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33"/>
  </p:notesMasterIdLst>
  <p:handoutMasterIdLst>
    <p:handoutMasterId r:id="rId34"/>
  </p:handoutMasterIdLst>
  <p:sldIdLst>
    <p:sldId id="1776" r:id="rId7"/>
    <p:sldId id="1855" r:id="rId8"/>
    <p:sldId id="1835" r:id="rId9"/>
    <p:sldId id="1775" r:id="rId10"/>
    <p:sldId id="1773" r:id="rId11"/>
    <p:sldId id="1832" r:id="rId12"/>
    <p:sldId id="1848" r:id="rId13"/>
    <p:sldId id="1843" r:id="rId14"/>
    <p:sldId id="1859" r:id="rId15"/>
    <p:sldId id="1873" r:id="rId16"/>
    <p:sldId id="1860" r:id="rId17"/>
    <p:sldId id="1874" r:id="rId18"/>
    <p:sldId id="1875" r:id="rId19"/>
    <p:sldId id="1876" r:id="rId20"/>
    <p:sldId id="1877" r:id="rId21"/>
    <p:sldId id="1878" r:id="rId22"/>
    <p:sldId id="1857" r:id="rId23"/>
    <p:sldId id="1846" r:id="rId24"/>
    <p:sldId id="1867" r:id="rId25"/>
    <p:sldId id="1879" r:id="rId26"/>
    <p:sldId id="1868" r:id="rId27"/>
    <p:sldId id="1852" r:id="rId28"/>
    <p:sldId id="1789" r:id="rId29"/>
    <p:sldId id="1851" r:id="rId30"/>
    <p:sldId id="1813" r:id="rId31"/>
    <p:sldId id="2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EF9555-6776-A221-387B-4D1ABA039BD8}" name="Emmie Jensen" initials="EJ" userId="S::ejensen@microassist.com::6dc4557f-1486-4d70-91f4-695d3e1b31f0" providerId="AD"/>
  <p188:author id="{F041B1F3-61D5-E46F-F69F-3CB50C6112A8}" name="Osgoodby, Stephanie" initials="OS" userId="S::sosgoodb@doe.nj.gov::6c430c09-0f45-4149-ab43-623cc94d15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goodby, Stephanie" initials="OS" lastIdx="9" clrIdx="0">
    <p:extLst>
      <p:ext uri="{19B8F6BF-5375-455C-9EA6-DF929625EA0E}">
        <p15:presenceInfo xmlns:p15="http://schemas.microsoft.com/office/powerpoint/2012/main" userId="S::sosgoodb@doe.nj.gov::6c430c09-0f45-4149-ab43-623cc94d1591" providerId="AD"/>
      </p:ext>
    </p:extLst>
  </p:cmAuthor>
  <p:cmAuthor id="2" name="Pereira, Luiz" initials="PL" lastIdx="18" clrIdx="1">
    <p:extLst>
      <p:ext uri="{19B8F6BF-5375-455C-9EA6-DF929625EA0E}">
        <p15:presenceInfo xmlns:p15="http://schemas.microsoft.com/office/powerpoint/2012/main" userId="S::lpereira@doe.nj.gov::17239612-2d25-46a3-a995-80bec2c4a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00"/>
    <a:srgbClr val="4472C4"/>
    <a:srgbClr val="4B78C6"/>
    <a:srgbClr val="DEEBF7"/>
    <a:srgbClr val="DAE3F3"/>
    <a:srgbClr val="FFF2CC"/>
    <a:srgbClr val="FBE5D6"/>
    <a:srgbClr val="D9E2F3"/>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EFA1A-0853-4A61-95A4-3F6B70D536CA}" v="203" dt="2023-12-14T16:51:13.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79" d="100"/>
          <a:sy n="79" d="100"/>
        </p:scale>
        <p:origin x="120" y="516"/>
      </p:cViewPr>
      <p:guideLst/>
    </p:cSldViewPr>
  </p:slideViewPr>
  <p:outlineViewPr>
    <p:cViewPr>
      <p:scale>
        <a:sx n="33" d="100"/>
        <a:sy n="33" d="100"/>
      </p:scale>
      <p:origin x="0" y="-988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onnor, Elizabeth" userId="af74055b-fb35-4a6b-afad-16d0a86f813b" providerId="ADAL" clId="{1EFEFA1A-0853-4A61-95A4-3F6B70D536CA}"/>
    <pc:docChg chg="custSel modSld">
      <pc:chgData name="O'Connor, Elizabeth" userId="af74055b-fb35-4a6b-afad-16d0a86f813b" providerId="ADAL" clId="{1EFEFA1A-0853-4A61-95A4-3F6B70D536CA}" dt="2023-12-14T16:51:13.886" v="247" actId="962"/>
      <pc:docMkLst>
        <pc:docMk/>
      </pc:docMkLst>
      <pc:sldChg chg="addSp delSp modSp mod delAnim modNotesTx">
        <pc:chgData name="O'Connor, Elizabeth" userId="af74055b-fb35-4a6b-afad-16d0a86f813b" providerId="ADAL" clId="{1EFEFA1A-0853-4A61-95A4-3F6B70D536CA}" dt="2023-12-14T16:51:13.886" v="247" actId="962"/>
        <pc:sldMkLst>
          <pc:docMk/>
          <pc:sldMk cId="1565767838" sldId="264"/>
        </pc:sldMkLst>
        <pc:spChg chg="add mod">
          <ac:chgData name="O'Connor, Elizabeth" userId="af74055b-fb35-4a6b-afad-16d0a86f813b" providerId="ADAL" clId="{1EFEFA1A-0853-4A61-95A4-3F6B70D536CA}" dt="2023-12-14T16:47:12.011" v="69" actId="13244"/>
          <ac:spMkLst>
            <pc:docMk/>
            <pc:sldMk cId="1565767838" sldId="264"/>
            <ac:spMk id="2" creationId="{DE0B6591-6422-9346-F606-8D7C1A3AE8B2}"/>
          </ac:spMkLst>
        </pc:spChg>
        <pc:spChg chg="mod">
          <ac:chgData name="O'Connor, Elizabeth" userId="af74055b-fb35-4a6b-afad-16d0a86f813b" providerId="ADAL" clId="{1EFEFA1A-0853-4A61-95A4-3F6B70D536CA}" dt="2023-12-14T16:47:09.618" v="68" actId="13244"/>
          <ac:spMkLst>
            <pc:docMk/>
            <pc:sldMk cId="1565767838" sldId="264"/>
            <ac:spMk id="5" creationId="{F18ABC39-BBC1-4786-8E89-920EC9750E44}"/>
          </ac:spMkLst>
        </pc:spChg>
        <pc:spChg chg="mod">
          <ac:chgData name="O'Connor, Elizabeth" userId="af74055b-fb35-4a6b-afad-16d0a86f813b" providerId="ADAL" clId="{1EFEFA1A-0853-4A61-95A4-3F6B70D536CA}" dt="2023-12-14T16:48:23.892" v="80" actId="13244"/>
          <ac:spMkLst>
            <pc:docMk/>
            <pc:sldMk cId="1565767838" sldId="264"/>
            <ac:spMk id="13" creationId="{5DA9B922-0837-4B84-A952-FC57E7EC9ED0}"/>
          </ac:spMkLst>
        </pc:spChg>
        <pc:spChg chg="mod">
          <ac:chgData name="O'Connor, Elizabeth" userId="af74055b-fb35-4a6b-afad-16d0a86f813b" providerId="ADAL" clId="{1EFEFA1A-0853-4A61-95A4-3F6B70D536CA}" dt="2023-12-14T16:47:16.540" v="70" actId="13244"/>
          <ac:spMkLst>
            <pc:docMk/>
            <pc:sldMk cId="1565767838" sldId="264"/>
            <ac:spMk id="15" creationId="{C98A6DD7-D3D2-40F7-9090-80831F3E746A}"/>
          </ac:spMkLst>
        </pc:spChg>
        <pc:spChg chg="mod">
          <ac:chgData name="O'Connor, Elizabeth" userId="af74055b-fb35-4a6b-afad-16d0a86f813b" providerId="ADAL" clId="{1EFEFA1A-0853-4A61-95A4-3F6B70D536CA}" dt="2023-12-14T16:47:24.043" v="72" actId="13244"/>
          <ac:spMkLst>
            <pc:docMk/>
            <pc:sldMk cId="1565767838" sldId="264"/>
            <ac:spMk id="16" creationId="{018A6957-EAA1-443F-AEC3-50F99EEEE8C4}"/>
          </ac:spMkLst>
        </pc:spChg>
        <pc:spChg chg="mod">
          <ac:chgData name="O'Connor, Elizabeth" userId="af74055b-fb35-4a6b-afad-16d0a86f813b" providerId="ADAL" clId="{1EFEFA1A-0853-4A61-95A4-3F6B70D536CA}" dt="2023-12-14T16:47:30.163" v="73" actId="13244"/>
          <ac:spMkLst>
            <pc:docMk/>
            <pc:sldMk cId="1565767838" sldId="264"/>
            <ac:spMk id="17" creationId="{89954440-416B-4055-8A12-5E6A83E21B29}"/>
          </ac:spMkLst>
        </pc:spChg>
        <pc:spChg chg="mod">
          <ac:chgData name="O'Connor, Elizabeth" userId="af74055b-fb35-4a6b-afad-16d0a86f813b" providerId="ADAL" clId="{1EFEFA1A-0853-4A61-95A4-3F6B70D536CA}" dt="2023-12-14T16:47:55.181" v="76" actId="13244"/>
          <ac:spMkLst>
            <pc:docMk/>
            <pc:sldMk cId="1565767838" sldId="264"/>
            <ac:spMk id="22" creationId="{A371DEC3-936D-4747-A5D4-F3CDB756CE4E}"/>
          </ac:spMkLst>
        </pc:spChg>
        <pc:spChg chg="mod">
          <ac:chgData name="O'Connor, Elizabeth" userId="af74055b-fb35-4a6b-afad-16d0a86f813b" providerId="ADAL" clId="{1EFEFA1A-0853-4A61-95A4-3F6B70D536CA}" dt="2023-12-14T16:47:43.324" v="75" actId="13244"/>
          <ac:spMkLst>
            <pc:docMk/>
            <pc:sldMk cId="1565767838" sldId="264"/>
            <ac:spMk id="24" creationId="{BDEDCD0D-44F9-46CB-826E-3D0F5C99A338}"/>
          </ac:spMkLst>
        </pc:spChg>
        <pc:spChg chg="mod">
          <ac:chgData name="O'Connor, Elizabeth" userId="af74055b-fb35-4a6b-afad-16d0a86f813b" providerId="ADAL" clId="{1EFEFA1A-0853-4A61-95A4-3F6B70D536CA}" dt="2023-12-14T16:48:02.228" v="78" actId="13244"/>
          <ac:spMkLst>
            <pc:docMk/>
            <pc:sldMk cId="1565767838" sldId="264"/>
            <ac:spMk id="26" creationId="{FC2060B2-0C00-43A2-B483-E98236403679}"/>
          </ac:spMkLst>
        </pc:spChg>
        <pc:picChg chg="del">
          <ac:chgData name="O'Connor, Elizabeth" userId="af74055b-fb35-4a6b-afad-16d0a86f813b" providerId="ADAL" clId="{1EFEFA1A-0853-4A61-95A4-3F6B70D536CA}" dt="2023-12-14T16:43:56.854" v="51" actId="478"/>
          <ac:picMkLst>
            <pc:docMk/>
            <pc:sldMk cId="1565767838" sldId="264"/>
            <ac:picMk id="4" creationId="{6709E1EF-6301-D7EA-9811-DA134B353B4C}"/>
          </ac:picMkLst>
        </pc:picChg>
        <pc:picChg chg="mod">
          <ac:chgData name="O'Connor, Elizabeth" userId="af74055b-fb35-4a6b-afad-16d0a86f813b" providerId="ADAL" clId="{1EFEFA1A-0853-4A61-95A4-3F6B70D536CA}" dt="2023-12-14T16:50:34.847" v="139" actId="962"/>
          <ac:picMkLst>
            <pc:docMk/>
            <pc:sldMk cId="1565767838" sldId="264"/>
            <ac:picMk id="7" creationId="{4FB0D924-02EB-438D-AE0F-7BAAEB3AA998}"/>
          </ac:picMkLst>
        </pc:picChg>
        <pc:picChg chg="mod">
          <ac:chgData name="O'Connor, Elizabeth" userId="af74055b-fb35-4a6b-afad-16d0a86f813b" providerId="ADAL" clId="{1EFEFA1A-0853-4A61-95A4-3F6B70D536CA}" dt="2023-12-14T16:51:00.230" v="235" actId="962"/>
          <ac:picMkLst>
            <pc:docMk/>
            <pc:sldMk cId="1565767838" sldId="264"/>
            <ac:picMk id="8" creationId="{ECF6F079-8569-463F-86DC-59C332614503}"/>
          </ac:picMkLst>
        </pc:picChg>
        <pc:picChg chg="mod">
          <ac:chgData name="O'Connor, Elizabeth" userId="af74055b-fb35-4a6b-afad-16d0a86f813b" providerId="ADAL" clId="{1EFEFA1A-0853-4A61-95A4-3F6B70D536CA}" dt="2023-12-14T16:51:08.599" v="241" actId="962"/>
          <ac:picMkLst>
            <pc:docMk/>
            <pc:sldMk cId="1565767838" sldId="264"/>
            <ac:picMk id="10" creationId="{556427CB-62BF-4B30-ABFE-DE3EB4128029}"/>
          </ac:picMkLst>
        </pc:picChg>
        <pc:picChg chg="mod">
          <ac:chgData name="O'Connor, Elizabeth" userId="af74055b-fb35-4a6b-afad-16d0a86f813b" providerId="ADAL" clId="{1EFEFA1A-0853-4A61-95A4-3F6B70D536CA}" dt="2023-12-14T16:50:41.310" v="143" actId="962"/>
          <ac:picMkLst>
            <pc:docMk/>
            <pc:sldMk cId="1565767838" sldId="264"/>
            <ac:picMk id="11" creationId="{89996C7F-511B-4F87-BF5F-D14531BFD6DC}"/>
          </ac:picMkLst>
        </pc:picChg>
        <pc:picChg chg="mod">
          <ac:chgData name="O'Connor, Elizabeth" userId="af74055b-fb35-4a6b-afad-16d0a86f813b" providerId="ADAL" clId="{1EFEFA1A-0853-4A61-95A4-3F6B70D536CA}" dt="2023-12-14T16:50:22.061" v="133" actId="962"/>
          <ac:picMkLst>
            <pc:docMk/>
            <pc:sldMk cId="1565767838" sldId="264"/>
            <ac:picMk id="12" creationId="{351C0259-CC97-429E-8250-4EAF02AD579B}"/>
          </ac:picMkLst>
        </pc:picChg>
        <pc:picChg chg="mod">
          <ac:chgData name="O'Connor, Elizabeth" userId="af74055b-fb35-4a6b-afad-16d0a86f813b" providerId="ADAL" clId="{1EFEFA1A-0853-4A61-95A4-3F6B70D536CA}" dt="2023-12-14T16:51:13.886" v="247" actId="962"/>
          <ac:picMkLst>
            <pc:docMk/>
            <pc:sldMk cId="1565767838" sldId="264"/>
            <ac:picMk id="14" creationId="{393A87A2-C961-4E17-B3A2-1A1C757A1AE9}"/>
          </ac:picMkLst>
        </pc:picChg>
      </pc:sldChg>
      <pc:sldChg chg="delSp mod delAnim modNotesTx">
        <pc:chgData name="O'Connor, Elizabeth" userId="af74055b-fb35-4a6b-afad-16d0a86f813b" providerId="ADAL" clId="{1EFEFA1A-0853-4A61-95A4-3F6B70D536CA}" dt="2023-12-14T16:38:46.080" v="13" actId="478"/>
        <pc:sldMkLst>
          <pc:docMk/>
          <pc:sldMk cId="1866867389" sldId="1773"/>
        </pc:sldMkLst>
        <pc:picChg chg="del">
          <ac:chgData name="O'Connor, Elizabeth" userId="af74055b-fb35-4a6b-afad-16d0a86f813b" providerId="ADAL" clId="{1EFEFA1A-0853-4A61-95A4-3F6B70D536CA}" dt="2023-12-14T16:38:46.080" v="13" actId="478"/>
          <ac:picMkLst>
            <pc:docMk/>
            <pc:sldMk cId="1866867389" sldId="1773"/>
            <ac:picMk id="9" creationId="{72C07EEB-AA3F-4F06-893E-14CB8FF67CEB}"/>
          </ac:picMkLst>
        </pc:picChg>
      </pc:sldChg>
      <pc:sldChg chg="delSp mod delAnim modNotesTx">
        <pc:chgData name="O'Connor, Elizabeth" userId="af74055b-fb35-4a6b-afad-16d0a86f813b" providerId="ADAL" clId="{1EFEFA1A-0853-4A61-95A4-3F6B70D536CA}" dt="2023-12-14T16:38:43.204" v="12" actId="478"/>
        <pc:sldMkLst>
          <pc:docMk/>
          <pc:sldMk cId="814614870" sldId="1775"/>
        </pc:sldMkLst>
        <pc:picChg chg="del">
          <ac:chgData name="O'Connor, Elizabeth" userId="af74055b-fb35-4a6b-afad-16d0a86f813b" providerId="ADAL" clId="{1EFEFA1A-0853-4A61-95A4-3F6B70D536CA}" dt="2023-12-14T16:38:43.204" v="12" actId="478"/>
          <ac:picMkLst>
            <pc:docMk/>
            <pc:sldMk cId="814614870" sldId="1775"/>
            <ac:picMk id="5" creationId="{D938CD07-876F-40DA-8957-A78BAD21B59F}"/>
          </ac:picMkLst>
        </pc:picChg>
      </pc:sldChg>
      <pc:sldChg chg="delSp mod delAnim modNotesTx">
        <pc:chgData name="O'Connor, Elizabeth" userId="af74055b-fb35-4a6b-afad-16d0a86f813b" providerId="ADAL" clId="{1EFEFA1A-0853-4A61-95A4-3F6B70D536CA}" dt="2023-12-14T16:38:35.273" v="9" actId="478"/>
        <pc:sldMkLst>
          <pc:docMk/>
          <pc:sldMk cId="390664018" sldId="1776"/>
        </pc:sldMkLst>
        <pc:picChg chg="del">
          <ac:chgData name="O'Connor, Elizabeth" userId="af74055b-fb35-4a6b-afad-16d0a86f813b" providerId="ADAL" clId="{1EFEFA1A-0853-4A61-95A4-3F6B70D536CA}" dt="2023-12-14T16:38:35.273" v="9" actId="478"/>
          <ac:picMkLst>
            <pc:docMk/>
            <pc:sldMk cId="390664018" sldId="1776"/>
            <ac:picMk id="3" creationId="{A030B83F-3567-65CA-FE9A-2694061159F7}"/>
          </ac:picMkLst>
        </pc:picChg>
      </pc:sldChg>
      <pc:sldChg chg="delSp mod delAnim modNotesTx">
        <pc:chgData name="O'Connor, Elizabeth" userId="af74055b-fb35-4a6b-afad-16d0a86f813b" providerId="ADAL" clId="{1EFEFA1A-0853-4A61-95A4-3F6B70D536CA}" dt="2023-12-14T16:43:41.787" v="45" actId="6549"/>
        <pc:sldMkLst>
          <pc:docMk/>
          <pc:sldMk cId="2899420759" sldId="1789"/>
        </pc:sldMkLst>
        <pc:picChg chg="del">
          <ac:chgData name="O'Connor, Elizabeth" userId="af74055b-fb35-4a6b-afad-16d0a86f813b" providerId="ADAL" clId="{1EFEFA1A-0853-4A61-95A4-3F6B70D536CA}" dt="2023-12-14T16:43:40.103" v="44" actId="478"/>
          <ac:picMkLst>
            <pc:docMk/>
            <pc:sldMk cId="2899420759" sldId="1789"/>
            <ac:picMk id="4" creationId="{9F2E2FC3-1B54-453B-AADA-3BB766474110}"/>
          </ac:picMkLst>
        </pc:picChg>
      </pc:sldChg>
      <pc:sldChg chg="delSp mod delAnim modNotesTx">
        <pc:chgData name="O'Connor, Elizabeth" userId="af74055b-fb35-4a6b-afad-16d0a86f813b" providerId="ADAL" clId="{1EFEFA1A-0853-4A61-95A4-3F6B70D536CA}" dt="2023-12-14T16:43:52.282" v="49" actId="478"/>
        <pc:sldMkLst>
          <pc:docMk/>
          <pc:sldMk cId="18664581" sldId="1813"/>
        </pc:sldMkLst>
        <pc:picChg chg="del">
          <ac:chgData name="O'Connor, Elizabeth" userId="af74055b-fb35-4a6b-afad-16d0a86f813b" providerId="ADAL" clId="{1EFEFA1A-0853-4A61-95A4-3F6B70D536CA}" dt="2023-12-14T16:43:52.282" v="49" actId="478"/>
          <ac:picMkLst>
            <pc:docMk/>
            <pc:sldMk cId="18664581" sldId="1813"/>
            <ac:picMk id="6" creationId="{9E2EEBB3-4CB6-4E7E-8058-1D64487F8EEC}"/>
          </ac:picMkLst>
        </pc:picChg>
      </pc:sldChg>
      <pc:sldChg chg="delSp mod delAnim modNotesTx">
        <pc:chgData name="O'Connor, Elizabeth" userId="af74055b-fb35-4a6b-afad-16d0a86f813b" providerId="ADAL" clId="{1EFEFA1A-0853-4A61-95A4-3F6B70D536CA}" dt="2023-12-14T16:42:15.224" v="14" actId="478"/>
        <pc:sldMkLst>
          <pc:docMk/>
          <pc:sldMk cId="3729356456" sldId="1832"/>
        </pc:sldMkLst>
        <pc:picChg chg="del">
          <ac:chgData name="O'Connor, Elizabeth" userId="af74055b-fb35-4a6b-afad-16d0a86f813b" providerId="ADAL" clId="{1EFEFA1A-0853-4A61-95A4-3F6B70D536CA}" dt="2023-12-14T16:42:15.224" v="14" actId="478"/>
          <ac:picMkLst>
            <pc:docMk/>
            <pc:sldMk cId="3729356456" sldId="1832"/>
            <ac:picMk id="2" creationId="{50FC6C0C-DEE0-4F0E-B732-7103E43E3951}"/>
          </ac:picMkLst>
        </pc:picChg>
      </pc:sldChg>
      <pc:sldChg chg="delSp mod delAnim modNotesTx">
        <pc:chgData name="O'Connor, Elizabeth" userId="af74055b-fb35-4a6b-afad-16d0a86f813b" providerId="ADAL" clId="{1EFEFA1A-0853-4A61-95A4-3F6B70D536CA}" dt="2023-12-14T16:38:40.530" v="11" actId="478"/>
        <pc:sldMkLst>
          <pc:docMk/>
          <pc:sldMk cId="3146170147" sldId="1835"/>
        </pc:sldMkLst>
        <pc:picChg chg="del">
          <ac:chgData name="O'Connor, Elizabeth" userId="af74055b-fb35-4a6b-afad-16d0a86f813b" providerId="ADAL" clId="{1EFEFA1A-0853-4A61-95A4-3F6B70D536CA}" dt="2023-12-14T16:38:40.530" v="11" actId="478"/>
          <ac:picMkLst>
            <pc:docMk/>
            <pc:sldMk cId="3146170147" sldId="1835"/>
            <ac:picMk id="3" creationId="{25B2FDD9-CD0C-0078-707D-1589601AE25A}"/>
          </ac:picMkLst>
        </pc:picChg>
      </pc:sldChg>
      <pc:sldChg chg="delSp mod delAnim modNotesTx">
        <pc:chgData name="O'Connor, Elizabeth" userId="af74055b-fb35-4a6b-afad-16d0a86f813b" providerId="ADAL" clId="{1EFEFA1A-0853-4A61-95A4-3F6B70D536CA}" dt="2023-12-14T16:38:29.727" v="8" actId="478"/>
        <pc:sldMkLst>
          <pc:docMk/>
          <pc:sldMk cId="2665378465" sldId="1843"/>
        </pc:sldMkLst>
        <pc:picChg chg="del">
          <ac:chgData name="O'Connor, Elizabeth" userId="af74055b-fb35-4a6b-afad-16d0a86f813b" providerId="ADAL" clId="{1EFEFA1A-0853-4A61-95A4-3F6B70D536CA}" dt="2023-12-14T16:38:29.727" v="8" actId="478"/>
          <ac:picMkLst>
            <pc:docMk/>
            <pc:sldMk cId="2665378465" sldId="1843"/>
            <ac:picMk id="9" creationId="{64EAABEF-BCDF-4122-A8A4-0D662E5B388D}"/>
          </ac:picMkLst>
        </pc:picChg>
      </pc:sldChg>
      <pc:sldChg chg="delSp mod delAnim modNotesTx">
        <pc:chgData name="O'Connor, Elizabeth" userId="af74055b-fb35-4a6b-afad-16d0a86f813b" providerId="ADAL" clId="{1EFEFA1A-0853-4A61-95A4-3F6B70D536CA}" dt="2023-12-14T16:43:17.657" v="35" actId="478"/>
        <pc:sldMkLst>
          <pc:docMk/>
          <pc:sldMk cId="291885195" sldId="1846"/>
        </pc:sldMkLst>
        <pc:picChg chg="del">
          <ac:chgData name="O'Connor, Elizabeth" userId="af74055b-fb35-4a6b-afad-16d0a86f813b" providerId="ADAL" clId="{1EFEFA1A-0853-4A61-95A4-3F6B70D536CA}" dt="2023-12-14T16:43:17.657" v="35" actId="478"/>
          <ac:picMkLst>
            <pc:docMk/>
            <pc:sldMk cId="291885195" sldId="1846"/>
            <ac:picMk id="8" creationId="{D4503D58-8945-4E64-874E-5F39082947EA}"/>
          </ac:picMkLst>
        </pc:picChg>
      </pc:sldChg>
      <pc:sldChg chg="delSp mod delAnim modNotesTx">
        <pc:chgData name="O'Connor, Elizabeth" userId="af74055b-fb35-4a6b-afad-16d0a86f813b" providerId="ADAL" clId="{1EFEFA1A-0853-4A61-95A4-3F6B70D536CA}" dt="2023-12-14T16:42:17.730" v="15" actId="478"/>
        <pc:sldMkLst>
          <pc:docMk/>
          <pc:sldMk cId="934592757" sldId="1848"/>
        </pc:sldMkLst>
        <pc:picChg chg="del">
          <ac:chgData name="O'Connor, Elizabeth" userId="af74055b-fb35-4a6b-afad-16d0a86f813b" providerId="ADAL" clId="{1EFEFA1A-0853-4A61-95A4-3F6B70D536CA}" dt="2023-12-14T16:42:17.730" v="15" actId="478"/>
          <ac:picMkLst>
            <pc:docMk/>
            <pc:sldMk cId="934592757" sldId="1848"/>
            <ac:picMk id="7" creationId="{4B75ED7A-DE78-4084-9950-FD99EE65DFE6}"/>
          </ac:picMkLst>
        </pc:picChg>
      </pc:sldChg>
      <pc:sldChg chg="delSp mod delAnim modNotesTx">
        <pc:chgData name="O'Connor, Elizabeth" userId="af74055b-fb35-4a6b-afad-16d0a86f813b" providerId="ADAL" clId="{1EFEFA1A-0853-4A61-95A4-3F6B70D536CA}" dt="2023-12-14T16:43:47.694" v="47" actId="478"/>
        <pc:sldMkLst>
          <pc:docMk/>
          <pc:sldMk cId="891549581" sldId="1851"/>
        </pc:sldMkLst>
        <pc:picChg chg="del">
          <ac:chgData name="O'Connor, Elizabeth" userId="af74055b-fb35-4a6b-afad-16d0a86f813b" providerId="ADAL" clId="{1EFEFA1A-0853-4A61-95A4-3F6B70D536CA}" dt="2023-12-14T16:43:47.694" v="47" actId="478"/>
          <ac:picMkLst>
            <pc:docMk/>
            <pc:sldMk cId="891549581" sldId="1851"/>
            <ac:picMk id="6" creationId="{403F7C60-7140-42ED-B117-D9ADDB258FA8}"/>
          </ac:picMkLst>
        </pc:picChg>
      </pc:sldChg>
      <pc:sldChg chg="delSp mod delAnim modNotesTx">
        <pc:chgData name="O'Connor, Elizabeth" userId="af74055b-fb35-4a6b-afad-16d0a86f813b" providerId="ADAL" clId="{1EFEFA1A-0853-4A61-95A4-3F6B70D536CA}" dt="2023-12-14T16:43:36.645" v="43" actId="6549"/>
        <pc:sldMkLst>
          <pc:docMk/>
          <pc:sldMk cId="477196810" sldId="1852"/>
        </pc:sldMkLst>
        <pc:picChg chg="del">
          <ac:chgData name="O'Connor, Elizabeth" userId="af74055b-fb35-4a6b-afad-16d0a86f813b" providerId="ADAL" clId="{1EFEFA1A-0853-4A61-95A4-3F6B70D536CA}" dt="2023-12-14T16:43:32.982" v="42" actId="478"/>
          <ac:picMkLst>
            <pc:docMk/>
            <pc:sldMk cId="477196810" sldId="1852"/>
            <ac:picMk id="8" creationId="{9E65FCB4-06EB-4916-ABEE-6110FE023A62}"/>
          </ac:picMkLst>
        </pc:picChg>
      </pc:sldChg>
      <pc:sldChg chg="delSp mod delAnim modNotesTx">
        <pc:chgData name="O'Connor, Elizabeth" userId="af74055b-fb35-4a6b-afad-16d0a86f813b" providerId="ADAL" clId="{1EFEFA1A-0853-4A61-95A4-3F6B70D536CA}" dt="2023-12-14T16:38:38.394" v="10" actId="478"/>
        <pc:sldMkLst>
          <pc:docMk/>
          <pc:sldMk cId="2170987994" sldId="1855"/>
        </pc:sldMkLst>
        <pc:picChg chg="del">
          <ac:chgData name="O'Connor, Elizabeth" userId="af74055b-fb35-4a6b-afad-16d0a86f813b" providerId="ADAL" clId="{1EFEFA1A-0853-4A61-95A4-3F6B70D536CA}" dt="2023-12-14T16:38:38.394" v="10" actId="478"/>
          <ac:picMkLst>
            <pc:docMk/>
            <pc:sldMk cId="2170987994" sldId="1855"/>
            <ac:picMk id="6" creationId="{946A8E69-6680-4367-955A-09DDC9E33405}"/>
          </ac:picMkLst>
        </pc:picChg>
      </pc:sldChg>
      <pc:sldChg chg="delSp mod delAnim modNotesTx">
        <pc:chgData name="O'Connor, Elizabeth" userId="af74055b-fb35-4a6b-afad-16d0a86f813b" providerId="ADAL" clId="{1EFEFA1A-0853-4A61-95A4-3F6B70D536CA}" dt="2023-12-14T16:43:11.658" v="33" actId="478"/>
        <pc:sldMkLst>
          <pc:docMk/>
          <pc:sldMk cId="2101428173" sldId="1857"/>
        </pc:sldMkLst>
        <pc:picChg chg="del">
          <ac:chgData name="O'Connor, Elizabeth" userId="af74055b-fb35-4a6b-afad-16d0a86f813b" providerId="ADAL" clId="{1EFEFA1A-0853-4A61-95A4-3F6B70D536CA}" dt="2023-12-14T16:43:11.658" v="33" actId="478"/>
          <ac:picMkLst>
            <pc:docMk/>
            <pc:sldMk cId="2101428173" sldId="1857"/>
            <ac:picMk id="8" creationId="{1C8036FC-7E45-465C-A483-6064A5D52FA0}"/>
          </ac:picMkLst>
        </pc:picChg>
      </pc:sldChg>
      <pc:sldChg chg="delSp mod delAnim modNotesTx">
        <pc:chgData name="O'Connor, Elizabeth" userId="af74055b-fb35-4a6b-afad-16d0a86f813b" providerId="ADAL" clId="{1EFEFA1A-0853-4A61-95A4-3F6B70D536CA}" dt="2023-12-14T16:42:25.680" v="17" actId="6549"/>
        <pc:sldMkLst>
          <pc:docMk/>
          <pc:sldMk cId="1394033179" sldId="1859"/>
        </pc:sldMkLst>
        <pc:picChg chg="del">
          <ac:chgData name="O'Connor, Elizabeth" userId="af74055b-fb35-4a6b-afad-16d0a86f813b" providerId="ADAL" clId="{1EFEFA1A-0853-4A61-95A4-3F6B70D536CA}" dt="2023-12-14T16:42:22.579" v="16" actId="478"/>
          <ac:picMkLst>
            <pc:docMk/>
            <pc:sldMk cId="1394033179" sldId="1859"/>
            <ac:picMk id="7" creationId="{3567FE60-2B53-4781-9B7C-69AE8B21CCF1}"/>
          </ac:picMkLst>
        </pc:picChg>
      </pc:sldChg>
      <pc:sldChg chg="delSp mod delAnim modNotesTx">
        <pc:chgData name="O'Connor, Elizabeth" userId="af74055b-fb35-4a6b-afad-16d0a86f813b" providerId="ADAL" clId="{1EFEFA1A-0853-4A61-95A4-3F6B70D536CA}" dt="2023-12-14T16:42:35.190" v="21" actId="6549"/>
        <pc:sldMkLst>
          <pc:docMk/>
          <pc:sldMk cId="4065333253" sldId="1860"/>
        </pc:sldMkLst>
        <pc:picChg chg="del">
          <ac:chgData name="O'Connor, Elizabeth" userId="af74055b-fb35-4a6b-afad-16d0a86f813b" providerId="ADAL" clId="{1EFEFA1A-0853-4A61-95A4-3F6B70D536CA}" dt="2023-12-14T16:42:33.167" v="20" actId="478"/>
          <ac:picMkLst>
            <pc:docMk/>
            <pc:sldMk cId="4065333253" sldId="1860"/>
            <ac:picMk id="3" creationId="{2D94C4F6-0377-4D38-AB5A-BFF9EC248C81}"/>
          </ac:picMkLst>
        </pc:picChg>
      </pc:sldChg>
      <pc:sldChg chg="delSp mod delAnim modNotesTx">
        <pc:chgData name="O'Connor, Elizabeth" userId="af74055b-fb35-4a6b-afad-16d0a86f813b" providerId="ADAL" clId="{1EFEFA1A-0853-4A61-95A4-3F6B70D536CA}" dt="2023-12-14T16:43:21.612" v="37" actId="6549"/>
        <pc:sldMkLst>
          <pc:docMk/>
          <pc:sldMk cId="3308332083" sldId="1867"/>
        </pc:sldMkLst>
        <pc:picChg chg="del">
          <ac:chgData name="O'Connor, Elizabeth" userId="af74055b-fb35-4a6b-afad-16d0a86f813b" providerId="ADAL" clId="{1EFEFA1A-0853-4A61-95A4-3F6B70D536CA}" dt="2023-12-14T16:43:20.059" v="36" actId="478"/>
          <ac:picMkLst>
            <pc:docMk/>
            <pc:sldMk cId="3308332083" sldId="1867"/>
            <ac:picMk id="3" creationId="{BE52CBBC-D22A-4E11-9F91-4DCACFC81D85}"/>
          </ac:picMkLst>
        </pc:picChg>
      </pc:sldChg>
      <pc:sldChg chg="delSp mod delAnim modNotesTx">
        <pc:chgData name="O'Connor, Elizabeth" userId="af74055b-fb35-4a6b-afad-16d0a86f813b" providerId="ADAL" clId="{1EFEFA1A-0853-4A61-95A4-3F6B70D536CA}" dt="2023-12-14T16:43:30.529" v="41" actId="6549"/>
        <pc:sldMkLst>
          <pc:docMk/>
          <pc:sldMk cId="2490732270" sldId="1868"/>
        </pc:sldMkLst>
        <pc:picChg chg="del">
          <ac:chgData name="O'Connor, Elizabeth" userId="af74055b-fb35-4a6b-afad-16d0a86f813b" providerId="ADAL" clId="{1EFEFA1A-0853-4A61-95A4-3F6B70D536CA}" dt="2023-12-14T16:43:28.558" v="40" actId="478"/>
          <ac:picMkLst>
            <pc:docMk/>
            <pc:sldMk cId="2490732270" sldId="1868"/>
            <ac:picMk id="3" creationId="{0CA0A55A-9357-48DF-80FD-D0193027D9CB}"/>
          </ac:picMkLst>
        </pc:picChg>
      </pc:sldChg>
      <pc:sldChg chg="delSp mod delAnim modNotesTx">
        <pc:chgData name="O'Connor, Elizabeth" userId="af74055b-fb35-4a6b-afad-16d0a86f813b" providerId="ADAL" clId="{1EFEFA1A-0853-4A61-95A4-3F6B70D536CA}" dt="2023-12-14T16:42:30.830" v="19" actId="6549"/>
        <pc:sldMkLst>
          <pc:docMk/>
          <pc:sldMk cId="3114169056" sldId="1873"/>
        </pc:sldMkLst>
        <pc:picChg chg="del">
          <ac:chgData name="O'Connor, Elizabeth" userId="af74055b-fb35-4a6b-afad-16d0a86f813b" providerId="ADAL" clId="{1EFEFA1A-0853-4A61-95A4-3F6B70D536CA}" dt="2023-12-14T16:42:29.088" v="18" actId="478"/>
          <ac:picMkLst>
            <pc:docMk/>
            <pc:sldMk cId="3114169056" sldId="1873"/>
            <ac:picMk id="6" creationId="{E9983073-A1F5-4480-9E08-BF26DE8536CC}"/>
          </ac:picMkLst>
        </pc:picChg>
      </pc:sldChg>
      <pc:sldChg chg="delSp modSp mod delAnim modNotesTx">
        <pc:chgData name="O'Connor, Elizabeth" userId="af74055b-fb35-4a6b-afad-16d0a86f813b" providerId="ADAL" clId="{1EFEFA1A-0853-4A61-95A4-3F6B70D536CA}" dt="2023-12-14T16:49:28.590" v="91" actId="20577"/>
        <pc:sldMkLst>
          <pc:docMk/>
          <pc:sldMk cId="3470506066" sldId="1874"/>
        </pc:sldMkLst>
        <pc:spChg chg="mod">
          <ac:chgData name="O'Connor, Elizabeth" userId="af74055b-fb35-4a6b-afad-16d0a86f813b" providerId="ADAL" clId="{1EFEFA1A-0853-4A61-95A4-3F6B70D536CA}" dt="2023-12-14T16:49:28.590" v="91" actId="20577"/>
          <ac:spMkLst>
            <pc:docMk/>
            <pc:sldMk cId="3470506066" sldId="1874"/>
            <ac:spMk id="2" creationId="{9B9D6C2E-F4C3-4785-9C8D-BF78A0D0AA78}"/>
          </ac:spMkLst>
        </pc:spChg>
        <pc:picChg chg="del">
          <ac:chgData name="O'Connor, Elizabeth" userId="af74055b-fb35-4a6b-afad-16d0a86f813b" providerId="ADAL" clId="{1EFEFA1A-0853-4A61-95A4-3F6B70D536CA}" dt="2023-12-14T16:42:40.869" v="23" actId="478"/>
          <ac:picMkLst>
            <pc:docMk/>
            <pc:sldMk cId="3470506066" sldId="1874"/>
            <ac:picMk id="6" creationId="{F5791C09-D6CC-4A47-A2C0-F246E9500F84}"/>
          </ac:picMkLst>
        </pc:picChg>
      </pc:sldChg>
      <pc:sldChg chg="delSp modSp mod delAnim modNotesTx">
        <pc:chgData name="O'Connor, Elizabeth" userId="af74055b-fb35-4a6b-afad-16d0a86f813b" providerId="ADAL" clId="{1EFEFA1A-0853-4A61-95A4-3F6B70D536CA}" dt="2023-12-14T16:49:39.670" v="100" actId="20577"/>
        <pc:sldMkLst>
          <pc:docMk/>
          <pc:sldMk cId="764695688" sldId="1875"/>
        </pc:sldMkLst>
        <pc:spChg chg="mod">
          <ac:chgData name="O'Connor, Elizabeth" userId="af74055b-fb35-4a6b-afad-16d0a86f813b" providerId="ADAL" clId="{1EFEFA1A-0853-4A61-95A4-3F6B70D536CA}" dt="2023-12-14T16:49:39.670" v="100" actId="20577"/>
          <ac:spMkLst>
            <pc:docMk/>
            <pc:sldMk cId="764695688" sldId="1875"/>
            <ac:spMk id="2" creationId="{9B9D6C2E-F4C3-4785-9C8D-BF78A0D0AA78}"/>
          </ac:spMkLst>
        </pc:spChg>
        <pc:picChg chg="del">
          <ac:chgData name="O'Connor, Elizabeth" userId="af74055b-fb35-4a6b-afad-16d0a86f813b" providerId="ADAL" clId="{1EFEFA1A-0853-4A61-95A4-3F6B70D536CA}" dt="2023-12-14T16:42:43.806" v="24" actId="478"/>
          <ac:picMkLst>
            <pc:docMk/>
            <pc:sldMk cId="764695688" sldId="1875"/>
            <ac:picMk id="6" creationId="{E264D525-304B-438F-A18F-AE2FBE214F3A}"/>
          </ac:picMkLst>
        </pc:picChg>
      </pc:sldChg>
      <pc:sldChg chg="delSp modSp mod delAnim modNotesTx">
        <pc:chgData name="O'Connor, Elizabeth" userId="af74055b-fb35-4a6b-afad-16d0a86f813b" providerId="ADAL" clId="{1EFEFA1A-0853-4A61-95A4-3F6B70D536CA}" dt="2023-12-14T16:49:47.405" v="109" actId="20577"/>
        <pc:sldMkLst>
          <pc:docMk/>
          <pc:sldMk cId="3931923119" sldId="1876"/>
        </pc:sldMkLst>
        <pc:spChg chg="mod">
          <ac:chgData name="O'Connor, Elizabeth" userId="af74055b-fb35-4a6b-afad-16d0a86f813b" providerId="ADAL" clId="{1EFEFA1A-0853-4A61-95A4-3F6B70D536CA}" dt="2023-12-14T16:49:47.405" v="109" actId="20577"/>
          <ac:spMkLst>
            <pc:docMk/>
            <pc:sldMk cId="3931923119" sldId="1876"/>
            <ac:spMk id="2" creationId="{9B9D6C2E-F4C3-4785-9C8D-BF78A0D0AA78}"/>
          </ac:spMkLst>
        </pc:spChg>
        <pc:picChg chg="del">
          <ac:chgData name="O'Connor, Elizabeth" userId="af74055b-fb35-4a6b-afad-16d0a86f813b" providerId="ADAL" clId="{1EFEFA1A-0853-4A61-95A4-3F6B70D536CA}" dt="2023-12-14T16:42:51.393" v="27" actId="478"/>
          <ac:picMkLst>
            <pc:docMk/>
            <pc:sldMk cId="3931923119" sldId="1876"/>
            <ac:picMk id="6" creationId="{2F1910E8-5997-4F92-B47C-8041CC1BB4D7}"/>
          </ac:picMkLst>
        </pc:picChg>
      </pc:sldChg>
      <pc:sldChg chg="delSp modSp mod delAnim modNotesTx">
        <pc:chgData name="O'Connor, Elizabeth" userId="af74055b-fb35-4a6b-afad-16d0a86f813b" providerId="ADAL" clId="{1EFEFA1A-0853-4A61-95A4-3F6B70D536CA}" dt="2023-12-14T16:49:54.713" v="118" actId="20577"/>
        <pc:sldMkLst>
          <pc:docMk/>
          <pc:sldMk cId="3236051841" sldId="1877"/>
        </pc:sldMkLst>
        <pc:spChg chg="mod">
          <ac:chgData name="O'Connor, Elizabeth" userId="af74055b-fb35-4a6b-afad-16d0a86f813b" providerId="ADAL" clId="{1EFEFA1A-0853-4A61-95A4-3F6B70D536CA}" dt="2023-12-14T16:49:54.713" v="118" actId="20577"/>
          <ac:spMkLst>
            <pc:docMk/>
            <pc:sldMk cId="3236051841" sldId="1877"/>
            <ac:spMk id="2" creationId="{9B9D6C2E-F4C3-4785-9C8D-BF78A0D0AA78}"/>
          </ac:spMkLst>
        </pc:spChg>
        <pc:picChg chg="del">
          <ac:chgData name="O'Connor, Elizabeth" userId="af74055b-fb35-4a6b-afad-16d0a86f813b" providerId="ADAL" clId="{1EFEFA1A-0853-4A61-95A4-3F6B70D536CA}" dt="2023-12-14T16:42:59.715" v="28" actId="478"/>
          <ac:picMkLst>
            <pc:docMk/>
            <pc:sldMk cId="3236051841" sldId="1877"/>
            <ac:picMk id="6" creationId="{47A68EF7-8C24-458C-BD18-EA1C3C31F7D3}"/>
          </ac:picMkLst>
        </pc:picChg>
      </pc:sldChg>
      <pc:sldChg chg="delSp modSp mod delAnim modNotesTx">
        <pc:chgData name="O'Connor, Elizabeth" userId="af74055b-fb35-4a6b-afad-16d0a86f813b" providerId="ADAL" clId="{1EFEFA1A-0853-4A61-95A4-3F6B70D536CA}" dt="2023-12-14T16:50:01.750" v="127" actId="20577"/>
        <pc:sldMkLst>
          <pc:docMk/>
          <pc:sldMk cId="2595992996" sldId="1878"/>
        </pc:sldMkLst>
        <pc:spChg chg="mod">
          <ac:chgData name="O'Connor, Elizabeth" userId="af74055b-fb35-4a6b-afad-16d0a86f813b" providerId="ADAL" clId="{1EFEFA1A-0853-4A61-95A4-3F6B70D536CA}" dt="2023-12-14T16:50:01.750" v="127" actId="20577"/>
          <ac:spMkLst>
            <pc:docMk/>
            <pc:sldMk cId="2595992996" sldId="1878"/>
            <ac:spMk id="2" creationId="{9B9D6C2E-F4C3-4785-9C8D-BF78A0D0AA78}"/>
          </ac:spMkLst>
        </pc:spChg>
        <pc:picChg chg="del">
          <ac:chgData name="O'Connor, Elizabeth" userId="af74055b-fb35-4a6b-afad-16d0a86f813b" providerId="ADAL" clId="{1EFEFA1A-0853-4A61-95A4-3F6B70D536CA}" dt="2023-12-14T16:43:04.138" v="30" actId="478"/>
          <ac:picMkLst>
            <pc:docMk/>
            <pc:sldMk cId="2595992996" sldId="1878"/>
            <ac:picMk id="6" creationId="{B8B50454-A8DD-4B24-9701-0D089D82699D}"/>
          </ac:picMkLst>
        </pc:picChg>
      </pc:sldChg>
      <pc:sldChg chg="delSp mod delAnim modNotesTx">
        <pc:chgData name="O'Connor, Elizabeth" userId="af74055b-fb35-4a6b-afad-16d0a86f813b" providerId="ADAL" clId="{1EFEFA1A-0853-4A61-95A4-3F6B70D536CA}" dt="2023-12-14T16:43:26.283" v="39" actId="6549"/>
        <pc:sldMkLst>
          <pc:docMk/>
          <pc:sldMk cId="399086938" sldId="1879"/>
        </pc:sldMkLst>
        <pc:picChg chg="del">
          <ac:chgData name="O'Connor, Elizabeth" userId="af74055b-fb35-4a6b-afad-16d0a86f813b" providerId="ADAL" clId="{1EFEFA1A-0853-4A61-95A4-3F6B70D536CA}" dt="2023-12-14T16:43:23.811" v="38" actId="478"/>
          <ac:picMkLst>
            <pc:docMk/>
            <pc:sldMk cId="399086938" sldId="1879"/>
            <ac:picMk id="3" creationId="{3FD903B9-B07B-4E6F-A2D3-61C090C4864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F0EA8-B788-4272-9CFC-4904D31182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30D88B-66C0-4900-9753-58112D681C10}">
      <dgm:prSet phldrT="[Text]"/>
      <dgm:spPr/>
      <dgm:t>
        <a:bodyPr/>
        <a:lstStyle/>
        <a:p>
          <a:r>
            <a:rPr lang="en-US">
              <a:solidFill>
                <a:srgbClr val="4472C4"/>
              </a:solidFill>
            </a:rPr>
            <a:t>Step 1: Assess</a:t>
          </a:r>
        </a:p>
      </dgm:t>
    </dgm:pt>
    <dgm:pt modelId="{42500B0E-A6D1-4913-9FA2-350C2BA23C07}" type="parTrans" cxnId="{945AF154-8C90-49FE-A7D5-734761035B31}">
      <dgm:prSet/>
      <dgm:spPr/>
      <dgm:t>
        <a:bodyPr/>
        <a:lstStyle/>
        <a:p>
          <a:endParaRPr lang="en-US"/>
        </a:p>
      </dgm:t>
    </dgm:pt>
    <dgm:pt modelId="{C50302FC-C88C-47F5-85E4-C4A92F84BAD7}" type="sibTrans" cxnId="{945AF154-8C90-49FE-A7D5-734761035B31}">
      <dgm:prSet/>
      <dgm:spPr/>
      <dgm:t>
        <a:bodyPr/>
        <a:lstStyle/>
        <a:p>
          <a:endParaRPr lang="en-US"/>
        </a:p>
      </dgm:t>
    </dgm:pt>
    <dgm:pt modelId="{B96435A7-B6F6-4A99-8275-DD782AF857C0}">
      <dgm:prSet phldrT="[Text]"/>
      <dgm:spPr/>
      <dgm:t>
        <a:bodyPr/>
        <a:lstStyle/>
        <a:p>
          <a:r>
            <a:rPr lang="en-US">
              <a:solidFill>
                <a:srgbClr val="4472C4"/>
              </a:solidFill>
            </a:rPr>
            <a:t>Step 2: Build and Reflect </a:t>
          </a:r>
        </a:p>
      </dgm:t>
    </dgm:pt>
    <dgm:pt modelId="{46186697-949B-4137-8BA8-494EC1584973}" type="parTrans" cxnId="{49CB26AE-1DE7-47B6-881E-520384943AB1}">
      <dgm:prSet/>
      <dgm:spPr/>
      <dgm:t>
        <a:bodyPr/>
        <a:lstStyle/>
        <a:p>
          <a:endParaRPr lang="en-US"/>
        </a:p>
      </dgm:t>
    </dgm:pt>
    <dgm:pt modelId="{6A54F7B0-F268-4E87-A894-7C7A4A7C7614}" type="sibTrans" cxnId="{49CB26AE-1DE7-47B6-881E-520384943AB1}">
      <dgm:prSet/>
      <dgm:spPr/>
      <dgm:t>
        <a:bodyPr/>
        <a:lstStyle/>
        <a:p>
          <a:endParaRPr lang="en-US"/>
        </a:p>
      </dgm:t>
    </dgm:pt>
    <dgm:pt modelId="{D1347A9E-4C36-4412-9487-D53FAE836182}">
      <dgm:prSet phldrT="[Text]"/>
      <dgm:spPr/>
      <dgm:t>
        <a:bodyPr/>
        <a:lstStyle/>
        <a:p>
          <a:r>
            <a:rPr lang="en-US">
              <a:solidFill>
                <a:srgbClr val="4472C4"/>
              </a:solidFill>
            </a:rPr>
            <a:t>Step 3: Implement and Monitor</a:t>
          </a:r>
        </a:p>
      </dgm:t>
    </dgm:pt>
    <dgm:pt modelId="{3120DD85-1934-4623-9D54-53AE7DDFA8D6}" type="parTrans" cxnId="{FEAE3974-7075-41A3-8EB2-E3F7E6242C0C}">
      <dgm:prSet/>
      <dgm:spPr/>
      <dgm:t>
        <a:bodyPr/>
        <a:lstStyle/>
        <a:p>
          <a:endParaRPr lang="en-US"/>
        </a:p>
      </dgm:t>
    </dgm:pt>
    <dgm:pt modelId="{E925ED9D-781B-4043-B9D5-3F8000E12DA9}" type="sibTrans" cxnId="{FEAE3974-7075-41A3-8EB2-E3F7E6242C0C}">
      <dgm:prSet/>
      <dgm:spPr/>
      <dgm:t>
        <a:bodyPr/>
        <a:lstStyle/>
        <a:p>
          <a:endParaRPr lang="en-US"/>
        </a:p>
      </dgm:t>
    </dgm:pt>
    <dgm:pt modelId="{4E4A604D-A1B0-4BD9-931B-2A0AAE751061}" type="pres">
      <dgm:prSet presAssocID="{ED6F0EA8-B788-4272-9CFC-4904D3118293}" presName="linear" presStyleCnt="0">
        <dgm:presLayoutVars>
          <dgm:animLvl val="lvl"/>
          <dgm:resizeHandles val="exact"/>
        </dgm:presLayoutVars>
      </dgm:prSet>
      <dgm:spPr/>
    </dgm:pt>
    <dgm:pt modelId="{3CF32CB1-1CC4-40D7-AEEF-26D302ECB527}" type="pres">
      <dgm:prSet presAssocID="{0130D88B-66C0-4900-9753-58112D681C10}" presName="parentText" presStyleLbl="node1" presStyleIdx="0" presStyleCnt="3" custLinFactNeighborX="169" custLinFactNeighborY="-6680">
        <dgm:presLayoutVars>
          <dgm:chMax val="0"/>
          <dgm:bulletEnabled val="1"/>
        </dgm:presLayoutVars>
      </dgm:prSet>
      <dgm:spPr/>
    </dgm:pt>
    <dgm:pt modelId="{1216988C-F70B-4645-B2A7-1C6A6CCA5808}" type="pres">
      <dgm:prSet presAssocID="{C50302FC-C88C-47F5-85E4-C4A92F84BAD7}" presName="spacer" presStyleCnt="0"/>
      <dgm:spPr/>
    </dgm:pt>
    <dgm:pt modelId="{5316739D-6AD9-480E-B0B9-F28C32AD944C}" type="pres">
      <dgm:prSet presAssocID="{B96435A7-B6F6-4A99-8275-DD782AF857C0}" presName="parentText" presStyleLbl="node1" presStyleIdx="1" presStyleCnt="3">
        <dgm:presLayoutVars>
          <dgm:chMax val="0"/>
          <dgm:bulletEnabled val="1"/>
        </dgm:presLayoutVars>
      </dgm:prSet>
      <dgm:spPr/>
    </dgm:pt>
    <dgm:pt modelId="{21D0E156-F799-4AD0-AAB7-5DC8254B85B6}" type="pres">
      <dgm:prSet presAssocID="{6A54F7B0-F268-4E87-A894-7C7A4A7C7614}" presName="spacer" presStyleCnt="0"/>
      <dgm:spPr/>
    </dgm:pt>
    <dgm:pt modelId="{C0E1E5D7-6D02-490C-AFE6-5C28F4450394}" type="pres">
      <dgm:prSet presAssocID="{D1347A9E-4C36-4412-9487-D53FAE836182}" presName="parentText" presStyleLbl="node1" presStyleIdx="2" presStyleCnt="3">
        <dgm:presLayoutVars>
          <dgm:chMax val="0"/>
          <dgm:bulletEnabled val="1"/>
        </dgm:presLayoutVars>
      </dgm:prSet>
      <dgm:spPr/>
    </dgm:pt>
  </dgm:ptLst>
  <dgm:cxnLst>
    <dgm:cxn modelId="{B8ADA709-A9AF-4937-9209-088E478F9398}" type="presOf" srcId="{0130D88B-66C0-4900-9753-58112D681C10}" destId="{3CF32CB1-1CC4-40D7-AEEF-26D302ECB527}" srcOrd="0" destOrd="0" presId="urn:microsoft.com/office/officeart/2005/8/layout/vList2"/>
    <dgm:cxn modelId="{3C182011-336D-40A5-911B-DB04976CE799}" type="presOf" srcId="{B96435A7-B6F6-4A99-8275-DD782AF857C0}" destId="{5316739D-6AD9-480E-B0B9-F28C32AD944C}" srcOrd="0" destOrd="0" presId="urn:microsoft.com/office/officeart/2005/8/layout/vList2"/>
    <dgm:cxn modelId="{5499A621-3FF6-4CBB-8E0B-18970B23F6EB}" type="presOf" srcId="{D1347A9E-4C36-4412-9487-D53FAE836182}" destId="{C0E1E5D7-6D02-490C-AFE6-5C28F4450394}" srcOrd="0" destOrd="0" presId="urn:microsoft.com/office/officeart/2005/8/layout/vList2"/>
    <dgm:cxn modelId="{FEAE3974-7075-41A3-8EB2-E3F7E6242C0C}" srcId="{ED6F0EA8-B788-4272-9CFC-4904D3118293}" destId="{D1347A9E-4C36-4412-9487-D53FAE836182}" srcOrd="2" destOrd="0" parTransId="{3120DD85-1934-4623-9D54-53AE7DDFA8D6}" sibTransId="{E925ED9D-781B-4043-B9D5-3F8000E12DA9}"/>
    <dgm:cxn modelId="{945AF154-8C90-49FE-A7D5-734761035B31}" srcId="{ED6F0EA8-B788-4272-9CFC-4904D3118293}" destId="{0130D88B-66C0-4900-9753-58112D681C10}" srcOrd="0" destOrd="0" parTransId="{42500B0E-A6D1-4913-9FA2-350C2BA23C07}" sibTransId="{C50302FC-C88C-47F5-85E4-C4A92F84BAD7}"/>
    <dgm:cxn modelId="{49CB26AE-1DE7-47B6-881E-520384943AB1}" srcId="{ED6F0EA8-B788-4272-9CFC-4904D3118293}" destId="{B96435A7-B6F6-4A99-8275-DD782AF857C0}" srcOrd="1" destOrd="0" parTransId="{46186697-949B-4137-8BA8-494EC1584973}" sibTransId="{6A54F7B0-F268-4E87-A894-7C7A4A7C7614}"/>
    <dgm:cxn modelId="{8DBCBFCF-EF3E-40A9-9931-01A86F3F4A1C}" type="presOf" srcId="{ED6F0EA8-B788-4272-9CFC-4904D3118293}" destId="{4E4A604D-A1B0-4BD9-931B-2A0AAE751061}" srcOrd="0" destOrd="0" presId="urn:microsoft.com/office/officeart/2005/8/layout/vList2"/>
    <dgm:cxn modelId="{9D8A488D-A4CC-4ED3-8E30-07AAD779E209}" type="presParOf" srcId="{4E4A604D-A1B0-4BD9-931B-2A0AAE751061}" destId="{3CF32CB1-1CC4-40D7-AEEF-26D302ECB527}" srcOrd="0" destOrd="0" presId="urn:microsoft.com/office/officeart/2005/8/layout/vList2"/>
    <dgm:cxn modelId="{4835ACB6-AB89-4DDF-8B0A-92B610B4C32A}" type="presParOf" srcId="{4E4A604D-A1B0-4BD9-931B-2A0AAE751061}" destId="{1216988C-F70B-4645-B2A7-1C6A6CCA5808}" srcOrd="1" destOrd="0" presId="urn:microsoft.com/office/officeart/2005/8/layout/vList2"/>
    <dgm:cxn modelId="{F176C526-69E7-4489-90FA-6FCCCF2FFDEC}" type="presParOf" srcId="{4E4A604D-A1B0-4BD9-931B-2A0AAE751061}" destId="{5316739D-6AD9-480E-B0B9-F28C32AD944C}" srcOrd="2" destOrd="0" presId="urn:microsoft.com/office/officeart/2005/8/layout/vList2"/>
    <dgm:cxn modelId="{23B7D542-AF32-4D52-ACFC-7711BA9DE696}" type="presParOf" srcId="{4E4A604D-A1B0-4BD9-931B-2A0AAE751061}" destId="{21D0E156-F799-4AD0-AAB7-5DC8254B85B6}" srcOrd="3" destOrd="0" presId="urn:microsoft.com/office/officeart/2005/8/layout/vList2"/>
    <dgm:cxn modelId="{382A40AB-9999-480B-90F7-A72CEE189771}" type="presParOf" srcId="{4E4A604D-A1B0-4BD9-931B-2A0AAE751061}" destId="{C0E1E5D7-6D02-490C-AFE6-5C28F44503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4E1B0-6B9F-44B2-87A1-56F13B3D31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019D6C-06DA-48D8-AD9B-9FC726664F38}">
      <dgm:prSet phldrT="[Text]"/>
      <dgm:spPr/>
      <dgm:t>
        <a:bodyPr/>
        <a:lstStyle/>
        <a:p>
          <a:r>
            <a:rPr lang="en-US">
              <a:solidFill>
                <a:srgbClr val="4472C4"/>
              </a:solidFill>
            </a:rPr>
            <a:t>How can we use data to inform student needs?</a:t>
          </a:r>
        </a:p>
      </dgm:t>
    </dgm:pt>
    <dgm:pt modelId="{5D7C4251-5707-4958-A994-F4F0B6CC7A5E}" type="parTrans" cxnId="{55944238-D583-4DF7-B945-6EB0429F7BB1}">
      <dgm:prSet/>
      <dgm:spPr/>
      <dgm:t>
        <a:bodyPr/>
        <a:lstStyle/>
        <a:p>
          <a:endParaRPr lang="en-US"/>
        </a:p>
      </dgm:t>
    </dgm:pt>
    <dgm:pt modelId="{879A4895-AE85-42FA-B117-4DD4F70C711C}" type="sibTrans" cxnId="{55944238-D583-4DF7-B945-6EB0429F7BB1}">
      <dgm:prSet/>
      <dgm:spPr/>
      <dgm:t>
        <a:bodyPr/>
        <a:lstStyle/>
        <a:p>
          <a:endParaRPr lang="en-US"/>
        </a:p>
      </dgm:t>
    </dgm:pt>
    <dgm:pt modelId="{AEC6D490-6FAD-4C80-AAD0-EDF6E4668A5E}">
      <dgm:prSet phldrT="[Text]"/>
      <dgm:spPr/>
      <dgm:t>
        <a:bodyPr/>
        <a:lstStyle/>
        <a:p>
          <a:r>
            <a:rPr lang="en-US">
              <a:solidFill>
                <a:srgbClr val="4472C4"/>
              </a:solidFill>
            </a:rPr>
            <a:t>How can we increase staffing capacity (professional development, available staff, etc.) to identify and meet the needs of our students?</a:t>
          </a:r>
        </a:p>
      </dgm:t>
    </dgm:pt>
    <dgm:pt modelId="{660DC032-A2D5-4655-B23B-2A013E5A3784}" type="parTrans" cxnId="{C0DD794E-2F12-46CC-9324-3FA561DD42BD}">
      <dgm:prSet/>
      <dgm:spPr/>
      <dgm:t>
        <a:bodyPr/>
        <a:lstStyle/>
        <a:p>
          <a:endParaRPr lang="en-US"/>
        </a:p>
      </dgm:t>
    </dgm:pt>
    <dgm:pt modelId="{D43DA9AA-176F-410A-95F1-9D48C15EE5CC}" type="sibTrans" cxnId="{C0DD794E-2F12-46CC-9324-3FA561DD42BD}">
      <dgm:prSet/>
      <dgm:spPr/>
      <dgm:t>
        <a:bodyPr/>
        <a:lstStyle/>
        <a:p>
          <a:endParaRPr lang="en-US"/>
        </a:p>
      </dgm:t>
    </dgm:pt>
    <dgm:pt modelId="{7509C199-1193-41E4-92C0-86125F45A012}">
      <dgm:prSet phldrT="[Text]"/>
      <dgm:spPr/>
      <dgm:t>
        <a:bodyPr/>
        <a:lstStyle/>
        <a:p>
          <a:r>
            <a:rPr lang="en-US">
              <a:solidFill>
                <a:srgbClr val="4472C4"/>
              </a:solidFill>
            </a:rPr>
            <a:t>Which types of data do we currently collect?</a:t>
          </a:r>
        </a:p>
      </dgm:t>
    </dgm:pt>
    <dgm:pt modelId="{05E50168-FB26-4C39-86B1-517F1417A653}" type="parTrans" cxnId="{A1928761-72D8-4635-A5B7-A0B715DA415D}">
      <dgm:prSet/>
      <dgm:spPr/>
      <dgm:t>
        <a:bodyPr/>
        <a:lstStyle/>
        <a:p>
          <a:endParaRPr lang="en-US"/>
        </a:p>
      </dgm:t>
    </dgm:pt>
    <dgm:pt modelId="{62F3630B-16E3-4711-8795-08C9D11F9B59}" type="sibTrans" cxnId="{A1928761-72D8-4635-A5B7-A0B715DA415D}">
      <dgm:prSet/>
      <dgm:spPr/>
      <dgm:t>
        <a:bodyPr/>
        <a:lstStyle/>
        <a:p>
          <a:endParaRPr lang="en-US"/>
        </a:p>
      </dgm:t>
    </dgm:pt>
    <dgm:pt modelId="{3D2D4CE4-D9E7-4616-955E-06CF497711F3}">
      <dgm:prSet phldrT="[Text]"/>
      <dgm:spPr/>
      <dgm:t>
        <a:bodyPr/>
        <a:lstStyle/>
        <a:p>
          <a:r>
            <a:rPr lang="en-US">
              <a:solidFill>
                <a:srgbClr val="4472C4"/>
              </a:solidFill>
            </a:rPr>
            <a:t>How can we implement reliable Universal Screening measures as well as Diagnostics and Progress Monitoring measures?</a:t>
          </a:r>
        </a:p>
      </dgm:t>
    </dgm:pt>
    <dgm:pt modelId="{BC9C63A0-ED6D-423D-B2CF-24825BD8A073}" type="parTrans" cxnId="{F344DBCC-B3ED-465D-B453-B6284363F1C1}">
      <dgm:prSet/>
      <dgm:spPr/>
      <dgm:t>
        <a:bodyPr/>
        <a:lstStyle/>
        <a:p>
          <a:endParaRPr lang="en-US"/>
        </a:p>
      </dgm:t>
    </dgm:pt>
    <dgm:pt modelId="{F3DAAED6-B9FD-4878-A5AE-599B2698BEAE}" type="sibTrans" cxnId="{F344DBCC-B3ED-465D-B453-B6284363F1C1}">
      <dgm:prSet/>
      <dgm:spPr/>
      <dgm:t>
        <a:bodyPr/>
        <a:lstStyle/>
        <a:p>
          <a:endParaRPr lang="en-US"/>
        </a:p>
      </dgm:t>
    </dgm:pt>
    <dgm:pt modelId="{550E292A-01AE-4B0B-B2F6-6A3BA8686766}" type="pres">
      <dgm:prSet presAssocID="{E224E1B0-6B9F-44B2-87A1-56F13B3D3138}" presName="linear" presStyleCnt="0">
        <dgm:presLayoutVars>
          <dgm:animLvl val="lvl"/>
          <dgm:resizeHandles val="exact"/>
        </dgm:presLayoutVars>
      </dgm:prSet>
      <dgm:spPr/>
    </dgm:pt>
    <dgm:pt modelId="{0A661F68-35A3-437A-94DB-8292E2C7F431}" type="pres">
      <dgm:prSet presAssocID="{4C019D6C-06DA-48D8-AD9B-9FC726664F38}" presName="parentText" presStyleLbl="node1" presStyleIdx="0" presStyleCnt="4">
        <dgm:presLayoutVars>
          <dgm:chMax val="0"/>
          <dgm:bulletEnabled val="1"/>
        </dgm:presLayoutVars>
      </dgm:prSet>
      <dgm:spPr/>
    </dgm:pt>
    <dgm:pt modelId="{50C90224-A4EB-461F-A373-5F76421F82D2}" type="pres">
      <dgm:prSet presAssocID="{879A4895-AE85-42FA-B117-4DD4F70C711C}" presName="spacer" presStyleCnt="0"/>
      <dgm:spPr/>
    </dgm:pt>
    <dgm:pt modelId="{3D109AA7-BD79-42DC-A801-7E8CB638D6D9}" type="pres">
      <dgm:prSet presAssocID="{7509C199-1193-41E4-92C0-86125F45A012}" presName="parentText" presStyleLbl="node1" presStyleIdx="1" presStyleCnt="4">
        <dgm:presLayoutVars>
          <dgm:chMax val="0"/>
          <dgm:bulletEnabled val="1"/>
        </dgm:presLayoutVars>
      </dgm:prSet>
      <dgm:spPr/>
    </dgm:pt>
    <dgm:pt modelId="{D333060E-B278-4CBC-BAB4-4B988A4993C5}" type="pres">
      <dgm:prSet presAssocID="{62F3630B-16E3-4711-8795-08C9D11F9B59}" presName="spacer" presStyleCnt="0"/>
      <dgm:spPr/>
    </dgm:pt>
    <dgm:pt modelId="{D53A8D7D-0614-431C-A4BC-011A970E664C}" type="pres">
      <dgm:prSet presAssocID="{3D2D4CE4-D9E7-4616-955E-06CF497711F3}" presName="parentText" presStyleLbl="node1" presStyleIdx="2" presStyleCnt="4">
        <dgm:presLayoutVars>
          <dgm:chMax val="0"/>
          <dgm:bulletEnabled val="1"/>
        </dgm:presLayoutVars>
      </dgm:prSet>
      <dgm:spPr/>
    </dgm:pt>
    <dgm:pt modelId="{DAFA96B9-E938-44C9-85CF-5D90BD64E5CB}" type="pres">
      <dgm:prSet presAssocID="{F3DAAED6-B9FD-4878-A5AE-599B2698BEAE}" presName="spacer" presStyleCnt="0"/>
      <dgm:spPr/>
    </dgm:pt>
    <dgm:pt modelId="{AC6FB4FA-BC41-4499-887F-18ACDF481117}" type="pres">
      <dgm:prSet presAssocID="{AEC6D490-6FAD-4C80-AAD0-EDF6E4668A5E}" presName="parentText" presStyleLbl="node1" presStyleIdx="3" presStyleCnt="4" custLinFactNeighborX="40" custLinFactNeighborY="87369">
        <dgm:presLayoutVars>
          <dgm:chMax val="0"/>
          <dgm:bulletEnabled val="1"/>
        </dgm:presLayoutVars>
      </dgm:prSet>
      <dgm:spPr/>
    </dgm:pt>
  </dgm:ptLst>
  <dgm:cxnLst>
    <dgm:cxn modelId="{55944238-D583-4DF7-B945-6EB0429F7BB1}" srcId="{E224E1B0-6B9F-44B2-87A1-56F13B3D3138}" destId="{4C019D6C-06DA-48D8-AD9B-9FC726664F38}" srcOrd="0" destOrd="0" parTransId="{5D7C4251-5707-4958-A994-F4F0B6CC7A5E}" sibTransId="{879A4895-AE85-42FA-B117-4DD4F70C711C}"/>
    <dgm:cxn modelId="{5345EF38-4A52-4969-8710-6AA67EAC0EA7}" type="presOf" srcId="{7509C199-1193-41E4-92C0-86125F45A012}" destId="{3D109AA7-BD79-42DC-A801-7E8CB638D6D9}" srcOrd="0" destOrd="0" presId="urn:microsoft.com/office/officeart/2005/8/layout/vList2"/>
    <dgm:cxn modelId="{41E6D73A-FC5E-4B2A-87B0-91E2B6C57B15}" type="presOf" srcId="{E224E1B0-6B9F-44B2-87A1-56F13B3D3138}" destId="{550E292A-01AE-4B0B-B2F6-6A3BA8686766}" srcOrd="0" destOrd="0" presId="urn:microsoft.com/office/officeart/2005/8/layout/vList2"/>
    <dgm:cxn modelId="{A1928761-72D8-4635-A5B7-A0B715DA415D}" srcId="{E224E1B0-6B9F-44B2-87A1-56F13B3D3138}" destId="{7509C199-1193-41E4-92C0-86125F45A012}" srcOrd="1" destOrd="0" parTransId="{05E50168-FB26-4C39-86B1-517F1417A653}" sibTransId="{62F3630B-16E3-4711-8795-08C9D11F9B59}"/>
    <dgm:cxn modelId="{C0DD794E-2F12-46CC-9324-3FA561DD42BD}" srcId="{E224E1B0-6B9F-44B2-87A1-56F13B3D3138}" destId="{AEC6D490-6FAD-4C80-AAD0-EDF6E4668A5E}" srcOrd="3" destOrd="0" parTransId="{660DC032-A2D5-4655-B23B-2A013E5A3784}" sibTransId="{D43DA9AA-176F-410A-95F1-9D48C15EE5CC}"/>
    <dgm:cxn modelId="{7267C784-CBC1-4717-847B-640045E5BECF}" type="presOf" srcId="{4C019D6C-06DA-48D8-AD9B-9FC726664F38}" destId="{0A661F68-35A3-437A-94DB-8292E2C7F431}" srcOrd="0" destOrd="0" presId="urn:microsoft.com/office/officeart/2005/8/layout/vList2"/>
    <dgm:cxn modelId="{C46CF7B1-B185-4BB0-B427-C91AD4A19A7D}" type="presOf" srcId="{AEC6D490-6FAD-4C80-AAD0-EDF6E4668A5E}" destId="{AC6FB4FA-BC41-4499-887F-18ACDF481117}" srcOrd="0" destOrd="0" presId="urn:microsoft.com/office/officeart/2005/8/layout/vList2"/>
    <dgm:cxn modelId="{889667B9-0A29-4C3C-B238-B7401CF6E8F5}" type="presOf" srcId="{3D2D4CE4-D9E7-4616-955E-06CF497711F3}" destId="{D53A8D7D-0614-431C-A4BC-011A970E664C}" srcOrd="0" destOrd="0" presId="urn:microsoft.com/office/officeart/2005/8/layout/vList2"/>
    <dgm:cxn modelId="{F344DBCC-B3ED-465D-B453-B6284363F1C1}" srcId="{E224E1B0-6B9F-44B2-87A1-56F13B3D3138}" destId="{3D2D4CE4-D9E7-4616-955E-06CF497711F3}" srcOrd="2" destOrd="0" parTransId="{BC9C63A0-ED6D-423D-B2CF-24825BD8A073}" sibTransId="{F3DAAED6-B9FD-4878-A5AE-599B2698BEAE}"/>
    <dgm:cxn modelId="{DD0A7FBB-76DA-4DC6-88E7-6FC6618C6E5F}" type="presParOf" srcId="{550E292A-01AE-4B0B-B2F6-6A3BA8686766}" destId="{0A661F68-35A3-437A-94DB-8292E2C7F431}" srcOrd="0" destOrd="0" presId="urn:microsoft.com/office/officeart/2005/8/layout/vList2"/>
    <dgm:cxn modelId="{A33C7C06-74FF-4C6E-8193-F10331A1E6E4}" type="presParOf" srcId="{550E292A-01AE-4B0B-B2F6-6A3BA8686766}" destId="{50C90224-A4EB-461F-A373-5F76421F82D2}" srcOrd="1" destOrd="0" presId="urn:microsoft.com/office/officeart/2005/8/layout/vList2"/>
    <dgm:cxn modelId="{40350DF7-0E7D-4B8E-BE7B-003997450D73}" type="presParOf" srcId="{550E292A-01AE-4B0B-B2F6-6A3BA8686766}" destId="{3D109AA7-BD79-42DC-A801-7E8CB638D6D9}" srcOrd="2" destOrd="0" presId="urn:microsoft.com/office/officeart/2005/8/layout/vList2"/>
    <dgm:cxn modelId="{F49C2156-91DF-4D8C-9586-4D07D94172D5}" type="presParOf" srcId="{550E292A-01AE-4B0B-B2F6-6A3BA8686766}" destId="{D333060E-B278-4CBC-BAB4-4B988A4993C5}" srcOrd="3" destOrd="0" presId="urn:microsoft.com/office/officeart/2005/8/layout/vList2"/>
    <dgm:cxn modelId="{DA37A69D-6624-414F-9AAD-809D97A72204}" type="presParOf" srcId="{550E292A-01AE-4B0B-B2F6-6A3BA8686766}" destId="{D53A8D7D-0614-431C-A4BC-011A970E664C}" srcOrd="4" destOrd="0" presId="urn:microsoft.com/office/officeart/2005/8/layout/vList2"/>
    <dgm:cxn modelId="{C675B3C1-EF37-4191-B333-76FB46D9FE53}" type="presParOf" srcId="{550E292A-01AE-4B0B-B2F6-6A3BA8686766}" destId="{DAFA96B9-E938-44C9-85CF-5D90BD64E5CB}" srcOrd="5" destOrd="0" presId="urn:microsoft.com/office/officeart/2005/8/layout/vList2"/>
    <dgm:cxn modelId="{78A7E8F0-0863-4119-93E3-B5EFB6ABBCCF}" type="presParOf" srcId="{550E292A-01AE-4B0B-B2F6-6A3BA8686766}" destId="{AC6FB4FA-BC41-4499-887F-18ACDF48111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32CB1-1CC4-40D7-AEEF-26D302ECB527}">
      <dsp:nvSpPr>
        <dsp:cNvPr id="0" name=""/>
        <dsp:cNvSpPr/>
      </dsp:nvSpPr>
      <dsp:spPr>
        <a:xfrm>
          <a:off x="0" y="0"/>
          <a:ext cx="11177587" cy="1415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solidFill>
                <a:srgbClr val="4472C4"/>
              </a:solidFill>
            </a:rPr>
            <a:t>Step 1: Assess</a:t>
          </a:r>
        </a:p>
      </dsp:txBody>
      <dsp:txXfrm>
        <a:off x="69109" y="69109"/>
        <a:ext cx="11039369" cy="1277482"/>
      </dsp:txXfrm>
    </dsp:sp>
    <dsp:sp modelId="{5316739D-6AD9-480E-B0B9-F28C32AD944C}">
      <dsp:nvSpPr>
        <dsp:cNvPr id="0" name=""/>
        <dsp:cNvSpPr/>
      </dsp:nvSpPr>
      <dsp:spPr>
        <a:xfrm>
          <a:off x="0" y="1584680"/>
          <a:ext cx="11177587" cy="1415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solidFill>
                <a:srgbClr val="4472C4"/>
              </a:solidFill>
            </a:rPr>
            <a:t>Step 2: Build and Reflect </a:t>
          </a:r>
        </a:p>
      </dsp:txBody>
      <dsp:txXfrm>
        <a:off x="69109" y="1653789"/>
        <a:ext cx="11039369" cy="1277482"/>
      </dsp:txXfrm>
    </dsp:sp>
    <dsp:sp modelId="{C0E1E5D7-6D02-490C-AFE6-5C28F4450394}">
      <dsp:nvSpPr>
        <dsp:cNvPr id="0" name=""/>
        <dsp:cNvSpPr/>
      </dsp:nvSpPr>
      <dsp:spPr>
        <a:xfrm>
          <a:off x="0" y="3158781"/>
          <a:ext cx="11177587" cy="1415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solidFill>
                <a:srgbClr val="4472C4"/>
              </a:solidFill>
            </a:rPr>
            <a:t>Step 3: Implement and Monitor</a:t>
          </a:r>
        </a:p>
      </dsp:txBody>
      <dsp:txXfrm>
        <a:off x="69109" y="3227890"/>
        <a:ext cx="11039369" cy="1277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61F68-35A3-437A-94DB-8292E2C7F431}">
      <dsp:nvSpPr>
        <dsp:cNvPr id="0" name=""/>
        <dsp:cNvSpPr/>
      </dsp:nvSpPr>
      <dsp:spPr>
        <a:xfrm>
          <a:off x="0" y="13903"/>
          <a:ext cx="11890375" cy="98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rgbClr val="4472C4"/>
              </a:solidFill>
            </a:rPr>
            <a:t>How can we use data to inform student needs?</a:t>
          </a:r>
        </a:p>
      </dsp:txBody>
      <dsp:txXfrm>
        <a:off x="47866" y="61769"/>
        <a:ext cx="11794643" cy="884801"/>
      </dsp:txXfrm>
    </dsp:sp>
    <dsp:sp modelId="{3D109AA7-BD79-42DC-A801-7E8CB638D6D9}">
      <dsp:nvSpPr>
        <dsp:cNvPr id="0" name=""/>
        <dsp:cNvSpPr/>
      </dsp:nvSpPr>
      <dsp:spPr>
        <a:xfrm>
          <a:off x="0" y="1060676"/>
          <a:ext cx="11890375" cy="98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rgbClr val="4472C4"/>
              </a:solidFill>
            </a:rPr>
            <a:t>Which types of data do we currently collect?</a:t>
          </a:r>
        </a:p>
      </dsp:txBody>
      <dsp:txXfrm>
        <a:off x="47866" y="1108542"/>
        <a:ext cx="11794643" cy="884801"/>
      </dsp:txXfrm>
    </dsp:sp>
    <dsp:sp modelId="{D53A8D7D-0614-431C-A4BC-011A970E664C}">
      <dsp:nvSpPr>
        <dsp:cNvPr id="0" name=""/>
        <dsp:cNvSpPr/>
      </dsp:nvSpPr>
      <dsp:spPr>
        <a:xfrm>
          <a:off x="0" y="2107449"/>
          <a:ext cx="11890375" cy="98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rgbClr val="4472C4"/>
              </a:solidFill>
            </a:rPr>
            <a:t>How can we implement reliable Universal Screening measures as well as Diagnostics and Progress Monitoring measures?</a:t>
          </a:r>
        </a:p>
      </dsp:txBody>
      <dsp:txXfrm>
        <a:off x="47866" y="2155315"/>
        <a:ext cx="11794643" cy="884801"/>
      </dsp:txXfrm>
    </dsp:sp>
    <dsp:sp modelId="{AC6FB4FA-BC41-4499-887F-18ACDF481117}">
      <dsp:nvSpPr>
        <dsp:cNvPr id="0" name=""/>
        <dsp:cNvSpPr/>
      </dsp:nvSpPr>
      <dsp:spPr>
        <a:xfrm>
          <a:off x="0" y="3168125"/>
          <a:ext cx="11890375" cy="98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rgbClr val="4472C4"/>
              </a:solidFill>
            </a:rPr>
            <a:t>How can we increase staffing capacity (professional development, available staff, etc.) to identify and meet the needs of our students?</a:t>
          </a:r>
        </a:p>
      </dsp:txBody>
      <dsp:txXfrm>
        <a:off x="47866" y="3215991"/>
        <a:ext cx="11794643" cy="8848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12/14/2023</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397210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2062030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185206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1625413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43800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3933272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84512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281923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414996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795941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366906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77653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64861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1139299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1585202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3755784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827158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2991353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394551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232786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405000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a:p>
            <a:pPr>
              <a:defRPr/>
            </a:pPr>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5</a:t>
            </a:fld>
            <a:endParaRPr lang="en-US"/>
          </a:p>
        </p:txBody>
      </p:sp>
    </p:spTree>
    <p:extLst>
      <p:ext uri="{BB962C8B-B14F-4D97-AF65-F5344CB8AC3E}">
        <p14:creationId xmlns:p14="http://schemas.microsoft.com/office/powerpoint/2010/main" val="200220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26059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236354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59513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329259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graphicFrame>
        <p:nvGraphicFramePr>
          <p:cNvPr id="7" name="Table 6">
            <a:extLst>
              <a:ext uri="{FF2B5EF4-FFF2-40B4-BE49-F238E27FC236}">
                <a16:creationId xmlns:a16="http://schemas.microsoft.com/office/drawing/2014/main" id="{C9689054-442F-0456-6B9F-C6F6B2232490}"/>
              </a:ext>
            </a:extLst>
          </p:cNvPr>
          <p:cNvGraphicFramePr>
            <a:graphicFrameLocks noGrp="1"/>
          </p:cNvGraphicFramePr>
          <p:nvPr userDrawn="1">
            <p:extLst>
              <p:ext uri="{D42A27DB-BD31-4B8C-83A1-F6EECF244321}">
                <p14:modId xmlns:p14="http://schemas.microsoft.com/office/powerpoint/2010/main" val="729601330"/>
              </p:ext>
            </p:extLst>
          </p:nvPr>
        </p:nvGraphicFramePr>
        <p:xfrm>
          <a:off x="143219" y="1914785"/>
          <a:ext cx="11864632" cy="3408495"/>
        </p:xfrm>
        <a:graphic>
          <a:graphicData uri="http://schemas.openxmlformats.org/drawingml/2006/table">
            <a:tbl>
              <a:tblPr firstRow="1" firstCol="1" bandRow="1"/>
              <a:tblGrid>
                <a:gridCol w="3853995">
                  <a:extLst>
                    <a:ext uri="{9D8B030D-6E8A-4147-A177-3AD203B41FA5}">
                      <a16:colId xmlns:a16="http://schemas.microsoft.com/office/drawing/2014/main" val="250930082"/>
                    </a:ext>
                  </a:extLst>
                </a:gridCol>
                <a:gridCol w="4000101">
                  <a:extLst>
                    <a:ext uri="{9D8B030D-6E8A-4147-A177-3AD203B41FA5}">
                      <a16:colId xmlns:a16="http://schemas.microsoft.com/office/drawing/2014/main" val="960572855"/>
                    </a:ext>
                  </a:extLst>
                </a:gridCol>
                <a:gridCol w="4010536">
                  <a:extLst>
                    <a:ext uri="{9D8B030D-6E8A-4147-A177-3AD203B41FA5}">
                      <a16:colId xmlns:a16="http://schemas.microsoft.com/office/drawing/2014/main" val="827505474"/>
                    </a:ext>
                  </a:extLst>
                </a:gridCol>
              </a:tblGrid>
              <a:tr h="487654">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Universal Screening 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Diagnostic</a:t>
                      </a:r>
                      <a:endParaRPr lang="en-US" sz="2200" b="0" i="0" u="none" strike="noStrike">
                        <a:solidFill>
                          <a:srgbClr val="D9E2F3"/>
                        </a:solidFill>
                        <a:effectLst/>
                        <a:latin typeface="Arial" panose="020B0604020202020204" pitchFamily="34" charset="0"/>
                      </a:endParaRPr>
                    </a:p>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Formative 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16473500"/>
                  </a:ext>
                </a:extLst>
              </a:tr>
              <a:tr h="1345250">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Universal screening involves assessing all students to identify their performance relative to benchmark expectations. It includes administering reliable brief assessments that measure specific skills or behaviors that are highly predictive of future outcomes (e.g., Glover &amp; Albers, 2007; Jenkins, 2003). </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Assessments which provide more in-depth information about an individual student’s knowledge, skill, and understanding for the purpose of guiding future instructional supports. (National Implementation Research Network)</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Formative assessment is a planned, ongoing process used by all students and teachers during teaching and learning to elicit and use evidence of student learning to improve student understanding of intended disciplinary learning outcomes and support students to become self-directed learners. (Council of Chief State School Officers)</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314746"/>
                  </a:ext>
                </a:extLst>
              </a:tr>
              <a:tr h="444740">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Progress Monitoring 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Interim Assessments (</a:t>
                      </a:r>
                      <a:r>
                        <a:rPr lang="en-US" sz="11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e.g., benchmarks, common assessments, unit 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l" fontAlgn="t">
                        <a:lnSpc>
                          <a:spcPct val="107000"/>
                        </a:lnSpc>
                        <a:spcBef>
                          <a:spcPts val="0"/>
                        </a:spcBef>
                        <a:spcAft>
                          <a:spcPts val="0"/>
                        </a:spcAft>
                      </a:pPr>
                      <a:r>
                        <a:rPr lang="en-US" sz="13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Summative Assessments </a:t>
                      </a:r>
                      <a:r>
                        <a:rPr lang="en-US" sz="1100" b="0" i="1" u="none" strike="noStrike">
                          <a:solidFill>
                            <a:srgbClr val="D9E2F3"/>
                          </a:solidFill>
                          <a:effectLst/>
                          <a:latin typeface="Calibri" panose="020F0502020204030204" pitchFamily="34" charset="0"/>
                          <a:ea typeface="Calibri" panose="020F0502020204030204" pitchFamily="34" charset="0"/>
                          <a:cs typeface="Times New Roman" panose="02020603050405020304" pitchFamily="18" charset="0"/>
                        </a:rPr>
                        <a:t>(e.g., Final Assessments, State Assessments)</a:t>
                      </a:r>
                      <a:endParaRPr lang="en-US" sz="2200" b="0" i="0" u="none" strike="noStrike">
                        <a:solidFill>
                          <a:srgbClr val="D9E2F3"/>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23538747"/>
                  </a:ext>
                </a:extLst>
              </a:tr>
              <a:tr h="1130851">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Progress monitoring assessments evaluate student performance through brief assessments, used to determine students' rate of improvement or response to intervention and to evaluate the effectiveness of instruction (Center on Response to Intervention).</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assessment used to assess how students are progressing in a particular content or needs area. These assessments gauge whether students are on track to perform in future summative assessments. </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3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Measures used to gather information about student performance compared to grade-level standards that are typically administered at the end of the semester or year. (National Implementation Research Network)</a:t>
                      </a:r>
                      <a:endParaRPr lang="en-US" sz="2200" b="0" i="0" u="none" strike="noStrike">
                        <a:solidFill>
                          <a:schemeClr val="bg1"/>
                        </a:solidFill>
                        <a:effectLst/>
                        <a:latin typeface="Arial" panose="020B0604020202020204" pitchFamily="34" charset="0"/>
                      </a:endParaRPr>
                    </a:p>
                  </a:txBody>
                  <a:tcPr marL="77513" marR="77513" marT="10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925708"/>
                  </a:ext>
                </a:extLst>
              </a:tr>
            </a:tbl>
          </a:graphicData>
        </a:graphic>
      </p:graphicFrame>
    </p:spTree>
    <p:extLst>
      <p:ext uri="{BB962C8B-B14F-4D97-AF65-F5344CB8AC3E}">
        <p14:creationId xmlns:p14="http://schemas.microsoft.com/office/powerpoint/2010/main" val="43968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4D80288E-2951-AAAF-AE9C-568244B1C787}"/>
              </a:ext>
            </a:extLst>
          </p:cNvPr>
          <p:cNvSpPr txBox="1">
            <a:spLocks/>
          </p:cNvSpPr>
          <p:nvPr userDrawn="1"/>
        </p:nvSpPr>
        <p:spPr>
          <a:xfrm>
            <a:off x="8687719" y="6257197"/>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3D1C70C-36A2-44FC-A083-98959550CFF4}" type="slidenum">
              <a:rPr lang="en-US" smtClean="0"/>
              <a:pPr>
                <a:spcAft>
                  <a:spcPts val="600"/>
                </a:spcAft>
              </a:pPr>
              <a:t>‹#›</a:t>
            </a:fld>
            <a:endParaRPr lang="en-US"/>
          </a:p>
        </p:txBody>
      </p:sp>
      <p:graphicFrame>
        <p:nvGraphicFramePr>
          <p:cNvPr id="8" name="Table 3">
            <a:extLst>
              <a:ext uri="{FF2B5EF4-FFF2-40B4-BE49-F238E27FC236}">
                <a16:creationId xmlns:a16="http://schemas.microsoft.com/office/drawing/2014/main" id="{3D68CFA9-18E3-0E4F-5A5C-573FE5900CFF}"/>
              </a:ext>
            </a:extLst>
          </p:cNvPr>
          <p:cNvGraphicFramePr>
            <a:graphicFrameLocks noGrp="1"/>
          </p:cNvGraphicFramePr>
          <p:nvPr userDrawn="1">
            <p:extLst>
              <p:ext uri="{D42A27DB-BD31-4B8C-83A1-F6EECF244321}">
                <p14:modId xmlns:p14="http://schemas.microsoft.com/office/powerpoint/2010/main" val="1032632121"/>
              </p:ext>
            </p:extLst>
          </p:nvPr>
        </p:nvGraphicFramePr>
        <p:xfrm>
          <a:off x="1816100" y="1468941"/>
          <a:ext cx="8128000" cy="40233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669415828"/>
                    </a:ext>
                  </a:extLst>
                </a:gridCol>
                <a:gridCol w="4064000">
                  <a:extLst>
                    <a:ext uri="{9D8B030D-6E8A-4147-A177-3AD203B41FA5}">
                      <a16:colId xmlns:a16="http://schemas.microsoft.com/office/drawing/2014/main" val="2836948020"/>
                    </a:ext>
                  </a:extLst>
                </a:gridCol>
              </a:tblGrid>
              <a:tr h="0">
                <a:tc>
                  <a:txBody>
                    <a:bodyPr/>
                    <a:lstStyle/>
                    <a:p>
                      <a:pPr marL="285750" indent="-285750">
                        <a:buFont typeface="Arial" panose="020B0604020202020204" pitchFamily="34" charset="0"/>
                        <a:buChar char="•"/>
                      </a:pPr>
                      <a:r>
                        <a:rPr lang="en-US">
                          <a:solidFill>
                            <a:srgbClr val="FBE5D6"/>
                          </a:solidFill>
                        </a:rPr>
                        <a:t>Teacher attendance rates</a:t>
                      </a:r>
                    </a:p>
                    <a:p>
                      <a:pPr marL="285750" indent="-285750">
                        <a:buFont typeface="Arial" panose="020B0604020202020204" pitchFamily="34" charset="0"/>
                        <a:buChar char="•"/>
                      </a:pPr>
                      <a:r>
                        <a:rPr lang="en-US">
                          <a:solidFill>
                            <a:srgbClr val="FBE5D6"/>
                          </a:solidFill>
                        </a:rPr>
                        <a:t>Student attendance rates</a:t>
                      </a:r>
                    </a:p>
                    <a:p>
                      <a:pPr marL="285750" indent="-285750">
                        <a:buFont typeface="Arial" panose="020B0604020202020204" pitchFamily="34" charset="0"/>
                        <a:buChar char="•"/>
                      </a:pPr>
                      <a:r>
                        <a:rPr lang="en-US">
                          <a:solidFill>
                            <a:srgbClr val="FBE5D6"/>
                          </a:solidFill>
                        </a:rPr>
                        <a:t>Meeting frequency for MTSS and/or I&amp;RS</a:t>
                      </a:r>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n-US">
                          <a:solidFill>
                            <a:srgbClr val="FFF2CC"/>
                          </a:solidFill>
                        </a:rPr>
                        <a:t>Suspension rates</a:t>
                      </a:r>
                    </a:p>
                    <a:p>
                      <a:pPr marL="285750" indent="-285750">
                        <a:buFont typeface="Arial" panose="020B0604020202020204" pitchFamily="34" charset="0"/>
                        <a:buChar char="•"/>
                      </a:pPr>
                      <a:r>
                        <a:rPr lang="en-US">
                          <a:solidFill>
                            <a:srgbClr val="FFF2CC"/>
                          </a:solidFill>
                        </a:rPr>
                        <a:t>Any data demonstrating significant challenges to the mental health and/or well-being of students and/or staff</a:t>
                      </a:r>
                    </a:p>
                    <a:p>
                      <a:pPr marL="285750" indent="-285750">
                        <a:buFont typeface="Arial" panose="020B0604020202020204" pitchFamily="34" charset="0"/>
                        <a:buChar char="•"/>
                      </a:pPr>
                      <a:endParaRPr lang="en-US"/>
                    </a:p>
                  </a:txBody>
                  <a:tcPr>
                    <a:solidFill>
                      <a:schemeClr val="accent4">
                        <a:lumMod val="20000"/>
                        <a:lumOff val="80000"/>
                      </a:schemeClr>
                    </a:solidFill>
                  </a:tcPr>
                </a:tc>
                <a:extLst>
                  <a:ext uri="{0D108BD9-81ED-4DB2-BD59-A6C34878D82A}">
                    <a16:rowId xmlns:a16="http://schemas.microsoft.com/office/drawing/2014/main" val="2698326573"/>
                  </a:ext>
                </a:extLst>
              </a:tr>
              <a:tr h="370840">
                <a:tc>
                  <a:txBody>
                    <a:bodyPr/>
                    <a:lstStyle/>
                    <a:p>
                      <a:pPr marL="285750" indent="-285750">
                        <a:buFont typeface="Arial" panose="020B0604020202020204" pitchFamily="34" charset="0"/>
                        <a:buChar char="•"/>
                      </a:pPr>
                      <a:r>
                        <a:rPr lang="en-US">
                          <a:solidFill>
                            <a:srgbClr val="DAE3F3"/>
                          </a:solidFill>
                        </a:rPr>
                        <a:t>Scope and sequence for all programming</a:t>
                      </a:r>
                    </a:p>
                    <a:p>
                      <a:pPr marL="285750" indent="-285750">
                        <a:buFont typeface="Arial" panose="020B0604020202020204" pitchFamily="34" charset="0"/>
                        <a:buChar char="•"/>
                      </a:pPr>
                      <a:r>
                        <a:rPr lang="en-US">
                          <a:solidFill>
                            <a:srgbClr val="DAE3F3"/>
                          </a:solidFill>
                        </a:rPr>
                        <a:t>Scheduling reviews</a:t>
                      </a:r>
                    </a:p>
                    <a:p>
                      <a:pPr marL="285750" indent="-285750">
                        <a:buFont typeface="Arial" panose="020B0604020202020204" pitchFamily="34" charset="0"/>
                        <a:buChar char="•"/>
                      </a:pPr>
                      <a:r>
                        <a:rPr lang="en-US">
                          <a:solidFill>
                            <a:srgbClr val="DAE3F3"/>
                          </a:solidFill>
                        </a:rPr>
                        <a:t>Staffing capacity</a:t>
                      </a: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DEEBF7"/>
                          </a:solidFill>
                        </a:rPr>
                        <a:t>District performance on standardized and formative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DEEBF7"/>
                          </a:solidFill>
                        </a:rPr>
                        <a:t>School Climate Assessment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DEEBF7"/>
                          </a:solidFill>
                        </a:rPr>
                        <a:t>Data indicating challenges to physical safety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endParaRPr lang="en-US"/>
                    </a:p>
                  </a:txBody>
                  <a:tcPr>
                    <a:solidFill>
                      <a:schemeClr val="accent5">
                        <a:lumMod val="20000"/>
                        <a:lumOff val="80000"/>
                      </a:schemeClr>
                    </a:solidFill>
                  </a:tcPr>
                </a:tc>
                <a:extLst>
                  <a:ext uri="{0D108BD9-81ED-4DB2-BD59-A6C34878D82A}">
                    <a16:rowId xmlns:a16="http://schemas.microsoft.com/office/drawing/2014/main" val="2352906141"/>
                  </a:ext>
                </a:extLst>
              </a:tr>
            </a:tbl>
          </a:graphicData>
        </a:graphic>
      </p:graphicFrame>
    </p:spTree>
    <p:extLst>
      <p:ext uri="{BB962C8B-B14F-4D97-AF65-F5344CB8AC3E}">
        <p14:creationId xmlns:p14="http://schemas.microsoft.com/office/powerpoint/2010/main" val="146985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4D80288E-2951-AAAF-AE9C-568244B1C787}"/>
              </a:ext>
            </a:extLst>
          </p:cNvPr>
          <p:cNvSpPr txBox="1">
            <a:spLocks/>
          </p:cNvSpPr>
          <p:nvPr userDrawn="1"/>
        </p:nvSpPr>
        <p:spPr>
          <a:xfrm>
            <a:off x="8687719" y="6257197"/>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3D1C70C-36A2-44FC-A083-98959550CFF4}" type="slidenum">
              <a:rPr lang="en-US" smtClean="0"/>
              <a:pPr>
                <a:spcAft>
                  <a:spcPts val="600"/>
                </a:spcAft>
              </a:pPr>
              <a:t>‹#›</a:t>
            </a:fld>
            <a:endParaRPr lang="en-US"/>
          </a:p>
        </p:txBody>
      </p:sp>
      <p:sp>
        <p:nvSpPr>
          <p:cNvPr id="39" name="Arrow: Bent-Up 38">
            <a:extLst>
              <a:ext uri="{FF2B5EF4-FFF2-40B4-BE49-F238E27FC236}">
                <a16:creationId xmlns:a16="http://schemas.microsoft.com/office/drawing/2014/main" id="{99F9B169-5305-7F9E-86ED-5D5238467ACC}"/>
              </a:ext>
            </a:extLst>
          </p:cNvPr>
          <p:cNvSpPr/>
          <p:nvPr userDrawn="1"/>
        </p:nvSpPr>
        <p:spPr>
          <a:xfrm rot="5400000">
            <a:off x="2527156" y="1924617"/>
            <a:ext cx="799990" cy="9107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0" name="Group 39">
            <a:extLst>
              <a:ext uri="{FF2B5EF4-FFF2-40B4-BE49-F238E27FC236}">
                <a16:creationId xmlns:a16="http://schemas.microsoft.com/office/drawing/2014/main" id="{CBDA4908-9925-D717-B820-C5A937D33FD3}"/>
              </a:ext>
            </a:extLst>
          </p:cNvPr>
          <p:cNvGrpSpPr/>
          <p:nvPr userDrawn="1"/>
        </p:nvGrpSpPr>
        <p:grpSpPr>
          <a:xfrm>
            <a:off x="2315207" y="1037811"/>
            <a:ext cx="1346713" cy="942655"/>
            <a:chOff x="2035349" y="32422"/>
            <a:chExt cx="1346713" cy="942655"/>
          </a:xfrm>
        </p:grpSpPr>
        <p:sp>
          <p:nvSpPr>
            <p:cNvPr id="71" name="Rectangle: Rounded Corners 70">
              <a:extLst>
                <a:ext uri="{FF2B5EF4-FFF2-40B4-BE49-F238E27FC236}">
                  <a16:creationId xmlns:a16="http://schemas.microsoft.com/office/drawing/2014/main" id="{9BC0766B-9058-91B2-5DD1-90FF8D1F3ECD}"/>
                </a:ext>
              </a:extLst>
            </p:cNvPr>
            <p:cNvSpPr/>
            <p:nvPr userDrawn="1"/>
          </p:nvSpPr>
          <p:spPr>
            <a:xfrm>
              <a:off x="2035349" y="32422"/>
              <a:ext cx="1346713" cy="94265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Rectangle: Rounded Corners 5">
              <a:extLst>
                <a:ext uri="{FF2B5EF4-FFF2-40B4-BE49-F238E27FC236}">
                  <a16:creationId xmlns:a16="http://schemas.microsoft.com/office/drawing/2014/main" id="{80783559-7875-05F9-E422-EED6470A1957}"/>
                </a:ext>
              </a:extLst>
            </p:cNvPr>
            <p:cNvSpPr txBox="1"/>
            <p:nvPr userDrawn="1"/>
          </p:nvSpPr>
          <p:spPr>
            <a:xfrm>
              <a:off x="2081374" y="78447"/>
              <a:ext cx="1254663" cy="850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4B78C6"/>
                  </a:solidFill>
                </a:rPr>
                <a:t>Universal Screening Assessment</a:t>
              </a:r>
            </a:p>
          </p:txBody>
        </p:sp>
      </p:grpSp>
      <p:sp>
        <p:nvSpPr>
          <p:cNvPr id="42" name="Arrow: Bent-Up 41">
            <a:extLst>
              <a:ext uri="{FF2B5EF4-FFF2-40B4-BE49-F238E27FC236}">
                <a16:creationId xmlns:a16="http://schemas.microsoft.com/office/drawing/2014/main" id="{1BB9FDE3-606A-DCCB-CC9F-5932AF6BB3A4}"/>
              </a:ext>
            </a:extLst>
          </p:cNvPr>
          <p:cNvSpPr/>
          <p:nvPr userDrawn="1"/>
        </p:nvSpPr>
        <p:spPr>
          <a:xfrm rot="5400000">
            <a:off x="3743843" y="2983531"/>
            <a:ext cx="799990" cy="9107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3" name="Group 42">
            <a:extLst>
              <a:ext uri="{FF2B5EF4-FFF2-40B4-BE49-F238E27FC236}">
                <a16:creationId xmlns:a16="http://schemas.microsoft.com/office/drawing/2014/main" id="{2D75BFE8-9879-347B-2E21-60F3F6D769CC}"/>
              </a:ext>
            </a:extLst>
          </p:cNvPr>
          <p:cNvGrpSpPr/>
          <p:nvPr userDrawn="1"/>
        </p:nvGrpSpPr>
        <p:grpSpPr>
          <a:xfrm>
            <a:off x="3531894" y="2096725"/>
            <a:ext cx="1346713" cy="942655"/>
            <a:chOff x="3252036" y="1091336"/>
            <a:chExt cx="1346713" cy="942655"/>
          </a:xfrm>
        </p:grpSpPr>
        <p:sp>
          <p:nvSpPr>
            <p:cNvPr id="67" name="Rectangle: Rounded Corners 66">
              <a:extLst>
                <a:ext uri="{FF2B5EF4-FFF2-40B4-BE49-F238E27FC236}">
                  <a16:creationId xmlns:a16="http://schemas.microsoft.com/office/drawing/2014/main" id="{A7A64EF6-47F5-F9BD-C0A5-8F2DFF27749F}"/>
                </a:ext>
              </a:extLst>
            </p:cNvPr>
            <p:cNvSpPr/>
            <p:nvPr userDrawn="1"/>
          </p:nvSpPr>
          <p:spPr>
            <a:xfrm>
              <a:off x="3252036" y="1091336"/>
              <a:ext cx="1346713" cy="94265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ectangle: Rounded Corners 10">
              <a:extLst>
                <a:ext uri="{FF2B5EF4-FFF2-40B4-BE49-F238E27FC236}">
                  <a16:creationId xmlns:a16="http://schemas.microsoft.com/office/drawing/2014/main" id="{F2624230-13E4-D074-E9C1-A3751D9E2EE6}"/>
                </a:ext>
              </a:extLst>
            </p:cNvPr>
            <p:cNvSpPr txBox="1"/>
            <p:nvPr userDrawn="1"/>
          </p:nvSpPr>
          <p:spPr>
            <a:xfrm>
              <a:off x="3298061" y="1137361"/>
              <a:ext cx="1254663" cy="850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4B78C6"/>
                  </a:solidFill>
                </a:rPr>
                <a:t>Diagnostic Assessment</a:t>
              </a:r>
            </a:p>
          </p:txBody>
        </p:sp>
      </p:grpSp>
      <p:sp>
        <p:nvSpPr>
          <p:cNvPr id="45" name="Arrow: Bent-Up 44">
            <a:extLst>
              <a:ext uri="{FF2B5EF4-FFF2-40B4-BE49-F238E27FC236}">
                <a16:creationId xmlns:a16="http://schemas.microsoft.com/office/drawing/2014/main" id="{8A775E27-1F44-E8C0-E1AD-48F62C2DE559}"/>
              </a:ext>
            </a:extLst>
          </p:cNvPr>
          <p:cNvSpPr/>
          <p:nvPr userDrawn="1"/>
        </p:nvSpPr>
        <p:spPr>
          <a:xfrm rot="5400000">
            <a:off x="4960529" y="4042444"/>
            <a:ext cx="799990" cy="9107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6" name="Group 45">
            <a:extLst>
              <a:ext uri="{FF2B5EF4-FFF2-40B4-BE49-F238E27FC236}">
                <a16:creationId xmlns:a16="http://schemas.microsoft.com/office/drawing/2014/main" id="{CBC6820C-3F83-E1E6-1036-A99F4BC1BBE6}"/>
              </a:ext>
            </a:extLst>
          </p:cNvPr>
          <p:cNvGrpSpPr/>
          <p:nvPr userDrawn="1"/>
        </p:nvGrpSpPr>
        <p:grpSpPr>
          <a:xfrm>
            <a:off x="4748580" y="3155639"/>
            <a:ext cx="1346713" cy="942655"/>
            <a:chOff x="4468722" y="2150250"/>
            <a:chExt cx="1346713" cy="942655"/>
          </a:xfrm>
        </p:grpSpPr>
        <p:sp>
          <p:nvSpPr>
            <p:cNvPr id="63" name="Rectangle: Rounded Corners 62">
              <a:extLst>
                <a:ext uri="{FF2B5EF4-FFF2-40B4-BE49-F238E27FC236}">
                  <a16:creationId xmlns:a16="http://schemas.microsoft.com/office/drawing/2014/main" id="{5DBB06C3-F1CA-A8BE-5A43-DDDD7B4CFCEA}"/>
                </a:ext>
              </a:extLst>
            </p:cNvPr>
            <p:cNvSpPr/>
            <p:nvPr userDrawn="1"/>
          </p:nvSpPr>
          <p:spPr>
            <a:xfrm>
              <a:off x="4468722" y="2150250"/>
              <a:ext cx="1346713" cy="94265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Rectangle: Rounded Corners 15">
              <a:extLst>
                <a:ext uri="{FF2B5EF4-FFF2-40B4-BE49-F238E27FC236}">
                  <a16:creationId xmlns:a16="http://schemas.microsoft.com/office/drawing/2014/main" id="{635965DE-87C8-9DC2-1612-4DBEA701855B}"/>
                </a:ext>
              </a:extLst>
            </p:cNvPr>
            <p:cNvSpPr txBox="1"/>
            <p:nvPr userDrawn="1"/>
          </p:nvSpPr>
          <p:spPr>
            <a:xfrm>
              <a:off x="4514747" y="2196275"/>
              <a:ext cx="1254663" cy="850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4B78C6"/>
                  </a:solidFill>
                </a:rPr>
                <a:t>Data-Driven Instruction/Intervention</a:t>
              </a:r>
            </a:p>
          </p:txBody>
        </p:sp>
      </p:grpSp>
      <p:sp>
        <p:nvSpPr>
          <p:cNvPr id="48" name="Arrow: Bent-Up 47">
            <a:extLst>
              <a:ext uri="{FF2B5EF4-FFF2-40B4-BE49-F238E27FC236}">
                <a16:creationId xmlns:a16="http://schemas.microsoft.com/office/drawing/2014/main" id="{F16BC59C-6949-2D53-7620-07C8F83C238D}"/>
              </a:ext>
            </a:extLst>
          </p:cNvPr>
          <p:cNvSpPr/>
          <p:nvPr userDrawn="1"/>
        </p:nvSpPr>
        <p:spPr>
          <a:xfrm rot="5400000">
            <a:off x="6177215" y="5101358"/>
            <a:ext cx="799990" cy="9107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9" name="Group 48">
            <a:extLst>
              <a:ext uri="{FF2B5EF4-FFF2-40B4-BE49-F238E27FC236}">
                <a16:creationId xmlns:a16="http://schemas.microsoft.com/office/drawing/2014/main" id="{2F0A204D-5C01-C924-3F6B-7F95E3CA39F0}"/>
              </a:ext>
            </a:extLst>
          </p:cNvPr>
          <p:cNvGrpSpPr/>
          <p:nvPr userDrawn="1"/>
        </p:nvGrpSpPr>
        <p:grpSpPr>
          <a:xfrm>
            <a:off x="5965266" y="4214552"/>
            <a:ext cx="1346713" cy="942655"/>
            <a:chOff x="5685408" y="3209163"/>
            <a:chExt cx="1346713" cy="942655"/>
          </a:xfrm>
        </p:grpSpPr>
        <p:sp>
          <p:nvSpPr>
            <p:cNvPr id="59" name="Rectangle: Rounded Corners 58">
              <a:extLst>
                <a:ext uri="{FF2B5EF4-FFF2-40B4-BE49-F238E27FC236}">
                  <a16:creationId xmlns:a16="http://schemas.microsoft.com/office/drawing/2014/main" id="{A5B12EDF-78E8-7F82-D85D-E7156AB23D8F}"/>
                </a:ext>
              </a:extLst>
            </p:cNvPr>
            <p:cNvSpPr/>
            <p:nvPr userDrawn="1"/>
          </p:nvSpPr>
          <p:spPr>
            <a:xfrm>
              <a:off x="5685408" y="3209163"/>
              <a:ext cx="1346713" cy="94265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Rectangle: Rounded Corners 20">
              <a:extLst>
                <a:ext uri="{FF2B5EF4-FFF2-40B4-BE49-F238E27FC236}">
                  <a16:creationId xmlns:a16="http://schemas.microsoft.com/office/drawing/2014/main" id="{0B9F3E3C-CCF2-1CE6-C954-60A1342D430A}"/>
                </a:ext>
              </a:extLst>
            </p:cNvPr>
            <p:cNvSpPr txBox="1"/>
            <p:nvPr userDrawn="1"/>
          </p:nvSpPr>
          <p:spPr>
            <a:xfrm>
              <a:off x="5731433" y="3255188"/>
              <a:ext cx="1254663" cy="850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4B78C6"/>
                  </a:solidFill>
                </a:rPr>
                <a:t>Formative/ Interim Assessment/ Progress Monitoring</a:t>
              </a:r>
            </a:p>
          </p:txBody>
        </p:sp>
      </p:grpSp>
      <p:sp>
        <p:nvSpPr>
          <p:cNvPr id="57" name="Rectangle 56">
            <a:extLst>
              <a:ext uri="{FF2B5EF4-FFF2-40B4-BE49-F238E27FC236}">
                <a16:creationId xmlns:a16="http://schemas.microsoft.com/office/drawing/2014/main" id="{9E60BC67-84E1-73A1-D6F3-22DA834D1D84}"/>
              </a:ext>
            </a:extLst>
          </p:cNvPr>
          <p:cNvSpPr/>
          <p:nvPr userDrawn="1"/>
        </p:nvSpPr>
        <p:spPr>
          <a:xfrm>
            <a:off x="7414046" y="4322604"/>
            <a:ext cx="2512177" cy="7618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51" name="Group 50">
            <a:extLst>
              <a:ext uri="{FF2B5EF4-FFF2-40B4-BE49-F238E27FC236}">
                <a16:creationId xmlns:a16="http://schemas.microsoft.com/office/drawing/2014/main" id="{FE845A87-6C54-0323-8C45-9424B633C60F}"/>
              </a:ext>
            </a:extLst>
          </p:cNvPr>
          <p:cNvGrpSpPr/>
          <p:nvPr userDrawn="1"/>
        </p:nvGrpSpPr>
        <p:grpSpPr>
          <a:xfrm>
            <a:off x="7181953" y="5273466"/>
            <a:ext cx="1346713" cy="942655"/>
            <a:chOff x="6902095" y="4268077"/>
            <a:chExt cx="1346713" cy="942655"/>
          </a:xfrm>
        </p:grpSpPr>
        <p:sp>
          <p:nvSpPr>
            <p:cNvPr id="55" name="Rectangle: Rounded Corners 54">
              <a:extLst>
                <a:ext uri="{FF2B5EF4-FFF2-40B4-BE49-F238E27FC236}">
                  <a16:creationId xmlns:a16="http://schemas.microsoft.com/office/drawing/2014/main" id="{A4D83969-2E0B-4B89-277F-58ACC714C652}"/>
                </a:ext>
              </a:extLst>
            </p:cNvPr>
            <p:cNvSpPr/>
            <p:nvPr userDrawn="1"/>
          </p:nvSpPr>
          <p:spPr>
            <a:xfrm>
              <a:off x="6902095" y="4268077"/>
              <a:ext cx="1346713" cy="94265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Rectangle: Rounded Corners 24">
              <a:extLst>
                <a:ext uri="{FF2B5EF4-FFF2-40B4-BE49-F238E27FC236}">
                  <a16:creationId xmlns:a16="http://schemas.microsoft.com/office/drawing/2014/main" id="{F175EDC9-A0A0-2237-922D-E1783D1A2076}"/>
                </a:ext>
              </a:extLst>
            </p:cNvPr>
            <p:cNvSpPr txBox="1"/>
            <p:nvPr userDrawn="1"/>
          </p:nvSpPr>
          <p:spPr>
            <a:xfrm>
              <a:off x="6948120" y="4314102"/>
              <a:ext cx="1254663" cy="850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solidFill>
                    <a:srgbClr val="4B78C6"/>
                  </a:solidFill>
                </a:rPr>
                <a:t>Summative Assessment</a:t>
              </a:r>
            </a:p>
          </p:txBody>
        </p:sp>
      </p:grpSp>
    </p:spTree>
    <p:extLst>
      <p:ext uri="{BB962C8B-B14F-4D97-AF65-F5344CB8AC3E}">
        <p14:creationId xmlns:p14="http://schemas.microsoft.com/office/powerpoint/2010/main" val="341328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7" name="Rectangle 56">
            <a:extLst>
              <a:ext uri="{FF2B5EF4-FFF2-40B4-BE49-F238E27FC236}">
                <a16:creationId xmlns:a16="http://schemas.microsoft.com/office/drawing/2014/main" id="{9E60BC67-84E1-73A1-D6F3-22DA834D1D84}"/>
              </a:ext>
            </a:extLst>
          </p:cNvPr>
          <p:cNvSpPr/>
          <p:nvPr userDrawn="1"/>
        </p:nvSpPr>
        <p:spPr>
          <a:xfrm>
            <a:off x="7414046" y="4322604"/>
            <a:ext cx="2512177" cy="7618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5" name="Content Placeholder 5">
            <a:extLst>
              <a:ext uri="{FF2B5EF4-FFF2-40B4-BE49-F238E27FC236}">
                <a16:creationId xmlns:a16="http://schemas.microsoft.com/office/drawing/2014/main" id="{14C180E4-FCA2-3B31-841F-0EAE890A8705}"/>
              </a:ext>
            </a:extLst>
          </p:cNvPr>
          <p:cNvGraphicFramePr>
            <a:graphicFrameLocks/>
          </p:cNvGraphicFramePr>
          <p:nvPr userDrawn="1">
            <p:extLst>
              <p:ext uri="{D42A27DB-BD31-4B8C-83A1-F6EECF244321}">
                <p14:modId xmlns:p14="http://schemas.microsoft.com/office/powerpoint/2010/main" val="2910442071"/>
              </p:ext>
            </p:extLst>
          </p:nvPr>
        </p:nvGraphicFramePr>
        <p:xfrm>
          <a:off x="507206" y="1399305"/>
          <a:ext cx="11177587" cy="4585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256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_Image">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904525F1-7582-FB35-1124-AD28A81372A2}"/>
              </a:ext>
            </a:extLst>
          </p:cNvPr>
          <p:cNvGraphicFramePr>
            <a:graphicFrameLocks/>
          </p:cNvGraphicFramePr>
          <p:nvPr userDrawn="1">
            <p:extLst>
              <p:ext uri="{D42A27DB-BD31-4B8C-83A1-F6EECF244321}">
                <p14:modId xmlns:p14="http://schemas.microsoft.com/office/powerpoint/2010/main" val="616786685"/>
              </p:ext>
            </p:extLst>
          </p:nvPr>
        </p:nvGraphicFramePr>
        <p:xfrm>
          <a:off x="126595" y="1430337"/>
          <a:ext cx="11890375" cy="4148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565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12/14/2023</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1345117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92" r:id="rId10"/>
    <p:sldLayoutId id="2147483693" r:id="rId11"/>
    <p:sldLayoutId id="2147483694" r:id="rId12"/>
    <p:sldLayoutId id="2147483695" r:id="rId13"/>
    <p:sldLayoutId id="2147483696" r:id="rId14"/>
    <p:sldLayoutId id="2147483672" r:id="rId15"/>
    <p:sldLayoutId id="2147483690" r:id="rId16"/>
    <p:sldLayoutId id="2147483669" r:id="rId17"/>
    <p:sldLayoutId id="2147483689" r:id="rId18"/>
    <p:sldLayoutId id="2147483678" r:id="rId19"/>
    <p:sldLayoutId id="2147483691" r:id="rId20"/>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ate.nj.us/education/njtss/guidelines.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state.nj.us/education/njtss/started.pdf"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vQILP19qABk?start=477&amp;feature=oembed" TargetMode="External"/><Relationship Id="rId5" Type="http://schemas.openxmlformats.org/officeDocument/2006/relationships/hyperlink" Target="https://www.youtube.com/watch?v=vQILP19qABk&amp;t=478s"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1613552"/>
            <a:ext cx="12191999" cy="2433320"/>
          </a:xfrm>
          <a:prstGeom prst="rect">
            <a:avLst/>
          </a:prstGeom>
        </p:spPr>
        <p:txBody>
          <a:bodyPr/>
          <a:lstStyle/>
          <a:p>
            <a:r>
              <a:rPr lang="en-US" sz="4800" dirty="0">
                <a:latin typeface="Palatino Linotype"/>
              </a:rPr>
              <a:t>Professional Learning series: </a:t>
            </a:r>
            <a:br>
              <a:rPr lang="en-US" sz="4800" dirty="0">
                <a:latin typeface="Palatino Linotype"/>
              </a:rPr>
            </a:br>
            <a:r>
              <a:rPr lang="en-US" sz="4000" dirty="0">
                <a:latin typeface="Palatino Linotype"/>
              </a:rPr>
              <a:t>New Jersey Tiered System of Supports (NJTSS) </a:t>
            </a:r>
            <a:r>
              <a:rPr lang="en-US" sz="4000" dirty="0"/>
              <a:t>Data-Based Decision Making</a:t>
            </a:r>
          </a:p>
        </p:txBody>
      </p:sp>
      <p:sp>
        <p:nvSpPr>
          <p:cNvPr id="7" name="Subtitle 4">
            <a:extLst>
              <a:ext uri="{FF2B5EF4-FFF2-40B4-BE49-F238E27FC236}">
                <a16:creationId xmlns:a16="http://schemas.microsoft.com/office/drawing/2014/main" id="{4973F4E8-AB74-4409-9EDF-87277D22F794}"/>
              </a:ext>
            </a:extLst>
          </p:cNvPr>
          <p:cNvSpPr>
            <a:spLocks noGrp="1"/>
          </p:cNvSpPr>
          <p:nvPr>
            <p:ph type="subTitle" idx="1"/>
          </p:nvPr>
        </p:nvSpPr>
        <p:spPr>
          <a:xfrm>
            <a:off x="0" y="4517029"/>
            <a:ext cx="12191998" cy="1701209"/>
          </a:xfrm>
        </p:spPr>
        <p:txBody>
          <a:bodyPr>
            <a:normAutofit/>
          </a:bodyPr>
          <a:lstStyle/>
          <a:p>
            <a:r>
              <a:rPr lang="en-US" dirty="0"/>
              <a:t>Office of Student Support Services</a:t>
            </a:r>
          </a:p>
          <a:p>
            <a:r>
              <a:rPr lang="en-US" dirty="0"/>
              <a:t>Division of Educational Services</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390664018"/>
      </p:ext>
    </p:extLst>
  </p:cSld>
  <p:clrMapOvr>
    <a:masterClrMapping/>
  </p:clrMapOvr>
  <mc:AlternateContent xmlns:mc="http://schemas.openxmlformats.org/markup-compatibility/2006" xmlns:p14="http://schemas.microsoft.com/office/powerpoint/2010/main">
    <mc:Choice Requires="p14">
      <p:transition spd="slow" p14:dur="2000" advTm="16848"/>
    </mc:Choice>
    <mc:Fallback xmlns="">
      <p:transition spd="slow" advTm="168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527D-6B08-4CDB-8A3E-DD1312085B1F}"/>
              </a:ext>
            </a:extLst>
          </p:cNvPr>
          <p:cNvSpPr>
            <a:spLocks noGrp="1"/>
          </p:cNvSpPr>
          <p:nvPr>
            <p:ph type="title"/>
          </p:nvPr>
        </p:nvSpPr>
        <p:spPr/>
        <p:txBody>
          <a:bodyPr anchor="ctr">
            <a:normAutofit fontScale="90000"/>
          </a:bodyPr>
          <a:lstStyle/>
          <a:p>
            <a:r>
              <a:rPr lang="en-US" sz="3100"/>
              <a:t>What are Different Types of Student Assessment Data</a:t>
            </a:r>
            <a:r>
              <a:rPr lang="en-US" sz="4600"/>
              <a:t>?</a:t>
            </a:r>
          </a:p>
        </p:txBody>
      </p:sp>
      <p:sp>
        <p:nvSpPr>
          <p:cNvPr id="3" name="TextBox 2">
            <a:extLst>
              <a:ext uri="{FF2B5EF4-FFF2-40B4-BE49-F238E27FC236}">
                <a16:creationId xmlns:a16="http://schemas.microsoft.com/office/drawing/2014/main" id="{D58905CE-2F2B-C83A-6419-FCA85E4C3EDB}"/>
              </a:ext>
            </a:extLst>
          </p:cNvPr>
          <p:cNvSpPr txBox="1"/>
          <p:nvPr/>
        </p:nvSpPr>
        <p:spPr>
          <a:xfrm>
            <a:off x="123763" y="1882082"/>
            <a:ext cx="3356043" cy="583365"/>
          </a:xfrm>
          <a:prstGeom prst="rect">
            <a:avLst/>
          </a:prstGeom>
          <a:noFill/>
        </p:spPr>
        <p:txBody>
          <a:bodyPr wrap="square" rtlCol="0">
            <a:spAutoFit/>
          </a:bodyPr>
          <a:lstStyle/>
          <a:p>
            <a:pPr marL="0" marR="0" lvl="0" indent="0" algn="l" defTabSz="914400" rtl="0" eaLnBrk="1" fontAlgn="t" latinLnBrk="0" hangingPunct="1">
              <a:lnSpc>
                <a:spcPct val="107000"/>
              </a:lnSpc>
              <a:spcBef>
                <a:spcPts val="0"/>
              </a:spcBef>
              <a:spcAft>
                <a:spcPts val="0"/>
              </a:spcAft>
              <a:buClrTx/>
              <a:buSzTx/>
              <a:buFontTx/>
              <a:buNone/>
              <a:tabLst/>
              <a:defRPr/>
            </a:pPr>
            <a:r>
              <a:rPr kumimoji="0" lang="en-US" sz="13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Universal Screening Assessments</a:t>
            </a:r>
            <a:endPar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endParaRPr lang="en-US"/>
          </a:p>
        </p:txBody>
      </p:sp>
      <p:sp>
        <p:nvSpPr>
          <p:cNvPr id="12" name="TextBox 11">
            <a:extLst>
              <a:ext uri="{FF2B5EF4-FFF2-40B4-BE49-F238E27FC236}">
                <a16:creationId xmlns:a16="http://schemas.microsoft.com/office/drawing/2014/main" id="{0AB0CCA9-415A-55CC-9F46-DA5BA1D663DB}"/>
              </a:ext>
            </a:extLst>
          </p:cNvPr>
          <p:cNvSpPr txBox="1"/>
          <p:nvPr/>
        </p:nvSpPr>
        <p:spPr>
          <a:xfrm>
            <a:off x="126456" y="2365729"/>
            <a:ext cx="3852153" cy="1653530"/>
          </a:xfrm>
          <a:prstGeom prst="rect">
            <a:avLst/>
          </a:prstGeom>
          <a:noFill/>
        </p:spPr>
        <p:txBody>
          <a:bodyPr wrap="square" rtlCol="0">
            <a:spAutoFit/>
          </a:bodyPr>
          <a:lstStyle/>
          <a:p>
            <a:pPr marL="0" marR="0" lvl="0" indent="0" algn="l" defTabSz="914400" rtl="0" eaLnBrk="1" fontAlgn="t"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Universal screening involves assessing all students to identify their performance relative to benchmark expectations. It includes administering reliable brief assessments that measure specific skills or behaviors that are highly predictive of future outcomes (e.g., Glover &amp; Albers, 2007; Jenkins, 2003). </a:t>
            </a:r>
            <a:endPar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endParaRPr lang="en-US"/>
          </a:p>
        </p:txBody>
      </p:sp>
      <p:sp>
        <p:nvSpPr>
          <p:cNvPr id="4" name="TextBox 3">
            <a:extLst>
              <a:ext uri="{FF2B5EF4-FFF2-40B4-BE49-F238E27FC236}">
                <a16:creationId xmlns:a16="http://schemas.microsoft.com/office/drawing/2014/main" id="{04DBB1A9-C015-D817-F7A0-675F22DE622E}"/>
              </a:ext>
            </a:extLst>
          </p:cNvPr>
          <p:cNvSpPr txBox="1"/>
          <p:nvPr/>
        </p:nvSpPr>
        <p:spPr>
          <a:xfrm>
            <a:off x="3982130" y="1882081"/>
            <a:ext cx="1202707" cy="797398"/>
          </a:xfrm>
          <a:prstGeom prst="rect">
            <a:avLst/>
          </a:prstGeom>
          <a:noFill/>
        </p:spPr>
        <p:txBody>
          <a:bodyPr wrap="square" rtlCol="0">
            <a:spAutoFit/>
          </a:bodyPr>
          <a:lstStyle/>
          <a:p>
            <a:pPr marL="0" marR="0" lvl="0" indent="0" algn="l" defTabSz="914400" rtl="0" eaLnBrk="1" fontAlgn="t" latinLnBrk="0" hangingPunct="1">
              <a:lnSpc>
                <a:spcPct val="107000"/>
              </a:lnSpc>
              <a:spcBef>
                <a:spcPts val="0"/>
              </a:spcBef>
              <a:spcAft>
                <a:spcPts val="0"/>
              </a:spcAft>
              <a:buClrTx/>
              <a:buSzTx/>
              <a:buFontTx/>
              <a:buNone/>
              <a:tabLst/>
              <a:defRPr/>
            </a:pPr>
            <a:r>
              <a:rPr kumimoji="0" lang="en-US" sz="13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Diagnostic Assessments</a:t>
            </a:r>
            <a:endPar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endParaRPr lang="en-US"/>
          </a:p>
        </p:txBody>
      </p:sp>
      <p:sp>
        <p:nvSpPr>
          <p:cNvPr id="13" name="TextBox 12">
            <a:extLst>
              <a:ext uri="{FF2B5EF4-FFF2-40B4-BE49-F238E27FC236}">
                <a16:creationId xmlns:a16="http://schemas.microsoft.com/office/drawing/2014/main" id="{39994533-1C1A-1961-1B45-267B1FB13B5B}"/>
              </a:ext>
            </a:extLst>
          </p:cNvPr>
          <p:cNvSpPr txBox="1"/>
          <p:nvPr/>
        </p:nvSpPr>
        <p:spPr>
          <a:xfrm>
            <a:off x="3985644" y="2365729"/>
            <a:ext cx="4107768" cy="1162498"/>
          </a:xfrm>
          <a:prstGeom prst="rect">
            <a:avLst/>
          </a:prstGeom>
          <a:noFill/>
        </p:spPr>
        <p:txBody>
          <a:bodyPr wrap="square" rtlCol="0">
            <a:spAutoFit/>
          </a:bodyPr>
          <a:lstStyle/>
          <a:p>
            <a:pPr marL="0" marR="0" algn="l" fontAlgn="t">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Assessments which provide more in-depth information about an individual student’s knowledge, skill, and understanding for the purpose of guiding future instructional supports. (National Implementation Research Network)</a:t>
            </a:r>
            <a:endParaRPr lang="en-US" sz="2200" b="0" i="0" u="none" strike="noStrike">
              <a:effectLst/>
              <a:latin typeface="Arial" panose="020B0604020202020204" pitchFamily="34" charset="0"/>
            </a:endParaRPr>
          </a:p>
        </p:txBody>
      </p:sp>
      <p:sp>
        <p:nvSpPr>
          <p:cNvPr id="7" name="TextBox 6">
            <a:extLst>
              <a:ext uri="{FF2B5EF4-FFF2-40B4-BE49-F238E27FC236}">
                <a16:creationId xmlns:a16="http://schemas.microsoft.com/office/drawing/2014/main" id="{18597E21-287C-6E3D-1335-9EB3D41D9B05}"/>
              </a:ext>
            </a:extLst>
          </p:cNvPr>
          <p:cNvSpPr txBox="1"/>
          <p:nvPr/>
        </p:nvSpPr>
        <p:spPr>
          <a:xfrm>
            <a:off x="7980494" y="1878838"/>
            <a:ext cx="3356043" cy="583365"/>
          </a:xfrm>
          <a:prstGeom prst="rect">
            <a:avLst/>
          </a:prstGeom>
          <a:noFill/>
        </p:spPr>
        <p:txBody>
          <a:bodyPr wrap="square" rtlCol="0">
            <a:spAutoFit/>
          </a:bodyPr>
          <a:lstStyle/>
          <a:p>
            <a:pPr marL="0" marR="0" lvl="0" indent="0" algn="l" defTabSz="914400" rtl="0" eaLnBrk="1" fontAlgn="t" latinLnBrk="0" hangingPunct="1">
              <a:lnSpc>
                <a:spcPct val="107000"/>
              </a:lnSpc>
              <a:spcBef>
                <a:spcPts val="0"/>
              </a:spcBef>
              <a:spcAft>
                <a:spcPts val="0"/>
              </a:spcAft>
              <a:buClrTx/>
              <a:buSzTx/>
              <a:buFontTx/>
              <a:buNone/>
              <a:tabLst/>
              <a:defRPr/>
            </a:pPr>
            <a:r>
              <a:rPr kumimoji="0" lang="en-US" sz="13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Formative Assessments</a:t>
            </a:r>
            <a:endPar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endParaRPr lang="en-US"/>
          </a:p>
        </p:txBody>
      </p:sp>
      <p:sp>
        <p:nvSpPr>
          <p:cNvPr id="14" name="TextBox 13">
            <a:extLst>
              <a:ext uri="{FF2B5EF4-FFF2-40B4-BE49-F238E27FC236}">
                <a16:creationId xmlns:a16="http://schemas.microsoft.com/office/drawing/2014/main" id="{2CC6B877-82F0-17D9-79AB-A6B77CE2FEE8}"/>
              </a:ext>
            </a:extLst>
          </p:cNvPr>
          <p:cNvSpPr txBox="1"/>
          <p:nvPr/>
        </p:nvSpPr>
        <p:spPr>
          <a:xfrm>
            <a:off x="7982431" y="2365729"/>
            <a:ext cx="4012999" cy="1376531"/>
          </a:xfrm>
          <a:prstGeom prst="rect">
            <a:avLst/>
          </a:prstGeom>
          <a:noFill/>
        </p:spPr>
        <p:txBody>
          <a:bodyPr wrap="square" rtlCol="0">
            <a:spAutoFit/>
          </a:bodyPr>
          <a:lstStyle/>
          <a:p>
            <a:pPr marL="0" marR="0" algn="l" fontAlgn="t">
              <a:lnSpc>
                <a:spcPct val="107000"/>
              </a:lnSpc>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Times New Roman" panose="02020603050405020304" pitchFamily="18" charset="0"/>
              </a:rPr>
              <a:t>Formative assessment is a planned, ongoing process used by all students and teachers during teaching and learning to elicit and use evidence of student learning to improve student understanding of intended disciplinary learning outcomes and support students to become self-directed learners. (Council of Chief State School Officers)</a:t>
            </a:r>
            <a:endParaRPr lang="en-US" sz="2200" b="0" i="0" u="none" strike="noStrike">
              <a:effectLst/>
              <a:latin typeface="Arial" panose="020B0604020202020204" pitchFamily="34" charset="0"/>
            </a:endParaRPr>
          </a:p>
        </p:txBody>
      </p:sp>
      <p:sp>
        <p:nvSpPr>
          <p:cNvPr id="8" name="TextBox 7">
            <a:extLst>
              <a:ext uri="{FF2B5EF4-FFF2-40B4-BE49-F238E27FC236}">
                <a16:creationId xmlns:a16="http://schemas.microsoft.com/office/drawing/2014/main" id="{D53C4B25-17AD-19C8-714C-417BA2758626}"/>
              </a:ext>
            </a:extLst>
          </p:cNvPr>
          <p:cNvSpPr txBox="1"/>
          <p:nvPr/>
        </p:nvSpPr>
        <p:spPr>
          <a:xfrm>
            <a:off x="133490" y="3711996"/>
            <a:ext cx="3356043" cy="306366"/>
          </a:xfrm>
          <a:prstGeom prst="rect">
            <a:avLst/>
          </a:prstGeom>
          <a:noFill/>
        </p:spPr>
        <p:txBody>
          <a:bodyPr wrap="square" rtlCol="0">
            <a:spAutoFit/>
          </a:bodyPr>
          <a:lstStyle/>
          <a:p>
            <a:pPr marL="0" marR="0" lvl="0" indent="0" algn="l" defTabSz="914400" rtl="0" eaLnBrk="1" fontAlgn="t" latinLnBrk="0" hangingPunct="1">
              <a:lnSpc>
                <a:spcPct val="107000"/>
              </a:lnSpc>
              <a:spcBef>
                <a:spcPts val="0"/>
              </a:spcBef>
              <a:spcAft>
                <a:spcPts val="0"/>
              </a:spcAft>
              <a:buClrTx/>
              <a:buSzTx/>
              <a:buFontTx/>
              <a:buNone/>
              <a:tabLst/>
              <a:defRPr/>
            </a:pPr>
            <a:r>
              <a:rPr lang="en-US" sz="1300" i="1">
                <a:solidFill>
                  <a:prstClr val="black"/>
                </a:solidFill>
                <a:latin typeface="Calibri" panose="020F0502020204030204" pitchFamily="34" charset="0"/>
                <a:cs typeface="Times New Roman" panose="02020603050405020304" pitchFamily="18" charset="0"/>
              </a:rPr>
              <a:t>Progress Monitoring Assessments</a:t>
            </a:r>
            <a:endPar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5AA0621C-D0E2-FAD7-07D1-98C939AA6BEB}"/>
              </a:ext>
            </a:extLst>
          </p:cNvPr>
          <p:cNvSpPr txBox="1"/>
          <p:nvPr/>
        </p:nvSpPr>
        <p:spPr>
          <a:xfrm>
            <a:off x="129176" y="4156452"/>
            <a:ext cx="3955368" cy="1162498"/>
          </a:xfrm>
          <a:prstGeom prst="rect">
            <a:avLst/>
          </a:prstGeom>
          <a:noFill/>
        </p:spPr>
        <p:txBody>
          <a:bodyPr wrap="square" rtlCol="0">
            <a:spAutoFit/>
          </a:bodyPr>
          <a:lstStyle/>
          <a:p>
            <a:pPr marL="0" marR="0" algn="l" fontAlgn="t">
              <a:lnSpc>
                <a:spcPct val="107000"/>
              </a:lnSpc>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Times New Roman" panose="02020603050405020304" pitchFamily="18" charset="0"/>
              </a:rPr>
              <a:t>Progress monitoring assessments evaluate student performance through brief assessments, used to determine students' rate of improvement or response to intervention and to evaluate the effectiveness of instruction (Center on Response to Intervention).</a:t>
            </a:r>
            <a:endParaRPr lang="en-US" sz="2200" b="0" i="0" u="none" strike="noStrike">
              <a:effectLst/>
              <a:latin typeface="Arial" panose="020B0604020202020204" pitchFamily="34" charset="0"/>
            </a:endParaRPr>
          </a:p>
        </p:txBody>
      </p:sp>
      <p:sp>
        <p:nvSpPr>
          <p:cNvPr id="10" name="TextBox 9">
            <a:extLst>
              <a:ext uri="{FF2B5EF4-FFF2-40B4-BE49-F238E27FC236}">
                <a16:creationId xmlns:a16="http://schemas.microsoft.com/office/drawing/2014/main" id="{37824D7C-BE15-D9E2-3637-1010A0FE71F5}"/>
              </a:ext>
            </a:extLst>
          </p:cNvPr>
          <p:cNvSpPr txBox="1"/>
          <p:nvPr/>
        </p:nvSpPr>
        <p:spPr>
          <a:xfrm>
            <a:off x="3988548" y="3715447"/>
            <a:ext cx="4001885" cy="487506"/>
          </a:xfrm>
          <a:prstGeom prst="rect">
            <a:avLst/>
          </a:prstGeom>
          <a:noFill/>
        </p:spPr>
        <p:txBody>
          <a:bodyPr wrap="square" rtlCol="0">
            <a:spAutoFit/>
          </a:bodyPr>
          <a:lstStyle/>
          <a:p>
            <a:pPr marL="0" marR="0" lvl="0" indent="0" algn="l" defTabSz="914400" rtl="0" eaLnBrk="1" fontAlgn="t" latinLnBrk="0" hangingPunct="1">
              <a:lnSpc>
                <a:spcPct val="107000"/>
              </a:lnSpc>
              <a:spcBef>
                <a:spcPts val="0"/>
              </a:spcBef>
              <a:spcAft>
                <a:spcPts val="0"/>
              </a:spcAft>
              <a:buClrTx/>
              <a:buSzTx/>
              <a:buFontTx/>
              <a:buNone/>
              <a:tabLst/>
              <a:defRPr/>
            </a:pPr>
            <a:r>
              <a:rPr kumimoji="0" lang="en-US" sz="13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t>Interim Assessments (</a:t>
            </a:r>
            <a:r>
              <a:rPr kumimoji="0" lang="en-US" sz="11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t>e.g., benchmarks, common assessments, unit assessments)</a:t>
            </a:r>
            <a:endParaRPr kumimoji="0" lang="en-US" sz="2200" b="0" i="0" u="none" strike="noStrike" kern="1200" cap="none" spc="0" normalizeH="0" baseline="0" noProof="0">
              <a:ln>
                <a:noFill/>
              </a:ln>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6A7E5FA-47C0-71A0-B681-1318F7A635B7}"/>
              </a:ext>
            </a:extLst>
          </p:cNvPr>
          <p:cNvSpPr txBox="1"/>
          <p:nvPr/>
        </p:nvSpPr>
        <p:spPr>
          <a:xfrm>
            <a:off x="3987829" y="4162940"/>
            <a:ext cx="3955368" cy="948465"/>
          </a:xfrm>
          <a:prstGeom prst="rect">
            <a:avLst/>
          </a:prstGeom>
          <a:noFill/>
        </p:spPr>
        <p:txBody>
          <a:bodyPr wrap="square" rtlCol="0">
            <a:spAutoFit/>
          </a:bodyPr>
          <a:lstStyle/>
          <a:p>
            <a:pPr marL="0" marR="0" algn="l" fontAlgn="t">
              <a:lnSpc>
                <a:spcPct val="107000"/>
              </a:lnSpc>
              <a:spcBef>
                <a:spcPts val="0"/>
              </a:spcBef>
              <a:spcAft>
                <a:spcPts val="0"/>
              </a:spcAft>
            </a:pPr>
            <a:r>
              <a:rPr lang="en-US" sz="1300" b="0" i="0" u="none" strike="noStrike">
                <a:effectLst/>
                <a:latin typeface="Calibri" panose="020F0502020204030204" pitchFamily="34" charset="0"/>
                <a:ea typeface="Calibri" panose="020F0502020204030204" pitchFamily="34" charset="0"/>
                <a:cs typeface="Times New Roman" panose="02020603050405020304" pitchFamily="18" charset="0"/>
              </a:rPr>
              <a:t>An assessment used to assess how students are progressing in a particular content or needs area. These assessments gauge whether students are on track to perform in future summative assessments. </a:t>
            </a:r>
            <a:endParaRPr lang="en-US" sz="2200" b="0" i="0" u="none" strike="noStrike">
              <a:effectLst/>
              <a:latin typeface="Arial" panose="020B0604020202020204" pitchFamily="34" charset="0"/>
            </a:endParaRPr>
          </a:p>
        </p:txBody>
      </p:sp>
      <p:sp>
        <p:nvSpPr>
          <p:cNvPr id="11" name="TextBox 10">
            <a:extLst>
              <a:ext uri="{FF2B5EF4-FFF2-40B4-BE49-F238E27FC236}">
                <a16:creationId xmlns:a16="http://schemas.microsoft.com/office/drawing/2014/main" id="{C4D9362D-B2F3-88E5-4311-EB3BB0576E2A}"/>
              </a:ext>
            </a:extLst>
          </p:cNvPr>
          <p:cNvSpPr txBox="1"/>
          <p:nvPr/>
        </p:nvSpPr>
        <p:spPr>
          <a:xfrm>
            <a:off x="7979923" y="3715447"/>
            <a:ext cx="4212077" cy="520399"/>
          </a:xfrm>
          <a:prstGeom prst="rect">
            <a:avLst/>
          </a:prstGeom>
          <a:noFill/>
        </p:spPr>
        <p:txBody>
          <a:bodyPr wrap="square" rtlCol="0">
            <a:spAutoFit/>
          </a:bodyPr>
          <a:lstStyle/>
          <a:p>
            <a:pPr marL="0" marR="0" algn="l" fontAlgn="t">
              <a:lnSpc>
                <a:spcPct val="107000"/>
              </a:lnSpc>
              <a:spcBef>
                <a:spcPts val="0"/>
              </a:spcBef>
              <a:spcAft>
                <a:spcPts val="0"/>
              </a:spcAft>
            </a:pPr>
            <a:r>
              <a:rPr lang="en-US" sz="1300" b="0" i="1"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Summative Assessments (</a:t>
            </a:r>
            <a:r>
              <a:rPr lang="en-US" sz="1100" b="0" i="1"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e.g., Final Assessments, State Assessments</a:t>
            </a:r>
            <a:r>
              <a:rPr lang="en-US" sz="1300" b="0" i="1"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300" b="0" i="0" u="none" strike="noStrike">
              <a:effectLst/>
              <a:latin typeface="Arial" panose="020B0604020202020204" pitchFamily="34" charset="0"/>
            </a:endParaRPr>
          </a:p>
        </p:txBody>
      </p:sp>
      <p:sp>
        <p:nvSpPr>
          <p:cNvPr id="17" name="TextBox 16">
            <a:extLst>
              <a:ext uri="{FF2B5EF4-FFF2-40B4-BE49-F238E27FC236}">
                <a16:creationId xmlns:a16="http://schemas.microsoft.com/office/drawing/2014/main" id="{4ADE1E22-673F-296C-E404-788447F8522C}"/>
              </a:ext>
            </a:extLst>
          </p:cNvPr>
          <p:cNvSpPr txBox="1"/>
          <p:nvPr/>
        </p:nvSpPr>
        <p:spPr>
          <a:xfrm>
            <a:off x="7985623" y="4156526"/>
            <a:ext cx="4212076" cy="948465"/>
          </a:xfrm>
          <a:prstGeom prst="rect">
            <a:avLst/>
          </a:prstGeom>
          <a:noFill/>
        </p:spPr>
        <p:txBody>
          <a:bodyPr wrap="square" rtlCol="0">
            <a:spAutoFit/>
          </a:bodyPr>
          <a:lstStyle/>
          <a:p>
            <a:pPr marL="0" marR="0" algn="l" fontAlgn="t">
              <a:lnSpc>
                <a:spcPct val="107000"/>
              </a:lnSpc>
              <a:spcBef>
                <a:spcPts val="0"/>
              </a:spcBef>
              <a:spcAft>
                <a:spcPts val="0"/>
              </a:spcAft>
            </a:pPr>
            <a:r>
              <a:rPr lang="en-US" sz="13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Measures used to gather information about student performance compared to grade-level standards that are typically administered at the end of the semester or year. (National Implementation Research Network)</a:t>
            </a:r>
            <a:endParaRPr lang="en-US" sz="2200" b="0" i="0" u="none" strike="noStrike">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785D3BD4-E5CE-40BE-B119-8F866C2F8852}"/>
              </a:ext>
            </a:extLst>
          </p:cNvPr>
          <p:cNvSpPr>
            <a:spLocks noGrp="1"/>
          </p:cNvSpPr>
          <p:nvPr>
            <p:ph type="sldNum" sz="quarter" idx="12"/>
          </p:nvPr>
        </p:nvSpPr>
        <p:spPr/>
        <p:txBody>
          <a:bodyPr anchor="ctr">
            <a:normAutofit/>
          </a:bodyPr>
          <a:lstStyle/>
          <a:p>
            <a:pPr>
              <a:spcAft>
                <a:spcPts val="600"/>
              </a:spcAft>
            </a:pPr>
            <a:fld id="{A3D1C70C-36A2-44FC-A083-98959550CFF4}" type="slidenum">
              <a:rPr lang="en-US" smtClean="0"/>
              <a:pPr>
                <a:spcAft>
                  <a:spcPts val="600"/>
                </a:spcAft>
              </a:pPr>
              <a:t>10</a:t>
            </a:fld>
            <a:endParaRPr lang="en-US"/>
          </a:p>
        </p:txBody>
      </p:sp>
    </p:spTree>
    <p:extLst>
      <p:ext uri="{BB962C8B-B14F-4D97-AF65-F5344CB8AC3E}">
        <p14:creationId xmlns:p14="http://schemas.microsoft.com/office/powerpoint/2010/main" val="3114169056"/>
      </p:ext>
    </p:extLst>
  </p:cSld>
  <p:clrMapOvr>
    <a:masterClrMapping/>
  </p:clrMapOvr>
  <mc:AlternateContent xmlns:mc="http://schemas.openxmlformats.org/markup-compatibility/2006" xmlns:p14="http://schemas.microsoft.com/office/powerpoint/2010/main">
    <mc:Choice Requires="p14">
      <p:transition spd="slow" p14:dur="2000" advTm="28199"/>
    </mc:Choice>
    <mc:Fallback xmlns="">
      <p:transition spd="slow" advTm="2819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527D-6B08-4CDB-8A3E-DD1312085B1F}"/>
              </a:ext>
            </a:extLst>
          </p:cNvPr>
          <p:cNvSpPr>
            <a:spLocks noGrp="1"/>
          </p:cNvSpPr>
          <p:nvPr>
            <p:ph type="title"/>
          </p:nvPr>
        </p:nvSpPr>
        <p:spPr/>
        <p:txBody>
          <a:bodyPr anchor="ctr">
            <a:normAutofit/>
          </a:bodyPr>
          <a:lstStyle/>
          <a:p>
            <a:r>
              <a:rPr lang="en-US" sz="3100" dirty="0"/>
              <a:t>Prioritizing your System’s Data</a:t>
            </a:r>
            <a:endParaRPr lang="en-US" sz="4600" dirty="0"/>
          </a:p>
        </p:txBody>
      </p:sp>
      <p:sp>
        <p:nvSpPr>
          <p:cNvPr id="4" name="TextBox 3">
            <a:extLst>
              <a:ext uri="{FF2B5EF4-FFF2-40B4-BE49-F238E27FC236}">
                <a16:creationId xmlns:a16="http://schemas.microsoft.com/office/drawing/2014/main" id="{8718435A-F481-BA8F-C34E-C4FD3D96CFBD}"/>
              </a:ext>
            </a:extLst>
          </p:cNvPr>
          <p:cNvSpPr txBox="1"/>
          <p:nvPr/>
        </p:nvSpPr>
        <p:spPr>
          <a:xfrm>
            <a:off x="1819075" y="1468875"/>
            <a:ext cx="378405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Teacher attendance rates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Student attendance rates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Meeting frequency for MTSS and/or I&amp;RS</a:t>
            </a:r>
          </a:p>
        </p:txBody>
      </p:sp>
      <p:sp>
        <p:nvSpPr>
          <p:cNvPr id="7" name="TextBox 6">
            <a:extLst>
              <a:ext uri="{FF2B5EF4-FFF2-40B4-BE49-F238E27FC236}">
                <a16:creationId xmlns:a16="http://schemas.microsoft.com/office/drawing/2014/main" id="{A8DBAB12-7854-FE56-5C76-E58589CEAB9F}"/>
              </a:ext>
            </a:extLst>
          </p:cNvPr>
          <p:cNvSpPr txBox="1"/>
          <p:nvPr/>
        </p:nvSpPr>
        <p:spPr>
          <a:xfrm>
            <a:off x="5884423" y="1468875"/>
            <a:ext cx="4040221" cy="1477328"/>
          </a:xfrm>
          <a:prstGeom prst="rect">
            <a:avLst/>
          </a:prstGeom>
          <a:noFill/>
        </p:spPr>
        <p:txBody>
          <a:bodyPr wrap="square" rtlCol="0">
            <a:spAutoFit/>
          </a:bodyPr>
          <a:lstStyle/>
          <a:p>
            <a:pPr marL="285750" indent="-285750">
              <a:buFont typeface="Arial" panose="020B0604020202020204" pitchFamily="34" charset="0"/>
              <a:buChar char="•"/>
            </a:pPr>
            <a:r>
              <a:rPr lang="en-US"/>
              <a:t>Suspension rates</a:t>
            </a:r>
          </a:p>
          <a:p>
            <a:pPr marL="285750" indent="-285750">
              <a:buFont typeface="Arial" panose="020B0604020202020204" pitchFamily="34" charset="0"/>
              <a:buChar char="•"/>
            </a:pPr>
            <a:r>
              <a:rPr lang="en-US"/>
              <a:t>Any data demonstrating </a:t>
            </a:r>
            <a:br>
              <a:rPr lang="en-US"/>
            </a:br>
            <a:r>
              <a:rPr lang="en-US"/>
              <a:t>significant challenges to the mental health and/or well-being of students and/or staff</a:t>
            </a:r>
          </a:p>
        </p:txBody>
      </p:sp>
      <p:sp>
        <p:nvSpPr>
          <p:cNvPr id="8" name="TextBox 7">
            <a:extLst>
              <a:ext uri="{FF2B5EF4-FFF2-40B4-BE49-F238E27FC236}">
                <a16:creationId xmlns:a16="http://schemas.microsoft.com/office/drawing/2014/main" id="{968E6555-3D22-D005-348A-3276BC60D7C4}"/>
              </a:ext>
            </a:extLst>
          </p:cNvPr>
          <p:cNvSpPr txBox="1"/>
          <p:nvPr/>
        </p:nvSpPr>
        <p:spPr>
          <a:xfrm>
            <a:off x="1819075" y="3206889"/>
            <a:ext cx="3784057" cy="1200329"/>
          </a:xfrm>
          <a:prstGeom prst="rect">
            <a:avLst/>
          </a:prstGeom>
          <a:noFill/>
        </p:spPr>
        <p:txBody>
          <a:bodyPr wrap="square" rtlCol="0">
            <a:spAutoFit/>
          </a:bodyPr>
          <a:lstStyle/>
          <a:p>
            <a:pPr marL="285750" indent="-285750">
              <a:buFont typeface="Arial" panose="020B0604020202020204" pitchFamily="34" charset="0"/>
              <a:buChar char="•"/>
            </a:pPr>
            <a:r>
              <a:rPr lang="en-US"/>
              <a:t>Scope and sequence for all programming</a:t>
            </a:r>
          </a:p>
          <a:p>
            <a:pPr marL="285750" indent="-285750">
              <a:buFont typeface="Arial" panose="020B0604020202020204" pitchFamily="34" charset="0"/>
              <a:buChar char="•"/>
            </a:pPr>
            <a:r>
              <a:rPr lang="en-US"/>
              <a:t>Scheduling reviews</a:t>
            </a:r>
          </a:p>
          <a:p>
            <a:pPr marL="285750" indent="-285750">
              <a:buFont typeface="Arial" panose="020B0604020202020204" pitchFamily="34" charset="0"/>
              <a:buChar char="•"/>
            </a:pPr>
            <a:r>
              <a:rPr lang="en-US"/>
              <a:t>Staffing capacity</a:t>
            </a:r>
          </a:p>
        </p:txBody>
      </p:sp>
      <p:sp>
        <p:nvSpPr>
          <p:cNvPr id="9" name="TextBox 8">
            <a:extLst>
              <a:ext uri="{FF2B5EF4-FFF2-40B4-BE49-F238E27FC236}">
                <a16:creationId xmlns:a16="http://schemas.microsoft.com/office/drawing/2014/main" id="{00262215-43BF-C8F8-5FF6-DE3A1E89FD23}"/>
              </a:ext>
            </a:extLst>
          </p:cNvPr>
          <p:cNvSpPr txBox="1"/>
          <p:nvPr/>
        </p:nvSpPr>
        <p:spPr>
          <a:xfrm>
            <a:off x="5882002" y="3203644"/>
            <a:ext cx="3784057"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District performance on standardized and formative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School Climate Assessment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Data indicating challenges to physical safety</a:t>
            </a:r>
          </a:p>
        </p:txBody>
      </p:sp>
      <p:sp>
        <p:nvSpPr>
          <p:cNvPr id="6" name="TextBox 5">
            <a:extLst>
              <a:ext uri="{FF2B5EF4-FFF2-40B4-BE49-F238E27FC236}">
                <a16:creationId xmlns:a16="http://schemas.microsoft.com/office/drawing/2014/main" id="{036DE446-31B8-430A-B3A0-30A42F5A2D18}"/>
              </a:ext>
            </a:extLst>
          </p:cNvPr>
          <p:cNvSpPr txBox="1"/>
          <p:nvPr/>
        </p:nvSpPr>
        <p:spPr>
          <a:xfrm>
            <a:off x="6248400" y="5598592"/>
            <a:ext cx="3695700" cy="369332"/>
          </a:xfrm>
          <a:prstGeom prst="rect">
            <a:avLst/>
          </a:prstGeom>
          <a:noFill/>
        </p:spPr>
        <p:txBody>
          <a:bodyPr wrap="square" rtlCol="0">
            <a:spAutoFit/>
          </a:bodyPr>
          <a:lstStyle/>
          <a:p>
            <a:r>
              <a:rPr lang="en-US" i="1"/>
              <a:t>*Not intended to be an exhaustive list</a:t>
            </a:r>
          </a:p>
        </p:txBody>
      </p:sp>
      <p:sp>
        <p:nvSpPr>
          <p:cNvPr id="5" name="Slide Number Placeholder 4">
            <a:extLst>
              <a:ext uri="{FF2B5EF4-FFF2-40B4-BE49-F238E27FC236}">
                <a16:creationId xmlns:a16="http://schemas.microsoft.com/office/drawing/2014/main" id="{785D3BD4-E5CE-40BE-B119-8F866C2F8852}"/>
              </a:ext>
            </a:extLst>
          </p:cNvPr>
          <p:cNvSpPr>
            <a:spLocks noGrp="1"/>
          </p:cNvSpPr>
          <p:nvPr>
            <p:ph type="sldNum" sz="quarter" idx="4294967295"/>
          </p:nvPr>
        </p:nvSpPr>
        <p:spPr>
          <a:xfrm>
            <a:off x="8690039" y="6257925"/>
            <a:ext cx="2743200" cy="365125"/>
          </a:xfrm>
        </p:spPr>
        <p:txBody>
          <a:bodyPr anchor="ctr">
            <a:normAutofit/>
          </a:bodyPr>
          <a:lstStyle/>
          <a:p>
            <a:pPr>
              <a:spcAft>
                <a:spcPts val="600"/>
              </a:spcAft>
            </a:pPr>
            <a:fld id="{A3D1C70C-36A2-44FC-A083-98959550CFF4}" type="slidenum">
              <a:rPr lang="en-US" smtClean="0"/>
              <a:pPr>
                <a:spcAft>
                  <a:spcPts val="600"/>
                </a:spcAft>
              </a:pPr>
              <a:t>11</a:t>
            </a:fld>
            <a:endParaRPr lang="en-US"/>
          </a:p>
        </p:txBody>
      </p:sp>
    </p:spTree>
    <p:extLst>
      <p:ext uri="{BB962C8B-B14F-4D97-AF65-F5344CB8AC3E}">
        <p14:creationId xmlns:p14="http://schemas.microsoft.com/office/powerpoint/2010/main" val="4065333253"/>
      </p:ext>
    </p:extLst>
  </p:cSld>
  <p:clrMapOvr>
    <a:masterClrMapping/>
  </p:clrMapOvr>
  <mc:AlternateContent xmlns:mc="http://schemas.openxmlformats.org/markup-compatibility/2006" xmlns:p14="http://schemas.microsoft.com/office/powerpoint/2010/main">
    <mc:Choice Requires="p14">
      <p:transition spd="slow" p14:dur="2000" advTm="24614"/>
    </mc:Choice>
    <mc:Fallback xmlns="">
      <p:transition spd="slow" advTm="246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6C2E-F4C3-4785-9C8D-BF78A0D0AA78}"/>
              </a:ext>
            </a:extLst>
          </p:cNvPr>
          <p:cNvSpPr>
            <a:spLocks noGrp="1"/>
          </p:cNvSpPr>
          <p:nvPr>
            <p:ph type="title"/>
          </p:nvPr>
        </p:nvSpPr>
        <p:spPr/>
        <p:txBody>
          <a:bodyPr/>
          <a:lstStyle/>
          <a:p>
            <a:r>
              <a:rPr lang="en-US" sz="2800" dirty="0"/>
              <a:t>How do you collect Student Assessment Data? (1 of 5)</a:t>
            </a:r>
            <a:endParaRPr lang="en-US" sz="3000" dirty="0"/>
          </a:p>
        </p:txBody>
      </p:sp>
      <p:pic>
        <p:nvPicPr>
          <p:cNvPr id="137" name="Picture 136" descr="Yellow arrow pointing to Universal Screening Assessment">
            <a:extLst>
              <a:ext uri="{FF2B5EF4-FFF2-40B4-BE49-F238E27FC236}">
                <a16:creationId xmlns:a16="http://schemas.microsoft.com/office/drawing/2014/main" id="{9F8C4621-81C5-CF87-00BE-7C46621057DF}"/>
              </a:ext>
            </a:extLst>
          </p:cNvPr>
          <p:cNvPicPr>
            <a:picLocks noChangeAspect="1"/>
          </p:cNvPicPr>
          <p:nvPr/>
        </p:nvPicPr>
        <p:blipFill>
          <a:blip r:embed="rId4"/>
          <a:stretch>
            <a:fillRect/>
          </a:stretch>
        </p:blipFill>
        <p:spPr>
          <a:xfrm>
            <a:off x="1135934" y="1312914"/>
            <a:ext cx="859611" cy="487722"/>
          </a:xfrm>
          <a:prstGeom prst="rect">
            <a:avLst/>
          </a:prstGeom>
        </p:spPr>
      </p:pic>
      <p:sp>
        <p:nvSpPr>
          <p:cNvPr id="3" name="TextBox 2">
            <a:extLst>
              <a:ext uri="{FF2B5EF4-FFF2-40B4-BE49-F238E27FC236}">
                <a16:creationId xmlns:a16="http://schemas.microsoft.com/office/drawing/2014/main" id="{BC3D73CF-4113-133A-C65E-4D8B1A1EBDFB}"/>
              </a:ext>
            </a:extLst>
          </p:cNvPr>
          <p:cNvSpPr txBox="1"/>
          <p:nvPr/>
        </p:nvSpPr>
        <p:spPr>
          <a:xfrm>
            <a:off x="2438400" y="1329284"/>
            <a:ext cx="109347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Universal Screening Assessment</a:t>
            </a:r>
          </a:p>
        </p:txBody>
      </p:sp>
      <p:sp>
        <p:nvSpPr>
          <p:cNvPr id="28" name="TextBox 27">
            <a:extLst>
              <a:ext uri="{FF2B5EF4-FFF2-40B4-BE49-F238E27FC236}">
                <a16:creationId xmlns:a16="http://schemas.microsoft.com/office/drawing/2014/main" id="{562D01D4-1BC9-7AD8-55A2-A7576C4856B9}"/>
              </a:ext>
            </a:extLst>
          </p:cNvPr>
          <p:cNvSpPr txBox="1"/>
          <p:nvPr/>
        </p:nvSpPr>
        <p:spPr>
          <a:xfrm>
            <a:off x="3707130" y="1327727"/>
            <a:ext cx="1459230" cy="313932"/>
          </a:xfrm>
          <a:prstGeom prst="rect">
            <a:avLst/>
          </a:prstGeom>
          <a:noFill/>
        </p:spPr>
        <p:txBody>
          <a:bodyPr wrap="square" rtlCol="0">
            <a:sp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a:ln>
                  <a:noFill/>
                </a:ln>
                <a:solidFill>
                  <a:prstClr val="black">
                    <a:hueOff val="0"/>
                    <a:satOff val="0"/>
                    <a:lumOff val="0"/>
                    <a:alphaOff val="0"/>
                  </a:prstClr>
                </a:solidFill>
                <a:effectLst/>
                <a:uLnTx/>
                <a:uFillTx/>
                <a:latin typeface="Palatino Linotype"/>
                <a:ea typeface="+mn-ea"/>
                <a:cs typeface="+mn-cs"/>
              </a:rPr>
              <a:t>All students participate to identify student needs. </a:t>
            </a:r>
          </a:p>
        </p:txBody>
      </p:sp>
      <p:sp>
        <p:nvSpPr>
          <p:cNvPr id="4" name="TextBox 3">
            <a:extLst>
              <a:ext uri="{FF2B5EF4-FFF2-40B4-BE49-F238E27FC236}">
                <a16:creationId xmlns:a16="http://schemas.microsoft.com/office/drawing/2014/main" id="{5F695E52-3DF1-4BBD-E8EF-D6C72C06AA16}"/>
              </a:ext>
            </a:extLst>
          </p:cNvPr>
          <p:cNvSpPr txBox="1"/>
          <p:nvPr/>
        </p:nvSpPr>
        <p:spPr>
          <a:xfrm>
            <a:off x="3554730" y="2455342"/>
            <a:ext cx="12954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Diagnostic Assessment</a:t>
            </a:r>
          </a:p>
        </p:txBody>
      </p:sp>
      <p:sp>
        <p:nvSpPr>
          <p:cNvPr id="29" name="TextBox 28">
            <a:extLst>
              <a:ext uri="{FF2B5EF4-FFF2-40B4-BE49-F238E27FC236}">
                <a16:creationId xmlns:a16="http://schemas.microsoft.com/office/drawing/2014/main" id="{130D3F57-42BA-A2A7-3487-8082E19160AF}"/>
              </a:ext>
            </a:extLst>
          </p:cNvPr>
          <p:cNvSpPr txBox="1"/>
          <p:nvPr/>
        </p:nvSpPr>
        <p:spPr>
          <a:xfrm>
            <a:off x="4886685" y="2184402"/>
            <a:ext cx="1805133" cy="757130"/>
          </a:xfrm>
          <a:prstGeom prst="rect">
            <a:avLst/>
          </a:prstGeom>
          <a:noFill/>
        </p:spPr>
        <p:txBody>
          <a:bodyPr wrap="square" rtlCol="0">
            <a:sp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a:ln>
                  <a:noFill/>
                </a:ln>
                <a:solidFill>
                  <a:prstClr val="black">
                    <a:hueOff val="0"/>
                    <a:satOff val="0"/>
                    <a:lumOff val="0"/>
                    <a:alphaOff val="0"/>
                  </a:prstClr>
                </a:solidFill>
                <a:effectLst/>
                <a:uLnTx/>
                <a:uFillTx/>
                <a:latin typeface="Palatino Linotype"/>
                <a:ea typeface="+mn-ea"/>
                <a:cs typeface="+mn-cs"/>
              </a:rPr>
              <a:t>Students identified as "at-risk" during the universal screening assessment participate in diagnostic assessments to identify exact skill needs or conceptual gaps. </a:t>
            </a:r>
          </a:p>
        </p:txBody>
      </p:sp>
      <p:sp>
        <p:nvSpPr>
          <p:cNvPr id="7" name="TextBox 6">
            <a:extLst>
              <a:ext uri="{FF2B5EF4-FFF2-40B4-BE49-F238E27FC236}">
                <a16:creationId xmlns:a16="http://schemas.microsoft.com/office/drawing/2014/main" id="{2066F10B-F48A-115C-D47F-80E540425168}"/>
              </a:ext>
            </a:extLst>
          </p:cNvPr>
          <p:cNvSpPr txBox="1"/>
          <p:nvPr/>
        </p:nvSpPr>
        <p:spPr>
          <a:xfrm>
            <a:off x="4773930" y="3443834"/>
            <a:ext cx="12954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Data-Driven Instruction/Intervention</a:t>
            </a:r>
          </a:p>
        </p:txBody>
      </p:sp>
      <p:sp>
        <p:nvSpPr>
          <p:cNvPr id="30" name="TextBox 29">
            <a:extLst>
              <a:ext uri="{FF2B5EF4-FFF2-40B4-BE49-F238E27FC236}">
                <a16:creationId xmlns:a16="http://schemas.microsoft.com/office/drawing/2014/main" id="{F38722E2-1495-664A-0179-9E80E4934B01}"/>
              </a:ext>
            </a:extLst>
          </p:cNvPr>
          <p:cNvSpPr txBox="1"/>
          <p:nvPr/>
        </p:nvSpPr>
        <p:spPr>
          <a:xfrm>
            <a:off x="6244590" y="3236171"/>
            <a:ext cx="2773680" cy="683264"/>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Vast majority of students are successful receiving Core Instruction, which includes differentiation and learning acceleration.</a:t>
            </a:r>
          </a:p>
          <a:p>
            <a:pPr marL="57150" lvl="1" indent="-57150" algn="l" defTabSz="355600">
              <a:lnSpc>
                <a:spcPct val="90000"/>
              </a:lnSpc>
              <a:spcBef>
                <a:spcPct val="0"/>
              </a:spcBef>
              <a:spcAft>
                <a:spcPct val="15000"/>
              </a:spcAft>
              <a:buChar char="•"/>
            </a:pPr>
            <a:r>
              <a:rPr lang="en-US" sz="800" kern="1200"/>
              <a:t>Some students are provided moderate interventions.</a:t>
            </a:r>
          </a:p>
          <a:p>
            <a:pPr marL="57150" lvl="1" indent="-57150" algn="l" defTabSz="355600">
              <a:lnSpc>
                <a:spcPct val="90000"/>
              </a:lnSpc>
              <a:spcBef>
                <a:spcPct val="0"/>
              </a:spcBef>
              <a:spcAft>
                <a:spcPct val="15000"/>
              </a:spcAft>
              <a:buChar char="•"/>
            </a:pPr>
            <a:r>
              <a:rPr lang="en-US" sz="800" kern="1200"/>
              <a:t>Few students are provided with intense interventions </a:t>
            </a:r>
          </a:p>
        </p:txBody>
      </p:sp>
      <p:sp>
        <p:nvSpPr>
          <p:cNvPr id="8" name="TextBox 7">
            <a:extLst>
              <a:ext uri="{FF2B5EF4-FFF2-40B4-BE49-F238E27FC236}">
                <a16:creationId xmlns:a16="http://schemas.microsoft.com/office/drawing/2014/main" id="{F5422036-10FB-2431-78D2-F797526B13A5}"/>
              </a:ext>
            </a:extLst>
          </p:cNvPr>
          <p:cNvSpPr txBox="1"/>
          <p:nvPr/>
        </p:nvSpPr>
        <p:spPr>
          <a:xfrm>
            <a:off x="5977890" y="4443780"/>
            <a:ext cx="1295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Formative/Interim Assessment/Progress Monitoring</a:t>
            </a:r>
          </a:p>
        </p:txBody>
      </p:sp>
      <p:sp>
        <p:nvSpPr>
          <p:cNvPr id="130" name="TextBox 129">
            <a:extLst>
              <a:ext uri="{FF2B5EF4-FFF2-40B4-BE49-F238E27FC236}">
                <a16:creationId xmlns:a16="http://schemas.microsoft.com/office/drawing/2014/main" id="{7561972D-AFB4-BE15-FC0E-FCBF9B877547}"/>
              </a:ext>
            </a:extLst>
          </p:cNvPr>
          <p:cNvSpPr txBox="1"/>
          <p:nvPr/>
        </p:nvSpPr>
        <p:spPr>
          <a:xfrm>
            <a:off x="7353300" y="4298724"/>
            <a:ext cx="2682240" cy="794064"/>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Assessments to gauge daily student learning</a:t>
            </a:r>
          </a:p>
          <a:p>
            <a:pPr marL="57150" lvl="1" indent="-57150" algn="l" defTabSz="355600">
              <a:lnSpc>
                <a:spcPct val="90000"/>
              </a:lnSpc>
              <a:spcBef>
                <a:spcPct val="0"/>
              </a:spcBef>
              <a:spcAft>
                <a:spcPct val="15000"/>
              </a:spcAft>
              <a:buChar char="•"/>
            </a:pPr>
            <a:r>
              <a:rPr lang="en-US" sz="800" kern="1200"/>
              <a:t>Interim assessments are administered to measure student's mastery of interim content. </a:t>
            </a:r>
          </a:p>
          <a:p>
            <a:pPr marL="57150" lvl="1" indent="-57150" algn="l" defTabSz="355600">
              <a:lnSpc>
                <a:spcPct val="90000"/>
              </a:lnSpc>
              <a:spcBef>
                <a:spcPct val="0"/>
              </a:spcBef>
              <a:spcAft>
                <a:spcPct val="15000"/>
              </a:spcAft>
              <a:buChar char="•"/>
            </a:pPr>
            <a:r>
              <a:rPr lang="en-US" sz="800" kern="1200"/>
              <a:t>Frequent assessments are administered to students receiving intervention to assess if interventions are having intended effect.   </a:t>
            </a:r>
          </a:p>
        </p:txBody>
      </p:sp>
      <p:sp>
        <p:nvSpPr>
          <p:cNvPr id="9" name="TextBox 8">
            <a:extLst>
              <a:ext uri="{FF2B5EF4-FFF2-40B4-BE49-F238E27FC236}">
                <a16:creationId xmlns:a16="http://schemas.microsoft.com/office/drawing/2014/main" id="{88939549-6651-6744-48A6-F256229D4976}"/>
              </a:ext>
            </a:extLst>
          </p:cNvPr>
          <p:cNvSpPr txBox="1"/>
          <p:nvPr/>
        </p:nvSpPr>
        <p:spPr>
          <a:xfrm>
            <a:off x="7204710" y="5624299"/>
            <a:ext cx="12954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kern="0">
                <a:solidFill>
                  <a:schemeClr val="bg1"/>
                </a:solidFill>
              </a:rPr>
              <a:t>Summative</a:t>
            </a:r>
            <a:r>
              <a:rPr kumimoji="0" lang="en-US" sz="800" b="0" i="0" u="none" strike="noStrike" kern="0" cap="none" spc="0" normalizeH="0" baseline="0" noProof="0">
                <a:ln>
                  <a:noFill/>
                </a:ln>
                <a:solidFill>
                  <a:schemeClr val="bg1"/>
                </a:solidFill>
                <a:effectLst/>
                <a:uLnTx/>
                <a:uFillTx/>
              </a:rPr>
              <a:t> Assessment</a:t>
            </a:r>
          </a:p>
        </p:txBody>
      </p:sp>
      <p:sp>
        <p:nvSpPr>
          <p:cNvPr id="133" name="TextBox 132">
            <a:extLst>
              <a:ext uri="{FF2B5EF4-FFF2-40B4-BE49-F238E27FC236}">
                <a16:creationId xmlns:a16="http://schemas.microsoft.com/office/drawing/2014/main" id="{901EE8B9-4D9D-D5DC-840C-F490FEA9571A}"/>
              </a:ext>
            </a:extLst>
          </p:cNvPr>
          <p:cNvSpPr txBox="1"/>
          <p:nvPr/>
        </p:nvSpPr>
        <p:spPr>
          <a:xfrm>
            <a:off x="8549640" y="5535562"/>
            <a:ext cx="1774018" cy="424732"/>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Final assessments are </a:t>
            </a:r>
            <a:br>
              <a:rPr lang="en-US" sz="800" kern="1200"/>
            </a:br>
            <a:r>
              <a:rPr lang="en-US" sz="800" kern="1200"/>
              <a:t>administered to measure student mastery of grade level standards.  </a:t>
            </a:r>
          </a:p>
        </p:txBody>
      </p:sp>
      <p:sp>
        <p:nvSpPr>
          <p:cNvPr id="5" name="Slide Number Placeholder 4">
            <a:extLst>
              <a:ext uri="{FF2B5EF4-FFF2-40B4-BE49-F238E27FC236}">
                <a16:creationId xmlns:a16="http://schemas.microsoft.com/office/drawing/2014/main" id="{F0DA4D99-CE27-4DD1-BBF4-A4F718C2C451}"/>
              </a:ext>
            </a:extLst>
          </p:cNvPr>
          <p:cNvSpPr>
            <a:spLocks noGrp="1"/>
          </p:cNvSpPr>
          <p:nvPr>
            <p:ph type="sldNum" sz="quarter" idx="4294967295"/>
          </p:nvPr>
        </p:nvSpPr>
        <p:spPr>
          <a:xfrm>
            <a:off x="8690042" y="6257197"/>
            <a:ext cx="2743200" cy="365125"/>
          </a:xfrm>
        </p:spPr>
        <p:txBody>
          <a:bodyPr/>
          <a:lstStyle/>
          <a:p>
            <a:fld id="{A3D1C70C-36A2-44FC-A083-98959550CFF4}" type="slidenum">
              <a:rPr lang="en-US" smtClean="0"/>
              <a:t>12</a:t>
            </a:fld>
            <a:endParaRPr lang="en-US"/>
          </a:p>
        </p:txBody>
      </p:sp>
    </p:spTree>
    <p:custDataLst>
      <p:tags r:id="rId1"/>
    </p:custDataLst>
    <p:extLst>
      <p:ext uri="{BB962C8B-B14F-4D97-AF65-F5344CB8AC3E}">
        <p14:creationId xmlns:p14="http://schemas.microsoft.com/office/powerpoint/2010/main" val="3470506066"/>
      </p:ext>
    </p:extLst>
  </p:cSld>
  <p:clrMapOvr>
    <a:masterClrMapping/>
  </p:clrMapOvr>
  <mc:AlternateContent xmlns:mc="http://schemas.openxmlformats.org/markup-compatibility/2006" xmlns:p14="http://schemas.microsoft.com/office/powerpoint/2010/main">
    <mc:Choice Requires="p14">
      <p:transition spd="slow" p14:dur="2000" advTm="35453"/>
    </mc:Choice>
    <mc:Fallback xmlns="">
      <p:transition spd="slow" advTm="354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6C2E-F4C3-4785-9C8D-BF78A0D0AA78}"/>
              </a:ext>
            </a:extLst>
          </p:cNvPr>
          <p:cNvSpPr>
            <a:spLocks noGrp="1"/>
          </p:cNvSpPr>
          <p:nvPr>
            <p:ph type="title"/>
          </p:nvPr>
        </p:nvSpPr>
        <p:spPr/>
        <p:txBody>
          <a:bodyPr/>
          <a:lstStyle/>
          <a:p>
            <a:r>
              <a:rPr lang="en-US" sz="3000" dirty="0"/>
              <a:t>How do you collect Student Assessment Data? (2 of 5)</a:t>
            </a:r>
          </a:p>
        </p:txBody>
      </p:sp>
      <p:pic>
        <p:nvPicPr>
          <p:cNvPr id="137" name="Picture 136" descr="Yellow arrow pointing to Diagnostic Assessment">
            <a:extLst>
              <a:ext uri="{FF2B5EF4-FFF2-40B4-BE49-F238E27FC236}">
                <a16:creationId xmlns:a16="http://schemas.microsoft.com/office/drawing/2014/main" id="{9F8C4621-81C5-CF87-00BE-7C46621057DF}"/>
              </a:ext>
            </a:extLst>
          </p:cNvPr>
          <p:cNvPicPr>
            <a:picLocks noChangeAspect="1"/>
          </p:cNvPicPr>
          <p:nvPr/>
        </p:nvPicPr>
        <p:blipFill>
          <a:blip r:embed="rId4"/>
          <a:stretch>
            <a:fillRect/>
          </a:stretch>
        </p:blipFill>
        <p:spPr>
          <a:xfrm>
            <a:off x="2478356" y="2344047"/>
            <a:ext cx="859611" cy="487722"/>
          </a:xfrm>
          <a:prstGeom prst="rect">
            <a:avLst/>
          </a:prstGeom>
        </p:spPr>
      </p:pic>
      <p:sp>
        <p:nvSpPr>
          <p:cNvPr id="3" name="TextBox 2">
            <a:extLst>
              <a:ext uri="{FF2B5EF4-FFF2-40B4-BE49-F238E27FC236}">
                <a16:creationId xmlns:a16="http://schemas.microsoft.com/office/drawing/2014/main" id="{BC3D73CF-4113-133A-C65E-4D8B1A1EBDFB}"/>
              </a:ext>
            </a:extLst>
          </p:cNvPr>
          <p:cNvSpPr txBox="1"/>
          <p:nvPr/>
        </p:nvSpPr>
        <p:spPr>
          <a:xfrm>
            <a:off x="2438400" y="1329284"/>
            <a:ext cx="109347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Universal Screening Assessment</a:t>
            </a:r>
          </a:p>
        </p:txBody>
      </p:sp>
      <p:sp>
        <p:nvSpPr>
          <p:cNvPr id="28" name="TextBox 27">
            <a:extLst>
              <a:ext uri="{FF2B5EF4-FFF2-40B4-BE49-F238E27FC236}">
                <a16:creationId xmlns:a16="http://schemas.microsoft.com/office/drawing/2014/main" id="{562D01D4-1BC9-7AD8-55A2-A7576C4856B9}"/>
              </a:ext>
            </a:extLst>
          </p:cNvPr>
          <p:cNvSpPr txBox="1"/>
          <p:nvPr/>
        </p:nvSpPr>
        <p:spPr>
          <a:xfrm>
            <a:off x="3707130" y="1327727"/>
            <a:ext cx="1459230" cy="313932"/>
          </a:xfrm>
          <a:prstGeom prst="rect">
            <a:avLst/>
          </a:prstGeom>
          <a:noFill/>
        </p:spPr>
        <p:txBody>
          <a:bodyPr wrap="square" rtlCol="0">
            <a:sp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a:ln>
                  <a:noFill/>
                </a:ln>
                <a:solidFill>
                  <a:prstClr val="black">
                    <a:hueOff val="0"/>
                    <a:satOff val="0"/>
                    <a:lumOff val="0"/>
                    <a:alphaOff val="0"/>
                  </a:prstClr>
                </a:solidFill>
                <a:effectLst/>
                <a:uLnTx/>
                <a:uFillTx/>
                <a:latin typeface="Palatino Linotype"/>
                <a:ea typeface="+mn-ea"/>
                <a:cs typeface="+mn-cs"/>
              </a:rPr>
              <a:t>All students participate to identify student needs. </a:t>
            </a:r>
          </a:p>
        </p:txBody>
      </p:sp>
      <p:sp>
        <p:nvSpPr>
          <p:cNvPr id="4" name="TextBox 3">
            <a:extLst>
              <a:ext uri="{FF2B5EF4-FFF2-40B4-BE49-F238E27FC236}">
                <a16:creationId xmlns:a16="http://schemas.microsoft.com/office/drawing/2014/main" id="{5F695E52-3DF1-4BBD-E8EF-D6C72C06AA16}"/>
              </a:ext>
            </a:extLst>
          </p:cNvPr>
          <p:cNvSpPr txBox="1"/>
          <p:nvPr/>
        </p:nvSpPr>
        <p:spPr>
          <a:xfrm>
            <a:off x="3554730" y="2455342"/>
            <a:ext cx="12954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Diagnostic Assessment</a:t>
            </a:r>
          </a:p>
        </p:txBody>
      </p:sp>
      <p:sp>
        <p:nvSpPr>
          <p:cNvPr id="29" name="TextBox 28">
            <a:extLst>
              <a:ext uri="{FF2B5EF4-FFF2-40B4-BE49-F238E27FC236}">
                <a16:creationId xmlns:a16="http://schemas.microsoft.com/office/drawing/2014/main" id="{130D3F57-42BA-A2A7-3487-8082E19160AF}"/>
              </a:ext>
            </a:extLst>
          </p:cNvPr>
          <p:cNvSpPr txBox="1"/>
          <p:nvPr/>
        </p:nvSpPr>
        <p:spPr>
          <a:xfrm>
            <a:off x="4886685" y="2184402"/>
            <a:ext cx="1805133" cy="757130"/>
          </a:xfrm>
          <a:prstGeom prst="rect">
            <a:avLst/>
          </a:prstGeom>
          <a:noFill/>
        </p:spPr>
        <p:txBody>
          <a:bodyPr wrap="square" rtlCol="0">
            <a:sp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a:ln>
                  <a:noFill/>
                </a:ln>
                <a:solidFill>
                  <a:prstClr val="black">
                    <a:hueOff val="0"/>
                    <a:satOff val="0"/>
                    <a:lumOff val="0"/>
                    <a:alphaOff val="0"/>
                  </a:prstClr>
                </a:solidFill>
                <a:effectLst/>
                <a:uLnTx/>
                <a:uFillTx/>
                <a:latin typeface="Palatino Linotype"/>
                <a:ea typeface="+mn-ea"/>
                <a:cs typeface="+mn-cs"/>
              </a:rPr>
              <a:t>Students identified as "at-risk" during the universal screening assessment participate in diagnostic assessments to identify exact skill needs or conceptual gaps. </a:t>
            </a:r>
          </a:p>
        </p:txBody>
      </p:sp>
      <p:sp>
        <p:nvSpPr>
          <p:cNvPr id="7" name="TextBox 6">
            <a:extLst>
              <a:ext uri="{FF2B5EF4-FFF2-40B4-BE49-F238E27FC236}">
                <a16:creationId xmlns:a16="http://schemas.microsoft.com/office/drawing/2014/main" id="{2066F10B-F48A-115C-D47F-80E540425168}"/>
              </a:ext>
            </a:extLst>
          </p:cNvPr>
          <p:cNvSpPr txBox="1"/>
          <p:nvPr/>
        </p:nvSpPr>
        <p:spPr>
          <a:xfrm>
            <a:off x="4773930" y="3443834"/>
            <a:ext cx="12954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Data-Driven Instruction/Intervention</a:t>
            </a:r>
          </a:p>
        </p:txBody>
      </p:sp>
      <p:sp>
        <p:nvSpPr>
          <p:cNvPr id="30" name="TextBox 29">
            <a:extLst>
              <a:ext uri="{FF2B5EF4-FFF2-40B4-BE49-F238E27FC236}">
                <a16:creationId xmlns:a16="http://schemas.microsoft.com/office/drawing/2014/main" id="{F38722E2-1495-664A-0179-9E80E4934B01}"/>
              </a:ext>
            </a:extLst>
          </p:cNvPr>
          <p:cNvSpPr txBox="1"/>
          <p:nvPr/>
        </p:nvSpPr>
        <p:spPr>
          <a:xfrm>
            <a:off x="6244590" y="3245899"/>
            <a:ext cx="2773680" cy="683264"/>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Vast majority of students are successful receiving Core Instruction, which includes differentiation and learning acceleration.</a:t>
            </a:r>
          </a:p>
          <a:p>
            <a:pPr marL="57150" lvl="1" indent="-57150" algn="l" defTabSz="355600">
              <a:lnSpc>
                <a:spcPct val="90000"/>
              </a:lnSpc>
              <a:spcBef>
                <a:spcPct val="0"/>
              </a:spcBef>
              <a:spcAft>
                <a:spcPct val="15000"/>
              </a:spcAft>
              <a:buChar char="•"/>
            </a:pPr>
            <a:r>
              <a:rPr lang="en-US" sz="800" kern="1200"/>
              <a:t>Some students are provided moderate interventions.</a:t>
            </a:r>
          </a:p>
          <a:p>
            <a:pPr marL="57150" lvl="1" indent="-57150" algn="l" defTabSz="355600">
              <a:lnSpc>
                <a:spcPct val="90000"/>
              </a:lnSpc>
              <a:spcBef>
                <a:spcPct val="0"/>
              </a:spcBef>
              <a:spcAft>
                <a:spcPct val="15000"/>
              </a:spcAft>
              <a:buChar char="•"/>
            </a:pPr>
            <a:r>
              <a:rPr lang="en-US" sz="800" kern="1200"/>
              <a:t>Few students are provided with intense interventions </a:t>
            </a:r>
          </a:p>
        </p:txBody>
      </p:sp>
      <p:sp>
        <p:nvSpPr>
          <p:cNvPr id="8" name="TextBox 7">
            <a:extLst>
              <a:ext uri="{FF2B5EF4-FFF2-40B4-BE49-F238E27FC236}">
                <a16:creationId xmlns:a16="http://schemas.microsoft.com/office/drawing/2014/main" id="{F5422036-10FB-2431-78D2-F797526B13A5}"/>
              </a:ext>
            </a:extLst>
          </p:cNvPr>
          <p:cNvSpPr txBox="1"/>
          <p:nvPr/>
        </p:nvSpPr>
        <p:spPr>
          <a:xfrm>
            <a:off x="5977890" y="4443780"/>
            <a:ext cx="1295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Formative/Interim Assessment/Progress Monitoring</a:t>
            </a:r>
          </a:p>
        </p:txBody>
      </p:sp>
      <p:sp>
        <p:nvSpPr>
          <p:cNvPr id="130" name="TextBox 129">
            <a:extLst>
              <a:ext uri="{FF2B5EF4-FFF2-40B4-BE49-F238E27FC236}">
                <a16:creationId xmlns:a16="http://schemas.microsoft.com/office/drawing/2014/main" id="{7561972D-AFB4-BE15-FC0E-FCBF9B877547}"/>
              </a:ext>
            </a:extLst>
          </p:cNvPr>
          <p:cNvSpPr txBox="1"/>
          <p:nvPr/>
        </p:nvSpPr>
        <p:spPr>
          <a:xfrm>
            <a:off x="7353300" y="4298724"/>
            <a:ext cx="2682240" cy="794064"/>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Assessments to gauge daily student learning</a:t>
            </a:r>
          </a:p>
          <a:p>
            <a:pPr marL="57150" lvl="1" indent="-57150" algn="l" defTabSz="355600">
              <a:lnSpc>
                <a:spcPct val="90000"/>
              </a:lnSpc>
              <a:spcBef>
                <a:spcPct val="0"/>
              </a:spcBef>
              <a:spcAft>
                <a:spcPct val="15000"/>
              </a:spcAft>
              <a:buChar char="•"/>
            </a:pPr>
            <a:r>
              <a:rPr lang="en-US" sz="800" kern="1200"/>
              <a:t>Interim assessments are administered to measure student's mastery of interim content. </a:t>
            </a:r>
          </a:p>
          <a:p>
            <a:pPr marL="57150" lvl="1" indent="-57150" algn="l" defTabSz="355600">
              <a:lnSpc>
                <a:spcPct val="90000"/>
              </a:lnSpc>
              <a:spcBef>
                <a:spcPct val="0"/>
              </a:spcBef>
              <a:spcAft>
                <a:spcPct val="15000"/>
              </a:spcAft>
              <a:buChar char="•"/>
            </a:pPr>
            <a:r>
              <a:rPr lang="en-US" sz="800" kern="1200"/>
              <a:t>Frequent assessments are administered to students receiving intervention to assess if interventions are having intended effect.   </a:t>
            </a:r>
          </a:p>
        </p:txBody>
      </p:sp>
      <p:sp>
        <p:nvSpPr>
          <p:cNvPr id="9" name="TextBox 8">
            <a:extLst>
              <a:ext uri="{FF2B5EF4-FFF2-40B4-BE49-F238E27FC236}">
                <a16:creationId xmlns:a16="http://schemas.microsoft.com/office/drawing/2014/main" id="{88939549-6651-6744-48A6-F256229D4976}"/>
              </a:ext>
            </a:extLst>
          </p:cNvPr>
          <p:cNvSpPr txBox="1"/>
          <p:nvPr/>
        </p:nvSpPr>
        <p:spPr>
          <a:xfrm>
            <a:off x="7204710" y="5624299"/>
            <a:ext cx="12954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kern="0">
                <a:solidFill>
                  <a:schemeClr val="bg1"/>
                </a:solidFill>
              </a:rPr>
              <a:t>Summative</a:t>
            </a:r>
            <a:r>
              <a:rPr kumimoji="0" lang="en-US" sz="800" b="0" i="0" u="none" strike="noStrike" kern="0" cap="none" spc="0" normalizeH="0" baseline="0" noProof="0">
                <a:ln>
                  <a:noFill/>
                </a:ln>
                <a:solidFill>
                  <a:schemeClr val="bg1"/>
                </a:solidFill>
                <a:effectLst/>
                <a:uLnTx/>
                <a:uFillTx/>
              </a:rPr>
              <a:t> Assessment</a:t>
            </a:r>
          </a:p>
        </p:txBody>
      </p:sp>
      <p:sp>
        <p:nvSpPr>
          <p:cNvPr id="133" name="TextBox 132">
            <a:extLst>
              <a:ext uri="{FF2B5EF4-FFF2-40B4-BE49-F238E27FC236}">
                <a16:creationId xmlns:a16="http://schemas.microsoft.com/office/drawing/2014/main" id="{901EE8B9-4D9D-D5DC-840C-F490FEA9571A}"/>
              </a:ext>
            </a:extLst>
          </p:cNvPr>
          <p:cNvSpPr txBox="1"/>
          <p:nvPr/>
        </p:nvSpPr>
        <p:spPr>
          <a:xfrm>
            <a:off x="8549640" y="5535562"/>
            <a:ext cx="1774018" cy="424732"/>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Final assessments are </a:t>
            </a:r>
            <a:br>
              <a:rPr lang="en-US" sz="800" kern="1200"/>
            </a:br>
            <a:r>
              <a:rPr lang="en-US" sz="800" kern="1200"/>
              <a:t>administered to measure student mastery of grade level standards.  </a:t>
            </a:r>
          </a:p>
        </p:txBody>
      </p:sp>
      <p:sp>
        <p:nvSpPr>
          <p:cNvPr id="5" name="Slide Number Placeholder 4">
            <a:extLst>
              <a:ext uri="{FF2B5EF4-FFF2-40B4-BE49-F238E27FC236}">
                <a16:creationId xmlns:a16="http://schemas.microsoft.com/office/drawing/2014/main" id="{F0DA4D99-CE27-4DD1-BBF4-A4F718C2C451}"/>
              </a:ext>
            </a:extLst>
          </p:cNvPr>
          <p:cNvSpPr>
            <a:spLocks noGrp="1"/>
          </p:cNvSpPr>
          <p:nvPr>
            <p:ph type="sldNum" sz="quarter" idx="4294967295"/>
          </p:nvPr>
        </p:nvSpPr>
        <p:spPr>
          <a:xfrm>
            <a:off x="8690042" y="6257197"/>
            <a:ext cx="2743200" cy="365125"/>
          </a:xfrm>
        </p:spPr>
        <p:txBody>
          <a:bodyPr/>
          <a:lstStyle/>
          <a:p>
            <a:fld id="{A3D1C70C-36A2-44FC-A083-98959550CFF4}" type="slidenum">
              <a:rPr lang="en-US" smtClean="0"/>
              <a:t>13</a:t>
            </a:fld>
            <a:endParaRPr lang="en-US"/>
          </a:p>
        </p:txBody>
      </p:sp>
    </p:spTree>
    <p:custDataLst>
      <p:tags r:id="rId1"/>
    </p:custDataLst>
    <p:extLst>
      <p:ext uri="{BB962C8B-B14F-4D97-AF65-F5344CB8AC3E}">
        <p14:creationId xmlns:p14="http://schemas.microsoft.com/office/powerpoint/2010/main" val="764695688"/>
      </p:ext>
    </p:extLst>
  </p:cSld>
  <p:clrMapOvr>
    <a:masterClrMapping/>
  </p:clrMapOvr>
  <mc:AlternateContent xmlns:mc="http://schemas.openxmlformats.org/markup-compatibility/2006" xmlns:p14="http://schemas.microsoft.com/office/powerpoint/2010/main">
    <mc:Choice Requires="p14">
      <p:transition spd="slow" p14:dur="2000" advTm="18787"/>
    </mc:Choice>
    <mc:Fallback xmlns="">
      <p:transition spd="slow" advTm="187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6C2E-F4C3-4785-9C8D-BF78A0D0AA78}"/>
              </a:ext>
            </a:extLst>
          </p:cNvPr>
          <p:cNvSpPr>
            <a:spLocks noGrp="1"/>
          </p:cNvSpPr>
          <p:nvPr>
            <p:ph type="title"/>
          </p:nvPr>
        </p:nvSpPr>
        <p:spPr/>
        <p:txBody>
          <a:bodyPr/>
          <a:lstStyle/>
          <a:p>
            <a:r>
              <a:rPr lang="en-US" sz="3000" dirty="0"/>
              <a:t>How do you collect Student Assessment Data? (3 of 5)</a:t>
            </a:r>
          </a:p>
        </p:txBody>
      </p:sp>
      <p:pic>
        <p:nvPicPr>
          <p:cNvPr id="137" name="Picture 136" descr="Yellow arrow pointing to Data-Driven Instruction/Intervention">
            <a:extLst>
              <a:ext uri="{FF2B5EF4-FFF2-40B4-BE49-F238E27FC236}">
                <a16:creationId xmlns:a16="http://schemas.microsoft.com/office/drawing/2014/main" id="{9F8C4621-81C5-CF87-00BE-7C46621057DF}"/>
              </a:ext>
            </a:extLst>
          </p:cNvPr>
          <p:cNvPicPr>
            <a:picLocks noChangeAspect="1"/>
          </p:cNvPicPr>
          <p:nvPr/>
        </p:nvPicPr>
        <p:blipFill>
          <a:blip r:embed="rId4"/>
          <a:stretch>
            <a:fillRect/>
          </a:stretch>
        </p:blipFill>
        <p:spPr>
          <a:xfrm>
            <a:off x="3694312" y="3394635"/>
            <a:ext cx="859611" cy="487722"/>
          </a:xfrm>
          <a:prstGeom prst="rect">
            <a:avLst/>
          </a:prstGeom>
        </p:spPr>
      </p:pic>
      <p:sp>
        <p:nvSpPr>
          <p:cNvPr id="3" name="TextBox 2">
            <a:extLst>
              <a:ext uri="{FF2B5EF4-FFF2-40B4-BE49-F238E27FC236}">
                <a16:creationId xmlns:a16="http://schemas.microsoft.com/office/drawing/2014/main" id="{BC3D73CF-4113-133A-C65E-4D8B1A1EBDFB}"/>
              </a:ext>
            </a:extLst>
          </p:cNvPr>
          <p:cNvSpPr txBox="1"/>
          <p:nvPr/>
        </p:nvSpPr>
        <p:spPr>
          <a:xfrm>
            <a:off x="2438400" y="1329284"/>
            <a:ext cx="109347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Universal Screening Assessment</a:t>
            </a:r>
          </a:p>
        </p:txBody>
      </p:sp>
      <p:sp>
        <p:nvSpPr>
          <p:cNvPr id="28" name="TextBox 27">
            <a:extLst>
              <a:ext uri="{FF2B5EF4-FFF2-40B4-BE49-F238E27FC236}">
                <a16:creationId xmlns:a16="http://schemas.microsoft.com/office/drawing/2014/main" id="{562D01D4-1BC9-7AD8-55A2-A7576C4856B9}"/>
              </a:ext>
            </a:extLst>
          </p:cNvPr>
          <p:cNvSpPr txBox="1"/>
          <p:nvPr/>
        </p:nvSpPr>
        <p:spPr>
          <a:xfrm>
            <a:off x="3707130" y="1327727"/>
            <a:ext cx="1459230" cy="313932"/>
          </a:xfrm>
          <a:prstGeom prst="rect">
            <a:avLst/>
          </a:prstGeom>
          <a:noFill/>
        </p:spPr>
        <p:txBody>
          <a:bodyPr wrap="square" rtlCol="0">
            <a:sp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a:ln>
                  <a:noFill/>
                </a:ln>
                <a:solidFill>
                  <a:prstClr val="black">
                    <a:hueOff val="0"/>
                    <a:satOff val="0"/>
                    <a:lumOff val="0"/>
                    <a:alphaOff val="0"/>
                  </a:prstClr>
                </a:solidFill>
                <a:effectLst/>
                <a:uLnTx/>
                <a:uFillTx/>
                <a:latin typeface="Palatino Linotype"/>
                <a:ea typeface="+mn-ea"/>
                <a:cs typeface="+mn-cs"/>
              </a:rPr>
              <a:t>All students participate to identify student needs. </a:t>
            </a:r>
          </a:p>
        </p:txBody>
      </p:sp>
      <p:sp>
        <p:nvSpPr>
          <p:cNvPr id="4" name="TextBox 3">
            <a:extLst>
              <a:ext uri="{FF2B5EF4-FFF2-40B4-BE49-F238E27FC236}">
                <a16:creationId xmlns:a16="http://schemas.microsoft.com/office/drawing/2014/main" id="{5F695E52-3DF1-4BBD-E8EF-D6C72C06AA16}"/>
              </a:ext>
            </a:extLst>
          </p:cNvPr>
          <p:cNvSpPr txBox="1"/>
          <p:nvPr/>
        </p:nvSpPr>
        <p:spPr>
          <a:xfrm>
            <a:off x="3554730" y="2455342"/>
            <a:ext cx="12954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Diagnostic Assessment</a:t>
            </a:r>
          </a:p>
        </p:txBody>
      </p:sp>
      <p:sp>
        <p:nvSpPr>
          <p:cNvPr id="29" name="TextBox 28">
            <a:extLst>
              <a:ext uri="{FF2B5EF4-FFF2-40B4-BE49-F238E27FC236}">
                <a16:creationId xmlns:a16="http://schemas.microsoft.com/office/drawing/2014/main" id="{130D3F57-42BA-A2A7-3487-8082E19160AF}"/>
              </a:ext>
            </a:extLst>
          </p:cNvPr>
          <p:cNvSpPr txBox="1"/>
          <p:nvPr/>
        </p:nvSpPr>
        <p:spPr>
          <a:xfrm>
            <a:off x="4886685" y="2184402"/>
            <a:ext cx="1805133" cy="757130"/>
          </a:xfrm>
          <a:prstGeom prst="rect">
            <a:avLst/>
          </a:prstGeom>
          <a:noFill/>
        </p:spPr>
        <p:txBody>
          <a:bodyPr wrap="square" rtlCol="0">
            <a:sp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a:ln>
                  <a:noFill/>
                </a:ln>
                <a:solidFill>
                  <a:prstClr val="black">
                    <a:hueOff val="0"/>
                    <a:satOff val="0"/>
                    <a:lumOff val="0"/>
                    <a:alphaOff val="0"/>
                  </a:prstClr>
                </a:solidFill>
                <a:effectLst/>
                <a:uLnTx/>
                <a:uFillTx/>
                <a:latin typeface="Palatino Linotype"/>
                <a:ea typeface="+mn-ea"/>
                <a:cs typeface="+mn-cs"/>
              </a:rPr>
              <a:t>Students identified as "at-risk" during the universal screening assessment participate in diagnostic assessments to identify exact skill needs or conceptual gaps. </a:t>
            </a:r>
          </a:p>
        </p:txBody>
      </p:sp>
      <p:sp>
        <p:nvSpPr>
          <p:cNvPr id="7" name="TextBox 6">
            <a:extLst>
              <a:ext uri="{FF2B5EF4-FFF2-40B4-BE49-F238E27FC236}">
                <a16:creationId xmlns:a16="http://schemas.microsoft.com/office/drawing/2014/main" id="{2066F10B-F48A-115C-D47F-80E540425168}"/>
              </a:ext>
            </a:extLst>
          </p:cNvPr>
          <p:cNvSpPr txBox="1"/>
          <p:nvPr/>
        </p:nvSpPr>
        <p:spPr>
          <a:xfrm>
            <a:off x="4773930" y="3443834"/>
            <a:ext cx="12954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Data-Driven Instruction/Intervention</a:t>
            </a:r>
          </a:p>
        </p:txBody>
      </p:sp>
      <p:sp>
        <p:nvSpPr>
          <p:cNvPr id="30" name="TextBox 29">
            <a:extLst>
              <a:ext uri="{FF2B5EF4-FFF2-40B4-BE49-F238E27FC236}">
                <a16:creationId xmlns:a16="http://schemas.microsoft.com/office/drawing/2014/main" id="{F38722E2-1495-664A-0179-9E80E4934B01}"/>
              </a:ext>
            </a:extLst>
          </p:cNvPr>
          <p:cNvSpPr txBox="1"/>
          <p:nvPr/>
        </p:nvSpPr>
        <p:spPr>
          <a:xfrm>
            <a:off x="6244590" y="3245899"/>
            <a:ext cx="2773680" cy="683264"/>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Vast majority of students are successful receiving Core Instruction, which includes differentiation and learning acceleration.</a:t>
            </a:r>
          </a:p>
          <a:p>
            <a:pPr marL="57150" lvl="1" indent="-57150" algn="l" defTabSz="355600">
              <a:lnSpc>
                <a:spcPct val="90000"/>
              </a:lnSpc>
              <a:spcBef>
                <a:spcPct val="0"/>
              </a:spcBef>
              <a:spcAft>
                <a:spcPct val="15000"/>
              </a:spcAft>
              <a:buChar char="•"/>
            </a:pPr>
            <a:r>
              <a:rPr lang="en-US" sz="800" kern="1200"/>
              <a:t>Some students are provided moderate interventions.</a:t>
            </a:r>
          </a:p>
          <a:p>
            <a:pPr marL="57150" lvl="1" indent="-57150" algn="l" defTabSz="355600">
              <a:lnSpc>
                <a:spcPct val="90000"/>
              </a:lnSpc>
              <a:spcBef>
                <a:spcPct val="0"/>
              </a:spcBef>
              <a:spcAft>
                <a:spcPct val="15000"/>
              </a:spcAft>
              <a:buChar char="•"/>
            </a:pPr>
            <a:r>
              <a:rPr lang="en-US" sz="800" kern="1200"/>
              <a:t>Few students are provided with intense interventions </a:t>
            </a:r>
          </a:p>
        </p:txBody>
      </p:sp>
      <p:sp>
        <p:nvSpPr>
          <p:cNvPr id="8" name="TextBox 7">
            <a:extLst>
              <a:ext uri="{FF2B5EF4-FFF2-40B4-BE49-F238E27FC236}">
                <a16:creationId xmlns:a16="http://schemas.microsoft.com/office/drawing/2014/main" id="{F5422036-10FB-2431-78D2-F797526B13A5}"/>
              </a:ext>
            </a:extLst>
          </p:cNvPr>
          <p:cNvSpPr txBox="1"/>
          <p:nvPr/>
        </p:nvSpPr>
        <p:spPr>
          <a:xfrm>
            <a:off x="5977890" y="4443780"/>
            <a:ext cx="1295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Formative/Interim Assessment/Progress Monitoring</a:t>
            </a:r>
          </a:p>
        </p:txBody>
      </p:sp>
      <p:sp>
        <p:nvSpPr>
          <p:cNvPr id="130" name="TextBox 129">
            <a:extLst>
              <a:ext uri="{FF2B5EF4-FFF2-40B4-BE49-F238E27FC236}">
                <a16:creationId xmlns:a16="http://schemas.microsoft.com/office/drawing/2014/main" id="{7561972D-AFB4-BE15-FC0E-FCBF9B877547}"/>
              </a:ext>
            </a:extLst>
          </p:cNvPr>
          <p:cNvSpPr txBox="1"/>
          <p:nvPr/>
        </p:nvSpPr>
        <p:spPr>
          <a:xfrm>
            <a:off x="7353300" y="4298724"/>
            <a:ext cx="2682240" cy="794064"/>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Assessments to gauge daily student learning</a:t>
            </a:r>
          </a:p>
          <a:p>
            <a:pPr marL="57150" lvl="1" indent="-57150" algn="l" defTabSz="355600">
              <a:lnSpc>
                <a:spcPct val="90000"/>
              </a:lnSpc>
              <a:spcBef>
                <a:spcPct val="0"/>
              </a:spcBef>
              <a:spcAft>
                <a:spcPct val="15000"/>
              </a:spcAft>
              <a:buChar char="•"/>
            </a:pPr>
            <a:r>
              <a:rPr lang="en-US" sz="800" kern="1200"/>
              <a:t>Interim assessments are administered to measure student's mastery of interim content. </a:t>
            </a:r>
          </a:p>
          <a:p>
            <a:pPr marL="57150" lvl="1" indent="-57150" algn="l" defTabSz="355600">
              <a:lnSpc>
                <a:spcPct val="90000"/>
              </a:lnSpc>
              <a:spcBef>
                <a:spcPct val="0"/>
              </a:spcBef>
              <a:spcAft>
                <a:spcPct val="15000"/>
              </a:spcAft>
              <a:buChar char="•"/>
            </a:pPr>
            <a:r>
              <a:rPr lang="en-US" sz="800" kern="1200"/>
              <a:t>Frequent assessments are administered to students receiving intervention to assess if interventions are having intended effect.   </a:t>
            </a:r>
          </a:p>
        </p:txBody>
      </p:sp>
      <p:sp>
        <p:nvSpPr>
          <p:cNvPr id="9" name="TextBox 8">
            <a:extLst>
              <a:ext uri="{FF2B5EF4-FFF2-40B4-BE49-F238E27FC236}">
                <a16:creationId xmlns:a16="http://schemas.microsoft.com/office/drawing/2014/main" id="{88939549-6651-6744-48A6-F256229D4976}"/>
              </a:ext>
            </a:extLst>
          </p:cNvPr>
          <p:cNvSpPr txBox="1"/>
          <p:nvPr/>
        </p:nvSpPr>
        <p:spPr>
          <a:xfrm>
            <a:off x="7204710" y="5624299"/>
            <a:ext cx="12954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kern="0">
                <a:solidFill>
                  <a:schemeClr val="bg1"/>
                </a:solidFill>
              </a:rPr>
              <a:t>Summative</a:t>
            </a:r>
            <a:r>
              <a:rPr kumimoji="0" lang="en-US" sz="800" b="0" i="0" u="none" strike="noStrike" kern="0" cap="none" spc="0" normalizeH="0" baseline="0" noProof="0">
                <a:ln>
                  <a:noFill/>
                </a:ln>
                <a:solidFill>
                  <a:schemeClr val="bg1"/>
                </a:solidFill>
                <a:effectLst/>
                <a:uLnTx/>
                <a:uFillTx/>
              </a:rPr>
              <a:t> Assessment</a:t>
            </a:r>
          </a:p>
        </p:txBody>
      </p:sp>
      <p:sp>
        <p:nvSpPr>
          <p:cNvPr id="133" name="TextBox 132">
            <a:extLst>
              <a:ext uri="{FF2B5EF4-FFF2-40B4-BE49-F238E27FC236}">
                <a16:creationId xmlns:a16="http://schemas.microsoft.com/office/drawing/2014/main" id="{901EE8B9-4D9D-D5DC-840C-F490FEA9571A}"/>
              </a:ext>
            </a:extLst>
          </p:cNvPr>
          <p:cNvSpPr txBox="1"/>
          <p:nvPr/>
        </p:nvSpPr>
        <p:spPr>
          <a:xfrm>
            <a:off x="8549640" y="5535562"/>
            <a:ext cx="1774018" cy="424732"/>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Final assessments are </a:t>
            </a:r>
            <a:br>
              <a:rPr lang="en-US" sz="800" kern="1200"/>
            </a:br>
            <a:r>
              <a:rPr lang="en-US" sz="800" kern="1200"/>
              <a:t>administered to measure student mastery of grade level standards.  </a:t>
            </a:r>
          </a:p>
        </p:txBody>
      </p:sp>
      <p:sp>
        <p:nvSpPr>
          <p:cNvPr id="5" name="Slide Number Placeholder 4">
            <a:extLst>
              <a:ext uri="{FF2B5EF4-FFF2-40B4-BE49-F238E27FC236}">
                <a16:creationId xmlns:a16="http://schemas.microsoft.com/office/drawing/2014/main" id="{F0DA4D99-CE27-4DD1-BBF4-A4F718C2C451}"/>
              </a:ext>
            </a:extLst>
          </p:cNvPr>
          <p:cNvSpPr>
            <a:spLocks noGrp="1"/>
          </p:cNvSpPr>
          <p:nvPr>
            <p:ph type="sldNum" sz="quarter" idx="4294967295"/>
          </p:nvPr>
        </p:nvSpPr>
        <p:spPr>
          <a:xfrm>
            <a:off x="8690042" y="6257197"/>
            <a:ext cx="2743200" cy="365125"/>
          </a:xfrm>
        </p:spPr>
        <p:txBody>
          <a:bodyPr/>
          <a:lstStyle/>
          <a:p>
            <a:fld id="{A3D1C70C-36A2-44FC-A083-98959550CFF4}" type="slidenum">
              <a:rPr lang="en-US" smtClean="0"/>
              <a:t>14</a:t>
            </a:fld>
            <a:endParaRPr lang="en-US"/>
          </a:p>
        </p:txBody>
      </p:sp>
    </p:spTree>
    <p:custDataLst>
      <p:tags r:id="rId1"/>
    </p:custDataLst>
    <p:extLst>
      <p:ext uri="{BB962C8B-B14F-4D97-AF65-F5344CB8AC3E}">
        <p14:creationId xmlns:p14="http://schemas.microsoft.com/office/powerpoint/2010/main" val="3931923119"/>
      </p:ext>
    </p:extLst>
  </p:cSld>
  <p:clrMapOvr>
    <a:masterClrMapping/>
  </p:clrMapOvr>
  <mc:AlternateContent xmlns:mc="http://schemas.openxmlformats.org/markup-compatibility/2006" xmlns:p14="http://schemas.microsoft.com/office/powerpoint/2010/main">
    <mc:Choice Requires="p14">
      <p:transition spd="slow" p14:dur="2000" advTm="20598"/>
    </mc:Choice>
    <mc:Fallback xmlns="">
      <p:transition spd="slow" advTm="20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6C2E-F4C3-4785-9C8D-BF78A0D0AA78}"/>
              </a:ext>
            </a:extLst>
          </p:cNvPr>
          <p:cNvSpPr>
            <a:spLocks noGrp="1"/>
          </p:cNvSpPr>
          <p:nvPr>
            <p:ph type="title"/>
          </p:nvPr>
        </p:nvSpPr>
        <p:spPr/>
        <p:txBody>
          <a:bodyPr/>
          <a:lstStyle/>
          <a:p>
            <a:r>
              <a:rPr lang="en-US" sz="3000" dirty="0"/>
              <a:t>How do you collect Student Assessment Data? (4 of 5)</a:t>
            </a:r>
          </a:p>
        </p:txBody>
      </p:sp>
      <p:pic>
        <p:nvPicPr>
          <p:cNvPr id="137" name="Picture 136" descr="Yellow arrow pointing to Formative/Interim Assessment/Progress Monitoring">
            <a:extLst>
              <a:ext uri="{FF2B5EF4-FFF2-40B4-BE49-F238E27FC236}">
                <a16:creationId xmlns:a16="http://schemas.microsoft.com/office/drawing/2014/main" id="{9F8C4621-81C5-CF87-00BE-7C46621057DF}"/>
              </a:ext>
            </a:extLst>
          </p:cNvPr>
          <p:cNvPicPr>
            <a:picLocks noChangeAspect="1"/>
          </p:cNvPicPr>
          <p:nvPr/>
        </p:nvPicPr>
        <p:blipFill>
          <a:blip r:embed="rId4"/>
          <a:stretch>
            <a:fillRect/>
          </a:stretch>
        </p:blipFill>
        <p:spPr>
          <a:xfrm>
            <a:off x="4929728" y="4454953"/>
            <a:ext cx="859611" cy="487722"/>
          </a:xfrm>
          <a:prstGeom prst="rect">
            <a:avLst/>
          </a:prstGeom>
        </p:spPr>
      </p:pic>
      <p:sp>
        <p:nvSpPr>
          <p:cNvPr id="3" name="TextBox 2">
            <a:extLst>
              <a:ext uri="{FF2B5EF4-FFF2-40B4-BE49-F238E27FC236}">
                <a16:creationId xmlns:a16="http://schemas.microsoft.com/office/drawing/2014/main" id="{BC3D73CF-4113-133A-C65E-4D8B1A1EBDFB}"/>
              </a:ext>
            </a:extLst>
          </p:cNvPr>
          <p:cNvSpPr txBox="1"/>
          <p:nvPr/>
        </p:nvSpPr>
        <p:spPr>
          <a:xfrm>
            <a:off x="2438400" y="1329284"/>
            <a:ext cx="109347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Universal Screening Assessment</a:t>
            </a:r>
          </a:p>
        </p:txBody>
      </p:sp>
      <p:sp>
        <p:nvSpPr>
          <p:cNvPr id="28" name="TextBox 27">
            <a:extLst>
              <a:ext uri="{FF2B5EF4-FFF2-40B4-BE49-F238E27FC236}">
                <a16:creationId xmlns:a16="http://schemas.microsoft.com/office/drawing/2014/main" id="{562D01D4-1BC9-7AD8-55A2-A7576C4856B9}"/>
              </a:ext>
            </a:extLst>
          </p:cNvPr>
          <p:cNvSpPr txBox="1"/>
          <p:nvPr/>
        </p:nvSpPr>
        <p:spPr>
          <a:xfrm>
            <a:off x="3707130" y="1327727"/>
            <a:ext cx="1459230" cy="313932"/>
          </a:xfrm>
          <a:prstGeom prst="rect">
            <a:avLst/>
          </a:prstGeom>
          <a:noFill/>
        </p:spPr>
        <p:txBody>
          <a:bodyPr wrap="square" rtlCol="0">
            <a:sp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a:ln>
                  <a:noFill/>
                </a:ln>
                <a:solidFill>
                  <a:prstClr val="black">
                    <a:hueOff val="0"/>
                    <a:satOff val="0"/>
                    <a:lumOff val="0"/>
                    <a:alphaOff val="0"/>
                  </a:prstClr>
                </a:solidFill>
                <a:effectLst/>
                <a:uLnTx/>
                <a:uFillTx/>
                <a:latin typeface="Palatino Linotype"/>
                <a:ea typeface="+mn-ea"/>
                <a:cs typeface="+mn-cs"/>
              </a:rPr>
              <a:t>All students participate to identify student needs. </a:t>
            </a:r>
          </a:p>
        </p:txBody>
      </p:sp>
      <p:sp>
        <p:nvSpPr>
          <p:cNvPr id="4" name="TextBox 3">
            <a:extLst>
              <a:ext uri="{FF2B5EF4-FFF2-40B4-BE49-F238E27FC236}">
                <a16:creationId xmlns:a16="http://schemas.microsoft.com/office/drawing/2014/main" id="{5F695E52-3DF1-4BBD-E8EF-D6C72C06AA16}"/>
              </a:ext>
            </a:extLst>
          </p:cNvPr>
          <p:cNvSpPr txBox="1"/>
          <p:nvPr/>
        </p:nvSpPr>
        <p:spPr>
          <a:xfrm>
            <a:off x="3554730" y="2455342"/>
            <a:ext cx="12954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Diagnostic Assessment</a:t>
            </a:r>
          </a:p>
        </p:txBody>
      </p:sp>
      <p:sp>
        <p:nvSpPr>
          <p:cNvPr id="29" name="TextBox 28">
            <a:extLst>
              <a:ext uri="{FF2B5EF4-FFF2-40B4-BE49-F238E27FC236}">
                <a16:creationId xmlns:a16="http://schemas.microsoft.com/office/drawing/2014/main" id="{130D3F57-42BA-A2A7-3487-8082E19160AF}"/>
              </a:ext>
            </a:extLst>
          </p:cNvPr>
          <p:cNvSpPr txBox="1"/>
          <p:nvPr/>
        </p:nvSpPr>
        <p:spPr>
          <a:xfrm>
            <a:off x="4886685" y="2184402"/>
            <a:ext cx="1805133" cy="757130"/>
          </a:xfrm>
          <a:prstGeom prst="rect">
            <a:avLst/>
          </a:prstGeom>
          <a:noFill/>
        </p:spPr>
        <p:txBody>
          <a:bodyPr wrap="square" rtlCol="0">
            <a:sp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a:ln>
                  <a:noFill/>
                </a:ln>
                <a:solidFill>
                  <a:prstClr val="black">
                    <a:hueOff val="0"/>
                    <a:satOff val="0"/>
                    <a:lumOff val="0"/>
                    <a:alphaOff val="0"/>
                  </a:prstClr>
                </a:solidFill>
                <a:effectLst/>
                <a:uLnTx/>
                <a:uFillTx/>
                <a:latin typeface="Palatino Linotype"/>
                <a:ea typeface="+mn-ea"/>
                <a:cs typeface="+mn-cs"/>
              </a:rPr>
              <a:t>Students identified as "at-risk" during the universal screening assessment participate in diagnostic assessments to identify exact skill needs or conceptual gaps. </a:t>
            </a:r>
          </a:p>
        </p:txBody>
      </p:sp>
      <p:sp>
        <p:nvSpPr>
          <p:cNvPr id="7" name="TextBox 6">
            <a:extLst>
              <a:ext uri="{FF2B5EF4-FFF2-40B4-BE49-F238E27FC236}">
                <a16:creationId xmlns:a16="http://schemas.microsoft.com/office/drawing/2014/main" id="{2066F10B-F48A-115C-D47F-80E540425168}"/>
              </a:ext>
            </a:extLst>
          </p:cNvPr>
          <p:cNvSpPr txBox="1"/>
          <p:nvPr/>
        </p:nvSpPr>
        <p:spPr>
          <a:xfrm>
            <a:off x="4773930" y="3443834"/>
            <a:ext cx="12954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Data-Driven Instruction/Intervention</a:t>
            </a:r>
          </a:p>
        </p:txBody>
      </p:sp>
      <p:sp>
        <p:nvSpPr>
          <p:cNvPr id="30" name="TextBox 29">
            <a:extLst>
              <a:ext uri="{FF2B5EF4-FFF2-40B4-BE49-F238E27FC236}">
                <a16:creationId xmlns:a16="http://schemas.microsoft.com/office/drawing/2014/main" id="{F38722E2-1495-664A-0179-9E80E4934B01}"/>
              </a:ext>
            </a:extLst>
          </p:cNvPr>
          <p:cNvSpPr txBox="1"/>
          <p:nvPr/>
        </p:nvSpPr>
        <p:spPr>
          <a:xfrm>
            <a:off x="6244590" y="3245899"/>
            <a:ext cx="2773680" cy="683264"/>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Vast majority of students are successful receiving Core Instruction, which includes differentiation and learning acceleration.</a:t>
            </a:r>
          </a:p>
          <a:p>
            <a:pPr marL="57150" lvl="1" indent="-57150" algn="l" defTabSz="355600">
              <a:lnSpc>
                <a:spcPct val="90000"/>
              </a:lnSpc>
              <a:spcBef>
                <a:spcPct val="0"/>
              </a:spcBef>
              <a:spcAft>
                <a:spcPct val="15000"/>
              </a:spcAft>
              <a:buChar char="•"/>
            </a:pPr>
            <a:r>
              <a:rPr lang="en-US" sz="800" kern="1200"/>
              <a:t>Some students are provided moderate interventions.</a:t>
            </a:r>
          </a:p>
          <a:p>
            <a:pPr marL="57150" lvl="1" indent="-57150" algn="l" defTabSz="355600">
              <a:lnSpc>
                <a:spcPct val="90000"/>
              </a:lnSpc>
              <a:spcBef>
                <a:spcPct val="0"/>
              </a:spcBef>
              <a:spcAft>
                <a:spcPct val="15000"/>
              </a:spcAft>
              <a:buChar char="•"/>
            </a:pPr>
            <a:r>
              <a:rPr lang="en-US" sz="800" kern="1200"/>
              <a:t>Few students are provided with intense interventions </a:t>
            </a:r>
          </a:p>
        </p:txBody>
      </p:sp>
      <p:sp>
        <p:nvSpPr>
          <p:cNvPr id="8" name="TextBox 7">
            <a:extLst>
              <a:ext uri="{FF2B5EF4-FFF2-40B4-BE49-F238E27FC236}">
                <a16:creationId xmlns:a16="http://schemas.microsoft.com/office/drawing/2014/main" id="{F5422036-10FB-2431-78D2-F797526B13A5}"/>
              </a:ext>
            </a:extLst>
          </p:cNvPr>
          <p:cNvSpPr txBox="1"/>
          <p:nvPr/>
        </p:nvSpPr>
        <p:spPr>
          <a:xfrm>
            <a:off x="5977890" y="4443780"/>
            <a:ext cx="1295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Formative/Interim Assessment/Progress Monitoring</a:t>
            </a:r>
          </a:p>
        </p:txBody>
      </p:sp>
      <p:sp>
        <p:nvSpPr>
          <p:cNvPr id="130" name="TextBox 129">
            <a:extLst>
              <a:ext uri="{FF2B5EF4-FFF2-40B4-BE49-F238E27FC236}">
                <a16:creationId xmlns:a16="http://schemas.microsoft.com/office/drawing/2014/main" id="{7561972D-AFB4-BE15-FC0E-FCBF9B877547}"/>
              </a:ext>
            </a:extLst>
          </p:cNvPr>
          <p:cNvSpPr txBox="1"/>
          <p:nvPr/>
        </p:nvSpPr>
        <p:spPr>
          <a:xfrm>
            <a:off x="7353300" y="4298724"/>
            <a:ext cx="2682240" cy="794064"/>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Assessments to gauge daily student learning</a:t>
            </a:r>
          </a:p>
          <a:p>
            <a:pPr marL="57150" lvl="1" indent="-57150" algn="l" defTabSz="355600">
              <a:lnSpc>
                <a:spcPct val="90000"/>
              </a:lnSpc>
              <a:spcBef>
                <a:spcPct val="0"/>
              </a:spcBef>
              <a:spcAft>
                <a:spcPct val="15000"/>
              </a:spcAft>
              <a:buChar char="•"/>
            </a:pPr>
            <a:r>
              <a:rPr lang="en-US" sz="800" kern="1200"/>
              <a:t>Interim assessments are administered to measure student's mastery of interim content. </a:t>
            </a:r>
          </a:p>
          <a:p>
            <a:pPr marL="57150" lvl="1" indent="-57150" algn="l" defTabSz="355600">
              <a:lnSpc>
                <a:spcPct val="90000"/>
              </a:lnSpc>
              <a:spcBef>
                <a:spcPct val="0"/>
              </a:spcBef>
              <a:spcAft>
                <a:spcPct val="15000"/>
              </a:spcAft>
              <a:buChar char="•"/>
            </a:pPr>
            <a:r>
              <a:rPr lang="en-US" sz="800" kern="1200"/>
              <a:t>Frequent assessments are administered to students receiving intervention to assess if interventions are having intended effect.   </a:t>
            </a:r>
          </a:p>
        </p:txBody>
      </p:sp>
      <p:sp>
        <p:nvSpPr>
          <p:cNvPr id="9" name="TextBox 8">
            <a:extLst>
              <a:ext uri="{FF2B5EF4-FFF2-40B4-BE49-F238E27FC236}">
                <a16:creationId xmlns:a16="http://schemas.microsoft.com/office/drawing/2014/main" id="{88939549-6651-6744-48A6-F256229D4976}"/>
              </a:ext>
            </a:extLst>
          </p:cNvPr>
          <p:cNvSpPr txBox="1"/>
          <p:nvPr/>
        </p:nvSpPr>
        <p:spPr>
          <a:xfrm>
            <a:off x="7204710" y="5624299"/>
            <a:ext cx="12954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kern="0">
                <a:solidFill>
                  <a:schemeClr val="bg1"/>
                </a:solidFill>
              </a:rPr>
              <a:t>Summative</a:t>
            </a:r>
            <a:r>
              <a:rPr kumimoji="0" lang="en-US" sz="800" b="0" i="0" u="none" strike="noStrike" kern="0" cap="none" spc="0" normalizeH="0" baseline="0" noProof="0">
                <a:ln>
                  <a:noFill/>
                </a:ln>
                <a:solidFill>
                  <a:schemeClr val="bg1"/>
                </a:solidFill>
                <a:effectLst/>
                <a:uLnTx/>
                <a:uFillTx/>
              </a:rPr>
              <a:t> Assessment</a:t>
            </a:r>
          </a:p>
        </p:txBody>
      </p:sp>
      <p:sp>
        <p:nvSpPr>
          <p:cNvPr id="133" name="TextBox 132">
            <a:extLst>
              <a:ext uri="{FF2B5EF4-FFF2-40B4-BE49-F238E27FC236}">
                <a16:creationId xmlns:a16="http://schemas.microsoft.com/office/drawing/2014/main" id="{901EE8B9-4D9D-D5DC-840C-F490FEA9571A}"/>
              </a:ext>
            </a:extLst>
          </p:cNvPr>
          <p:cNvSpPr txBox="1"/>
          <p:nvPr/>
        </p:nvSpPr>
        <p:spPr>
          <a:xfrm>
            <a:off x="8549640" y="5535562"/>
            <a:ext cx="1774018" cy="424732"/>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Final assessments are </a:t>
            </a:r>
            <a:br>
              <a:rPr lang="en-US" sz="800" kern="1200"/>
            </a:br>
            <a:r>
              <a:rPr lang="en-US" sz="800" kern="1200"/>
              <a:t>administered to measure student mastery of grade level standards.  </a:t>
            </a:r>
          </a:p>
        </p:txBody>
      </p:sp>
      <p:sp>
        <p:nvSpPr>
          <p:cNvPr id="5" name="Slide Number Placeholder 4">
            <a:extLst>
              <a:ext uri="{FF2B5EF4-FFF2-40B4-BE49-F238E27FC236}">
                <a16:creationId xmlns:a16="http://schemas.microsoft.com/office/drawing/2014/main" id="{F0DA4D99-CE27-4DD1-BBF4-A4F718C2C451}"/>
              </a:ext>
            </a:extLst>
          </p:cNvPr>
          <p:cNvSpPr>
            <a:spLocks noGrp="1"/>
          </p:cNvSpPr>
          <p:nvPr>
            <p:ph type="sldNum" sz="quarter" idx="4294967295"/>
          </p:nvPr>
        </p:nvSpPr>
        <p:spPr>
          <a:xfrm>
            <a:off x="8690042" y="6257197"/>
            <a:ext cx="2743200" cy="365125"/>
          </a:xfrm>
        </p:spPr>
        <p:txBody>
          <a:bodyPr/>
          <a:lstStyle/>
          <a:p>
            <a:fld id="{A3D1C70C-36A2-44FC-A083-98959550CFF4}" type="slidenum">
              <a:rPr lang="en-US" smtClean="0"/>
              <a:t>15</a:t>
            </a:fld>
            <a:endParaRPr lang="en-US"/>
          </a:p>
        </p:txBody>
      </p:sp>
    </p:spTree>
    <p:custDataLst>
      <p:tags r:id="rId1"/>
    </p:custDataLst>
    <p:extLst>
      <p:ext uri="{BB962C8B-B14F-4D97-AF65-F5344CB8AC3E}">
        <p14:creationId xmlns:p14="http://schemas.microsoft.com/office/powerpoint/2010/main" val="3236051841"/>
      </p:ext>
    </p:extLst>
  </p:cSld>
  <p:clrMapOvr>
    <a:masterClrMapping/>
  </p:clrMapOvr>
  <mc:AlternateContent xmlns:mc="http://schemas.openxmlformats.org/markup-compatibility/2006" xmlns:p14="http://schemas.microsoft.com/office/powerpoint/2010/main">
    <mc:Choice Requires="p14">
      <p:transition spd="slow" p14:dur="2000" advTm="23091"/>
    </mc:Choice>
    <mc:Fallback xmlns="">
      <p:transition spd="slow" advTm="230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6C2E-F4C3-4785-9C8D-BF78A0D0AA78}"/>
              </a:ext>
            </a:extLst>
          </p:cNvPr>
          <p:cNvSpPr>
            <a:spLocks noGrp="1"/>
          </p:cNvSpPr>
          <p:nvPr>
            <p:ph type="title"/>
          </p:nvPr>
        </p:nvSpPr>
        <p:spPr/>
        <p:txBody>
          <a:bodyPr/>
          <a:lstStyle/>
          <a:p>
            <a:r>
              <a:rPr lang="en-US" sz="3000" dirty="0"/>
              <a:t>How do you collect Student Assessment Data? (5 of 5)</a:t>
            </a:r>
          </a:p>
        </p:txBody>
      </p:sp>
      <p:pic>
        <p:nvPicPr>
          <p:cNvPr id="137" name="Picture 136" descr="Yellow arrow pointing to Summative Assessment">
            <a:extLst>
              <a:ext uri="{FF2B5EF4-FFF2-40B4-BE49-F238E27FC236}">
                <a16:creationId xmlns:a16="http://schemas.microsoft.com/office/drawing/2014/main" id="{9F8C4621-81C5-CF87-00BE-7C46621057DF}"/>
              </a:ext>
            </a:extLst>
          </p:cNvPr>
          <p:cNvPicPr>
            <a:picLocks noChangeAspect="1"/>
          </p:cNvPicPr>
          <p:nvPr/>
        </p:nvPicPr>
        <p:blipFill>
          <a:blip r:embed="rId4"/>
          <a:stretch>
            <a:fillRect/>
          </a:stretch>
        </p:blipFill>
        <p:spPr>
          <a:xfrm>
            <a:off x="6145688" y="5524996"/>
            <a:ext cx="859611" cy="487722"/>
          </a:xfrm>
          <a:prstGeom prst="rect">
            <a:avLst/>
          </a:prstGeom>
        </p:spPr>
      </p:pic>
      <p:sp>
        <p:nvSpPr>
          <p:cNvPr id="3" name="TextBox 2">
            <a:extLst>
              <a:ext uri="{FF2B5EF4-FFF2-40B4-BE49-F238E27FC236}">
                <a16:creationId xmlns:a16="http://schemas.microsoft.com/office/drawing/2014/main" id="{BC3D73CF-4113-133A-C65E-4D8B1A1EBDFB}"/>
              </a:ext>
            </a:extLst>
          </p:cNvPr>
          <p:cNvSpPr txBox="1"/>
          <p:nvPr/>
        </p:nvSpPr>
        <p:spPr>
          <a:xfrm>
            <a:off x="2438400" y="1329284"/>
            <a:ext cx="109347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Universal Screening Assessment</a:t>
            </a:r>
          </a:p>
        </p:txBody>
      </p:sp>
      <p:sp>
        <p:nvSpPr>
          <p:cNvPr id="28" name="TextBox 27">
            <a:extLst>
              <a:ext uri="{FF2B5EF4-FFF2-40B4-BE49-F238E27FC236}">
                <a16:creationId xmlns:a16="http://schemas.microsoft.com/office/drawing/2014/main" id="{562D01D4-1BC9-7AD8-55A2-A7576C4856B9}"/>
              </a:ext>
            </a:extLst>
          </p:cNvPr>
          <p:cNvSpPr txBox="1"/>
          <p:nvPr/>
        </p:nvSpPr>
        <p:spPr>
          <a:xfrm>
            <a:off x="3707130" y="1327727"/>
            <a:ext cx="1459230" cy="313932"/>
          </a:xfrm>
          <a:prstGeom prst="rect">
            <a:avLst/>
          </a:prstGeom>
          <a:noFill/>
        </p:spPr>
        <p:txBody>
          <a:bodyPr wrap="square" rtlCol="0">
            <a:sp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a:ln>
                  <a:noFill/>
                </a:ln>
                <a:solidFill>
                  <a:prstClr val="black">
                    <a:hueOff val="0"/>
                    <a:satOff val="0"/>
                    <a:lumOff val="0"/>
                    <a:alphaOff val="0"/>
                  </a:prstClr>
                </a:solidFill>
                <a:effectLst/>
                <a:uLnTx/>
                <a:uFillTx/>
                <a:latin typeface="Palatino Linotype"/>
                <a:ea typeface="+mn-ea"/>
                <a:cs typeface="+mn-cs"/>
              </a:rPr>
              <a:t>All students participate to identify student needs. </a:t>
            </a:r>
          </a:p>
        </p:txBody>
      </p:sp>
      <p:sp>
        <p:nvSpPr>
          <p:cNvPr id="4" name="TextBox 3">
            <a:extLst>
              <a:ext uri="{FF2B5EF4-FFF2-40B4-BE49-F238E27FC236}">
                <a16:creationId xmlns:a16="http://schemas.microsoft.com/office/drawing/2014/main" id="{5F695E52-3DF1-4BBD-E8EF-D6C72C06AA16}"/>
              </a:ext>
            </a:extLst>
          </p:cNvPr>
          <p:cNvSpPr txBox="1"/>
          <p:nvPr/>
        </p:nvSpPr>
        <p:spPr>
          <a:xfrm>
            <a:off x="3554730" y="2455342"/>
            <a:ext cx="12954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Diagnostic Assessment</a:t>
            </a:r>
          </a:p>
        </p:txBody>
      </p:sp>
      <p:sp>
        <p:nvSpPr>
          <p:cNvPr id="29" name="TextBox 28">
            <a:extLst>
              <a:ext uri="{FF2B5EF4-FFF2-40B4-BE49-F238E27FC236}">
                <a16:creationId xmlns:a16="http://schemas.microsoft.com/office/drawing/2014/main" id="{130D3F57-42BA-A2A7-3487-8082E19160AF}"/>
              </a:ext>
            </a:extLst>
          </p:cNvPr>
          <p:cNvSpPr txBox="1"/>
          <p:nvPr/>
        </p:nvSpPr>
        <p:spPr>
          <a:xfrm>
            <a:off x="4886685" y="2184402"/>
            <a:ext cx="1805133" cy="757130"/>
          </a:xfrm>
          <a:prstGeom prst="rect">
            <a:avLst/>
          </a:prstGeom>
          <a:noFill/>
        </p:spPr>
        <p:txBody>
          <a:bodyPr wrap="square" rtlCol="0">
            <a:sp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800" b="0" i="0" u="none" strike="noStrike" kern="1200" cap="none" spc="0" normalizeH="0" baseline="0" noProof="0">
                <a:ln>
                  <a:noFill/>
                </a:ln>
                <a:solidFill>
                  <a:prstClr val="black">
                    <a:hueOff val="0"/>
                    <a:satOff val="0"/>
                    <a:lumOff val="0"/>
                    <a:alphaOff val="0"/>
                  </a:prstClr>
                </a:solidFill>
                <a:effectLst/>
                <a:uLnTx/>
                <a:uFillTx/>
                <a:latin typeface="Palatino Linotype"/>
                <a:ea typeface="+mn-ea"/>
                <a:cs typeface="+mn-cs"/>
              </a:rPr>
              <a:t>Students identified as "at-risk" during the universal screening assessment participate in diagnostic assessments to identify exact skill needs or conceptual gaps. </a:t>
            </a:r>
          </a:p>
        </p:txBody>
      </p:sp>
      <p:sp>
        <p:nvSpPr>
          <p:cNvPr id="7" name="TextBox 6">
            <a:extLst>
              <a:ext uri="{FF2B5EF4-FFF2-40B4-BE49-F238E27FC236}">
                <a16:creationId xmlns:a16="http://schemas.microsoft.com/office/drawing/2014/main" id="{2066F10B-F48A-115C-D47F-80E540425168}"/>
              </a:ext>
            </a:extLst>
          </p:cNvPr>
          <p:cNvSpPr txBox="1"/>
          <p:nvPr/>
        </p:nvSpPr>
        <p:spPr>
          <a:xfrm>
            <a:off x="4773930" y="3443834"/>
            <a:ext cx="12954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Data-Driven Instruction/Intervention</a:t>
            </a:r>
          </a:p>
        </p:txBody>
      </p:sp>
      <p:sp>
        <p:nvSpPr>
          <p:cNvPr id="30" name="TextBox 29">
            <a:extLst>
              <a:ext uri="{FF2B5EF4-FFF2-40B4-BE49-F238E27FC236}">
                <a16:creationId xmlns:a16="http://schemas.microsoft.com/office/drawing/2014/main" id="{F38722E2-1495-664A-0179-9E80E4934B01}"/>
              </a:ext>
            </a:extLst>
          </p:cNvPr>
          <p:cNvSpPr txBox="1"/>
          <p:nvPr/>
        </p:nvSpPr>
        <p:spPr>
          <a:xfrm>
            <a:off x="6244590" y="3245899"/>
            <a:ext cx="2773680" cy="683264"/>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Vast majority of students are successful receiving Core Instruction, which includes differentiation and learning acceleration.</a:t>
            </a:r>
          </a:p>
          <a:p>
            <a:pPr marL="57150" lvl="1" indent="-57150" algn="l" defTabSz="355600">
              <a:lnSpc>
                <a:spcPct val="90000"/>
              </a:lnSpc>
              <a:spcBef>
                <a:spcPct val="0"/>
              </a:spcBef>
              <a:spcAft>
                <a:spcPct val="15000"/>
              </a:spcAft>
              <a:buChar char="•"/>
            </a:pPr>
            <a:r>
              <a:rPr lang="en-US" sz="800" kern="1200"/>
              <a:t>Some students are provided moderate interventions.</a:t>
            </a:r>
          </a:p>
          <a:p>
            <a:pPr marL="57150" lvl="1" indent="-57150" algn="l" defTabSz="355600">
              <a:lnSpc>
                <a:spcPct val="90000"/>
              </a:lnSpc>
              <a:spcBef>
                <a:spcPct val="0"/>
              </a:spcBef>
              <a:spcAft>
                <a:spcPct val="15000"/>
              </a:spcAft>
              <a:buChar char="•"/>
            </a:pPr>
            <a:r>
              <a:rPr lang="en-US" sz="800" kern="1200"/>
              <a:t>Few students are provided with intense interventions </a:t>
            </a:r>
          </a:p>
        </p:txBody>
      </p:sp>
      <p:sp>
        <p:nvSpPr>
          <p:cNvPr id="8" name="TextBox 7">
            <a:extLst>
              <a:ext uri="{FF2B5EF4-FFF2-40B4-BE49-F238E27FC236}">
                <a16:creationId xmlns:a16="http://schemas.microsoft.com/office/drawing/2014/main" id="{F5422036-10FB-2431-78D2-F797526B13A5}"/>
              </a:ext>
            </a:extLst>
          </p:cNvPr>
          <p:cNvSpPr txBox="1"/>
          <p:nvPr/>
        </p:nvSpPr>
        <p:spPr>
          <a:xfrm>
            <a:off x="5977890" y="4443780"/>
            <a:ext cx="1295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Formative/Interim Assessment/Progress Monitoring</a:t>
            </a:r>
          </a:p>
        </p:txBody>
      </p:sp>
      <p:sp>
        <p:nvSpPr>
          <p:cNvPr id="130" name="TextBox 129">
            <a:extLst>
              <a:ext uri="{FF2B5EF4-FFF2-40B4-BE49-F238E27FC236}">
                <a16:creationId xmlns:a16="http://schemas.microsoft.com/office/drawing/2014/main" id="{7561972D-AFB4-BE15-FC0E-FCBF9B877547}"/>
              </a:ext>
            </a:extLst>
          </p:cNvPr>
          <p:cNvSpPr txBox="1"/>
          <p:nvPr/>
        </p:nvSpPr>
        <p:spPr>
          <a:xfrm>
            <a:off x="7353300" y="4298724"/>
            <a:ext cx="2682240" cy="794064"/>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Assessments to gauge daily student learning</a:t>
            </a:r>
          </a:p>
          <a:p>
            <a:pPr marL="57150" lvl="1" indent="-57150" algn="l" defTabSz="355600">
              <a:lnSpc>
                <a:spcPct val="90000"/>
              </a:lnSpc>
              <a:spcBef>
                <a:spcPct val="0"/>
              </a:spcBef>
              <a:spcAft>
                <a:spcPct val="15000"/>
              </a:spcAft>
              <a:buChar char="•"/>
            </a:pPr>
            <a:r>
              <a:rPr lang="en-US" sz="800" kern="1200"/>
              <a:t>Interim assessments are administered to measure student's mastery of interim content. </a:t>
            </a:r>
          </a:p>
          <a:p>
            <a:pPr marL="57150" lvl="1" indent="-57150" algn="l" defTabSz="355600">
              <a:lnSpc>
                <a:spcPct val="90000"/>
              </a:lnSpc>
              <a:spcBef>
                <a:spcPct val="0"/>
              </a:spcBef>
              <a:spcAft>
                <a:spcPct val="15000"/>
              </a:spcAft>
              <a:buChar char="•"/>
            </a:pPr>
            <a:r>
              <a:rPr lang="en-US" sz="800" kern="1200"/>
              <a:t>Frequent assessments are administered to students receiving intervention to assess if interventions are having intended effect.   </a:t>
            </a:r>
          </a:p>
        </p:txBody>
      </p:sp>
      <p:sp>
        <p:nvSpPr>
          <p:cNvPr id="9" name="TextBox 8">
            <a:extLst>
              <a:ext uri="{FF2B5EF4-FFF2-40B4-BE49-F238E27FC236}">
                <a16:creationId xmlns:a16="http://schemas.microsoft.com/office/drawing/2014/main" id="{88939549-6651-6744-48A6-F256229D4976}"/>
              </a:ext>
            </a:extLst>
          </p:cNvPr>
          <p:cNvSpPr txBox="1"/>
          <p:nvPr/>
        </p:nvSpPr>
        <p:spPr>
          <a:xfrm>
            <a:off x="7204710" y="5624299"/>
            <a:ext cx="129540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kern="0">
                <a:solidFill>
                  <a:schemeClr val="bg1"/>
                </a:solidFill>
              </a:rPr>
              <a:t>Summative</a:t>
            </a:r>
            <a:r>
              <a:rPr kumimoji="0" lang="en-US" sz="800" b="0" i="0" u="none" strike="noStrike" kern="0" cap="none" spc="0" normalizeH="0" baseline="0" noProof="0">
                <a:ln>
                  <a:noFill/>
                </a:ln>
                <a:solidFill>
                  <a:schemeClr val="bg1"/>
                </a:solidFill>
                <a:effectLst/>
                <a:uLnTx/>
                <a:uFillTx/>
              </a:rPr>
              <a:t> Assessment</a:t>
            </a:r>
          </a:p>
        </p:txBody>
      </p:sp>
      <p:sp>
        <p:nvSpPr>
          <p:cNvPr id="133" name="TextBox 132">
            <a:extLst>
              <a:ext uri="{FF2B5EF4-FFF2-40B4-BE49-F238E27FC236}">
                <a16:creationId xmlns:a16="http://schemas.microsoft.com/office/drawing/2014/main" id="{901EE8B9-4D9D-D5DC-840C-F490FEA9571A}"/>
              </a:ext>
            </a:extLst>
          </p:cNvPr>
          <p:cNvSpPr txBox="1"/>
          <p:nvPr/>
        </p:nvSpPr>
        <p:spPr>
          <a:xfrm>
            <a:off x="8549640" y="5535562"/>
            <a:ext cx="1774018" cy="424732"/>
          </a:xfrm>
          <a:prstGeom prst="rect">
            <a:avLst/>
          </a:prstGeom>
          <a:noFill/>
        </p:spPr>
        <p:txBody>
          <a:bodyPr wrap="square" rtlCol="0">
            <a:spAutoFit/>
          </a:bodyPr>
          <a:lstStyle/>
          <a:p>
            <a:pPr marL="57150" lvl="1" indent="-57150" algn="l" defTabSz="355600">
              <a:lnSpc>
                <a:spcPct val="90000"/>
              </a:lnSpc>
              <a:spcBef>
                <a:spcPct val="0"/>
              </a:spcBef>
              <a:spcAft>
                <a:spcPct val="15000"/>
              </a:spcAft>
              <a:buChar char="•"/>
            </a:pPr>
            <a:r>
              <a:rPr lang="en-US" sz="800" kern="1200"/>
              <a:t>Final assessments are </a:t>
            </a:r>
            <a:br>
              <a:rPr lang="en-US" sz="800" kern="1200"/>
            </a:br>
            <a:r>
              <a:rPr lang="en-US" sz="800" kern="1200"/>
              <a:t>administered to measure student mastery of grade level standards.  </a:t>
            </a:r>
          </a:p>
        </p:txBody>
      </p:sp>
      <p:sp>
        <p:nvSpPr>
          <p:cNvPr id="5" name="Slide Number Placeholder 4">
            <a:extLst>
              <a:ext uri="{FF2B5EF4-FFF2-40B4-BE49-F238E27FC236}">
                <a16:creationId xmlns:a16="http://schemas.microsoft.com/office/drawing/2014/main" id="{F0DA4D99-CE27-4DD1-BBF4-A4F718C2C451}"/>
              </a:ext>
            </a:extLst>
          </p:cNvPr>
          <p:cNvSpPr>
            <a:spLocks noGrp="1"/>
          </p:cNvSpPr>
          <p:nvPr>
            <p:ph type="sldNum" sz="quarter" idx="4294967295"/>
          </p:nvPr>
        </p:nvSpPr>
        <p:spPr>
          <a:xfrm>
            <a:off x="8690042" y="6257197"/>
            <a:ext cx="2743200" cy="365125"/>
          </a:xfrm>
        </p:spPr>
        <p:txBody>
          <a:bodyPr/>
          <a:lstStyle/>
          <a:p>
            <a:fld id="{A3D1C70C-36A2-44FC-A083-98959550CFF4}" type="slidenum">
              <a:rPr lang="en-US" smtClean="0"/>
              <a:t>16</a:t>
            </a:fld>
            <a:endParaRPr lang="en-US"/>
          </a:p>
        </p:txBody>
      </p:sp>
    </p:spTree>
    <p:custDataLst>
      <p:tags r:id="rId1"/>
    </p:custDataLst>
    <p:extLst>
      <p:ext uri="{BB962C8B-B14F-4D97-AF65-F5344CB8AC3E}">
        <p14:creationId xmlns:p14="http://schemas.microsoft.com/office/powerpoint/2010/main" val="2595992996"/>
      </p:ext>
    </p:extLst>
  </p:cSld>
  <p:clrMapOvr>
    <a:masterClrMapping/>
  </p:clrMapOvr>
  <mc:AlternateContent xmlns:mc="http://schemas.openxmlformats.org/markup-compatibility/2006" xmlns:p14="http://schemas.microsoft.com/office/powerpoint/2010/main">
    <mc:Choice Requires="p14">
      <p:transition spd="slow" p14:dur="2000" advTm="10816"/>
    </mc:Choice>
    <mc:Fallback xmlns="">
      <p:transition spd="slow" advTm="10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576B-B7E0-43FA-AF71-95E95EEDDAEC}"/>
              </a:ext>
            </a:extLst>
          </p:cNvPr>
          <p:cNvSpPr>
            <a:spLocks noGrp="1"/>
          </p:cNvSpPr>
          <p:nvPr>
            <p:ph type="title"/>
          </p:nvPr>
        </p:nvSpPr>
        <p:spPr>
          <a:xfrm>
            <a:off x="1256841" y="378896"/>
            <a:ext cx="10096959" cy="747579"/>
          </a:xfrm>
        </p:spPr>
        <p:txBody>
          <a:bodyPr anchor="ctr">
            <a:noAutofit/>
          </a:bodyPr>
          <a:lstStyle/>
          <a:p>
            <a:r>
              <a:rPr lang="en-US" sz="3600" dirty="0"/>
              <a:t>New Jersey Annual School Planning Process</a:t>
            </a:r>
          </a:p>
        </p:txBody>
      </p:sp>
      <p:pic>
        <p:nvPicPr>
          <p:cNvPr id="1028" name="Picture 4" descr="4 smaller circles surround a larger circle that says Student Learning. The first circle says: Comprehensive Needs Assessment and has an arrow going to a circle that says Root Cause Analysis, which is followed by an arrow that leads to a circle that says Annual School Plan Development. Coming from it is an arrow to a circle that says: Implementation and Progress Monitoring. Coming from the circle is an arrow back to the circle that says: Comprehensive Needs Assessment.">
            <a:extLst>
              <a:ext uri="{FF2B5EF4-FFF2-40B4-BE49-F238E27FC236}">
                <a16:creationId xmlns:a16="http://schemas.microsoft.com/office/drawing/2014/main" id="{54AA45A6-2EBE-4119-922C-E54E77DE3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29" y="1134835"/>
            <a:ext cx="4771471" cy="477147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037366-7A47-4C6C-AA27-E9E0C7BF8927}"/>
              </a:ext>
            </a:extLst>
          </p:cNvPr>
          <p:cNvSpPr>
            <a:spLocks noGrp="1"/>
          </p:cNvSpPr>
          <p:nvPr>
            <p:ph sz="half" idx="13"/>
          </p:nvPr>
        </p:nvSpPr>
        <p:spPr>
          <a:xfrm>
            <a:off x="5575300" y="1429018"/>
            <a:ext cx="6440432" cy="3508216"/>
          </a:xfrm>
        </p:spPr>
        <p:txBody>
          <a:bodyPr>
            <a:normAutofit fontScale="92500"/>
          </a:bodyPr>
          <a:lstStyle/>
          <a:p>
            <a:pPr>
              <a:lnSpc>
                <a:spcPct val="98000"/>
              </a:lnSpc>
            </a:pPr>
            <a:r>
              <a:rPr lang="en-US" dirty="0"/>
              <a:t>What do you do with Data? </a:t>
            </a:r>
          </a:p>
          <a:p>
            <a:pPr lvl="1">
              <a:lnSpc>
                <a:spcPct val="98000"/>
              </a:lnSpc>
            </a:pPr>
            <a:r>
              <a:rPr lang="en-US" sz="3600" dirty="0"/>
              <a:t>Identify needs for instructional system improvements</a:t>
            </a:r>
          </a:p>
          <a:p>
            <a:pPr lvl="1">
              <a:lnSpc>
                <a:spcPct val="98000"/>
              </a:lnSpc>
            </a:pPr>
            <a:r>
              <a:rPr lang="en-US" sz="3600" dirty="0"/>
              <a:t>Identify needs for students</a:t>
            </a:r>
          </a:p>
        </p:txBody>
      </p:sp>
      <p:pic>
        <p:nvPicPr>
          <p:cNvPr id="1026" name="Picture 2" descr="Every Student Succeeds Act (ESSA) in New Jersey">
            <a:extLst>
              <a:ext uri="{FF2B5EF4-FFF2-40B4-BE49-F238E27FC236}">
                <a16:creationId xmlns:a16="http://schemas.microsoft.com/office/drawing/2014/main" id="{9F2B940E-5B25-4E3C-8D46-5CBF384DE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707" y="5080899"/>
            <a:ext cx="4940300" cy="899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180EA91-C0F6-495A-A443-7BB99F6099F0}"/>
              </a:ext>
            </a:extLst>
          </p:cNvPr>
          <p:cNvSpPr txBox="1"/>
          <p:nvPr/>
        </p:nvSpPr>
        <p:spPr>
          <a:xfrm>
            <a:off x="6662707" y="6301259"/>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https://www.state.nj.us/education/ESSA/asp/</a:t>
            </a:r>
            <a:r>
              <a:rPr lang="en-US" sz="1200">
                <a:solidFill>
                  <a:schemeClr val="bg1"/>
                </a:solidFill>
              </a:rPr>
              <a:t> </a:t>
            </a:r>
          </a:p>
        </p:txBody>
      </p:sp>
      <p:sp>
        <p:nvSpPr>
          <p:cNvPr id="5" name="Slide Number Placeholder 4">
            <a:extLst>
              <a:ext uri="{FF2B5EF4-FFF2-40B4-BE49-F238E27FC236}">
                <a16:creationId xmlns:a16="http://schemas.microsoft.com/office/drawing/2014/main" id="{0B4B5DC4-B390-4F12-B64D-D5F2103E3C9E}"/>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17</a:t>
            </a:fld>
            <a:endParaRPr lang="en-US"/>
          </a:p>
        </p:txBody>
      </p:sp>
    </p:spTree>
    <p:extLst>
      <p:ext uri="{BB962C8B-B14F-4D97-AF65-F5344CB8AC3E}">
        <p14:creationId xmlns:p14="http://schemas.microsoft.com/office/powerpoint/2010/main" val="2101428173"/>
      </p:ext>
    </p:extLst>
  </p:cSld>
  <p:clrMapOvr>
    <a:masterClrMapping/>
  </p:clrMapOvr>
  <mc:AlternateContent xmlns:mc="http://schemas.openxmlformats.org/markup-compatibility/2006" xmlns:p14="http://schemas.microsoft.com/office/powerpoint/2010/main">
    <mc:Choice Requires="p14">
      <p:transition spd="slow" p14:dur="2000" advTm="83549"/>
    </mc:Choice>
    <mc:Fallback xmlns="">
      <p:transition spd="slow" advTm="8354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3222-A005-40FD-BC38-9C3BAB12CA8F}"/>
              </a:ext>
            </a:extLst>
          </p:cNvPr>
          <p:cNvSpPr>
            <a:spLocks noGrp="1"/>
          </p:cNvSpPr>
          <p:nvPr>
            <p:ph type="title"/>
          </p:nvPr>
        </p:nvSpPr>
        <p:spPr/>
        <p:txBody>
          <a:bodyPr/>
          <a:lstStyle/>
          <a:p>
            <a:r>
              <a:rPr lang="en-US"/>
              <a:t>Data-Based Decision Making</a:t>
            </a:r>
          </a:p>
        </p:txBody>
      </p:sp>
      <p:sp>
        <p:nvSpPr>
          <p:cNvPr id="3" name="Content Placeholder 2">
            <a:extLst>
              <a:ext uri="{FF2B5EF4-FFF2-40B4-BE49-F238E27FC236}">
                <a16:creationId xmlns:a16="http://schemas.microsoft.com/office/drawing/2014/main" id="{80A2ADF9-7E60-428E-B662-2F0CCE3A2704}"/>
              </a:ext>
            </a:extLst>
          </p:cNvPr>
          <p:cNvSpPr>
            <a:spLocks noGrp="1"/>
          </p:cNvSpPr>
          <p:nvPr>
            <p:ph sz="half" idx="1"/>
          </p:nvPr>
        </p:nvSpPr>
        <p:spPr>
          <a:xfrm>
            <a:off x="176270" y="1429017"/>
            <a:ext cx="11177530" cy="4498057"/>
          </a:xfrm>
        </p:spPr>
        <p:txBody>
          <a:bodyPr>
            <a:normAutofit/>
          </a:bodyPr>
          <a:lstStyle/>
          <a:p>
            <a:r>
              <a:rPr lang="en-US" sz="2800" dirty="0"/>
              <a:t>Use data drawn from multiple sources and analyzed at multiple levels to set goals and monitor progress.</a:t>
            </a:r>
          </a:p>
          <a:p>
            <a:r>
              <a:rPr lang="en-US" sz="2800" dirty="0"/>
              <a:t>Apply decision rules that clearly define movement between tiers and determine whether interventions are effective or need to be modified.</a:t>
            </a:r>
          </a:p>
          <a:p>
            <a:r>
              <a:rPr lang="en-US" sz="2800" dirty="0"/>
              <a:t>An approach that integrates academic and behavioral supports</a:t>
            </a:r>
          </a:p>
          <a:p>
            <a:r>
              <a:rPr lang="en-US" sz="2800" dirty="0"/>
              <a:t>Involves more frequent and precise progress monitoring</a:t>
            </a:r>
          </a:p>
        </p:txBody>
      </p:sp>
      <p:sp>
        <p:nvSpPr>
          <p:cNvPr id="6" name="TextBox 5">
            <a:extLst>
              <a:ext uri="{FF2B5EF4-FFF2-40B4-BE49-F238E27FC236}">
                <a16:creationId xmlns:a16="http://schemas.microsoft.com/office/drawing/2014/main" id="{2AC9F4FA-9AC2-4EA1-A0E5-2CCDF78AEB9C}"/>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5" name="Slide Number Placeholder 4">
            <a:extLst>
              <a:ext uri="{FF2B5EF4-FFF2-40B4-BE49-F238E27FC236}">
                <a16:creationId xmlns:a16="http://schemas.microsoft.com/office/drawing/2014/main" id="{EA5F3585-5469-4024-B762-2767F2957FA8}"/>
              </a:ext>
            </a:extLst>
          </p:cNvPr>
          <p:cNvSpPr>
            <a:spLocks noGrp="1"/>
          </p:cNvSpPr>
          <p:nvPr>
            <p:ph type="sldNum" sz="quarter" idx="12"/>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291885195"/>
      </p:ext>
    </p:extLst>
  </p:cSld>
  <p:clrMapOvr>
    <a:masterClrMapping/>
  </p:clrMapOvr>
  <mc:AlternateContent xmlns:mc="http://schemas.openxmlformats.org/markup-compatibility/2006" xmlns:p14="http://schemas.microsoft.com/office/powerpoint/2010/main">
    <mc:Choice Requires="p14">
      <p:transition spd="slow" p14:dur="2000" advTm="15757"/>
    </mc:Choice>
    <mc:Fallback xmlns="">
      <p:transition spd="slow" advTm="1575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88A6-3558-4FBB-9714-065514C83950}"/>
              </a:ext>
            </a:extLst>
          </p:cNvPr>
          <p:cNvSpPr>
            <a:spLocks noGrp="1"/>
          </p:cNvSpPr>
          <p:nvPr>
            <p:ph type="title"/>
          </p:nvPr>
        </p:nvSpPr>
        <p:spPr/>
        <p:txBody>
          <a:bodyPr/>
          <a:lstStyle/>
          <a:p>
            <a:r>
              <a:rPr lang="en-US" sz="2800"/>
              <a:t>Universal Screening &amp; Progress Monitoring Process (1 of 3)</a:t>
            </a:r>
          </a:p>
        </p:txBody>
      </p:sp>
      <p:pic>
        <p:nvPicPr>
          <p:cNvPr id="87" name="Picture 86" descr="Chart intended to illustrate how a tiered system of supports looks in practice.  The first step is implementing a universal screener, did the student demonstrate adequate progress?  If so, student will continue to receive tier 1 instruction. If not, the student will then the teacher will monitor progress.">
            <a:extLst>
              <a:ext uri="{FF2B5EF4-FFF2-40B4-BE49-F238E27FC236}">
                <a16:creationId xmlns:a16="http://schemas.microsoft.com/office/drawing/2014/main" id="{1192CACE-A16E-1FAA-F60F-2EC8A843C9E1}"/>
              </a:ext>
            </a:extLst>
          </p:cNvPr>
          <p:cNvPicPr>
            <a:picLocks noChangeAspect="1"/>
          </p:cNvPicPr>
          <p:nvPr/>
        </p:nvPicPr>
        <p:blipFill>
          <a:blip r:embed="rId3"/>
          <a:stretch>
            <a:fillRect/>
          </a:stretch>
        </p:blipFill>
        <p:spPr>
          <a:xfrm>
            <a:off x="281290" y="1645650"/>
            <a:ext cx="3225064" cy="3578662"/>
          </a:xfrm>
          <a:prstGeom prst="rect">
            <a:avLst/>
          </a:prstGeom>
        </p:spPr>
      </p:pic>
      <p:sp>
        <p:nvSpPr>
          <p:cNvPr id="5" name="Slide Number Placeholder 4">
            <a:extLst>
              <a:ext uri="{FF2B5EF4-FFF2-40B4-BE49-F238E27FC236}">
                <a16:creationId xmlns:a16="http://schemas.microsoft.com/office/drawing/2014/main" id="{F77CBE1D-B0D6-4BEF-8F39-25CCD662D313}"/>
              </a:ext>
            </a:extLst>
          </p:cNvPr>
          <p:cNvSpPr>
            <a:spLocks noGrp="1"/>
          </p:cNvSpPr>
          <p:nvPr>
            <p:ph type="sldNum" sz="quarter" idx="12"/>
          </p:nvPr>
        </p:nvSpPr>
        <p:spPr/>
        <p:txBody>
          <a:bodyPr/>
          <a:lstStyle/>
          <a:p>
            <a:fld id="{A3D1C70C-36A2-44FC-A083-98959550CFF4}" type="slidenum">
              <a:rPr lang="en-US" smtClean="0"/>
              <a:t>19</a:t>
            </a:fld>
            <a:endParaRPr lang="en-US"/>
          </a:p>
        </p:txBody>
      </p:sp>
    </p:spTree>
    <p:extLst>
      <p:ext uri="{BB962C8B-B14F-4D97-AF65-F5344CB8AC3E}">
        <p14:creationId xmlns:p14="http://schemas.microsoft.com/office/powerpoint/2010/main" val="3308332083"/>
      </p:ext>
    </p:extLst>
  </p:cSld>
  <p:clrMapOvr>
    <a:masterClrMapping/>
  </p:clrMapOvr>
  <mc:AlternateContent xmlns:mc="http://schemas.openxmlformats.org/markup-compatibility/2006" xmlns:p14="http://schemas.microsoft.com/office/powerpoint/2010/main">
    <mc:Choice Requires="p14">
      <p:transition spd="slow" p14:dur="2000" advTm="22255"/>
    </mc:Choice>
    <mc:Fallback xmlns="">
      <p:transition spd="slow" advTm="222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467C-F248-436A-B40F-E204D39FB134}"/>
              </a:ext>
            </a:extLst>
          </p:cNvPr>
          <p:cNvSpPr>
            <a:spLocks noGrp="1"/>
          </p:cNvSpPr>
          <p:nvPr>
            <p:ph type="title"/>
          </p:nvPr>
        </p:nvSpPr>
        <p:spPr/>
        <p:txBody>
          <a:bodyPr/>
          <a:lstStyle/>
          <a:p>
            <a:r>
              <a:rPr lang="en-US"/>
              <a:t>Quote</a:t>
            </a:r>
          </a:p>
        </p:txBody>
      </p:sp>
      <p:sp>
        <p:nvSpPr>
          <p:cNvPr id="3" name="Content Placeholder 2">
            <a:extLst>
              <a:ext uri="{FF2B5EF4-FFF2-40B4-BE49-F238E27FC236}">
                <a16:creationId xmlns:a16="http://schemas.microsoft.com/office/drawing/2014/main" id="{56E0C8B9-9770-4A0B-9062-E75EF2649E2D}"/>
              </a:ext>
            </a:extLst>
          </p:cNvPr>
          <p:cNvSpPr>
            <a:spLocks noGrp="1"/>
          </p:cNvSpPr>
          <p:nvPr>
            <p:ph idx="1"/>
          </p:nvPr>
        </p:nvSpPr>
        <p:spPr>
          <a:xfrm>
            <a:off x="146292" y="1430627"/>
            <a:ext cx="11890272" cy="3526384"/>
          </a:xfrm>
        </p:spPr>
        <p:txBody>
          <a:bodyPr/>
          <a:lstStyle/>
          <a:p>
            <a:pPr marL="0" indent="0">
              <a:buNone/>
            </a:pPr>
            <a:r>
              <a:rPr lang="en-US" sz="6600"/>
              <a:t>“Every student can learn, just not on the same day, or the same way.” </a:t>
            </a:r>
          </a:p>
          <a:p>
            <a:endParaRPr lang="en-US"/>
          </a:p>
        </p:txBody>
      </p:sp>
      <p:sp>
        <p:nvSpPr>
          <p:cNvPr id="4" name="Content Placeholder 3">
            <a:extLst>
              <a:ext uri="{FF2B5EF4-FFF2-40B4-BE49-F238E27FC236}">
                <a16:creationId xmlns:a16="http://schemas.microsoft.com/office/drawing/2014/main" id="{0113480D-B8A6-4EF3-93AB-4F4B163ED196}"/>
              </a:ext>
            </a:extLst>
          </p:cNvPr>
          <p:cNvSpPr>
            <a:spLocks noGrp="1"/>
          </p:cNvSpPr>
          <p:nvPr>
            <p:ph idx="13"/>
          </p:nvPr>
        </p:nvSpPr>
        <p:spPr>
          <a:xfrm>
            <a:off x="6096000" y="4957011"/>
            <a:ext cx="5949708" cy="1005216"/>
          </a:xfrm>
        </p:spPr>
        <p:txBody>
          <a:bodyPr/>
          <a:lstStyle/>
          <a:p>
            <a:pPr marL="0" indent="0">
              <a:buNone/>
            </a:pPr>
            <a:r>
              <a:rPr lang="en-US" sz="4400"/>
              <a:t>George Evans</a:t>
            </a:r>
          </a:p>
        </p:txBody>
      </p:sp>
      <p:sp>
        <p:nvSpPr>
          <p:cNvPr id="5" name="Slide Number Placeholder 4">
            <a:extLst>
              <a:ext uri="{FF2B5EF4-FFF2-40B4-BE49-F238E27FC236}">
                <a16:creationId xmlns:a16="http://schemas.microsoft.com/office/drawing/2014/main" id="{37E0BBFA-2CD8-48D4-90A1-394E492BD76C}"/>
              </a:ext>
            </a:extLst>
          </p:cNvPr>
          <p:cNvSpPr>
            <a:spLocks noGrp="1"/>
          </p:cNvSpPr>
          <p:nvPr>
            <p:ph type="sldNum" sz="quarter" idx="12"/>
          </p:nvPr>
        </p:nvSpPr>
        <p:spPr/>
        <p:txBody>
          <a:bodyPr/>
          <a:lstStyle/>
          <a:p>
            <a:fld id="{A3D1C70C-36A2-44FC-A083-98959550CFF4}" type="slidenum">
              <a:rPr lang="en-US" smtClean="0"/>
              <a:t>2</a:t>
            </a:fld>
            <a:endParaRPr lang="en-US"/>
          </a:p>
        </p:txBody>
      </p:sp>
    </p:spTree>
    <p:extLst>
      <p:ext uri="{BB962C8B-B14F-4D97-AF65-F5344CB8AC3E}">
        <p14:creationId xmlns:p14="http://schemas.microsoft.com/office/powerpoint/2010/main" val="2170987994"/>
      </p:ext>
    </p:extLst>
  </p:cSld>
  <p:clrMapOvr>
    <a:masterClrMapping/>
  </p:clrMapOvr>
  <mc:AlternateContent xmlns:mc="http://schemas.openxmlformats.org/markup-compatibility/2006" xmlns:p14="http://schemas.microsoft.com/office/powerpoint/2010/main">
    <mc:Choice Requires="p14">
      <p:transition spd="slow" p14:dur="2000" advTm="58994"/>
    </mc:Choice>
    <mc:Fallback xmlns="">
      <p:transition spd="slow" advTm="5899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88A6-3558-4FBB-9714-065514C83950}"/>
              </a:ext>
            </a:extLst>
          </p:cNvPr>
          <p:cNvSpPr>
            <a:spLocks noGrp="1"/>
          </p:cNvSpPr>
          <p:nvPr>
            <p:ph type="title"/>
          </p:nvPr>
        </p:nvSpPr>
        <p:spPr/>
        <p:txBody>
          <a:bodyPr/>
          <a:lstStyle/>
          <a:p>
            <a:r>
              <a:rPr lang="en-US" sz="2800"/>
              <a:t>Universal Screening &amp; Progress Monitoring Process (2 of 3)</a:t>
            </a:r>
          </a:p>
        </p:txBody>
      </p:sp>
      <p:pic>
        <p:nvPicPr>
          <p:cNvPr id="59" name="Picture 58" descr="Chart intended to illustrate how a tiered system of supports looks in practice.  The first step is implementing a universal screener, did the student demonstrate adequate progress?  If so, student will continue to receive tier 1 instruction. If not, the student will then receive tier 2 intervention with appropriate progress monitoring.">
            <a:extLst>
              <a:ext uri="{FF2B5EF4-FFF2-40B4-BE49-F238E27FC236}">
                <a16:creationId xmlns:a16="http://schemas.microsoft.com/office/drawing/2014/main" id="{CFEA1EFD-3C3C-7BE8-1C19-88C42E010D52}"/>
              </a:ext>
            </a:extLst>
          </p:cNvPr>
          <p:cNvPicPr>
            <a:picLocks noChangeAspect="1"/>
          </p:cNvPicPr>
          <p:nvPr/>
        </p:nvPicPr>
        <p:blipFill>
          <a:blip r:embed="rId3"/>
          <a:stretch>
            <a:fillRect/>
          </a:stretch>
        </p:blipFill>
        <p:spPr>
          <a:xfrm>
            <a:off x="281290" y="1645650"/>
            <a:ext cx="3225064" cy="3578662"/>
          </a:xfrm>
          <a:prstGeom prst="rect">
            <a:avLst/>
          </a:prstGeom>
        </p:spPr>
      </p:pic>
      <p:pic>
        <p:nvPicPr>
          <p:cNvPr id="62" name="Picture 61" descr="blue arrow pointing to a chart explaining step 2">
            <a:extLst>
              <a:ext uri="{FF2B5EF4-FFF2-40B4-BE49-F238E27FC236}">
                <a16:creationId xmlns:a16="http://schemas.microsoft.com/office/drawing/2014/main" id="{C4113EC1-5271-21D2-E50F-42D18B2BAD2F}"/>
              </a:ext>
            </a:extLst>
          </p:cNvPr>
          <p:cNvPicPr>
            <a:picLocks noChangeAspect="1"/>
          </p:cNvPicPr>
          <p:nvPr/>
        </p:nvPicPr>
        <p:blipFill>
          <a:blip r:embed="rId4"/>
          <a:stretch>
            <a:fillRect/>
          </a:stretch>
        </p:blipFill>
        <p:spPr>
          <a:xfrm>
            <a:off x="3295848" y="1842717"/>
            <a:ext cx="603556" cy="658425"/>
          </a:xfrm>
          <a:prstGeom prst="rect">
            <a:avLst/>
          </a:prstGeom>
        </p:spPr>
      </p:pic>
      <p:pic>
        <p:nvPicPr>
          <p:cNvPr id="89" name="Picture 88" descr="Is the students responding adequately to Tier 1 instruction? If so, the student will continue to receive Tier 1 instruction. If not, the student will receive Tier 2 intervention, The educator will monitor progress.">
            <a:extLst>
              <a:ext uri="{FF2B5EF4-FFF2-40B4-BE49-F238E27FC236}">
                <a16:creationId xmlns:a16="http://schemas.microsoft.com/office/drawing/2014/main" id="{AAE3BDC2-6F10-30E0-ED1F-8B09F3218265}"/>
              </a:ext>
            </a:extLst>
          </p:cNvPr>
          <p:cNvPicPr>
            <a:picLocks noChangeAspect="1"/>
          </p:cNvPicPr>
          <p:nvPr/>
        </p:nvPicPr>
        <p:blipFill>
          <a:blip r:embed="rId5"/>
          <a:stretch>
            <a:fillRect/>
          </a:stretch>
        </p:blipFill>
        <p:spPr>
          <a:xfrm>
            <a:off x="3624423" y="1639669"/>
            <a:ext cx="3231160" cy="3578662"/>
          </a:xfrm>
          <a:prstGeom prst="rect">
            <a:avLst/>
          </a:prstGeom>
        </p:spPr>
      </p:pic>
      <p:sp>
        <p:nvSpPr>
          <p:cNvPr id="5" name="Slide Number Placeholder 4">
            <a:extLst>
              <a:ext uri="{FF2B5EF4-FFF2-40B4-BE49-F238E27FC236}">
                <a16:creationId xmlns:a16="http://schemas.microsoft.com/office/drawing/2014/main" id="{F77CBE1D-B0D6-4BEF-8F39-25CCD662D313}"/>
              </a:ext>
            </a:extLst>
          </p:cNvPr>
          <p:cNvSpPr>
            <a:spLocks noGrp="1"/>
          </p:cNvSpPr>
          <p:nvPr>
            <p:ph type="sldNum" sz="quarter" idx="12"/>
          </p:nvPr>
        </p:nvSpPr>
        <p:spPr/>
        <p:txBody>
          <a:bodyPr/>
          <a:lstStyle/>
          <a:p>
            <a:fld id="{A3D1C70C-36A2-44FC-A083-98959550CFF4}" type="slidenum">
              <a:rPr lang="en-US" smtClean="0"/>
              <a:t>20</a:t>
            </a:fld>
            <a:endParaRPr lang="en-US"/>
          </a:p>
        </p:txBody>
      </p:sp>
    </p:spTree>
    <p:extLst>
      <p:ext uri="{BB962C8B-B14F-4D97-AF65-F5344CB8AC3E}">
        <p14:creationId xmlns:p14="http://schemas.microsoft.com/office/powerpoint/2010/main" val="399086938"/>
      </p:ext>
    </p:extLst>
  </p:cSld>
  <p:clrMapOvr>
    <a:masterClrMapping/>
  </p:clrMapOvr>
  <mc:AlternateContent xmlns:mc="http://schemas.openxmlformats.org/markup-compatibility/2006" xmlns:p14="http://schemas.microsoft.com/office/powerpoint/2010/main">
    <mc:Choice Requires="p14">
      <p:transition spd="slow" p14:dur="2000" advTm="18072"/>
    </mc:Choice>
    <mc:Fallback xmlns="">
      <p:transition spd="slow" advTm="1807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88A6-3558-4FBB-9714-065514C83950}"/>
              </a:ext>
            </a:extLst>
          </p:cNvPr>
          <p:cNvSpPr>
            <a:spLocks noGrp="1"/>
          </p:cNvSpPr>
          <p:nvPr>
            <p:ph type="title"/>
          </p:nvPr>
        </p:nvSpPr>
        <p:spPr/>
        <p:txBody>
          <a:bodyPr/>
          <a:lstStyle/>
          <a:p>
            <a:r>
              <a:rPr lang="en-US" sz="2800"/>
              <a:t>Universal Screening &amp; Progress Monitoring Process (3 of 3)</a:t>
            </a:r>
          </a:p>
        </p:txBody>
      </p:sp>
      <p:pic>
        <p:nvPicPr>
          <p:cNvPr id="4" name="Picture 3" descr="Chart intended to illustrate how a tiered system of supports looks in practice.  The first step is implementing a universal screener, did the student demonstrate adequate progress?  If so, student will continue to receive tier 1 instruction. If not, the student will then receive tier 2 intervention with appropriate progress monitoring.">
            <a:extLst>
              <a:ext uri="{FF2B5EF4-FFF2-40B4-BE49-F238E27FC236}">
                <a16:creationId xmlns:a16="http://schemas.microsoft.com/office/drawing/2014/main" id="{7988F730-B342-F58F-DFBC-6C6E8EB37F1F}"/>
              </a:ext>
            </a:extLst>
          </p:cNvPr>
          <p:cNvPicPr>
            <a:picLocks noChangeAspect="1"/>
          </p:cNvPicPr>
          <p:nvPr/>
        </p:nvPicPr>
        <p:blipFill>
          <a:blip r:embed="rId3"/>
          <a:stretch>
            <a:fillRect/>
          </a:stretch>
        </p:blipFill>
        <p:spPr>
          <a:xfrm>
            <a:off x="281290" y="1645650"/>
            <a:ext cx="3225064" cy="3578662"/>
          </a:xfrm>
          <a:prstGeom prst="rect">
            <a:avLst/>
          </a:prstGeom>
        </p:spPr>
      </p:pic>
      <p:pic>
        <p:nvPicPr>
          <p:cNvPr id="7" name="Picture 6" descr="blue arrow pointing to a chart explaining step 2">
            <a:extLst>
              <a:ext uri="{FF2B5EF4-FFF2-40B4-BE49-F238E27FC236}">
                <a16:creationId xmlns:a16="http://schemas.microsoft.com/office/drawing/2014/main" id="{C8B22C71-BBB7-53A5-1C9F-3BF2037497B3}"/>
              </a:ext>
            </a:extLst>
          </p:cNvPr>
          <p:cNvPicPr>
            <a:picLocks noChangeAspect="1"/>
          </p:cNvPicPr>
          <p:nvPr/>
        </p:nvPicPr>
        <p:blipFill>
          <a:blip r:embed="rId4"/>
          <a:stretch>
            <a:fillRect/>
          </a:stretch>
        </p:blipFill>
        <p:spPr>
          <a:xfrm>
            <a:off x="3295848" y="1842717"/>
            <a:ext cx="603556" cy="658425"/>
          </a:xfrm>
          <a:prstGeom prst="rect">
            <a:avLst/>
          </a:prstGeom>
        </p:spPr>
      </p:pic>
      <p:pic>
        <p:nvPicPr>
          <p:cNvPr id="8" name="Picture 7" descr="Is the students responding adequately to Tier 1 instruction? If so, the student will continue to receive Tier 1 instruction. If not, the student will receive Tier 2 intervention, The educator will monitor progress.">
            <a:extLst>
              <a:ext uri="{FF2B5EF4-FFF2-40B4-BE49-F238E27FC236}">
                <a16:creationId xmlns:a16="http://schemas.microsoft.com/office/drawing/2014/main" id="{953463BD-44C2-66F6-ED02-B0442126276A}"/>
              </a:ext>
            </a:extLst>
          </p:cNvPr>
          <p:cNvPicPr>
            <a:picLocks noChangeAspect="1"/>
          </p:cNvPicPr>
          <p:nvPr/>
        </p:nvPicPr>
        <p:blipFill>
          <a:blip r:embed="rId5"/>
          <a:stretch>
            <a:fillRect/>
          </a:stretch>
        </p:blipFill>
        <p:spPr>
          <a:xfrm>
            <a:off x="3624423" y="1639669"/>
            <a:ext cx="3231160" cy="3578662"/>
          </a:xfrm>
          <a:prstGeom prst="rect">
            <a:avLst/>
          </a:prstGeom>
        </p:spPr>
      </p:pic>
      <p:pic>
        <p:nvPicPr>
          <p:cNvPr id="11" name="Picture 10" descr="blue arrow pointing to a chart explaining step 3">
            <a:extLst>
              <a:ext uri="{FF2B5EF4-FFF2-40B4-BE49-F238E27FC236}">
                <a16:creationId xmlns:a16="http://schemas.microsoft.com/office/drawing/2014/main" id="{5F984C5A-5C91-6663-5206-31D849F2B50B}"/>
              </a:ext>
            </a:extLst>
          </p:cNvPr>
          <p:cNvPicPr>
            <a:picLocks noChangeAspect="1"/>
          </p:cNvPicPr>
          <p:nvPr/>
        </p:nvPicPr>
        <p:blipFill>
          <a:blip r:embed="rId4"/>
          <a:stretch>
            <a:fillRect/>
          </a:stretch>
        </p:blipFill>
        <p:spPr>
          <a:xfrm>
            <a:off x="7251226" y="1828800"/>
            <a:ext cx="603556" cy="658425"/>
          </a:xfrm>
          <a:prstGeom prst="rect">
            <a:avLst/>
          </a:prstGeom>
        </p:spPr>
      </p:pic>
      <p:pic>
        <p:nvPicPr>
          <p:cNvPr id="99" name="Picture 98" descr="Is the student responding adequately to Tier 2 intervention? If so, the student can return to Tier 1 instruction. If not, the student will receive another round of Tier 2 intervention. The teacher will monitor progress. If the student does not respond adequately to the second round of Tier 2 intervention, the student will receive Tier 3 intervention. The teacher will monitor the student's progress.">
            <a:extLst>
              <a:ext uri="{FF2B5EF4-FFF2-40B4-BE49-F238E27FC236}">
                <a16:creationId xmlns:a16="http://schemas.microsoft.com/office/drawing/2014/main" id="{24D51C2E-5EF2-52E4-BC16-170ADE6FEDF5}"/>
              </a:ext>
            </a:extLst>
          </p:cNvPr>
          <p:cNvPicPr>
            <a:picLocks noChangeAspect="1"/>
          </p:cNvPicPr>
          <p:nvPr/>
        </p:nvPicPr>
        <p:blipFill>
          <a:blip r:embed="rId6"/>
          <a:stretch>
            <a:fillRect/>
          </a:stretch>
        </p:blipFill>
        <p:spPr>
          <a:xfrm>
            <a:off x="7008646" y="1648573"/>
            <a:ext cx="4907705" cy="3578662"/>
          </a:xfrm>
          <a:prstGeom prst="rect">
            <a:avLst/>
          </a:prstGeom>
        </p:spPr>
      </p:pic>
      <p:sp>
        <p:nvSpPr>
          <p:cNvPr id="5" name="Slide Number Placeholder 4">
            <a:extLst>
              <a:ext uri="{FF2B5EF4-FFF2-40B4-BE49-F238E27FC236}">
                <a16:creationId xmlns:a16="http://schemas.microsoft.com/office/drawing/2014/main" id="{F77CBE1D-B0D6-4BEF-8F39-25CCD662D313}"/>
              </a:ext>
            </a:extLst>
          </p:cNvPr>
          <p:cNvSpPr>
            <a:spLocks noGrp="1"/>
          </p:cNvSpPr>
          <p:nvPr>
            <p:ph type="sldNum" sz="quarter" idx="12"/>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2490732270"/>
      </p:ext>
    </p:extLst>
  </p:cSld>
  <p:clrMapOvr>
    <a:masterClrMapping/>
  </p:clrMapOvr>
  <mc:AlternateContent xmlns:mc="http://schemas.openxmlformats.org/markup-compatibility/2006" xmlns:p14="http://schemas.microsoft.com/office/powerpoint/2010/main">
    <mc:Choice Requires="p14">
      <p:transition spd="slow" p14:dur="2000" advTm="28410"/>
    </mc:Choice>
    <mc:Fallback xmlns="">
      <p:transition spd="slow" advTm="2841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A501-3549-458C-9DCB-92C0BFCCE1E3}"/>
              </a:ext>
            </a:extLst>
          </p:cNvPr>
          <p:cNvSpPr>
            <a:spLocks noGrp="1"/>
          </p:cNvSpPr>
          <p:nvPr>
            <p:ph type="title"/>
          </p:nvPr>
        </p:nvSpPr>
        <p:spPr/>
        <p:txBody>
          <a:bodyPr/>
          <a:lstStyle/>
          <a:p>
            <a:r>
              <a:rPr lang="en-US" sz="4400"/>
              <a:t>Data-Based Decision Making Process </a:t>
            </a:r>
          </a:p>
        </p:txBody>
      </p:sp>
      <p:sp>
        <p:nvSpPr>
          <p:cNvPr id="3" name="TextBox 2">
            <a:extLst>
              <a:ext uri="{FF2B5EF4-FFF2-40B4-BE49-F238E27FC236}">
                <a16:creationId xmlns:a16="http://schemas.microsoft.com/office/drawing/2014/main" id="{7DF5F974-76B1-5AC0-ADB5-5C80D67EA6F1}"/>
              </a:ext>
            </a:extLst>
          </p:cNvPr>
          <p:cNvSpPr txBox="1"/>
          <p:nvPr/>
        </p:nvSpPr>
        <p:spPr>
          <a:xfrm>
            <a:off x="671209" y="1575880"/>
            <a:ext cx="5593404" cy="938719"/>
          </a:xfrm>
          <a:prstGeom prst="rect">
            <a:avLst/>
          </a:prstGeom>
          <a:noFill/>
        </p:spPr>
        <p:txBody>
          <a:bodyPr wrap="square" rtlCol="0">
            <a:spAutoFit/>
          </a:bodyPr>
          <a:lstStyle/>
          <a:p>
            <a:pPr lvl="0"/>
            <a:r>
              <a:rPr lang="en-US" sz="5500">
                <a:solidFill>
                  <a:schemeClr val="bg1"/>
                </a:solidFill>
              </a:rPr>
              <a:t>Step 1: Assess</a:t>
            </a:r>
          </a:p>
        </p:txBody>
      </p:sp>
      <p:sp>
        <p:nvSpPr>
          <p:cNvPr id="4" name="TextBox 3">
            <a:extLst>
              <a:ext uri="{FF2B5EF4-FFF2-40B4-BE49-F238E27FC236}">
                <a16:creationId xmlns:a16="http://schemas.microsoft.com/office/drawing/2014/main" id="{384411F8-E10D-C0EC-6B73-43D4C0EBD337}"/>
              </a:ext>
            </a:extLst>
          </p:cNvPr>
          <p:cNvSpPr txBox="1"/>
          <p:nvPr/>
        </p:nvSpPr>
        <p:spPr>
          <a:xfrm>
            <a:off x="667965" y="3148520"/>
            <a:ext cx="7736733" cy="938719"/>
          </a:xfrm>
          <a:prstGeom prst="rect">
            <a:avLst/>
          </a:prstGeom>
          <a:noFill/>
        </p:spPr>
        <p:txBody>
          <a:bodyPr wrap="square" rtlCol="0">
            <a:spAutoFit/>
          </a:bodyPr>
          <a:lstStyle/>
          <a:p>
            <a:pPr lvl="0"/>
            <a:r>
              <a:rPr lang="en-US" sz="5500">
                <a:solidFill>
                  <a:schemeClr val="bg1"/>
                </a:solidFill>
              </a:rPr>
              <a:t>Step 2: Build and Reflect</a:t>
            </a:r>
          </a:p>
        </p:txBody>
      </p:sp>
      <p:sp>
        <p:nvSpPr>
          <p:cNvPr id="7" name="TextBox 6">
            <a:extLst>
              <a:ext uri="{FF2B5EF4-FFF2-40B4-BE49-F238E27FC236}">
                <a16:creationId xmlns:a16="http://schemas.microsoft.com/office/drawing/2014/main" id="{69161747-35FC-77F7-1272-5555DC7E6EB9}"/>
              </a:ext>
            </a:extLst>
          </p:cNvPr>
          <p:cNvSpPr txBox="1"/>
          <p:nvPr/>
        </p:nvSpPr>
        <p:spPr>
          <a:xfrm>
            <a:off x="664722" y="4730889"/>
            <a:ext cx="10502633" cy="938719"/>
          </a:xfrm>
          <a:prstGeom prst="rect">
            <a:avLst/>
          </a:prstGeom>
          <a:noFill/>
        </p:spPr>
        <p:txBody>
          <a:bodyPr wrap="square" rtlCol="0">
            <a:spAutoFit/>
          </a:bodyPr>
          <a:lstStyle/>
          <a:p>
            <a:pPr lvl="0"/>
            <a:r>
              <a:rPr lang="en-US" sz="5500">
                <a:solidFill>
                  <a:schemeClr val="bg1"/>
                </a:solidFill>
              </a:rPr>
              <a:t>Step 3: Implement and Monitor</a:t>
            </a:r>
          </a:p>
        </p:txBody>
      </p:sp>
      <p:sp>
        <p:nvSpPr>
          <p:cNvPr id="5" name="Slide Number Placeholder 4">
            <a:extLst>
              <a:ext uri="{FF2B5EF4-FFF2-40B4-BE49-F238E27FC236}">
                <a16:creationId xmlns:a16="http://schemas.microsoft.com/office/drawing/2014/main" id="{FDE7E5B1-BB89-41D1-B939-67B6E0ECF96B}"/>
              </a:ext>
            </a:extLst>
          </p:cNvPr>
          <p:cNvSpPr>
            <a:spLocks noGrp="1"/>
          </p:cNvSpPr>
          <p:nvPr>
            <p:ph type="sldNum" sz="quarter" idx="4294967295"/>
          </p:nvPr>
        </p:nvSpPr>
        <p:spPr>
          <a:xfrm>
            <a:off x="8690046" y="6257925"/>
            <a:ext cx="2743200" cy="365125"/>
          </a:xfrm>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477196810"/>
      </p:ext>
    </p:extLst>
  </p:cSld>
  <p:clrMapOvr>
    <a:masterClrMapping/>
  </p:clrMapOvr>
  <mc:AlternateContent xmlns:mc="http://schemas.openxmlformats.org/markup-compatibility/2006" xmlns:p14="http://schemas.microsoft.com/office/powerpoint/2010/main">
    <mc:Choice Requires="p14">
      <p:transition spd="slow" p14:dur="2000" advTm="131388"/>
    </mc:Choice>
    <mc:Fallback xmlns="">
      <p:transition spd="slow" advTm="13138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BF21-F887-46C3-84E5-022040CEB891}"/>
              </a:ext>
            </a:extLst>
          </p:cNvPr>
          <p:cNvSpPr>
            <a:spLocks noGrp="1"/>
          </p:cNvSpPr>
          <p:nvPr>
            <p:ph type="title"/>
          </p:nvPr>
        </p:nvSpPr>
        <p:spPr>
          <a:xfrm>
            <a:off x="1333960" y="286607"/>
            <a:ext cx="10096959" cy="747579"/>
          </a:xfrm>
        </p:spPr>
        <p:txBody>
          <a:bodyPr/>
          <a:lstStyle/>
          <a:p>
            <a:r>
              <a:rPr lang="en-US" dirty="0"/>
              <a:t>Procedural Practices</a:t>
            </a:r>
          </a:p>
        </p:txBody>
      </p:sp>
      <p:sp>
        <p:nvSpPr>
          <p:cNvPr id="3" name="Content Placeholder 2">
            <a:extLst>
              <a:ext uri="{FF2B5EF4-FFF2-40B4-BE49-F238E27FC236}">
                <a16:creationId xmlns:a16="http://schemas.microsoft.com/office/drawing/2014/main" id="{0F30E721-2CB2-4688-AF44-A03A49642846}"/>
              </a:ext>
            </a:extLst>
          </p:cNvPr>
          <p:cNvSpPr>
            <a:spLocks noGrp="1"/>
          </p:cNvSpPr>
          <p:nvPr>
            <p:ph sz="half" idx="1"/>
          </p:nvPr>
        </p:nvSpPr>
        <p:spPr>
          <a:xfrm>
            <a:off x="176270" y="1429017"/>
            <a:ext cx="11752494" cy="4498057"/>
          </a:xfrm>
        </p:spPr>
        <p:txBody>
          <a:bodyPr>
            <a:normAutofit fontScale="85000" lnSpcReduction="20000"/>
          </a:bodyPr>
          <a:lstStyle/>
          <a:p>
            <a:r>
              <a:rPr lang="en-US"/>
              <a:t>Administer a universal screening and implement a diagnostic process. </a:t>
            </a:r>
          </a:p>
          <a:p>
            <a:r>
              <a:rPr lang="en-US"/>
              <a:t>Examine the need for core instructional changes before allocating resources to intervention. </a:t>
            </a:r>
          </a:p>
          <a:p>
            <a:r>
              <a:rPr lang="en-US"/>
              <a:t>Use disaggregated data by demographic variables to determine group trends/needs.</a:t>
            </a:r>
          </a:p>
          <a:p>
            <a:r>
              <a:rPr lang="en-US"/>
              <a:t> Use data tracking and analytic tools that enable school personnel to access current information and trend data easily. </a:t>
            </a:r>
          </a:p>
        </p:txBody>
      </p:sp>
      <p:sp>
        <p:nvSpPr>
          <p:cNvPr id="6" name="TextBox 5">
            <a:extLst>
              <a:ext uri="{FF2B5EF4-FFF2-40B4-BE49-F238E27FC236}">
                <a16:creationId xmlns:a16="http://schemas.microsoft.com/office/drawing/2014/main" id="{920E66C2-C6F1-4FED-9728-EDA720557B94}"/>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5" name="Slide Number Placeholder 4">
            <a:extLst>
              <a:ext uri="{FF2B5EF4-FFF2-40B4-BE49-F238E27FC236}">
                <a16:creationId xmlns:a16="http://schemas.microsoft.com/office/drawing/2014/main" id="{5BA78830-A227-4F95-9CF4-E039C9218CBC}"/>
              </a:ext>
            </a:extLst>
          </p:cNvPr>
          <p:cNvSpPr>
            <a:spLocks noGrp="1"/>
          </p:cNvSpPr>
          <p:nvPr>
            <p:ph type="sldNum" sz="quarter" idx="12"/>
          </p:nvPr>
        </p:nvSpPr>
        <p:spPr/>
        <p:txBody>
          <a:bodyPr/>
          <a:lstStyle/>
          <a:p>
            <a:fld id="{A3D1C70C-36A2-44FC-A083-98959550CFF4}" type="slidenum">
              <a:rPr lang="en-US" smtClean="0"/>
              <a:t>23</a:t>
            </a:fld>
            <a:endParaRPr lang="en-US"/>
          </a:p>
        </p:txBody>
      </p:sp>
    </p:spTree>
    <p:extLst>
      <p:ext uri="{BB962C8B-B14F-4D97-AF65-F5344CB8AC3E}">
        <p14:creationId xmlns:p14="http://schemas.microsoft.com/office/powerpoint/2010/main" val="2899420759"/>
      </p:ext>
    </p:extLst>
  </p:cSld>
  <p:clrMapOvr>
    <a:masterClrMapping/>
  </p:clrMapOvr>
  <mc:AlternateContent xmlns:mc="http://schemas.openxmlformats.org/markup-compatibility/2006" xmlns:p14="http://schemas.microsoft.com/office/powerpoint/2010/main">
    <mc:Choice Requires="p14">
      <p:transition spd="slow" p14:dur="2000" advTm="41337"/>
    </mc:Choice>
    <mc:Fallback xmlns="">
      <p:transition spd="slow" advTm="4133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1F42-A02C-4365-9160-2C78FDEC4269}"/>
              </a:ext>
            </a:extLst>
          </p:cNvPr>
          <p:cNvSpPr>
            <a:spLocks noGrp="1"/>
          </p:cNvSpPr>
          <p:nvPr>
            <p:ph type="title" idx="4294967295"/>
          </p:nvPr>
        </p:nvSpPr>
        <p:spPr>
          <a:xfrm>
            <a:off x="1366034" y="359962"/>
            <a:ext cx="10096500" cy="747712"/>
          </a:xfrm>
        </p:spPr>
        <p:txBody>
          <a:bodyPr/>
          <a:lstStyle/>
          <a:p>
            <a:r>
              <a:rPr lang="en-US" dirty="0"/>
              <a:t>Reflective Questions</a:t>
            </a:r>
          </a:p>
        </p:txBody>
      </p:sp>
      <p:sp>
        <p:nvSpPr>
          <p:cNvPr id="3" name="TextBox 2">
            <a:extLst>
              <a:ext uri="{FF2B5EF4-FFF2-40B4-BE49-F238E27FC236}">
                <a16:creationId xmlns:a16="http://schemas.microsoft.com/office/drawing/2014/main" id="{B13333F6-7404-F9A6-0561-EAC444D861E5}"/>
              </a:ext>
            </a:extLst>
          </p:cNvPr>
          <p:cNvSpPr txBox="1"/>
          <p:nvPr/>
        </p:nvSpPr>
        <p:spPr>
          <a:xfrm>
            <a:off x="165157" y="1704244"/>
            <a:ext cx="6420255" cy="4462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a:ln>
                  <a:noFill/>
                </a:ln>
                <a:solidFill>
                  <a:schemeClr val="bg1"/>
                </a:solidFill>
                <a:effectLst/>
                <a:uLnTx/>
                <a:uFillTx/>
              </a:rPr>
              <a:t>How can we use data to inform student needs?</a:t>
            </a:r>
          </a:p>
        </p:txBody>
      </p:sp>
      <p:sp>
        <p:nvSpPr>
          <p:cNvPr id="4" name="TextBox 3">
            <a:extLst>
              <a:ext uri="{FF2B5EF4-FFF2-40B4-BE49-F238E27FC236}">
                <a16:creationId xmlns:a16="http://schemas.microsoft.com/office/drawing/2014/main" id="{046C97DB-4E90-8EC5-B1A8-9216463BA767}"/>
              </a:ext>
            </a:extLst>
          </p:cNvPr>
          <p:cNvSpPr txBox="1"/>
          <p:nvPr/>
        </p:nvSpPr>
        <p:spPr>
          <a:xfrm>
            <a:off x="161914" y="2741862"/>
            <a:ext cx="6420255" cy="4462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a:ln>
                  <a:noFill/>
                </a:ln>
                <a:solidFill>
                  <a:schemeClr val="bg1"/>
                </a:solidFill>
                <a:effectLst/>
                <a:uLnTx/>
                <a:uFillTx/>
              </a:rPr>
              <a:t>Which types of data do we currently collect?</a:t>
            </a:r>
          </a:p>
        </p:txBody>
      </p:sp>
      <p:sp>
        <p:nvSpPr>
          <p:cNvPr id="7" name="TextBox 6">
            <a:extLst>
              <a:ext uri="{FF2B5EF4-FFF2-40B4-BE49-F238E27FC236}">
                <a16:creationId xmlns:a16="http://schemas.microsoft.com/office/drawing/2014/main" id="{4AA2C62D-E8C2-DAF7-07EA-96156A8EAB60}"/>
              </a:ext>
            </a:extLst>
          </p:cNvPr>
          <p:cNvSpPr txBox="1"/>
          <p:nvPr/>
        </p:nvSpPr>
        <p:spPr>
          <a:xfrm>
            <a:off x="168406" y="3633566"/>
            <a:ext cx="11838835" cy="800219"/>
          </a:xfrm>
          <a:prstGeom prst="rect">
            <a:avLst/>
          </a:prstGeom>
          <a:noFill/>
        </p:spPr>
        <p:txBody>
          <a:bodyPr wrap="square" rtlCol="0">
            <a:spAutoFit/>
          </a:bodyPr>
          <a:lstStyle/>
          <a:p>
            <a:pPr lvl="0"/>
            <a:r>
              <a:rPr lang="en-US" sz="2300">
                <a:solidFill>
                  <a:schemeClr val="bg1"/>
                </a:solidFill>
              </a:rPr>
              <a:t>How can we implement reliable Universal Screening measures as well as Diagnostics and Progress Monitoring measures?</a:t>
            </a:r>
          </a:p>
        </p:txBody>
      </p:sp>
      <p:sp>
        <p:nvSpPr>
          <p:cNvPr id="8" name="TextBox 7">
            <a:extLst>
              <a:ext uri="{FF2B5EF4-FFF2-40B4-BE49-F238E27FC236}">
                <a16:creationId xmlns:a16="http://schemas.microsoft.com/office/drawing/2014/main" id="{102CF156-86C8-1992-CE89-4E46893A9BF4}"/>
              </a:ext>
            </a:extLst>
          </p:cNvPr>
          <p:cNvSpPr txBox="1"/>
          <p:nvPr/>
        </p:nvSpPr>
        <p:spPr>
          <a:xfrm>
            <a:off x="174886" y="4680912"/>
            <a:ext cx="11838835" cy="800219"/>
          </a:xfrm>
          <a:prstGeom prst="rect">
            <a:avLst/>
          </a:prstGeom>
          <a:noFill/>
        </p:spPr>
        <p:txBody>
          <a:bodyPr wrap="square" rtlCol="0">
            <a:spAutoFit/>
          </a:bodyPr>
          <a:lstStyle/>
          <a:p>
            <a:pPr lvl="0"/>
            <a:r>
              <a:rPr lang="en-US" sz="2300">
                <a:solidFill>
                  <a:schemeClr val="bg1"/>
                </a:solidFill>
              </a:rPr>
              <a:t>How can we increase staffing capacity (professional development, available staff, etc.) to identify and meet the needs of our students?</a:t>
            </a:r>
          </a:p>
        </p:txBody>
      </p:sp>
      <p:sp>
        <p:nvSpPr>
          <p:cNvPr id="5" name="Slide Number Placeholder 4">
            <a:extLst>
              <a:ext uri="{FF2B5EF4-FFF2-40B4-BE49-F238E27FC236}">
                <a16:creationId xmlns:a16="http://schemas.microsoft.com/office/drawing/2014/main" id="{C6DAA3A8-3767-431B-968E-1127F30847C3}"/>
              </a:ext>
            </a:extLst>
          </p:cNvPr>
          <p:cNvSpPr>
            <a:spLocks noGrp="1"/>
          </p:cNvSpPr>
          <p:nvPr>
            <p:ph type="sldNum" sz="quarter" idx="4294967295"/>
          </p:nvPr>
        </p:nvSpPr>
        <p:spPr>
          <a:xfrm>
            <a:off x="9448800" y="6257925"/>
            <a:ext cx="2743200" cy="365125"/>
          </a:xfrm>
        </p:spPr>
        <p:txBody>
          <a:bodyPr/>
          <a:lstStyle/>
          <a:p>
            <a:fld id="{A3D1C70C-36A2-44FC-A083-98959550CFF4}" type="slidenum">
              <a:rPr lang="en-US" smtClean="0"/>
              <a:t>24</a:t>
            </a:fld>
            <a:endParaRPr lang="en-US"/>
          </a:p>
        </p:txBody>
      </p:sp>
    </p:spTree>
    <p:extLst>
      <p:ext uri="{BB962C8B-B14F-4D97-AF65-F5344CB8AC3E}">
        <p14:creationId xmlns:p14="http://schemas.microsoft.com/office/powerpoint/2010/main" val="891549581"/>
      </p:ext>
    </p:extLst>
  </p:cSld>
  <p:clrMapOvr>
    <a:masterClrMapping/>
  </p:clrMapOvr>
  <mc:AlternateContent xmlns:mc="http://schemas.openxmlformats.org/markup-compatibility/2006" xmlns:p14="http://schemas.microsoft.com/office/powerpoint/2010/main">
    <mc:Choice Requires="p14">
      <p:transition spd="slow" p14:dur="2000" advTm="40500"/>
    </mc:Choice>
    <mc:Fallback xmlns="">
      <p:transition spd="slow" advTm="405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BF21-F887-46C3-84E5-022040CEB891}"/>
              </a:ext>
            </a:extLst>
          </p:cNvPr>
          <p:cNvSpPr>
            <a:spLocks noGrp="1"/>
          </p:cNvSpPr>
          <p:nvPr>
            <p:ph type="title"/>
          </p:nvPr>
        </p:nvSpPr>
        <p:spPr/>
        <p:txBody>
          <a:bodyPr/>
          <a:lstStyle/>
          <a:p>
            <a:r>
              <a:rPr lang="en-US" sz="4400"/>
              <a:t>NJTSS: Start Where You Are</a:t>
            </a:r>
          </a:p>
        </p:txBody>
      </p:sp>
      <p:sp>
        <p:nvSpPr>
          <p:cNvPr id="3" name="Content Placeholder 2">
            <a:extLst>
              <a:ext uri="{FF2B5EF4-FFF2-40B4-BE49-F238E27FC236}">
                <a16:creationId xmlns:a16="http://schemas.microsoft.com/office/drawing/2014/main" id="{0F30E721-2CB2-4688-AF44-A03A49642846}"/>
              </a:ext>
            </a:extLst>
          </p:cNvPr>
          <p:cNvSpPr>
            <a:spLocks noGrp="1"/>
          </p:cNvSpPr>
          <p:nvPr>
            <p:ph sz="half" idx="1"/>
          </p:nvPr>
        </p:nvSpPr>
        <p:spPr>
          <a:xfrm>
            <a:off x="176270" y="1429017"/>
            <a:ext cx="11177530" cy="4498057"/>
          </a:xfrm>
        </p:spPr>
        <p:txBody>
          <a:bodyPr>
            <a:normAutofit lnSpcReduction="10000"/>
          </a:bodyPr>
          <a:lstStyle/>
          <a:p>
            <a:r>
              <a:rPr lang="en-US"/>
              <a:t>District-level leadership team:</a:t>
            </a:r>
          </a:p>
          <a:p>
            <a:pPr lvl="1"/>
            <a:r>
              <a:rPr lang="en-US"/>
              <a:t>Guide the district in assessing what is needed to implement and maintain a cohesive system that engages all students, staff, families and community resources.</a:t>
            </a:r>
          </a:p>
          <a:p>
            <a:pPr lvl="1"/>
            <a:r>
              <a:rPr lang="en-US"/>
              <a:t>Review the </a:t>
            </a:r>
            <a:r>
              <a:rPr lang="en-US">
                <a:hlinkClick r:id="rId3"/>
              </a:rPr>
              <a:t>NJTSS Manual</a:t>
            </a:r>
            <a:r>
              <a:rPr lang="en-US"/>
              <a:t>.</a:t>
            </a:r>
          </a:p>
          <a:p>
            <a:pPr lvl="1"/>
            <a:r>
              <a:rPr lang="en-US"/>
              <a:t>Implement using </a:t>
            </a:r>
            <a:r>
              <a:rPr lang="en-US">
                <a:hlinkClick r:id="rId4"/>
              </a:rPr>
              <a:t>Getting Started with NJTSS</a:t>
            </a:r>
            <a:r>
              <a:rPr lang="en-US"/>
              <a:t>.</a:t>
            </a:r>
          </a:p>
        </p:txBody>
      </p:sp>
      <p:sp>
        <p:nvSpPr>
          <p:cNvPr id="4" name="TextBox 3">
            <a:extLst>
              <a:ext uri="{FF2B5EF4-FFF2-40B4-BE49-F238E27FC236}">
                <a16:creationId xmlns:a16="http://schemas.microsoft.com/office/drawing/2014/main" id="{146A8089-65C9-8C72-94E1-602370432774}"/>
              </a:ext>
            </a:extLst>
          </p:cNvPr>
          <p:cNvSpPr txBox="1"/>
          <p:nvPr/>
        </p:nvSpPr>
        <p:spPr>
          <a:xfrm>
            <a:off x="2430380" y="6193520"/>
            <a:ext cx="8647696" cy="461665"/>
          </a:xfrm>
          <a:prstGeom prst="rect">
            <a:avLst/>
          </a:prstGeom>
          <a:noFill/>
        </p:spPr>
        <p:txBody>
          <a:bodyPr wrap="square">
            <a:spAutoFit/>
          </a:bodyPr>
          <a:lstStyle/>
          <a:p>
            <a:pPr algn="r"/>
            <a:r>
              <a:rPr lang="en-US" sz="1200">
                <a:solidFill>
                  <a:schemeClr val="bg1"/>
                </a:solidFill>
              </a:rPr>
              <a:t>NJTSS Manual - </a:t>
            </a:r>
            <a:r>
              <a:rPr lang="en-US" sz="1200">
                <a:solidFill>
                  <a:schemeClr val="bg1"/>
                </a:solidFill>
                <a:hlinkClick r:id="rId3">
                  <a:extLst>
                    <a:ext uri="{A12FA001-AC4F-418D-AE19-62706E023703}">
                      <ahyp:hlinkClr xmlns:ahyp="http://schemas.microsoft.com/office/drawing/2018/hyperlinkcolor" val="tx"/>
                    </a:ext>
                  </a:extLst>
                </a:hlinkClick>
              </a:rPr>
              <a:t>https://www.state.nj.us/education/njtss/guidelines.pdf</a:t>
            </a:r>
            <a:endParaRPr lang="en-US" sz="1200">
              <a:solidFill>
                <a:schemeClr val="bg1"/>
              </a:solidFill>
            </a:endParaRPr>
          </a:p>
          <a:p>
            <a:pPr algn="r"/>
            <a:r>
              <a:rPr lang="en-US" sz="1200">
                <a:solidFill>
                  <a:schemeClr val="bg1"/>
                </a:solidFill>
              </a:rPr>
              <a:t>Getting Started with NJTSS - </a:t>
            </a:r>
            <a:r>
              <a:rPr lang="en-US" sz="1200">
                <a:solidFill>
                  <a:schemeClr val="bg1"/>
                </a:solidFill>
                <a:hlinkClick r:id="rId4">
                  <a:extLst>
                    <a:ext uri="{A12FA001-AC4F-418D-AE19-62706E023703}">
                      <ahyp:hlinkClr xmlns:ahyp="http://schemas.microsoft.com/office/drawing/2018/hyperlinkcolor" val="tx"/>
                    </a:ext>
                  </a:extLst>
                </a:hlinkClick>
              </a:rPr>
              <a:t>https://www.state.nj.us/education/njtss/started.pdf</a:t>
            </a:r>
            <a:endParaRPr lang="en-US" sz="1800">
              <a:solidFill>
                <a:schemeClr val="bg1"/>
              </a:solidFill>
            </a:endParaRPr>
          </a:p>
        </p:txBody>
      </p:sp>
      <p:sp>
        <p:nvSpPr>
          <p:cNvPr id="5" name="Slide Number Placeholder 4">
            <a:extLst>
              <a:ext uri="{FF2B5EF4-FFF2-40B4-BE49-F238E27FC236}">
                <a16:creationId xmlns:a16="http://schemas.microsoft.com/office/drawing/2014/main" id="{5BA78830-A227-4F95-9CF4-E039C9218CBC}"/>
              </a:ext>
            </a:extLst>
          </p:cNvPr>
          <p:cNvSpPr>
            <a:spLocks noGrp="1"/>
          </p:cNvSpPr>
          <p:nvPr>
            <p:ph type="sldNum" sz="quarter" idx="12"/>
          </p:nvPr>
        </p:nvSpPr>
        <p:spPr/>
        <p:txBody>
          <a:bodyPr/>
          <a:lstStyle/>
          <a:p>
            <a:fld id="{A3D1C70C-36A2-44FC-A083-98959550CFF4}" type="slidenum">
              <a:rPr lang="en-US" smtClean="0"/>
              <a:t>25</a:t>
            </a:fld>
            <a:endParaRPr lang="en-US"/>
          </a:p>
        </p:txBody>
      </p:sp>
    </p:spTree>
    <p:extLst>
      <p:ext uri="{BB962C8B-B14F-4D97-AF65-F5344CB8AC3E}">
        <p14:creationId xmlns:p14="http://schemas.microsoft.com/office/powerpoint/2010/main" val="18664581"/>
      </p:ext>
    </p:extLst>
  </p:cSld>
  <p:clrMapOvr>
    <a:masterClrMapping/>
  </p:clrMapOvr>
  <mc:AlternateContent xmlns:mc="http://schemas.openxmlformats.org/markup-compatibility/2006" xmlns:p14="http://schemas.microsoft.com/office/powerpoint/2010/main">
    <mc:Choice Requires="p14">
      <p:transition spd="slow" p14:dur="2000" advTm="90714"/>
    </mc:Choice>
    <mc:Fallback xmlns="">
      <p:transition spd="slow" advTm="9071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6591-6422-9346-F606-8D7C1A3AE8B2}"/>
              </a:ext>
            </a:extLst>
          </p:cNvPr>
          <p:cNvSpPr>
            <a:spLocks noGrp="1"/>
          </p:cNvSpPr>
          <p:nvPr>
            <p:ph type="title"/>
          </p:nvPr>
        </p:nvSpPr>
        <p:spPr/>
        <p:txBody>
          <a:bodyPr/>
          <a:lstStyle/>
          <a:p>
            <a:r>
              <a:rPr lang="en-US" dirty="0">
                <a:solidFill>
                  <a:schemeClr val="bg1"/>
                </a:solidFill>
              </a:rPr>
              <a:t>Thank You</a:t>
            </a:r>
          </a:p>
        </p:txBody>
      </p:sp>
      <p:sp>
        <p:nvSpPr>
          <p:cNvPr id="15" name="TextBox 14">
            <a:extLst>
              <a:ext uri="{FF2B5EF4-FFF2-40B4-BE49-F238E27FC236}">
                <a16:creationId xmlns:a16="http://schemas.microsoft.com/office/drawing/2014/main" id="{C98A6DD7-D3D2-40F7-9090-80831F3E746A}"/>
              </a:ext>
            </a:extLst>
          </p:cNvPr>
          <p:cNvSpPr txBox="1"/>
          <p:nvPr/>
        </p:nvSpPr>
        <p:spPr>
          <a:xfrm>
            <a:off x="94526" y="1502530"/>
            <a:ext cx="1851451"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NewJerseyDOE</a:t>
            </a:r>
          </a:p>
        </p:txBody>
      </p:sp>
      <p:pic>
        <p:nvPicPr>
          <p:cNvPr id="12" name="Picture 11" descr="A black and white logo">
            <a:extLst>
              <a:ext uri="{FF2B5EF4-FFF2-40B4-BE49-F238E27FC236}">
                <a16:creationId xmlns:a16="http://schemas.microsoft.com/office/drawing/2014/main" id="{351C0259-CC97-429E-8250-4EAF02AD579B}"/>
              </a:ext>
            </a:extLst>
          </p:cNvPr>
          <p:cNvPicPr>
            <a:picLocks noChangeAspect="1"/>
          </p:cNvPicPr>
          <p:nvPr/>
        </p:nvPicPr>
        <p:blipFill rotWithShape="1">
          <a:blip r:embed="rId3">
            <a:extLst>
              <a:ext uri="{28A0092B-C50C-407E-A947-70E740481C1C}">
                <a14:useLocalDpi xmlns:a14="http://schemas.microsoft.com/office/drawing/2010/main" val="0"/>
              </a:ext>
            </a:extLst>
          </a:blip>
          <a:srcRect l="36845" t="36960" r="36875" b="36450"/>
          <a:stretch/>
        </p:blipFill>
        <p:spPr>
          <a:xfrm>
            <a:off x="593451" y="1810307"/>
            <a:ext cx="853600" cy="921605"/>
          </a:xfrm>
          <a:prstGeom prst="rect">
            <a:avLst/>
          </a:prstGeom>
        </p:spPr>
      </p:pic>
      <p:sp>
        <p:nvSpPr>
          <p:cNvPr id="16" name="TextBox 15">
            <a:extLst>
              <a:ext uri="{FF2B5EF4-FFF2-40B4-BE49-F238E27FC236}">
                <a16:creationId xmlns:a16="http://schemas.microsoft.com/office/drawing/2014/main" id="{018A6957-EAA1-443F-AEC3-50F99EEEE8C4}"/>
              </a:ext>
            </a:extLst>
          </p:cNvPr>
          <p:cNvSpPr txBox="1"/>
          <p:nvPr/>
        </p:nvSpPr>
        <p:spPr>
          <a:xfrm>
            <a:off x="147489" y="2980918"/>
            <a:ext cx="1745523"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newjerseydoe</a:t>
            </a:r>
          </a:p>
        </p:txBody>
      </p:sp>
      <p:pic>
        <p:nvPicPr>
          <p:cNvPr id="7" name="Picture 6" descr="A logo of a camera">
            <a:extLst>
              <a:ext uri="{FF2B5EF4-FFF2-40B4-BE49-F238E27FC236}">
                <a16:creationId xmlns:a16="http://schemas.microsoft.com/office/drawing/2014/main" id="{4FB0D924-02EB-438D-AE0F-7BAAEB3AA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84" y="3268523"/>
            <a:ext cx="1240491" cy="1240491"/>
          </a:xfrm>
          <a:prstGeom prst="rect">
            <a:avLst/>
          </a:prstGeom>
        </p:spPr>
      </p:pic>
      <p:sp>
        <p:nvSpPr>
          <p:cNvPr id="17" name="TextBox 16">
            <a:extLst>
              <a:ext uri="{FF2B5EF4-FFF2-40B4-BE49-F238E27FC236}">
                <a16:creationId xmlns:a16="http://schemas.microsoft.com/office/drawing/2014/main" id="{89954440-416B-4055-8A12-5E6A83E21B29}"/>
              </a:ext>
            </a:extLst>
          </p:cNvPr>
          <p:cNvSpPr txBox="1"/>
          <p:nvPr/>
        </p:nvSpPr>
        <p:spPr>
          <a:xfrm>
            <a:off x="135397" y="4647584"/>
            <a:ext cx="1710064" cy="707886"/>
          </a:xfrm>
          <a:prstGeom prst="rect">
            <a:avLst/>
          </a:prstGeom>
          <a:noFill/>
        </p:spPr>
        <p:txBody>
          <a:bodyPr wrap="square">
            <a:spAutoFit/>
          </a:bodyPr>
          <a:lstStyle/>
          <a:p>
            <a:pPr algn="ctr"/>
            <a:r>
              <a:rPr lang="en-US" sz="1100" b="1" i="0" dirty="0">
                <a:solidFill>
                  <a:srgbClr val="050505"/>
                </a:solidFill>
                <a:effectLst/>
                <a:latin typeface="Calibri" panose="020F0502020204030204" pitchFamily="34" charset="0"/>
                <a:cs typeface="Calibri" panose="020F0502020204030204" pitchFamily="34" charset="0"/>
              </a:rPr>
              <a:t>New Jersey Department of Education</a:t>
            </a:r>
          </a:p>
          <a:p>
            <a:pPr algn="ctr"/>
            <a:endParaRPr lang="en-US" sz="1800" dirty="0">
              <a:latin typeface="Calibri" panose="020F0502020204030204" pitchFamily="34" charset="0"/>
              <a:cs typeface="Calibri" panose="020F0502020204030204" pitchFamily="34" charset="0"/>
            </a:endParaRPr>
          </a:p>
        </p:txBody>
      </p:sp>
      <p:pic>
        <p:nvPicPr>
          <p:cNvPr id="11" name="Picture 10" descr="A blue square with a white letter f on it">
            <a:extLst>
              <a:ext uri="{FF2B5EF4-FFF2-40B4-BE49-F238E27FC236}">
                <a16:creationId xmlns:a16="http://schemas.microsoft.com/office/drawing/2014/main" id="{89996C7F-511B-4F87-BF5F-D14531BFD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51" y="4681680"/>
            <a:ext cx="1871026" cy="1871026"/>
          </a:xfrm>
          <a:prstGeom prst="rect">
            <a:avLst/>
          </a:prstGeom>
        </p:spPr>
      </p:pic>
      <p:sp>
        <p:nvSpPr>
          <p:cNvPr id="13" name="TextBox 12">
            <a:extLst>
              <a:ext uri="{FF2B5EF4-FFF2-40B4-BE49-F238E27FC236}">
                <a16:creationId xmlns:a16="http://schemas.microsoft.com/office/drawing/2014/main" id="{5DA9B922-0837-4B84-A952-FC57E7EC9ED0}"/>
              </a:ext>
            </a:extLst>
          </p:cNvPr>
          <p:cNvSpPr txBox="1"/>
          <p:nvPr/>
        </p:nvSpPr>
        <p:spPr>
          <a:xfrm>
            <a:off x="2686041" y="2980918"/>
            <a:ext cx="6094602" cy="1323439"/>
          </a:xfrm>
          <a:prstGeom prst="rect">
            <a:avLst/>
          </a:prstGeom>
          <a:noFill/>
        </p:spPr>
        <p:txBody>
          <a:bodyPr wrap="square">
            <a:spAutoFit/>
          </a:bodyPr>
          <a:lstStyle/>
          <a:p>
            <a:pPr algn="ctr"/>
            <a:r>
              <a:rPr lang="en-US" sz="8000" dirty="0">
                <a:latin typeface="Calibri" panose="020F0502020204030204" pitchFamily="34" charset="0"/>
                <a:cs typeface="Calibri" panose="020F0502020204030204" pitchFamily="34" charset="0"/>
              </a:rPr>
              <a:t>Thank You!</a:t>
            </a:r>
          </a:p>
        </p:txBody>
      </p:sp>
      <p:sp>
        <p:nvSpPr>
          <p:cNvPr id="24" name="TextBox 23">
            <a:extLst>
              <a:ext uri="{FF2B5EF4-FFF2-40B4-BE49-F238E27FC236}">
                <a16:creationId xmlns:a16="http://schemas.microsoft.com/office/drawing/2014/main" id="{BDEDCD0D-44F9-46CB-826E-3D0F5C99A338}"/>
              </a:ext>
            </a:extLst>
          </p:cNvPr>
          <p:cNvSpPr txBox="1"/>
          <p:nvPr/>
        </p:nvSpPr>
        <p:spPr>
          <a:xfrm>
            <a:off x="9654186" y="1345360"/>
            <a:ext cx="1659186" cy="430887"/>
          </a:xfrm>
          <a:prstGeom prst="rect">
            <a:avLst/>
          </a:prstGeom>
          <a:noFill/>
        </p:spPr>
        <p:txBody>
          <a:bodyPr wrap="square">
            <a:spAutoFit/>
          </a:bodyPr>
          <a:lstStyle/>
          <a:p>
            <a:pPr algn="ctr"/>
            <a:r>
              <a:rPr lang="en-US" sz="1100" b="1" i="0" dirty="0">
                <a:solidFill>
                  <a:srgbClr val="050505"/>
                </a:solidFill>
                <a:effectLst/>
                <a:latin typeface="Calibri" panose="020F0502020204030204" pitchFamily="34" charset="0"/>
                <a:cs typeface="Calibri" panose="020F0502020204030204" pitchFamily="34" charset="0"/>
              </a:rPr>
              <a:t>New Jersey Department of Education</a:t>
            </a:r>
          </a:p>
        </p:txBody>
      </p:sp>
      <p:pic>
        <p:nvPicPr>
          <p:cNvPr id="8" name="Picture 7" descr="A blue and white logo with the letters i and n">
            <a:extLst>
              <a:ext uri="{FF2B5EF4-FFF2-40B4-BE49-F238E27FC236}">
                <a16:creationId xmlns:a16="http://schemas.microsoft.com/office/drawing/2014/main" id="{ECF6F079-8569-463F-86DC-59C3326145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3673" y="1200242"/>
            <a:ext cx="2141734" cy="2141734"/>
          </a:xfrm>
          <a:prstGeom prst="rect">
            <a:avLst/>
          </a:prstGeom>
        </p:spPr>
      </p:pic>
      <p:sp>
        <p:nvSpPr>
          <p:cNvPr id="22" name="TextBox 21">
            <a:extLst>
              <a:ext uri="{FF2B5EF4-FFF2-40B4-BE49-F238E27FC236}">
                <a16:creationId xmlns:a16="http://schemas.microsoft.com/office/drawing/2014/main" id="{A371DEC3-936D-4747-A5D4-F3CDB756CE4E}"/>
              </a:ext>
            </a:extLst>
          </p:cNvPr>
          <p:cNvSpPr txBox="1"/>
          <p:nvPr/>
        </p:nvSpPr>
        <p:spPr>
          <a:xfrm>
            <a:off x="9737297" y="2919362"/>
            <a:ext cx="1710064" cy="430887"/>
          </a:xfrm>
          <a:prstGeom prst="rect">
            <a:avLst/>
          </a:prstGeom>
          <a:noFill/>
        </p:spPr>
        <p:txBody>
          <a:bodyPr wrap="square">
            <a:spAutoFit/>
          </a:bodyPr>
          <a:lstStyle/>
          <a:p>
            <a:pPr algn="ctr"/>
            <a:r>
              <a:rPr lang="en-US" sz="1100" b="1" i="0" dirty="0">
                <a:solidFill>
                  <a:srgbClr val="050505"/>
                </a:solidFill>
                <a:effectLst/>
                <a:latin typeface="Calibri" panose="020F0502020204030204" pitchFamily="34" charset="0"/>
                <a:cs typeface="Calibri" panose="020F0502020204030204" pitchFamily="34" charset="0"/>
              </a:rPr>
              <a:t>New Jersey Department of Education</a:t>
            </a:r>
          </a:p>
        </p:txBody>
      </p:sp>
      <p:pic>
        <p:nvPicPr>
          <p:cNvPr id="10" name="Picture 9" descr="A red and white logo">
            <a:extLst>
              <a:ext uri="{FF2B5EF4-FFF2-40B4-BE49-F238E27FC236}">
                <a16:creationId xmlns:a16="http://schemas.microsoft.com/office/drawing/2014/main" id="{556427CB-62BF-4B30-ABFE-DE3EB41280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5164" y="3019178"/>
            <a:ext cx="1710064" cy="1710064"/>
          </a:xfrm>
          <a:prstGeom prst="rect">
            <a:avLst/>
          </a:prstGeom>
        </p:spPr>
      </p:pic>
      <p:sp>
        <p:nvSpPr>
          <p:cNvPr id="26" name="TextBox 25">
            <a:extLst>
              <a:ext uri="{FF2B5EF4-FFF2-40B4-BE49-F238E27FC236}">
                <a16:creationId xmlns:a16="http://schemas.microsoft.com/office/drawing/2014/main" id="{FC2060B2-0C00-43A2-B483-E98236403679}"/>
              </a:ext>
            </a:extLst>
          </p:cNvPr>
          <p:cNvSpPr txBox="1"/>
          <p:nvPr/>
        </p:nvSpPr>
        <p:spPr>
          <a:xfrm>
            <a:off x="9654186" y="4729242"/>
            <a:ext cx="1899967"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newjerseydoe</a:t>
            </a:r>
          </a:p>
        </p:txBody>
      </p:sp>
      <p:pic>
        <p:nvPicPr>
          <p:cNvPr id="14" name="Picture 13" descr="A white letter on a black background">
            <a:extLst>
              <a:ext uri="{FF2B5EF4-FFF2-40B4-BE49-F238E27FC236}">
                <a16:creationId xmlns:a16="http://schemas.microsoft.com/office/drawing/2014/main" id="{393A87A2-C961-4E17-B3A2-1A1C757A1A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0653" y="4872727"/>
            <a:ext cx="1567032" cy="1567032"/>
          </a:xfrm>
          <a:prstGeom prst="rect">
            <a:avLst/>
          </a:prstGeom>
        </p:spPr>
      </p:pic>
      <p:sp>
        <p:nvSpPr>
          <p:cNvPr id="5" name="Slide Number Placeholder 4">
            <a:extLst>
              <a:ext uri="{FF2B5EF4-FFF2-40B4-BE49-F238E27FC236}">
                <a16:creationId xmlns:a16="http://schemas.microsoft.com/office/drawing/2014/main" id="{F18ABC39-BBC1-4786-8E89-920EC9750E44}"/>
              </a:ext>
            </a:extLst>
          </p:cNvPr>
          <p:cNvSpPr>
            <a:spLocks noGrp="1"/>
          </p:cNvSpPr>
          <p:nvPr>
            <p:ph type="sldNum" sz="quarter" idx="12"/>
          </p:nvPr>
        </p:nvSpPr>
        <p:spPr/>
        <p:txBody>
          <a:bodyPr/>
          <a:lstStyle/>
          <a:p>
            <a:fld id="{A3D1C70C-36A2-44FC-A083-98959550CFF4}" type="slidenum">
              <a:rPr lang="en-US" smtClean="0"/>
              <a:t>26</a:t>
            </a:fld>
            <a:endParaRPr lang="en-US"/>
          </a:p>
        </p:txBody>
      </p:sp>
    </p:spTree>
    <p:extLst>
      <p:ext uri="{BB962C8B-B14F-4D97-AF65-F5344CB8AC3E}">
        <p14:creationId xmlns:p14="http://schemas.microsoft.com/office/powerpoint/2010/main" val="1565767838"/>
      </p:ext>
    </p:extLst>
  </p:cSld>
  <p:clrMapOvr>
    <a:masterClrMapping/>
  </p:clrMapOvr>
  <mc:AlternateContent xmlns:mc="http://schemas.openxmlformats.org/markup-compatibility/2006" xmlns:p14="http://schemas.microsoft.com/office/powerpoint/2010/main">
    <mc:Choice Requires="p14">
      <p:transition spd="slow" p14:dur="2000" advTm="14791"/>
    </mc:Choice>
    <mc:Fallback xmlns="">
      <p:transition spd="slow" advTm="147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88A6-3558-4FBB-9714-065514C83950}"/>
              </a:ext>
            </a:extLst>
          </p:cNvPr>
          <p:cNvSpPr>
            <a:spLocks noGrp="1"/>
          </p:cNvSpPr>
          <p:nvPr>
            <p:ph type="title"/>
          </p:nvPr>
        </p:nvSpPr>
        <p:spPr>
          <a:xfrm>
            <a:off x="1256841" y="347365"/>
            <a:ext cx="10096959" cy="747579"/>
          </a:xfrm>
        </p:spPr>
        <p:txBody>
          <a:bodyPr/>
          <a:lstStyle/>
          <a:p>
            <a:r>
              <a:rPr lang="en-US" sz="4400" dirty="0"/>
              <a:t>NJTSS series: Navigation</a:t>
            </a:r>
          </a:p>
        </p:txBody>
      </p:sp>
      <p:pic>
        <p:nvPicPr>
          <p:cNvPr id="16" name="Picture 15" descr="On the left there is an orange star that says Positive School Culture and Climate. Family and Community Engagement. To the right there is a diagram that starts with a maroon box that says Overview. Coming from the Overview box are 4 lines going to 4 different yellow boxes. The far left box says Effective District and School Leadership. Coming from it is a line to a blue box that says Collaborative Problem-Solving Teams. The yellow box on the left says Data-Based Decision Making. There is a yellow star over the box that says Data-Based Decision Making. The line coming from it breaks into 2 lines to 2 blue boxes. The blue box on the left says Universal Screening, The blue box on the right says Progress Monitoring. The yellow box on the right says High-Quality Learning Environments, Curricula and Instructional Practices. Coming from the box is a line that splits into 2 lines with each going to a blue box. The blue box on the left says Tier 1. The blue box on the right says Tier 2/Tier 3. The yellow box on the far right says Sustainability, Considerations and Fidelity.">
            <a:extLst>
              <a:ext uri="{FF2B5EF4-FFF2-40B4-BE49-F238E27FC236}">
                <a16:creationId xmlns:a16="http://schemas.microsoft.com/office/drawing/2014/main" id="{974855D1-C1AF-CB62-A1CA-B2715F2B5E82}"/>
              </a:ext>
            </a:extLst>
          </p:cNvPr>
          <p:cNvPicPr>
            <a:picLocks noChangeAspect="1"/>
          </p:cNvPicPr>
          <p:nvPr/>
        </p:nvPicPr>
        <p:blipFill>
          <a:blip r:embed="rId4"/>
          <a:stretch>
            <a:fillRect/>
          </a:stretch>
        </p:blipFill>
        <p:spPr>
          <a:xfrm>
            <a:off x="267719" y="1283022"/>
            <a:ext cx="11656562" cy="4291956"/>
          </a:xfrm>
          <a:prstGeom prst="rect">
            <a:avLst/>
          </a:prstGeom>
        </p:spPr>
      </p:pic>
      <p:sp>
        <p:nvSpPr>
          <p:cNvPr id="13" name="Star: 5 Points 12" descr="yellow star over the box that says Data-Based Decision Making.">
            <a:extLst>
              <a:ext uri="{FF2B5EF4-FFF2-40B4-BE49-F238E27FC236}">
                <a16:creationId xmlns:a16="http://schemas.microsoft.com/office/drawing/2014/main" id="{4E02CF45-F882-4832-9540-F5DE30BCC73D}"/>
              </a:ext>
            </a:extLst>
          </p:cNvPr>
          <p:cNvSpPr/>
          <p:nvPr/>
        </p:nvSpPr>
        <p:spPr>
          <a:xfrm>
            <a:off x="4289903" y="2480324"/>
            <a:ext cx="763819" cy="60520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77CBE1D-B0D6-4BEF-8F39-25CCD662D313}"/>
              </a:ext>
            </a:extLst>
          </p:cNvPr>
          <p:cNvSpPr>
            <a:spLocks noGrp="1"/>
          </p:cNvSpPr>
          <p:nvPr>
            <p:ph type="sldNum" sz="quarter" idx="12"/>
          </p:nvPr>
        </p:nvSpPr>
        <p:spPr/>
        <p:txBody>
          <a:bodyPr/>
          <a:lstStyle/>
          <a:p>
            <a:fld id="{A3D1C70C-36A2-44FC-A083-98959550CFF4}" type="slidenum">
              <a:rPr lang="en-US" smtClean="0"/>
              <a:t>3</a:t>
            </a:fld>
            <a:endParaRPr lang="en-US"/>
          </a:p>
        </p:txBody>
      </p:sp>
    </p:spTree>
    <p:custDataLst>
      <p:tags r:id="rId1"/>
    </p:custDataLst>
    <p:extLst>
      <p:ext uri="{BB962C8B-B14F-4D97-AF65-F5344CB8AC3E}">
        <p14:creationId xmlns:p14="http://schemas.microsoft.com/office/powerpoint/2010/main" val="3146170147"/>
      </p:ext>
    </p:extLst>
  </p:cSld>
  <p:clrMapOvr>
    <a:masterClrMapping/>
  </p:clrMapOvr>
  <mc:AlternateContent xmlns:mc="http://schemas.openxmlformats.org/markup-compatibility/2006" xmlns:p14="http://schemas.microsoft.com/office/powerpoint/2010/main">
    <mc:Choice Requires="p14">
      <p:transition spd="slow" p14:dur="2000" advTm="47926"/>
    </mc:Choice>
    <mc:Fallback xmlns="">
      <p:transition spd="slow" advTm="479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382719"/>
            <a:ext cx="10096959" cy="747579"/>
          </a:xfrm>
        </p:spPr>
        <p:txBody>
          <a:bodyPr/>
          <a:lstStyle/>
          <a:p>
            <a:r>
              <a:rPr lang="en-US" dirty="0"/>
              <a:t>Purpose</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469985"/>
            <a:ext cx="11182349" cy="4556165"/>
          </a:xfrm>
        </p:spPr>
        <p:txBody>
          <a:bodyPr rIns="274320">
            <a:noAutofit/>
          </a:bodyPr>
          <a:lstStyle/>
          <a:p>
            <a:pPr marL="0" indent="0">
              <a:spcBef>
                <a:spcPts val="0"/>
              </a:spcBef>
              <a:spcAft>
                <a:spcPts val="2100"/>
              </a:spcAft>
              <a:buNone/>
            </a:pPr>
            <a:r>
              <a:rPr lang="en-US" dirty="0"/>
              <a:t>After this presentation, you will better understand Data-Based Decision Making, an Essential Component of the New Jersey Tiered System of Supports (NJTSS) framework.</a:t>
            </a:r>
            <a:endParaRPr lang="en-US" sz="2800" dirty="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814614870"/>
      </p:ext>
    </p:extLst>
  </p:cSld>
  <p:clrMapOvr>
    <a:masterClrMapping/>
  </p:clrMapOvr>
  <mc:AlternateContent xmlns:mc="http://schemas.openxmlformats.org/markup-compatibility/2006" xmlns:p14="http://schemas.microsoft.com/office/powerpoint/2010/main">
    <mc:Choice Requires="p14">
      <p:transition spd="slow" p14:dur="2000" advTm="17898"/>
    </mc:Choice>
    <mc:Fallback xmlns="">
      <p:transition spd="slow" advTm="1789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E141-FFEC-4DF9-8311-9C26AEB7FC3F}"/>
              </a:ext>
            </a:extLst>
          </p:cNvPr>
          <p:cNvSpPr>
            <a:spLocks noGrp="1"/>
          </p:cNvSpPr>
          <p:nvPr>
            <p:ph type="title"/>
          </p:nvPr>
        </p:nvSpPr>
        <p:spPr>
          <a:xfrm>
            <a:off x="1379349" y="274940"/>
            <a:ext cx="10392463" cy="747579"/>
          </a:xfrm>
        </p:spPr>
        <p:txBody>
          <a:bodyPr/>
          <a:lstStyle/>
          <a:p>
            <a:r>
              <a:rPr lang="en-US">
                <a:latin typeface="Palatino Linotype"/>
                <a:cs typeface="Calibri"/>
              </a:rPr>
              <a:t>NJTSS: Defined</a:t>
            </a:r>
            <a:endParaRPr lang="en-US">
              <a:latin typeface="Palatino Linotype"/>
            </a:endParaRPr>
          </a:p>
        </p:txBody>
      </p:sp>
      <p:sp>
        <p:nvSpPr>
          <p:cNvPr id="3" name="Content Placeholder 2">
            <a:extLst>
              <a:ext uri="{FF2B5EF4-FFF2-40B4-BE49-F238E27FC236}">
                <a16:creationId xmlns:a16="http://schemas.microsoft.com/office/drawing/2014/main" id="{69603BD0-D0B6-42B7-A7C2-8179D2FAA426}"/>
              </a:ext>
              <a:ext uri="{C183D7F6-B498-43B3-948B-1728B52AA6E4}">
                <adec:decorative xmlns:adec="http://schemas.microsoft.com/office/drawing/2017/decorative" val="0"/>
              </a:ext>
            </a:extLst>
          </p:cNvPr>
          <p:cNvSpPr>
            <a:spLocks noGrp="1"/>
          </p:cNvSpPr>
          <p:nvPr>
            <p:ph idx="1"/>
          </p:nvPr>
        </p:nvSpPr>
        <p:spPr>
          <a:xfrm>
            <a:off x="107688" y="1593162"/>
            <a:ext cx="7500120" cy="4507465"/>
          </a:xfrm>
        </p:spPr>
        <p:txBody>
          <a:bodyPr vert="horz" lIns="91440" tIns="45720" rIns="91440" bIns="45720" rtlCol="0" anchor="t">
            <a:normAutofit fontScale="92500" lnSpcReduction="20000"/>
          </a:bodyPr>
          <a:lstStyle/>
          <a:p>
            <a:pPr marL="0" indent="0">
              <a:buNone/>
            </a:pPr>
            <a:r>
              <a:rPr lang="en-US" b="1">
                <a:latin typeface="Palatino Linotype"/>
                <a:ea typeface="+mn-lt"/>
                <a:cs typeface="+mn-lt"/>
              </a:rPr>
              <a:t>New Jersey Tiered System of Supports:</a:t>
            </a:r>
            <a:r>
              <a:rPr lang="en-US">
                <a:latin typeface="Palatino Linotype"/>
                <a:ea typeface="+mn-lt"/>
                <a:cs typeface="+mn-lt"/>
              </a:rPr>
              <a:t> A framework for supporting the academic, behavioral, social-emotional and health needs of all students through a layered continuum of evidence-based practices, interventions and services.</a:t>
            </a:r>
            <a:endParaRPr lang="en-US">
              <a:latin typeface="Palatino Linotype"/>
              <a:cs typeface="Calibri"/>
            </a:endParaRPr>
          </a:p>
        </p:txBody>
      </p:sp>
      <p:pic>
        <p:nvPicPr>
          <p:cNvPr id="7" name="Picture 6" descr="Diagram of NJTSS. It is a triangle. The bottom says: Positive School Culture and Climate. The left side says: District and School Leadership. The right side says: Family and Community Engagement. In the center it says: ACCOMODATIONS. There are two black arrows coming from ACCOMODATIONS. One points the to bottom of the triangle and the other points to the top.">
            <a:extLst>
              <a:ext uri="{FF2B5EF4-FFF2-40B4-BE49-F238E27FC236}">
                <a16:creationId xmlns:a16="http://schemas.microsoft.com/office/drawing/2014/main" id="{7363813E-B66E-49EC-85E4-B24C12919CB7}"/>
              </a:ext>
            </a:extLst>
          </p:cNvPr>
          <p:cNvPicPr>
            <a:picLocks noChangeAspect="1"/>
          </p:cNvPicPr>
          <p:nvPr/>
        </p:nvPicPr>
        <p:blipFill rotWithShape="1">
          <a:blip r:embed="rId3">
            <a:extLst>
              <a:ext uri="{28A0092B-C50C-407E-A947-70E740481C1C}">
                <a14:useLocalDpi xmlns:a14="http://schemas.microsoft.com/office/drawing/2010/main" val="0"/>
              </a:ext>
            </a:extLst>
          </a:blip>
          <a:srcRect l="-1" t="1377" r="-1511"/>
          <a:stretch/>
        </p:blipFill>
        <p:spPr bwMode="auto">
          <a:xfrm>
            <a:off x="6903886" y="641741"/>
            <a:ext cx="5180426" cy="5203378"/>
          </a:xfrm>
          <a:prstGeom prst="triangl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B97D0A-AABC-4498-8274-BEC0BF114790}"/>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5" name="Slide Number Placeholder 4">
            <a:extLst>
              <a:ext uri="{FF2B5EF4-FFF2-40B4-BE49-F238E27FC236}">
                <a16:creationId xmlns:a16="http://schemas.microsoft.com/office/drawing/2014/main" id="{8DFE25A6-190B-46F0-A532-733A73B97CF4}"/>
              </a:ext>
            </a:extLst>
          </p:cNvPr>
          <p:cNvSpPr>
            <a:spLocks noGrp="1"/>
          </p:cNvSpPr>
          <p:nvPr>
            <p:ph type="sldNum" sz="quarter" idx="12"/>
          </p:nvPr>
        </p:nvSpPr>
        <p:spPr/>
        <p:txBody>
          <a:bodyPr/>
          <a:lstStyle/>
          <a:p>
            <a:fld id="{1929936C-68CC-48AF-8CF3-4B03BC21D04D}" type="slidenum">
              <a:rPr lang="en-US" smtClean="0"/>
              <a:t>5</a:t>
            </a:fld>
            <a:endParaRPr lang="en-US"/>
          </a:p>
        </p:txBody>
      </p:sp>
    </p:spTree>
    <p:extLst>
      <p:ext uri="{BB962C8B-B14F-4D97-AF65-F5344CB8AC3E}">
        <p14:creationId xmlns:p14="http://schemas.microsoft.com/office/powerpoint/2010/main" val="1866867389"/>
      </p:ext>
    </p:extLst>
  </p:cSld>
  <p:clrMapOvr>
    <a:masterClrMapping/>
  </p:clrMapOvr>
  <mc:AlternateContent xmlns:mc="http://schemas.openxmlformats.org/markup-compatibility/2006" xmlns:p14="http://schemas.microsoft.com/office/powerpoint/2010/main">
    <mc:Choice Requires="p14">
      <p:transition spd="slow" p14:dur="2000" advTm="69256"/>
    </mc:Choice>
    <mc:Fallback xmlns="">
      <p:transition spd="slow" advTm="692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3161A-A6D6-475B-9E26-9092BD192657}"/>
              </a:ext>
            </a:extLst>
          </p:cNvPr>
          <p:cNvSpPr>
            <a:spLocks noGrp="1"/>
          </p:cNvSpPr>
          <p:nvPr>
            <p:ph type="title"/>
          </p:nvPr>
        </p:nvSpPr>
        <p:spPr/>
        <p:txBody>
          <a:bodyPr/>
          <a:lstStyle/>
          <a:p>
            <a:r>
              <a:rPr lang="en-US" sz="3200"/>
              <a:t>Diving Deeper into Data-Based Decision Making</a:t>
            </a:r>
          </a:p>
        </p:txBody>
      </p:sp>
      <p:sp>
        <p:nvSpPr>
          <p:cNvPr id="10" name="Content Placeholder 6">
            <a:extLst>
              <a:ext uri="{FF2B5EF4-FFF2-40B4-BE49-F238E27FC236}">
                <a16:creationId xmlns:a16="http://schemas.microsoft.com/office/drawing/2014/main" id="{CC8909C7-E473-4091-ADA1-1D7F9B877021}"/>
              </a:ext>
            </a:extLst>
          </p:cNvPr>
          <p:cNvSpPr>
            <a:spLocks noGrp="1"/>
          </p:cNvSpPr>
          <p:nvPr>
            <p:ph sz="half" idx="1"/>
          </p:nvPr>
        </p:nvSpPr>
        <p:spPr>
          <a:xfrm>
            <a:off x="176270" y="1429017"/>
            <a:ext cx="6247390" cy="4498057"/>
          </a:xfrm>
        </p:spPr>
        <p:txBody>
          <a:bodyPr>
            <a:normAutofit fontScale="92500"/>
          </a:bodyPr>
          <a:lstStyle/>
          <a:p>
            <a:pPr marL="742950" indent="-742950">
              <a:spcBef>
                <a:spcPts val="0"/>
              </a:spcBef>
              <a:spcAft>
                <a:spcPts val="0"/>
              </a:spcAft>
              <a:buFont typeface="+mj-lt"/>
              <a:buAutoNum type="arabicPeriod"/>
            </a:pPr>
            <a:r>
              <a:rPr lang="en-US" sz="2400" b="1"/>
              <a:t>Effective district and school leadership</a:t>
            </a:r>
          </a:p>
          <a:p>
            <a:pPr marL="742950" indent="-742950">
              <a:spcBef>
                <a:spcPts val="0"/>
              </a:spcBef>
              <a:spcAft>
                <a:spcPts val="0"/>
              </a:spcAft>
              <a:buFont typeface="+mj-lt"/>
              <a:buAutoNum type="arabicPeriod"/>
            </a:pPr>
            <a:r>
              <a:rPr lang="en-US" sz="2400" b="1"/>
              <a:t>Family and community engagement</a:t>
            </a:r>
          </a:p>
          <a:p>
            <a:pPr marL="742950" indent="-742950">
              <a:spcBef>
                <a:spcPts val="0"/>
              </a:spcBef>
              <a:spcAft>
                <a:spcPts val="0"/>
              </a:spcAft>
              <a:buFont typeface="+mj-lt"/>
              <a:buAutoNum type="arabicPeriod"/>
            </a:pPr>
            <a:r>
              <a:rPr lang="en-US" sz="2400" b="1"/>
              <a:t>Positive school culture and climate</a:t>
            </a:r>
          </a:p>
          <a:p>
            <a:pPr marL="742950" indent="-742950">
              <a:spcBef>
                <a:spcPts val="0"/>
              </a:spcBef>
              <a:spcAft>
                <a:spcPts val="0"/>
              </a:spcAft>
              <a:buFont typeface="+mj-lt"/>
              <a:buAutoNum type="arabicPeriod"/>
            </a:pPr>
            <a:r>
              <a:rPr lang="en-US" sz="2400"/>
              <a:t>High-quality learning environments, curricula, and instructional practices </a:t>
            </a:r>
          </a:p>
          <a:p>
            <a:pPr marL="742950" indent="-742950">
              <a:spcBef>
                <a:spcPts val="0"/>
              </a:spcBef>
              <a:spcAft>
                <a:spcPts val="0"/>
              </a:spcAft>
              <a:buFont typeface="+mj-lt"/>
              <a:buAutoNum type="arabicPeriod"/>
            </a:pPr>
            <a:r>
              <a:rPr lang="en-US" sz="2400"/>
              <a:t>Universal screening</a:t>
            </a:r>
          </a:p>
          <a:p>
            <a:pPr marL="742950" indent="-742950">
              <a:spcBef>
                <a:spcPts val="0"/>
              </a:spcBef>
              <a:spcAft>
                <a:spcPts val="0"/>
              </a:spcAft>
              <a:buFont typeface="+mj-lt"/>
              <a:buAutoNum type="arabicPeriod"/>
            </a:pPr>
            <a:r>
              <a:rPr lang="en-US" sz="2400"/>
              <a:t>Data-based decision making</a:t>
            </a:r>
          </a:p>
          <a:p>
            <a:pPr marL="742950" indent="-742950">
              <a:spcBef>
                <a:spcPts val="0"/>
              </a:spcBef>
              <a:spcAft>
                <a:spcPts val="0"/>
              </a:spcAft>
              <a:buFont typeface="+mj-lt"/>
              <a:buAutoNum type="arabicPeriod"/>
            </a:pPr>
            <a:r>
              <a:rPr lang="en-US" sz="2400"/>
              <a:t>Collaborative problem-solving teams</a:t>
            </a:r>
          </a:p>
          <a:p>
            <a:pPr marL="742950" indent="-742950">
              <a:spcBef>
                <a:spcPts val="0"/>
              </a:spcBef>
              <a:spcAft>
                <a:spcPts val="0"/>
              </a:spcAft>
              <a:buFont typeface="+mj-lt"/>
              <a:buAutoNum type="arabicPeriod"/>
            </a:pPr>
            <a:r>
              <a:rPr lang="en-US" sz="2400"/>
              <a:t>Progress monitoring</a:t>
            </a:r>
          </a:p>
          <a:p>
            <a:pPr marL="742950" indent="-742950">
              <a:spcBef>
                <a:spcPts val="0"/>
              </a:spcBef>
              <a:spcAft>
                <a:spcPts val="0"/>
              </a:spcAft>
              <a:buFont typeface="+mj-lt"/>
              <a:buAutoNum type="arabicPeriod"/>
            </a:pPr>
            <a:r>
              <a:rPr lang="en-US" sz="2400"/>
              <a:t>Staff professional development</a:t>
            </a:r>
          </a:p>
        </p:txBody>
      </p:sp>
      <p:pic>
        <p:nvPicPr>
          <p:cNvPr id="3" name="Picture 2" descr="a blue box over 6. Data-based decision making">
            <a:extLst>
              <a:ext uri="{FF2B5EF4-FFF2-40B4-BE49-F238E27FC236}">
                <a16:creationId xmlns:a16="http://schemas.microsoft.com/office/drawing/2014/main" id="{B7FEEB2F-3DA6-C341-5CC6-800C595ED07A}"/>
              </a:ext>
            </a:extLst>
          </p:cNvPr>
          <p:cNvPicPr>
            <a:picLocks noChangeAspect="1"/>
          </p:cNvPicPr>
          <p:nvPr/>
        </p:nvPicPr>
        <p:blipFill>
          <a:blip r:embed="rId3"/>
          <a:stretch>
            <a:fillRect/>
          </a:stretch>
        </p:blipFill>
        <p:spPr>
          <a:xfrm>
            <a:off x="86037" y="3999348"/>
            <a:ext cx="6261135" cy="396274"/>
          </a:xfrm>
          <a:prstGeom prst="rect">
            <a:avLst/>
          </a:prstGeom>
        </p:spPr>
      </p:pic>
      <p:pic>
        <p:nvPicPr>
          <p:cNvPr id="9" name="Picture 6" descr="Diagram of NJTSS">
            <a:extLst>
              <a:ext uri="{FF2B5EF4-FFF2-40B4-BE49-F238E27FC236}">
                <a16:creationId xmlns:a16="http://schemas.microsoft.com/office/drawing/2014/main" id="{47D3070A-A3C6-41C7-9C27-E9D2A4CD9926}"/>
              </a:ext>
            </a:extLst>
          </p:cNvPr>
          <p:cNvPicPr>
            <a:picLocks noGrp="1" noChangeAspect="1"/>
          </p:cNvPicPr>
          <p:nvPr>
            <p:ph sz="half" idx="13"/>
          </p:nvPr>
        </p:nvPicPr>
        <p:blipFill>
          <a:blip r:embed="rId4">
            <a:extLst>
              <a:ext uri="{28A0092B-C50C-407E-A947-70E740481C1C}">
                <a14:useLocalDpi xmlns:a14="http://schemas.microsoft.com/office/drawing/2010/main" val="0"/>
              </a:ext>
            </a:extLst>
          </a:blip>
          <a:srcRect/>
          <a:stretch>
            <a:fillRect/>
          </a:stretch>
        </p:blipFill>
        <p:spPr bwMode="auto">
          <a:xfrm>
            <a:off x="7067766" y="1583430"/>
            <a:ext cx="4052455" cy="418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DE4DAB0C-D5AB-4340-A38D-DF2BA7C98E1E}"/>
              </a:ext>
            </a:extLst>
          </p:cNvPr>
          <p:cNvSpPr>
            <a:spLocks noGrp="1"/>
          </p:cNvSpPr>
          <p:nvPr>
            <p:ph type="sldNum" sz="quarter" idx="12"/>
          </p:nvPr>
        </p:nvSpPr>
        <p:spPr/>
        <p:txBody>
          <a:bodyPr/>
          <a:lstStyle/>
          <a:p>
            <a:fld id="{37CA07B4-DD15-4A32-9DF2-B6AD00727005}" type="slidenum">
              <a:rPr lang="en-US" smtClean="0"/>
              <a:t>6</a:t>
            </a:fld>
            <a:endParaRPr lang="en-US"/>
          </a:p>
        </p:txBody>
      </p:sp>
    </p:spTree>
    <p:extLst>
      <p:ext uri="{BB962C8B-B14F-4D97-AF65-F5344CB8AC3E}">
        <p14:creationId xmlns:p14="http://schemas.microsoft.com/office/powerpoint/2010/main" val="3729356456"/>
      </p:ext>
    </p:extLst>
  </p:cSld>
  <p:clrMapOvr>
    <a:masterClrMapping/>
  </p:clrMapOvr>
  <mc:AlternateContent xmlns:mc="http://schemas.openxmlformats.org/markup-compatibility/2006" xmlns:p14="http://schemas.microsoft.com/office/powerpoint/2010/main">
    <mc:Choice Requires="p14">
      <p:transition spd="slow" p14:dur="2000" advTm="58132"/>
    </mc:Choice>
    <mc:Fallback xmlns="">
      <p:transition spd="slow" advTm="5813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A0E0-65FD-4EF4-AA0C-AF69C04C45CA}"/>
              </a:ext>
            </a:extLst>
          </p:cNvPr>
          <p:cNvSpPr>
            <a:spLocks noGrp="1"/>
          </p:cNvSpPr>
          <p:nvPr>
            <p:ph type="title"/>
          </p:nvPr>
        </p:nvSpPr>
        <p:spPr/>
        <p:txBody>
          <a:bodyPr/>
          <a:lstStyle/>
          <a:p>
            <a:r>
              <a:rPr lang="en-US" sz="4400"/>
              <a:t>Data-Based Decision Making (1 of 2)</a:t>
            </a:r>
          </a:p>
        </p:txBody>
      </p:sp>
      <p:sp>
        <p:nvSpPr>
          <p:cNvPr id="3" name="Content Placeholder 2">
            <a:extLst>
              <a:ext uri="{FF2B5EF4-FFF2-40B4-BE49-F238E27FC236}">
                <a16:creationId xmlns:a16="http://schemas.microsoft.com/office/drawing/2014/main" id="{EF71C02D-BE6B-4876-A5DC-A1E0F7109EA4}"/>
              </a:ext>
            </a:extLst>
          </p:cNvPr>
          <p:cNvSpPr>
            <a:spLocks noGrp="1"/>
          </p:cNvSpPr>
          <p:nvPr>
            <p:ph sz="half" idx="1"/>
          </p:nvPr>
        </p:nvSpPr>
        <p:spPr>
          <a:xfrm>
            <a:off x="176270" y="1429017"/>
            <a:ext cx="11177530" cy="4498057"/>
          </a:xfrm>
        </p:spPr>
        <p:txBody>
          <a:bodyPr>
            <a:normAutofit lnSpcReduction="10000"/>
          </a:bodyPr>
          <a:lstStyle/>
          <a:p>
            <a:r>
              <a:rPr lang="en-US"/>
              <a:t>Definition</a:t>
            </a:r>
          </a:p>
          <a:p>
            <a:pPr lvl="1"/>
            <a:r>
              <a:rPr lang="en-US"/>
              <a:t>Data-based decision making involves systemic analysis of data within multiple levels of instruction and interventions to identify students’ strengths and areas of need, appropriate interventions and determine the effectiveness of interventions. </a:t>
            </a:r>
            <a:r>
              <a:rPr lang="en-US" b="1"/>
              <a:t>This ensures the health of the whole system is taken into account.</a:t>
            </a:r>
            <a:endParaRPr lang="en-US"/>
          </a:p>
        </p:txBody>
      </p:sp>
      <p:sp>
        <p:nvSpPr>
          <p:cNvPr id="6" name="TextBox 5">
            <a:extLst>
              <a:ext uri="{FF2B5EF4-FFF2-40B4-BE49-F238E27FC236}">
                <a16:creationId xmlns:a16="http://schemas.microsoft.com/office/drawing/2014/main" id="{A2509B37-72FA-4D3F-816B-074C006258C7}"/>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5" name="Slide Number Placeholder 4">
            <a:extLst>
              <a:ext uri="{FF2B5EF4-FFF2-40B4-BE49-F238E27FC236}">
                <a16:creationId xmlns:a16="http://schemas.microsoft.com/office/drawing/2014/main" id="{886A2303-2D7E-42DB-A4C8-C8CDB97D9F33}"/>
              </a:ext>
            </a:extLst>
          </p:cNvPr>
          <p:cNvSpPr>
            <a:spLocks noGrp="1"/>
          </p:cNvSpPr>
          <p:nvPr>
            <p:ph type="sldNum" sz="quarter" idx="12"/>
          </p:nvPr>
        </p:nvSpPr>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934592757"/>
      </p:ext>
    </p:extLst>
  </p:cSld>
  <p:clrMapOvr>
    <a:masterClrMapping/>
  </p:clrMapOvr>
  <mc:AlternateContent xmlns:mc="http://schemas.openxmlformats.org/markup-compatibility/2006" xmlns:p14="http://schemas.microsoft.com/office/powerpoint/2010/main">
    <mc:Choice Requires="p14">
      <p:transition spd="slow" p14:dur="2000" advTm="50150"/>
    </mc:Choice>
    <mc:Fallback xmlns="">
      <p:transition spd="slow" advTm="501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A0E0-65FD-4EF4-AA0C-AF69C04C45CA}"/>
              </a:ext>
            </a:extLst>
          </p:cNvPr>
          <p:cNvSpPr>
            <a:spLocks noGrp="1"/>
          </p:cNvSpPr>
          <p:nvPr>
            <p:ph type="title"/>
          </p:nvPr>
        </p:nvSpPr>
        <p:spPr>
          <a:xfrm>
            <a:off x="1256841" y="369168"/>
            <a:ext cx="10096959" cy="747579"/>
          </a:xfrm>
        </p:spPr>
        <p:txBody>
          <a:bodyPr/>
          <a:lstStyle/>
          <a:p>
            <a:r>
              <a:rPr lang="en-US" sz="4400"/>
              <a:t>Data-Based Decision Making (2 of 2)</a:t>
            </a:r>
          </a:p>
        </p:txBody>
      </p:sp>
      <p:sp>
        <p:nvSpPr>
          <p:cNvPr id="3" name="Content Placeholder 2">
            <a:extLst>
              <a:ext uri="{FF2B5EF4-FFF2-40B4-BE49-F238E27FC236}">
                <a16:creationId xmlns:a16="http://schemas.microsoft.com/office/drawing/2014/main" id="{EF71C02D-BE6B-4876-A5DC-A1E0F7109EA4}"/>
              </a:ext>
            </a:extLst>
          </p:cNvPr>
          <p:cNvSpPr>
            <a:spLocks noGrp="1"/>
          </p:cNvSpPr>
          <p:nvPr>
            <p:ph sz="half" idx="1"/>
          </p:nvPr>
        </p:nvSpPr>
        <p:spPr>
          <a:xfrm>
            <a:off x="176270" y="1429017"/>
            <a:ext cx="11177530" cy="4498057"/>
          </a:xfrm>
        </p:spPr>
        <p:txBody>
          <a:bodyPr>
            <a:normAutofit fontScale="77500" lnSpcReduction="20000"/>
          </a:bodyPr>
          <a:lstStyle/>
          <a:p>
            <a:r>
              <a:rPr lang="en-US"/>
              <a:t>An ongoing, outcomes driven approach.</a:t>
            </a:r>
          </a:p>
          <a:p>
            <a:r>
              <a:rPr lang="en-US"/>
              <a:t>Analyze screening and progress monitoring data to determine how to best address system and students’ skill needs.</a:t>
            </a:r>
          </a:p>
          <a:p>
            <a:r>
              <a:rPr lang="en-US"/>
              <a:t>Clearly-specified, data-based decision rules are used to guide intervention selection and modification.</a:t>
            </a:r>
          </a:p>
          <a:p>
            <a:r>
              <a:rPr lang="en-US"/>
              <a:t>Data are organized, maintained and displayed using an online student database that enable school teams to make school wide, grade-level, class-wide, and individual student decisions. </a:t>
            </a:r>
          </a:p>
        </p:txBody>
      </p:sp>
      <p:sp>
        <p:nvSpPr>
          <p:cNvPr id="6" name="TextBox 5">
            <a:extLst>
              <a:ext uri="{FF2B5EF4-FFF2-40B4-BE49-F238E27FC236}">
                <a16:creationId xmlns:a16="http://schemas.microsoft.com/office/drawing/2014/main" id="{87F27016-F66E-4A95-B8CA-6D6F43E856C2}"/>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5" name="Slide Number Placeholder 4">
            <a:extLst>
              <a:ext uri="{FF2B5EF4-FFF2-40B4-BE49-F238E27FC236}">
                <a16:creationId xmlns:a16="http://schemas.microsoft.com/office/drawing/2014/main" id="{886A2303-2D7E-42DB-A4C8-C8CDB97D9F33}"/>
              </a:ext>
            </a:extLst>
          </p:cNvPr>
          <p:cNvSpPr>
            <a:spLocks noGrp="1"/>
          </p:cNvSpPr>
          <p:nvPr>
            <p:ph type="sldNum" sz="quarter" idx="12"/>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2665378465"/>
      </p:ext>
    </p:extLst>
  </p:cSld>
  <p:clrMapOvr>
    <a:masterClrMapping/>
  </p:clrMapOvr>
  <mc:AlternateContent xmlns:mc="http://schemas.openxmlformats.org/markup-compatibility/2006" xmlns:p14="http://schemas.microsoft.com/office/powerpoint/2010/main">
    <mc:Choice Requires="p14">
      <p:transition spd="slow" p14:dur="2000" advTm="56557"/>
    </mc:Choice>
    <mc:Fallback xmlns="">
      <p:transition spd="slow" advTm="565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7272-00B5-4D1E-9778-0A3F03419690}"/>
              </a:ext>
            </a:extLst>
          </p:cNvPr>
          <p:cNvSpPr>
            <a:spLocks noGrp="1"/>
          </p:cNvSpPr>
          <p:nvPr>
            <p:ph type="title"/>
          </p:nvPr>
        </p:nvSpPr>
        <p:spPr>
          <a:xfrm>
            <a:off x="1333960" y="351313"/>
            <a:ext cx="10096959" cy="747579"/>
          </a:xfrm>
        </p:spPr>
        <p:txBody>
          <a:bodyPr/>
          <a:lstStyle/>
          <a:p>
            <a:r>
              <a:rPr lang="en-US" sz="3200" dirty="0"/>
              <a:t>Successful Data-Based Decision Making Example</a:t>
            </a:r>
          </a:p>
        </p:txBody>
      </p:sp>
      <p:sp>
        <p:nvSpPr>
          <p:cNvPr id="6" name="TextBox 5">
            <a:extLst>
              <a:ext uri="{FF2B5EF4-FFF2-40B4-BE49-F238E27FC236}">
                <a16:creationId xmlns:a16="http://schemas.microsoft.com/office/drawing/2014/main" id="{2BBA1A7B-7EDE-4642-A29F-A49B3E9ADE71}"/>
              </a:ext>
            </a:extLst>
          </p:cNvPr>
          <p:cNvSpPr txBox="1"/>
          <p:nvPr/>
        </p:nvSpPr>
        <p:spPr>
          <a:xfrm>
            <a:off x="254000" y="1461312"/>
            <a:ext cx="5843183" cy="1754326"/>
          </a:xfrm>
          <a:prstGeom prst="rect">
            <a:avLst/>
          </a:prstGeom>
          <a:noFill/>
        </p:spPr>
        <p:txBody>
          <a:bodyPr wrap="square" lIns="91440" tIns="45720" rIns="91440" bIns="45720" rtlCol="0" anchor="t">
            <a:spAutoFit/>
          </a:bodyPr>
          <a:lstStyle/>
          <a:p>
            <a:r>
              <a:rPr lang="en-US"/>
              <a:t>“Data do a great job of breaking a problem apart, and a lousy job of telling us what to do next.” (Cave, 2019) </a:t>
            </a:r>
          </a:p>
          <a:p>
            <a:endParaRPr lang="en-US"/>
          </a:p>
          <a:p>
            <a:r>
              <a:rPr lang="en-US"/>
              <a:t>How to use data to make a hit TV show</a:t>
            </a:r>
          </a:p>
          <a:p>
            <a:r>
              <a:rPr lang="en-US"/>
              <a:t>Sebastian Wernicke (7:57- 10:55)</a:t>
            </a:r>
          </a:p>
          <a:p>
            <a:endParaRPr lang="en-US"/>
          </a:p>
        </p:txBody>
      </p:sp>
      <p:pic>
        <p:nvPicPr>
          <p:cNvPr id="10" name="Online Media 6" title="How to use data to make a hit TV show | Sebastian Wernicke">
            <a:hlinkClick r:id="" action="ppaction://media"/>
            <a:extLst>
              <a:ext uri="{FF2B5EF4-FFF2-40B4-BE49-F238E27FC236}">
                <a16:creationId xmlns:a16="http://schemas.microsoft.com/office/drawing/2014/main" id="{7B16F3C0-84FD-D128-9977-2DBC346DD5C5}"/>
              </a:ext>
            </a:extLst>
          </p:cNvPr>
          <p:cNvPicPr>
            <a:picLocks noRot="1" noChangeAspect="1"/>
          </p:cNvPicPr>
          <p:nvPr>
            <a:videoFile r:link="rId1"/>
          </p:nvPr>
        </p:nvPicPr>
        <p:blipFill>
          <a:blip r:embed="rId4"/>
          <a:stretch>
            <a:fillRect/>
          </a:stretch>
        </p:blipFill>
        <p:spPr>
          <a:xfrm>
            <a:off x="642026" y="3041801"/>
            <a:ext cx="4894933" cy="2552398"/>
          </a:xfrm>
          <a:prstGeom prst="rect">
            <a:avLst/>
          </a:prstGeom>
        </p:spPr>
      </p:pic>
      <p:sp>
        <p:nvSpPr>
          <p:cNvPr id="8" name="TextBox 7">
            <a:extLst>
              <a:ext uri="{FF2B5EF4-FFF2-40B4-BE49-F238E27FC236}">
                <a16:creationId xmlns:a16="http://schemas.microsoft.com/office/drawing/2014/main" id="{7BE3D981-18AD-B260-1C59-72646D20A3E5}"/>
              </a:ext>
            </a:extLst>
          </p:cNvPr>
          <p:cNvSpPr txBox="1"/>
          <p:nvPr/>
        </p:nvSpPr>
        <p:spPr>
          <a:xfrm>
            <a:off x="642026" y="5642041"/>
            <a:ext cx="5630244" cy="323165"/>
          </a:xfrm>
          <a:prstGeom prst="rect">
            <a:avLst/>
          </a:prstGeom>
          <a:noFill/>
        </p:spPr>
        <p:txBody>
          <a:bodyPr wrap="square" rtlCol="0">
            <a:spAutoFit/>
          </a:bodyPr>
          <a:lstStyle/>
          <a:p>
            <a:r>
              <a:rPr lang="en-US" sz="1500">
                <a:hlinkClick r:id="rId5"/>
              </a:rPr>
              <a:t>https://www.youtube.com/watch?v=vQILP19qABk&amp;t=478s</a:t>
            </a:r>
            <a:r>
              <a:rPr lang="en-US" sz="1500"/>
              <a:t> </a:t>
            </a:r>
          </a:p>
        </p:txBody>
      </p:sp>
      <p:sp>
        <p:nvSpPr>
          <p:cNvPr id="3" name="Content Placeholder 2">
            <a:extLst>
              <a:ext uri="{FF2B5EF4-FFF2-40B4-BE49-F238E27FC236}">
                <a16:creationId xmlns:a16="http://schemas.microsoft.com/office/drawing/2014/main" id="{205288CD-286A-4133-AEB0-77F7483DDC79}"/>
              </a:ext>
            </a:extLst>
          </p:cNvPr>
          <p:cNvSpPr>
            <a:spLocks noGrp="1"/>
          </p:cNvSpPr>
          <p:nvPr>
            <p:ph sz="half" idx="1"/>
          </p:nvPr>
        </p:nvSpPr>
        <p:spPr>
          <a:xfrm>
            <a:off x="6272270" y="1462124"/>
            <a:ext cx="6021330" cy="2161436"/>
          </a:xfrm>
        </p:spPr>
        <p:txBody>
          <a:bodyPr>
            <a:normAutofit fontScale="40000" lnSpcReduction="20000"/>
          </a:bodyPr>
          <a:lstStyle/>
          <a:p>
            <a:r>
              <a:rPr lang="en-US"/>
              <a:t>Amazon Studios</a:t>
            </a:r>
          </a:p>
          <a:p>
            <a:pPr lvl="1"/>
            <a:r>
              <a:rPr lang="en-US"/>
              <a:t>Roy Price, Senior Executive</a:t>
            </a:r>
          </a:p>
          <a:p>
            <a:pPr lvl="1"/>
            <a:r>
              <a:rPr lang="en-US"/>
              <a:t>Created first episodes for free and watched millions of people watch these shows. Analyzed all viewing data to determine which show they should make.</a:t>
            </a:r>
          </a:p>
          <a:p>
            <a:pPr lvl="1"/>
            <a:r>
              <a:rPr lang="en-US">
                <a:solidFill>
                  <a:srgbClr val="EB0000"/>
                </a:solidFill>
              </a:rPr>
              <a:t>Created sitcom about four US Senators, Alpha House. </a:t>
            </a:r>
          </a:p>
          <a:p>
            <a:pPr lvl="1"/>
            <a:endParaRPr lang="en-US"/>
          </a:p>
        </p:txBody>
      </p:sp>
      <p:sp>
        <p:nvSpPr>
          <p:cNvPr id="4" name="Content Placeholder 3">
            <a:extLst>
              <a:ext uri="{FF2B5EF4-FFF2-40B4-BE49-F238E27FC236}">
                <a16:creationId xmlns:a16="http://schemas.microsoft.com/office/drawing/2014/main" id="{D1CD6F29-D2CC-402A-90E6-CD750CEA8AC7}"/>
              </a:ext>
            </a:extLst>
          </p:cNvPr>
          <p:cNvSpPr>
            <a:spLocks noGrp="1"/>
          </p:cNvSpPr>
          <p:nvPr>
            <p:ph sz="half" idx="13"/>
          </p:nvPr>
        </p:nvSpPr>
        <p:spPr>
          <a:xfrm>
            <a:off x="6272270" y="3779375"/>
            <a:ext cx="5843528" cy="2660384"/>
          </a:xfrm>
        </p:spPr>
        <p:txBody>
          <a:bodyPr>
            <a:normAutofit fontScale="47500" lnSpcReduction="20000"/>
          </a:bodyPr>
          <a:lstStyle/>
          <a:p>
            <a:r>
              <a:rPr lang="en-US"/>
              <a:t>Netflix</a:t>
            </a:r>
          </a:p>
          <a:p>
            <a:pPr lvl="1"/>
            <a:r>
              <a:rPr lang="en-US"/>
              <a:t>Ted Sarandos, Chief Content Officer</a:t>
            </a:r>
          </a:p>
          <a:p>
            <a:pPr lvl="1"/>
            <a:r>
              <a:rPr lang="en-US"/>
              <a:t>Utilized existing data- ratings, viewing histories, etc.</a:t>
            </a:r>
          </a:p>
          <a:p>
            <a:pPr lvl="1"/>
            <a:r>
              <a:rPr lang="en-US"/>
              <a:t>Created a drama series about one US Senator.</a:t>
            </a:r>
          </a:p>
          <a:p>
            <a:pPr lvl="1"/>
            <a:r>
              <a:rPr lang="en-US">
                <a:solidFill>
                  <a:srgbClr val="EB0000"/>
                </a:solidFill>
              </a:rPr>
              <a:t>House of Cards received critical acclaim, 33 Emmy nominations and 8 Golden Globe nominations.</a:t>
            </a:r>
          </a:p>
          <a:p>
            <a:pPr lvl="1"/>
            <a:endParaRPr lang="en-US"/>
          </a:p>
        </p:txBody>
      </p:sp>
      <p:sp>
        <p:nvSpPr>
          <p:cNvPr id="9" name="TextBox 8">
            <a:extLst>
              <a:ext uri="{FF2B5EF4-FFF2-40B4-BE49-F238E27FC236}">
                <a16:creationId xmlns:a16="http://schemas.microsoft.com/office/drawing/2014/main" id="{A7FE1BD8-FBDF-4DB4-BA0B-8EA341655127}"/>
              </a:ext>
            </a:extLst>
          </p:cNvPr>
          <p:cNvSpPr txBox="1"/>
          <p:nvPr/>
        </p:nvSpPr>
        <p:spPr>
          <a:xfrm>
            <a:off x="5919732" y="6318575"/>
            <a:ext cx="5846674" cy="276999"/>
          </a:xfrm>
          <a:prstGeom prst="rect">
            <a:avLst/>
          </a:prstGeom>
          <a:noFill/>
        </p:spPr>
        <p:txBody>
          <a:bodyPr wrap="square" rtlCol="0">
            <a:spAutoFit/>
          </a:bodyPr>
          <a:lstStyle/>
          <a:p>
            <a:r>
              <a:rPr lang="en-US" sz="1200" u="sng">
                <a:solidFill>
                  <a:schemeClr val="bg1"/>
                </a:solidFill>
              </a:rPr>
              <a:t>https://www.pbisapps.org/articles/the-best-decisions-take-guts-and-data</a:t>
            </a:r>
          </a:p>
        </p:txBody>
      </p:sp>
      <p:sp>
        <p:nvSpPr>
          <p:cNvPr id="5" name="Slide Number Placeholder 4">
            <a:extLst>
              <a:ext uri="{FF2B5EF4-FFF2-40B4-BE49-F238E27FC236}">
                <a16:creationId xmlns:a16="http://schemas.microsoft.com/office/drawing/2014/main" id="{93CDE61E-71FF-45C7-B106-6BCCF5714F05}"/>
              </a:ext>
            </a:extLst>
          </p:cNvPr>
          <p:cNvSpPr>
            <a:spLocks noGrp="1"/>
          </p:cNvSpPr>
          <p:nvPr>
            <p:ph type="sldNum" sz="quarter" idx="12"/>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1394033179"/>
      </p:ext>
    </p:extLst>
  </p:cSld>
  <p:clrMapOvr>
    <a:masterClrMapping/>
  </p:clrMapOvr>
  <mc:AlternateContent xmlns:mc="http://schemas.openxmlformats.org/markup-compatibility/2006" xmlns:p14="http://schemas.microsoft.com/office/powerpoint/2010/main">
    <mc:Choice Requires="p14">
      <p:transition spd="slow" p14:dur="2000" advTm="188997"/>
    </mc:Choice>
    <mc:Fallback xmlns="">
      <p:transition spd="slow" advTm="18899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5"/>
</p:tagLst>
</file>

<file path=ppt/tags/tag2.xml><?xml version="1.0" encoding="utf-8"?>
<p:tagLst xmlns:a="http://schemas.openxmlformats.org/drawingml/2006/main" xmlns:r="http://schemas.openxmlformats.org/officeDocument/2006/relationships" xmlns:p="http://schemas.openxmlformats.org/presentationml/2006/main">
  <p:tag name="TIMING" val="|23.6"/>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 xmlns="1765d9d9-734f-4e40-bf37-76520b71712c">true</Accessibility>
    <Notes xmlns="1765d9d9-734f-4e40-bf37-76520b71712c">Script done. Recording done. </Notes>
    <Year xmlns="1765d9d9-734f-4e40-bf37-76520b7171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527733B12F634B9735AAA5FFBBE821" ma:contentTypeVersion="12" ma:contentTypeDescription="Create a new document." ma:contentTypeScope="" ma:versionID="d507dda3714da683f77c969580b6db9e">
  <xsd:schema xmlns:xsd="http://www.w3.org/2001/XMLSchema" xmlns:xs="http://www.w3.org/2001/XMLSchema" xmlns:p="http://schemas.microsoft.com/office/2006/metadata/properties" xmlns:ns2="1765d9d9-734f-4e40-bf37-76520b71712c" xmlns:ns3="2f57b3d6-2a08-4fee-adfc-63f103472337" targetNamespace="http://schemas.microsoft.com/office/2006/metadata/properties" ma:root="true" ma:fieldsID="26008fc72e58ca7d7b5a8b785acdf96f" ns2:_="" ns3:_="">
    <xsd:import namespace="1765d9d9-734f-4e40-bf37-76520b71712c"/>
    <xsd:import namespace="2f57b3d6-2a08-4fee-adfc-63f1034723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Accessibility" minOccurs="0"/>
                <xsd:element ref="ns2:Year"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5d9d9-734f-4e40-bf37-76520b7171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Accessibility" ma:index="16" nillable="true" ma:displayName="Accessibility" ma:default="0" ma:description="Indicate yes remediation is complete or no remediation not acceptable" ma:format="Dropdown" ma:internalName="Accessibility">
      <xsd:simpleType>
        <xsd:restriction base="dms:Boolean"/>
      </xsd:simpleType>
    </xsd:element>
    <xsd:element name="Year" ma:index="17" nillable="true" ma:displayName="Year" ma:description="Year posted on website" ma:format="Dropdown" ma:internalName="Year">
      <xsd:simpleType>
        <xsd:restriction base="dms:Text">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Notes" ma:index="19"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57b3d6-2a08-4fee-adfc-63f1034723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FFA48A-68F4-42C3-968E-9E763612FC9D}">
  <ds:schemaRefs>
    <ds:schemaRef ds:uri="1765d9d9-734f-4e40-bf37-76520b71712c"/>
    <ds:schemaRef ds:uri="http://schemas.microsoft.com/office/infopath/2007/PartnerControls"/>
    <ds:schemaRef ds:uri="http://purl.org/dc/terms/"/>
    <ds:schemaRef ds:uri="http://purl.org/dc/dcmitype/"/>
    <ds:schemaRef ds:uri="2f57b3d6-2a08-4fee-adfc-63f103472337"/>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3AADCAF-2A2D-4433-999D-EE4FA6C41B73}">
  <ds:schemaRefs>
    <ds:schemaRef ds:uri="1765d9d9-734f-4e40-bf37-76520b71712c"/>
    <ds:schemaRef ds:uri="2f57b3d6-2a08-4fee-adfc-63f1034723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F087A0-37F5-49DB-8753-F921DD28D2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7098</TotalTime>
  <Words>2051</Words>
  <Application>Microsoft Office PowerPoint</Application>
  <PresentationFormat>Widescreen</PresentationFormat>
  <Paragraphs>244</Paragraphs>
  <Slides>26</Slides>
  <Notes>26</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Palatino Linotype</vt:lpstr>
      <vt:lpstr>NDJOE_Main</vt:lpstr>
      <vt:lpstr>NJDOE_TitleSlide</vt:lpstr>
      <vt:lpstr>NJDOE_SectionTitle</vt:lpstr>
      <vt:lpstr>Professional Learning series:  New Jersey Tiered System of Supports (NJTSS) Data-Based Decision Making</vt:lpstr>
      <vt:lpstr>Quote</vt:lpstr>
      <vt:lpstr>NJTSS series: Navigation</vt:lpstr>
      <vt:lpstr>Purpose</vt:lpstr>
      <vt:lpstr>NJTSS: Defined</vt:lpstr>
      <vt:lpstr>Diving Deeper into Data-Based Decision Making</vt:lpstr>
      <vt:lpstr>Data-Based Decision Making (1 of 2)</vt:lpstr>
      <vt:lpstr>Data-Based Decision Making (2 of 2)</vt:lpstr>
      <vt:lpstr>Successful Data-Based Decision Making Example</vt:lpstr>
      <vt:lpstr>What are Different Types of Student Assessment Data?</vt:lpstr>
      <vt:lpstr>Prioritizing your System’s Data</vt:lpstr>
      <vt:lpstr>How do you collect Student Assessment Data? (1 of 5)</vt:lpstr>
      <vt:lpstr>How do you collect Student Assessment Data? (2 of 5)</vt:lpstr>
      <vt:lpstr>How do you collect Student Assessment Data? (3 of 5)</vt:lpstr>
      <vt:lpstr>How do you collect Student Assessment Data? (4 of 5)</vt:lpstr>
      <vt:lpstr>How do you collect Student Assessment Data? (5 of 5)</vt:lpstr>
      <vt:lpstr>New Jersey Annual School Planning Process</vt:lpstr>
      <vt:lpstr>Data-Based Decision Making</vt:lpstr>
      <vt:lpstr>Universal Screening &amp; Progress Monitoring Process (1 of 3)</vt:lpstr>
      <vt:lpstr>Universal Screening &amp; Progress Monitoring Process (2 of 3)</vt:lpstr>
      <vt:lpstr>Universal Screening &amp; Progress Monitoring Process (3 of 3)</vt:lpstr>
      <vt:lpstr>Data-Based Decision Making Process </vt:lpstr>
      <vt:lpstr>Procedural Practices</vt:lpstr>
      <vt:lpstr>Reflective Questions</vt:lpstr>
      <vt:lpstr>NJTSS: Start Where You Are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NJTSS: Overview Data-Based Decision Making</dc:title>
  <dc:creator>Osgoodby, Stephanie</dc:creator>
  <cp:lastModifiedBy>O'Connor, Elizabeth</cp:lastModifiedBy>
  <cp:revision>2</cp:revision>
  <dcterms:created xsi:type="dcterms:W3CDTF">2022-04-19T14:45:35Z</dcterms:created>
  <dcterms:modified xsi:type="dcterms:W3CDTF">2023-12-14T16:51:16Z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0x01010023527733B12F634B9735AAA5FFBBE821</vt:lpwstr>
  </property>
</Properties>
</file>