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58" r:id="rId5"/>
  </p:sldMasterIdLst>
  <p:notesMasterIdLst>
    <p:notesMasterId r:id="rId16"/>
  </p:notesMasterIdLst>
  <p:handoutMasterIdLst>
    <p:handoutMasterId r:id="rId17"/>
  </p:handoutMasterIdLst>
  <p:sldIdLst>
    <p:sldId id="256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63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DEDB33-E49C-63FE-C6A8-FD4D6DEFEC73}" name="Strege, Tami" initials="ST" userId="S::tstrege@doe.nj.gov::9057e87a-9f56-4c76-bb39-dd5958e4252f" providerId="AD"/>
  <p188:author id="{7CD06546-9DD9-0023-DDD8-EC4F2CAE1FF9}" name="Thomas, Elizabeth" initials="ET" userId="S::ethomas@doe.nj.gov::ecf9b76d-2424-407e-a49b-ad172b417e8c" providerId="AD"/>
  <p188:author id="{A0AE2189-1814-E580-93E1-E8B547A437E3}" name="Schultz, Amanda" initials="AS" userId="S::aschultz@doe.nj.gov::ca1f8dba-a58f-4f8d-9296-4290f3829c9b" providerId="AD"/>
  <p188:author id="{E269909D-9F85-4F80-06C0-DC7E2EC024BC}" name="Ecks, Susan" initials="SE" userId="S::secks@doe.nj.gov::6dc760a6-31d1-4be1-9fc9-edc567a48e6c" providerId="AD"/>
  <p188:author id="{CA17ADC1-79F4-3FD1-9258-201D469E948A}" name="Sadler-Williams, Elise" initials="SE" userId="S::ewilliam@doe.nj.gov::2fe49c50-318f-42ab-80bd-dee758a4ed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5" autoAdjust="0"/>
    <p:restoredTop sz="86449" autoAdjust="0"/>
  </p:normalViewPr>
  <p:slideViewPr>
    <p:cSldViewPr snapToGrid="0">
      <p:cViewPr varScale="1">
        <p:scale>
          <a:sx n="50" d="100"/>
          <a:sy n="50" d="100"/>
        </p:scale>
        <p:origin x="71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5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57425AFB-E73E-4C47-BA4D-95B867A1CC0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5D8AC223-25EB-40B2-9538-010511AACFA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2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3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680292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206483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0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F71443D-64CE-2BDB-B6BB-C2C1069F0E8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6270" y="1126476"/>
            <a:ext cx="11839462" cy="1625602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 marL="1828800" indent="0">
              <a:buNone/>
              <a:defRPr sz="2400"/>
            </a:lvl5pPr>
          </a:lstStyle>
          <a:p>
            <a:pPr lvl="4"/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2938509"/>
            <a:ext cx="5843530" cy="2988565"/>
          </a:xfrm>
        </p:spPr>
        <p:txBody>
          <a:bodyPr rIns="9144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2938508"/>
            <a:ext cx="5843530" cy="2988565"/>
          </a:xfrm>
        </p:spPr>
        <p:txBody>
          <a:bodyPr rIns="9144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91" r:id="rId5"/>
    <p:sldLayoutId id="2147483670" r:id="rId6"/>
    <p:sldLayoutId id="2147483665" r:id="rId7"/>
    <p:sldLayoutId id="2147483681" r:id="rId8"/>
    <p:sldLayoutId id="2147483675" r:id="rId9"/>
    <p:sldLayoutId id="2147483676" r:id="rId10"/>
    <p:sldLayoutId id="2147483672" r:id="rId11"/>
    <p:sldLayoutId id="2147483690" r:id="rId12"/>
    <p:sldLayoutId id="2147483669" r:id="rId13"/>
    <p:sldLayoutId id="2147483689" r:id="rId14"/>
    <p:sldLayoutId id="2147483678" r:id="rId15"/>
    <p:sldLayoutId id="214748369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37850"/>
            <a:ext cx="12191999" cy="1622870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dirty="0">
                <a:latin typeface="Palatino Linotype"/>
              </a:rPr>
              <a:t>School Funding Outreach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890074"/>
            <a:ext cx="12191998" cy="1962085"/>
          </a:xfrm>
        </p:spPr>
        <p:txBody>
          <a:bodyPr/>
          <a:lstStyle/>
          <a:p>
            <a:r>
              <a:rPr lang="en-US" dirty="0"/>
              <a:t>Division of Finance and Business Services</a:t>
            </a:r>
          </a:p>
          <a:p>
            <a:r>
              <a:rPr lang="en-US" dirty="0"/>
              <a:t>December 2024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Us on Social Media!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/>
              <a:t>Facebook: </a:t>
            </a:r>
            <a:br>
              <a:rPr lang="en-US" sz="1400"/>
            </a:br>
            <a:r>
              <a:rPr lang="en-US" sz="140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/>
              <a:t>Instagram: </a:t>
            </a:r>
            <a:br>
              <a:rPr lang="en-US" sz="1400"/>
            </a:br>
            <a:r>
              <a:rPr lang="en-US" sz="140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/>
              <a:t>LinkedIn: </a:t>
            </a:r>
            <a:br>
              <a:rPr lang="en-US" sz="1600"/>
            </a:br>
            <a:r>
              <a:rPr lang="en-US"/>
              <a:t>New Jersey Department of Education</a:t>
            </a:r>
            <a:endParaRPr lang="en-US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/>
              <a:t>Threads:</a:t>
            </a:r>
            <a:br>
              <a:rPr lang="en-US" sz="1400"/>
            </a:br>
            <a:r>
              <a:rPr lang="en-US" sz="140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/>
              <a:t>YouTube: </a:t>
            </a:r>
            <a:r>
              <a:rPr lang="en-US" sz="140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15835B8-328F-DF7F-FC83-278745EE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Discussion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7AA09-0A30-7CB1-1010-E057E5B62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08" y="1222375"/>
            <a:ext cx="11661943" cy="4803775"/>
          </a:xfrm>
        </p:spPr>
        <p:txBody>
          <a:bodyPr vert="horz" lIns="91440" tIns="45720" rIns="822960" bIns="45720" rtlCol="0" anchor="t">
            <a:normAutofit fontScale="77500" lnSpcReduction="20000"/>
          </a:bodyPr>
          <a:lstStyle/>
          <a:p>
            <a:r>
              <a:rPr lang="en-US" dirty="0">
                <a:latin typeface="Palatino Linotype"/>
              </a:rPr>
              <a:t>Provide a general overview of current state of the School Funding Reform Act which outlines how State school aid is allocated in New Jersey.</a:t>
            </a:r>
          </a:p>
          <a:p>
            <a:r>
              <a:rPr lang="en-US" dirty="0">
                <a:latin typeface="Palatino Linotype"/>
              </a:rPr>
              <a:t>Receive stakeholder feedback on key issues including:</a:t>
            </a:r>
            <a:endParaRPr lang="en-US" dirty="0"/>
          </a:p>
          <a:p>
            <a:pPr lvl="1"/>
            <a:r>
              <a:rPr lang="en-US" dirty="0"/>
              <a:t>Adequacy budget determination</a:t>
            </a:r>
          </a:p>
          <a:p>
            <a:pPr lvl="1"/>
            <a:r>
              <a:rPr lang="en-US" dirty="0"/>
              <a:t>Local share calculation</a:t>
            </a:r>
          </a:p>
          <a:p>
            <a:pPr lvl="1"/>
            <a:r>
              <a:rPr lang="en-US" dirty="0"/>
              <a:t>Census-based funding of special education</a:t>
            </a:r>
          </a:p>
          <a:p>
            <a:pPr lvl="1"/>
            <a:r>
              <a:rPr lang="en-US" dirty="0"/>
              <a:t>Transportation aid</a:t>
            </a:r>
          </a:p>
          <a:p>
            <a:pPr lvl="1"/>
            <a:r>
              <a:rPr lang="en-US" dirty="0"/>
              <a:t>Tax levy growth limitation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6D8C0-E44F-2452-B01E-5328C391D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954D-9D76-4B4A-830C-C9E675F6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School Finance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FAC4-F681-BD4E-5924-F5DA15B850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924" y="1222375"/>
            <a:ext cx="11541627" cy="4803775"/>
          </a:xfrm>
        </p:spPr>
        <p:txBody>
          <a:bodyPr vert="horz" lIns="91440" tIns="45720" rIns="822960" bIns="45720" rtlCol="0" anchor="t">
            <a:normAutofit fontScale="92500" lnSpcReduction="10000"/>
          </a:bodyPr>
          <a:lstStyle/>
          <a:p>
            <a:r>
              <a:rPr lang="en-US" dirty="0"/>
              <a:t>“School Funding Reform Act of 2008,” as amended by P.L.2018, c.67 provides:</a:t>
            </a:r>
          </a:p>
          <a:p>
            <a:pPr lvl="1"/>
            <a:r>
              <a:rPr lang="en-US" dirty="0">
                <a:latin typeface="Palatino Linotype"/>
              </a:rPr>
              <a:t>Wealth-equalized aid based on communities’ relative property wealth, income, and student demographics.</a:t>
            </a:r>
          </a:p>
          <a:p>
            <a:pPr lvl="1"/>
            <a:r>
              <a:rPr lang="en-US" dirty="0">
                <a:latin typeface="Palatino Linotype"/>
              </a:rPr>
              <a:t>Categorical aids based on number of students in certain groups.</a:t>
            </a:r>
            <a:endParaRPr lang="en-US" dirty="0"/>
          </a:p>
          <a:p>
            <a:r>
              <a:rPr lang="en-US" dirty="0">
                <a:latin typeface="Palatino Linotype"/>
              </a:rPr>
              <a:t>The phase-in to full funding was completed in the current 2024-2025 school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069CF-4BC8-FB02-6F43-9F3A7EFE2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76A4-218E-5B94-4832-B51F56F5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/>
              </a:rPr>
              <a:t>School Aid State Totals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5FEB-2D55-8C6F-3A0E-64268CFEE7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51" y="1235743"/>
            <a:ext cx="11595100" cy="4790407"/>
          </a:xfrm>
        </p:spPr>
        <p:txBody>
          <a:bodyPr/>
          <a:lstStyle/>
          <a:p>
            <a:r>
              <a:rPr lang="en-US" dirty="0"/>
              <a:t>FY 2025 K-12 State aid totals nearly $11.7 billion</a:t>
            </a:r>
          </a:p>
          <a:p>
            <a:pPr lvl="1"/>
            <a:r>
              <a:rPr lang="en-US" dirty="0"/>
              <a:t>Equalization aid - $9.142 billion</a:t>
            </a:r>
          </a:p>
          <a:p>
            <a:pPr lvl="1"/>
            <a:r>
              <a:rPr lang="en-US" dirty="0"/>
              <a:t>Special education - $1.365 billion</a:t>
            </a:r>
          </a:p>
          <a:p>
            <a:pPr lvl="1"/>
            <a:r>
              <a:rPr lang="en-US" dirty="0"/>
              <a:t>Security - $365.2 million</a:t>
            </a:r>
          </a:p>
          <a:p>
            <a:pPr lvl="1"/>
            <a:r>
              <a:rPr lang="en-US" dirty="0"/>
              <a:t>Transportation - $377.6 million</a:t>
            </a:r>
          </a:p>
          <a:p>
            <a:pPr lvl="1"/>
            <a:r>
              <a:rPr lang="en-US" dirty="0"/>
              <a:t>Other – $419.1 million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6D1B5-568F-602C-8AC7-54BE0A8FE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CE92-ADB7-699E-090E-B8CFBF7A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Adequacy Budget Determination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19FF-D9FE-06B3-B280-E7540CA39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dirty="0">
                <a:latin typeface="Palatino Linotype"/>
              </a:rPr>
              <a:t>Based on the cost of resources included in model school district. </a:t>
            </a:r>
            <a:endParaRPr lang="en-US" dirty="0" err="1">
              <a:latin typeface="Palatino Linotype"/>
            </a:endParaRPr>
          </a:p>
          <a:p>
            <a:r>
              <a:rPr lang="en-US" dirty="0">
                <a:latin typeface="Palatino Linotype"/>
              </a:rPr>
              <a:t>Discussion questions</a:t>
            </a:r>
            <a:endParaRPr lang="en-US" dirty="0"/>
          </a:p>
          <a:p>
            <a:pPr lvl="1"/>
            <a:r>
              <a:rPr lang="en-US" dirty="0"/>
              <a:t>What other resources, if any, should be considered for inclusion as part of the model? </a:t>
            </a:r>
          </a:p>
          <a:p>
            <a:pPr lvl="1"/>
            <a:r>
              <a:rPr lang="en-US" dirty="0"/>
              <a:t>Are the resources included in the model reasonably representative of costs incurred by districts?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3089A-58B8-1704-925D-D88138787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9899-BE63-687E-43C0-B56A82D1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Share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FC6E8-0D03-D98B-1DB1-B841AD7C9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661" y="1315953"/>
            <a:ext cx="11514890" cy="4710197"/>
          </a:xfrm>
        </p:spPr>
        <p:txBody>
          <a:bodyPr vert="horz" lIns="91440" tIns="45720" rIns="822960" bIns="45720" rtlCol="0" anchor="t">
            <a:normAutofit/>
          </a:bodyPr>
          <a:lstStyle/>
          <a:p>
            <a:r>
              <a:rPr lang="en-US" dirty="0">
                <a:latin typeface="Palatino Linotype"/>
              </a:rPr>
              <a:t>A school district’s local share is determined by applying a multiplier to its taxable property valuation and aggregate income.</a:t>
            </a:r>
            <a:endParaRPr lang="en-US" dirty="0"/>
          </a:p>
          <a:p>
            <a:r>
              <a:rPr lang="en-US" dirty="0">
                <a:latin typeface="Palatino Linotype"/>
              </a:rPr>
              <a:t>Discussion questions</a:t>
            </a:r>
          </a:p>
          <a:p>
            <a:pPr lvl="1"/>
            <a:r>
              <a:rPr lang="en-US" dirty="0"/>
              <a:t>Are there any alternative methods for calculating local share that should be explored?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E5B8F-D224-1ED0-5C48-70399E112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0395-6DAC-C797-F9A6-CB04A49F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Special Education Funding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B3E5-03EC-6F9E-B53B-E9270924CD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dirty="0">
                <a:latin typeface="Palatino Linotype"/>
              </a:rPr>
              <a:t>SFRA employs census-based funding for special education aid (which uses state average costs and student counts as part of the formula).</a:t>
            </a:r>
            <a:endParaRPr lang="en-US" dirty="0"/>
          </a:p>
          <a:p>
            <a:r>
              <a:rPr lang="en-US" dirty="0">
                <a:latin typeface="Palatino Linotype"/>
              </a:rPr>
              <a:t>Discussion questions</a:t>
            </a:r>
          </a:p>
          <a:p>
            <a:pPr lvl="1"/>
            <a:r>
              <a:rPr lang="en-US" dirty="0"/>
              <a:t>Do you have any suggestions on how different data points might be used in determining state aid to support special education services?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E9A65-4952-1CA1-827B-A359399B2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3F06-4702-F109-A854-BF16B74A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14BA3-5E04-900C-F0D8-3AF79E47FB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029" y="1222375"/>
            <a:ext cx="11501522" cy="4803775"/>
          </a:xfrm>
        </p:spPr>
        <p:txBody>
          <a:bodyPr vert="horz" lIns="91440" tIns="45720" rIns="822960" bIns="45720" rtlCol="0" anchor="t">
            <a:normAutofit lnSpcReduction="10000"/>
          </a:bodyPr>
          <a:lstStyle/>
          <a:p>
            <a:r>
              <a:rPr lang="en-US" dirty="0">
                <a:latin typeface="Palatino Linotype"/>
              </a:rPr>
              <a:t>Transportation aid is provided for students for whom transportation services are mandated by applying a base amount and a per mile amount for each student. </a:t>
            </a:r>
            <a:endParaRPr lang="en-US" dirty="0"/>
          </a:p>
          <a:p>
            <a:r>
              <a:rPr lang="en-US" dirty="0">
                <a:latin typeface="Palatino Linotype"/>
              </a:rPr>
              <a:t>Discussion questions</a:t>
            </a:r>
          </a:p>
          <a:p>
            <a:pPr lvl="1"/>
            <a:r>
              <a:rPr lang="en-US" dirty="0"/>
              <a:t>What other parameters could be used to calculate transportation aid and why might this be a better measure than what is currently used?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BE227-8829-FC46-A133-CD1987599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6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FFF6-3CD8-149B-0EDE-BE046D78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Levy Growth Limitation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8219C-789D-8876-EFB0-6B901B39E8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822960" bIns="45720" rtlCol="0" anchor="t">
            <a:normAutofit lnSpcReduction="10000"/>
          </a:bodyPr>
          <a:lstStyle/>
          <a:p>
            <a:r>
              <a:rPr lang="en-US" dirty="0">
                <a:latin typeface="Palatino Linotype"/>
              </a:rPr>
              <a:t>Generally, districts may increase the tax levy by a maximum of two percent plus limited additional adjustments annually.</a:t>
            </a:r>
            <a:endParaRPr lang="en-US" dirty="0"/>
          </a:p>
          <a:p>
            <a:r>
              <a:rPr lang="en-US" dirty="0">
                <a:latin typeface="Palatino Linotype"/>
              </a:rPr>
              <a:t>Discussion questions</a:t>
            </a:r>
          </a:p>
          <a:p>
            <a:pPr lvl="1"/>
            <a:r>
              <a:rPr lang="en-US" dirty="0">
                <a:latin typeface="Palatino Linotype"/>
              </a:rPr>
              <a:t>Does the current limit provide a proper balance between giving districts flexibility to raise </a:t>
            </a:r>
            <a:r>
              <a:rPr lang="en-US">
                <a:latin typeface="Palatino Linotype"/>
              </a:rPr>
              <a:t>needed resources </a:t>
            </a:r>
            <a:r>
              <a:rPr lang="en-US" dirty="0">
                <a:latin typeface="Palatino Linotype"/>
              </a:rPr>
              <a:t>and avoiding large property tax increases? If not, how might an alternative limit be structured?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9FEC0-6EBA-C9FA-6EEB-C2C1D02217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840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.potx  -  Read-Only" id="{45E5360B-9297-435C-9CA9-659DA825E62B}" vid="{C67494E9-6620-4D6C-84CC-C34820FBC6EA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.potx  -  Read-Only" id="{45E5360B-9297-435C-9CA9-659DA825E62B}" vid="{FF706AAE-37D3-4EAB-BE66-88FD82ACB6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527733B12F634B9735AAA5FFBBE821" ma:contentTypeVersion="13" ma:contentTypeDescription="Create a new document." ma:contentTypeScope="" ma:versionID="d8956eb378747a65e1fd6433db749ba2">
  <xsd:schema xmlns:xsd="http://www.w3.org/2001/XMLSchema" xmlns:xs="http://www.w3.org/2001/XMLSchema" xmlns:p="http://schemas.microsoft.com/office/2006/metadata/properties" xmlns:ns2="1765d9d9-734f-4e40-bf37-76520b71712c" xmlns:ns3="2f57b3d6-2a08-4fee-adfc-63f103472337" targetNamespace="http://schemas.microsoft.com/office/2006/metadata/properties" ma:root="true" ma:fieldsID="62d35db423b121866ed381f0d54ff62a" ns2:_="" ns3:_="">
    <xsd:import namespace="1765d9d9-734f-4e40-bf37-76520b71712c"/>
    <xsd:import namespace="2f57b3d6-2a08-4fee-adfc-63f1034723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5d9d9-734f-4e40-bf37-76520b717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8829e9b-2c9c-4724-8f43-688495af2f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7b3d6-2a08-4fee-adfc-63f1034723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131dd4c-f08e-461e-a075-bffe56491397}" ma:internalName="TaxCatchAll" ma:showField="CatchAllData" ma:web="2f57b3d6-2a08-4fee-adfc-63f1034723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65d9d9-734f-4e40-bf37-76520b71712c">
      <Terms xmlns="http://schemas.microsoft.com/office/infopath/2007/PartnerControls"/>
    </lcf76f155ced4ddcb4097134ff3c332f>
    <TaxCatchAll xmlns="2f57b3d6-2a08-4fee-adfc-63f103472337" xsi:nil="true"/>
  </documentManagement>
</p:properties>
</file>

<file path=customXml/itemProps1.xml><?xml version="1.0" encoding="utf-8"?>
<ds:datastoreItem xmlns:ds="http://schemas.openxmlformats.org/officeDocument/2006/customXml" ds:itemID="{26FE805A-9B12-482B-B853-0DA7A7D93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5d9d9-734f-4e40-bf37-76520b71712c"/>
    <ds:schemaRef ds:uri="2f57b3d6-2a08-4fee-adfc-63f103472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9ACC46-1388-4653-B608-CFD1BB249D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64D80-CF30-4938-8099-638CA6851671}">
  <ds:schemaRefs>
    <ds:schemaRef ds:uri="http://www.w3.org/XML/1998/namespace"/>
    <ds:schemaRef ds:uri="2f57b3d6-2a08-4fee-adfc-63f103472337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765d9d9-734f-4e40-bf37-76520b71712c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476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Palatino Linotype</vt:lpstr>
      <vt:lpstr>NDJOE_Main</vt:lpstr>
      <vt:lpstr>NJDOE_TitleSlide</vt:lpstr>
      <vt:lpstr>School Funding Outreach</vt:lpstr>
      <vt:lpstr>Purpose of Discussion</vt:lpstr>
      <vt:lpstr>Overview of School Finance</vt:lpstr>
      <vt:lpstr>School Aid State Totals</vt:lpstr>
      <vt:lpstr>Adequacy Budget Determination</vt:lpstr>
      <vt:lpstr>Local Share Calculation</vt:lpstr>
      <vt:lpstr>Special Education Funding Method</vt:lpstr>
      <vt:lpstr>Transportation Aid</vt:lpstr>
      <vt:lpstr>Tax Levy Growth Limitation</vt:lpstr>
      <vt:lpstr>Follow Us on Social Media!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SFRA Outreach</dc:title>
  <dc:creator>NJ Department of Education</dc:creator>
  <cp:lastModifiedBy>Ecks, Susan</cp:lastModifiedBy>
  <cp:revision>126</cp:revision>
  <cp:lastPrinted>2024-12-03T15:22:34Z</cp:lastPrinted>
  <dcterms:created xsi:type="dcterms:W3CDTF">2021-09-17T18:04:56Z</dcterms:created>
  <dcterms:modified xsi:type="dcterms:W3CDTF">2024-12-09T19:40:33Z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0x01010023527733B12F634B9735AAA5FFBBE821</vt:lpwstr>
  </property>
  <property fmtid="{D5CDD505-2E9C-101B-9397-08002B2CF9AE}" pid="3" name="MediaServiceImageTags">
    <vt:lpwstr/>
  </property>
</Properties>
</file>