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omments/modernComment_658_40234068.xml" ContentType="application/vnd.ms-powerpoint.comment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44"/>
  </p:notesMasterIdLst>
  <p:sldIdLst>
    <p:sldId id="257" r:id="rId6"/>
    <p:sldId id="1392" r:id="rId7"/>
    <p:sldId id="1451" r:id="rId8"/>
    <p:sldId id="269" r:id="rId9"/>
    <p:sldId id="267" r:id="rId10"/>
    <p:sldId id="1660" r:id="rId11"/>
    <p:sldId id="1645" r:id="rId12"/>
    <p:sldId id="1647" r:id="rId13"/>
    <p:sldId id="1633" r:id="rId14"/>
    <p:sldId id="1634" r:id="rId15"/>
    <p:sldId id="1639" r:id="rId16"/>
    <p:sldId id="1661" r:id="rId17"/>
    <p:sldId id="1646" r:id="rId18"/>
    <p:sldId id="1648" r:id="rId19"/>
    <p:sldId id="1649" r:id="rId20"/>
    <p:sldId id="1624" r:id="rId21"/>
    <p:sldId id="1662" r:id="rId22"/>
    <p:sldId id="1641" r:id="rId23"/>
    <p:sldId id="1668" r:id="rId24"/>
    <p:sldId id="1663" r:id="rId25"/>
    <p:sldId id="1666" r:id="rId26"/>
    <p:sldId id="1667" r:id="rId27"/>
    <p:sldId id="1387" r:id="rId28"/>
    <p:sldId id="1665" r:id="rId29"/>
    <p:sldId id="1664" r:id="rId30"/>
    <p:sldId id="1627" r:id="rId31"/>
    <p:sldId id="1628" r:id="rId32"/>
    <p:sldId id="1623" r:id="rId33"/>
    <p:sldId id="1543" r:id="rId34"/>
    <p:sldId id="632" r:id="rId35"/>
    <p:sldId id="1642" r:id="rId36"/>
    <p:sldId id="620" r:id="rId37"/>
    <p:sldId id="621" r:id="rId38"/>
    <p:sldId id="618" r:id="rId39"/>
    <p:sldId id="1659" r:id="rId40"/>
    <p:sldId id="635" r:id="rId41"/>
    <p:sldId id="1622" r:id="rId42"/>
    <p:sldId id="1452"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1E5EFD-B656-44AD-E33D-40FEA2EC3D2F}" name="Socha, Chad" initials="SC" userId="S::csocha@doe.nj.gov::bc24dfc7-b6a1-4181-b8e8-957cd75b5c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069DDF-899D-4F70-8CE5-919A570FEA44}" v="1" dt="2025-03-25T19:24:56.5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heme" Target="theme/theme1.xml"/><Relationship Id="rId50"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_66F_F9BBEBD0.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_682_6848347C.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_683_4540B773.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_662_C44B370F.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_662_C44B370F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_67D_F95AB666.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_67D_F95AB6662.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_658_40234068.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_658_402340683.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_684_13C63A95.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_67F_2F9713C4.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Total Enrollment</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2021-2022</c:v>
                </c:pt>
                <c:pt idx="1">
                  <c:v>2022-2023</c:v>
                </c:pt>
                <c:pt idx="2">
                  <c:v>2023-2024</c:v>
                </c:pt>
              </c:strCache>
            </c:strRef>
          </c:cat>
          <c:val>
            <c:numRef>
              <c:f>Sheet1!$B$2:$B$4</c:f>
              <c:numCache>
                <c:formatCode>General</c:formatCode>
                <c:ptCount val="3"/>
                <c:pt idx="0">
                  <c:v>500</c:v>
                </c:pt>
                <c:pt idx="1">
                  <c:v>500</c:v>
                </c:pt>
                <c:pt idx="2">
                  <c:v>500</c:v>
                </c:pt>
              </c:numCache>
            </c:numRef>
          </c:val>
          <c:smooth val="0"/>
          <c:extLst>
            <c:ext xmlns:c16="http://schemas.microsoft.com/office/drawing/2014/chart" uri="{C3380CC4-5D6E-409C-BE32-E72D297353CC}">
              <c16:uniqueId val="{00000000-A44D-4D61-98BD-1B696BEE4979}"/>
            </c:ext>
          </c:extLst>
        </c:ser>
        <c:dLbls>
          <c:showLegendKey val="0"/>
          <c:showVal val="0"/>
          <c:showCatName val="0"/>
          <c:showSerName val="0"/>
          <c:showPercent val="0"/>
          <c:showBubbleSize val="0"/>
        </c:dLbls>
        <c:marker val="1"/>
        <c:smooth val="0"/>
        <c:axId val="1779534015"/>
        <c:axId val="1779537343"/>
      </c:lineChart>
      <c:catAx>
        <c:axId val="1779534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79537343"/>
        <c:crosses val="autoZero"/>
        <c:auto val="1"/>
        <c:lblAlgn val="ctr"/>
        <c:lblOffset val="100"/>
        <c:noMultiLvlLbl val="0"/>
      </c:catAx>
      <c:valAx>
        <c:axId val="177953734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795340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en-US"/>
              <a:t>Teachers and Students by Demographic Information – State Level</a:t>
            </a:r>
          </a:p>
        </c:rich>
      </c:tx>
      <c:layout>
        <c:manualLayout>
          <c:xMode val="edge"/>
          <c:yMode val="edge"/>
          <c:x val="0.15237001869176534"/>
          <c:y val="8.3368361903590725E-3"/>
        </c:manualLayout>
      </c:layout>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21572307716180672"/>
          <c:y val="0.13537250432281869"/>
          <c:w val="0.76228044934450634"/>
          <c:h val="0.33105395165213053"/>
        </c:manualLayout>
      </c:layout>
      <c:barChart>
        <c:barDir val="bar"/>
        <c:grouping val="percentStacked"/>
        <c:varyColors val="0"/>
        <c:ser>
          <c:idx val="0"/>
          <c:order val="0"/>
          <c:tx>
            <c:strRef>
              <c:f>Sheet1!$B$1</c:f>
              <c:strCache>
                <c:ptCount val="1"/>
                <c:pt idx="0">
                  <c:v>White</c:v>
                </c:pt>
              </c:strCache>
            </c:strRef>
          </c:tx>
          <c:spPr>
            <a:solidFill>
              <a:srgbClr val="002060"/>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lumMod val="9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Sheet1!$B$2:$B$3</c:f>
              <c:numCache>
                <c:formatCode>0.0%</c:formatCode>
                <c:ptCount val="2"/>
                <c:pt idx="0">
                  <c:v>0.81799999999999995</c:v>
                </c:pt>
                <c:pt idx="1">
                  <c:v>0.38200000000000001</c:v>
                </c:pt>
              </c:numCache>
            </c:numRef>
          </c:val>
          <c:extLst>
            <c:ext xmlns:c16="http://schemas.microsoft.com/office/drawing/2014/chart" uri="{C3380CC4-5D6E-409C-BE32-E72D297353CC}">
              <c16:uniqueId val="{00000000-AE9A-4C80-BF8B-DBD719F3FC0A}"/>
            </c:ext>
          </c:extLst>
        </c:ser>
        <c:ser>
          <c:idx val="1"/>
          <c:order val="1"/>
          <c:tx>
            <c:strRef>
              <c:f>Sheet1!$C$1</c:f>
              <c:strCache>
                <c:ptCount val="1"/>
                <c:pt idx="0">
                  <c:v>Hispanic</c:v>
                </c:pt>
              </c:strCache>
            </c:strRef>
          </c:tx>
          <c:spPr>
            <a:solidFill>
              <a:srgbClr val="6F6F6F"/>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lumMod val="9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Sheet1!$C$2:$C$3</c:f>
              <c:numCache>
                <c:formatCode>0.0%</c:formatCode>
                <c:ptCount val="2"/>
                <c:pt idx="0">
                  <c:v>8.5999999999999993E-2</c:v>
                </c:pt>
                <c:pt idx="1">
                  <c:v>0.34</c:v>
                </c:pt>
              </c:numCache>
            </c:numRef>
          </c:val>
          <c:extLst>
            <c:ext xmlns:c16="http://schemas.microsoft.com/office/drawing/2014/chart" uri="{C3380CC4-5D6E-409C-BE32-E72D297353CC}">
              <c16:uniqueId val="{00000001-AE9A-4C80-BF8B-DBD719F3FC0A}"/>
            </c:ext>
          </c:extLst>
        </c:ser>
        <c:ser>
          <c:idx val="2"/>
          <c:order val="2"/>
          <c:tx>
            <c:strRef>
              <c:f>Sheet1!$D$1</c:f>
              <c:strCache>
                <c:ptCount val="1"/>
                <c:pt idx="0">
                  <c:v>Black or African American</c:v>
                </c:pt>
              </c:strCache>
            </c:strRef>
          </c:tx>
          <c:spPr>
            <a:solidFill>
              <a:srgbClr val="B7D4EF"/>
            </a:solidFill>
            <a:ln>
              <a:noFill/>
            </a:ln>
            <a:effectLst>
              <a:outerShdw blurRad="57150" dist="19050" dir="5400000" algn="ctr" rotWithShape="0">
                <a:srgbClr val="000000">
                  <a:alpha val="63000"/>
                </a:srgbClr>
              </a:outerShdw>
            </a:effectLst>
          </c:spPr>
          <c:invertIfNegative val="0"/>
          <c:dLbls>
            <c:dLbl>
              <c:idx val="0"/>
              <c:layout>
                <c:manualLayout>
                  <c:x val="2.3628079340935518E-3"/>
                  <c:y val="-1.2283255035076576E-3"/>
                </c:manualLayout>
              </c:layout>
              <c:tx>
                <c:rich>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fld id="{F7BE3177-E8E3-4B9A-ACAE-27FDF528518B}" type="SERIESNAME">
                      <a:rPr lang="en-US" sz="1200"/>
                      <a:pPr>
                        <a:defRPr sz="1200" b="1"/>
                      </a:pPr>
                      <a:t>[SERIES NAME]</a:t>
                    </a:fld>
                    <a:endParaRPr lang="en-US" sz="1200" baseline="0"/>
                  </a:p>
                  <a:p>
                    <a:pPr>
                      <a:defRPr sz="1200" b="1"/>
                    </a:pPr>
                    <a:fld id="{23757C4F-E579-4D69-BDFF-9420AD29D12B}" type="VALUE">
                      <a:rPr lang="en-US" sz="1200"/>
                      <a:pPr>
                        <a:defRPr sz="1200" b="1"/>
                      </a:pPr>
                      <a:t>[VALUE]</a:t>
                    </a:fld>
                    <a:endParaRPr lang="en-US"/>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eparator>
</c:separator>
              <c:extLst>
                <c:ext xmlns:c15="http://schemas.microsoft.com/office/drawing/2012/chart" uri="{CE6537A1-D6FC-4f65-9D91-7224C49458BB}">
                  <c15:layout>
                    <c:manualLayout>
                      <c:w val="7.5913298589754194E-2"/>
                      <c:h val="0.18707344518959804"/>
                    </c:manualLayout>
                  </c15:layout>
                  <c15:dlblFieldTable/>
                  <c15:showDataLabelsRange val="0"/>
                </c:ext>
                <c:ext xmlns:c16="http://schemas.microsoft.com/office/drawing/2014/chart" uri="{C3380CC4-5D6E-409C-BE32-E72D297353CC}">
                  <c16:uniqueId val="{00000002-AE9A-4C80-BF8B-DBD719F3FC0A}"/>
                </c:ext>
              </c:extLst>
            </c:dLbl>
            <c:dLbl>
              <c:idx val="1"/>
              <c:layout>
                <c:manualLayout>
                  <c:x val="-2.1049609838535346E-3"/>
                  <c:y val="-1.3076746962407103E-3"/>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10847793947656001"/>
                      <c:h val="0.15482593326288535"/>
                    </c:manualLayout>
                  </c15:layout>
                </c:ext>
                <c:ext xmlns:c16="http://schemas.microsoft.com/office/drawing/2014/chart" uri="{C3380CC4-5D6E-409C-BE32-E72D297353CC}">
                  <c16:uniqueId val="{00000003-AE9A-4C80-BF8B-DBD719F3FC0A}"/>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Sheet1!$D$2:$D$3</c:f>
              <c:numCache>
                <c:formatCode>0.0%</c:formatCode>
                <c:ptCount val="2"/>
                <c:pt idx="0">
                  <c:v>6.4000000000000001E-2</c:v>
                </c:pt>
                <c:pt idx="1">
                  <c:v>0.14199999999999999</c:v>
                </c:pt>
              </c:numCache>
            </c:numRef>
          </c:val>
          <c:extLst>
            <c:ext xmlns:c16="http://schemas.microsoft.com/office/drawing/2014/chart" uri="{C3380CC4-5D6E-409C-BE32-E72D297353CC}">
              <c16:uniqueId val="{00000004-AE9A-4C80-BF8B-DBD719F3FC0A}"/>
            </c:ext>
          </c:extLst>
        </c:ser>
        <c:ser>
          <c:idx val="3"/>
          <c:order val="3"/>
          <c:tx>
            <c:strRef>
              <c:f>Sheet1!$E$1</c:f>
              <c:strCache>
                <c:ptCount val="1"/>
                <c:pt idx="0">
                  <c:v>Asian</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Sheet1!$E$2:$E$3</c:f>
              <c:numCache>
                <c:formatCode>0.0%</c:formatCode>
                <c:ptCount val="2"/>
                <c:pt idx="0">
                  <c:v>2.5000000000000001E-2</c:v>
                </c:pt>
                <c:pt idx="1">
                  <c:v>0.10100000000000001</c:v>
                </c:pt>
              </c:numCache>
            </c:numRef>
          </c:val>
          <c:extLst>
            <c:ext xmlns:c16="http://schemas.microsoft.com/office/drawing/2014/chart" uri="{C3380CC4-5D6E-409C-BE32-E72D297353CC}">
              <c16:uniqueId val="{00000005-AE9A-4C80-BF8B-DBD719F3FC0A}"/>
            </c:ext>
          </c:extLst>
        </c:ser>
        <c:ser>
          <c:idx val="4"/>
          <c:order val="4"/>
          <c:tx>
            <c:strRef>
              <c:f>Sheet1!$G$1</c:f>
              <c:strCache>
                <c:ptCount val="1"/>
                <c:pt idx="0">
                  <c:v>Native Hawaiian or Pacific Islander</c:v>
                </c:pt>
              </c:strCache>
            </c:strRef>
          </c:tx>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Sheet1!$A$2:$A$3</c:f>
              <c:strCache>
                <c:ptCount val="2"/>
                <c:pt idx="0">
                  <c:v>Teachers</c:v>
                </c:pt>
                <c:pt idx="1">
                  <c:v>Students</c:v>
                </c:pt>
              </c:strCache>
            </c:strRef>
          </c:cat>
          <c:val>
            <c:numRef>
              <c:f>Sheet1!$G$2:$G$3</c:f>
              <c:numCache>
                <c:formatCode>0.0%</c:formatCode>
                <c:ptCount val="2"/>
                <c:pt idx="0">
                  <c:v>4.0000000000000001E-3</c:v>
                </c:pt>
                <c:pt idx="1">
                  <c:v>2E-3</c:v>
                </c:pt>
              </c:numCache>
            </c:numRef>
          </c:val>
          <c:extLst>
            <c:ext xmlns:c16="http://schemas.microsoft.com/office/drawing/2014/chart" uri="{C3380CC4-5D6E-409C-BE32-E72D297353CC}">
              <c16:uniqueId val="{00000006-AE9A-4C80-BF8B-DBD719F3FC0A}"/>
            </c:ext>
          </c:extLst>
        </c:ser>
        <c:ser>
          <c:idx val="5"/>
          <c:order val="5"/>
          <c:tx>
            <c:strRef>
              <c:f>Sheet1!$F$1</c:f>
              <c:strCache>
                <c:ptCount val="1"/>
                <c:pt idx="0">
                  <c:v>American Indian or Alaska Native</c:v>
                </c:pt>
              </c:strCache>
            </c:strRef>
          </c:tx>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Sheet1!$A$2:$A$3</c:f>
              <c:strCache>
                <c:ptCount val="2"/>
                <c:pt idx="0">
                  <c:v>Teachers</c:v>
                </c:pt>
                <c:pt idx="1">
                  <c:v>Students</c:v>
                </c:pt>
              </c:strCache>
            </c:strRef>
          </c:cat>
          <c:val>
            <c:numRef>
              <c:f>Sheet1!$F$2:$F$3</c:f>
              <c:numCache>
                <c:formatCode>0.0%</c:formatCode>
                <c:ptCount val="2"/>
                <c:pt idx="0">
                  <c:v>1E-3</c:v>
                </c:pt>
                <c:pt idx="1">
                  <c:v>2E-3</c:v>
                </c:pt>
              </c:numCache>
            </c:numRef>
          </c:val>
          <c:extLst>
            <c:ext xmlns:c16="http://schemas.microsoft.com/office/drawing/2014/chart" uri="{C3380CC4-5D6E-409C-BE32-E72D297353CC}">
              <c16:uniqueId val="{00000007-AE9A-4C80-BF8B-DBD719F3FC0A}"/>
            </c:ext>
          </c:extLst>
        </c:ser>
        <c:ser>
          <c:idx val="6"/>
          <c:order val="6"/>
          <c:tx>
            <c:strRef>
              <c:f>Sheet1!$H$1</c:f>
              <c:strCache>
                <c:ptCount val="1"/>
                <c:pt idx="0">
                  <c:v>Two or More Races</c:v>
                </c:pt>
              </c:strCache>
            </c:strRef>
          </c:tx>
          <c:spPr>
            <a:gradFill rotWithShape="1">
              <a:gsLst>
                <a:gs pos="0">
                  <a:schemeClr val="accent1">
                    <a:lumMod val="80000"/>
                    <a:lumOff val="20000"/>
                    <a:satMod val="103000"/>
                    <a:lumMod val="102000"/>
                    <a:tint val="94000"/>
                  </a:schemeClr>
                </a:gs>
                <a:gs pos="50000">
                  <a:schemeClr val="accent1">
                    <a:lumMod val="80000"/>
                    <a:lumOff val="20000"/>
                    <a:satMod val="110000"/>
                    <a:lumMod val="100000"/>
                    <a:shade val="100000"/>
                  </a:schemeClr>
                </a:gs>
                <a:gs pos="100000">
                  <a:schemeClr val="accent1">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Sheet1!$H$2:$H$3</c:f>
              <c:numCache>
                <c:formatCode>0.0%</c:formatCode>
                <c:ptCount val="2"/>
                <c:pt idx="0">
                  <c:v>3.0000000000000001E-3</c:v>
                </c:pt>
                <c:pt idx="1">
                  <c:v>3.1E-2</c:v>
                </c:pt>
              </c:numCache>
            </c:numRef>
          </c:val>
          <c:extLst>
            <c:ext xmlns:c16="http://schemas.microsoft.com/office/drawing/2014/chart" uri="{C3380CC4-5D6E-409C-BE32-E72D297353CC}">
              <c16:uniqueId val="{00000008-AE9A-4C80-BF8B-DBD719F3FC0A}"/>
            </c:ext>
          </c:extLst>
        </c:ser>
        <c:dLbls>
          <c:showLegendKey val="0"/>
          <c:showVal val="0"/>
          <c:showCatName val="0"/>
          <c:showSerName val="0"/>
          <c:showPercent val="0"/>
          <c:showBubbleSize val="0"/>
        </c:dLbls>
        <c:gapWidth val="55"/>
        <c:overlap val="100"/>
        <c:axId val="613523376"/>
        <c:axId val="613523704"/>
      </c:barChart>
      <c:catAx>
        <c:axId val="613523376"/>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13523704"/>
        <c:crosses val="autoZero"/>
        <c:auto val="1"/>
        <c:lblAlgn val="ctr"/>
        <c:lblOffset val="100"/>
        <c:noMultiLvlLbl val="0"/>
      </c:catAx>
      <c:valAx>
        <c:axId val="613523704"/>
        <c:scaling>
          <c:orientation val="minMax"/>
        </c:scaling>
        <c:delete val="0"/>
        <c:axPos val="b"/>
        <c:majorGridlines>
          <c:spPr>
            <a:ln w="9525" cap="flat" cmpd="sng" algn="ctr">
              <a:solidFill>
                <a:schemeClr val="tx1"/>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1352337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en-US"/>
              <a:t>Teachers and Students by Demographic Information – Our District</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en-US"/>
        </a:p>
      </c:txPr>
    </c:title>
    <c:autoTitleDeleted val="0"/>
    <c:plotArea>
      <c:layout/>
      <c:barChart>
        <c:barDir val="bar"/>
        <c:grouping val="percentStacked"/>
        <c:varyColors val="0"/>
        <c:ser>
          <c:idx val="0"/>
          <c:order val="0"/>
          <c:tx>
            <c:strRef>
              <c:f>Sheet1!$B$1</c:f>
              <c:strCache>
                <c:ptCount val="1"/>
                <c:pt idx="0">
                  <c:v>White</c:v>
                </c:pt>
              </c:strCache>
            </c:strRef>
          </c:tx>
          <c:spPr>
            <a:solidFill>
              <a:srgbClr val="002060"/>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lumMod val="9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Sheet1!$B$2:$B$3</c:f>
              <c:numCache>
                <c:formatCode>0.0%</c:formatCode>
                <c:ptCount val="2"/>
                <c:pt idx="0">
                  <c:v>0.2</c:v>
                </c:pt>
                <c:pt idx="1">
                  <c:v>0.2</c:v>
                </c:pt>
              </c:numCache>
            </c:numRef>
          </c:val>
          <c:extLst>
            <c:ext xmlns:c16="http://schemas.microsoft.com/office/drawing/2014/chart" uri="{C3380CC4-5D6E-409C-BE32-E72D297353CC}">
              <c16:uniqueId val="{00000000-7C25-441F-8909-6A2D2FB074A9}"/>
            </c:ext>
          </c:extLst>
        </c:ser>
        <c:ser>
          <c:idx val="1"/>
          <c:order val="1"/>
          <c:tx>
            <c:strRef>
              <c:f>Sheet1!$C$1</c:f>
              <c:strCache>
                <c:ptCount val="1"/>
                <c:pt idx="0">
                  <c:v>Hispanic</c:v>
                </c:pt>
              </c:strCache>
            </c:strRef>
          </c:tx>
          <c:spPr>
            <a:solidFill>
              <a:srgbClr val="6F6F6F"/>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lumMod val="9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Sheet1!$C$2:$C$3</c:f>
              <c:numCache>
                <c:formatCode>0.0%</c:formatCode>
                <c:ptCount val="2"/>
                <c:pt idx="0">
                  <c:v>0.2</c:v>
                </c:pt>
                <c:pt idx="1">
                  <c:v>0.2</c:v>
                </c:pt>
              </c:numCache>
            </c:numRef>
          </c:val>
          <c:extLst>
            <c:ext xmlns:c16="http://schemas.microsoft.com/office/drawing/2014/chart" uri="{C3380CC4-5D6E-409C-BE32-E72D297353CC}">
              <c16:uniqueId val="{00000001-7C25-441F-8909-6A2D2FB074A9}"/>
            </c:ext>
          </c:extLst>
        </c:ser>
        <c:ser>
          <c:idx val="2"/>
          <c:order val="2"/>
          <c:tx>
            <c:strRef>
              <c:f>Sheet1!$D$1</c:f>
              <c:strCache>
                <c:ptCount val="1"/>
                <c:pt idx="0">
                  <c:v>Black or African American</c:v>
                </c:pt>
              </c:strCache>
            </c:strRef>
          </c:tx>
          <c:spPr>
            <a:solidFill>
              <a:srgbClr val="B7D4EF"/>
            </a:solidFill>
            <a:ln>
              <a:noFill/>
            </a:ln>
            <a:effectLst>
              <a:outerShdw blurRad="57150" dist="19050" dir="5400000" algn="ctr" rotWithShape="0">
                <a:srgbClr val="000000">
                  <a:alpha val="63000"/>
                </a:srgbClr>
              </a:outerShdw>
            </a:effectLst>
          </c:spPr>
          <c:invertIfNegative val="0"/>
          <c:dLbls>
            <c:dLbl>
              <c:idx val="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12060685053732645"/>
                      <c:h val="0.14949290298590984"/>
                    </c:manualLayout>
                  </c15:layout>
                </c:ext>
                <c:ext xmlns:c16="http://schemas.microsoft.com/office/drawing/2014/chart" uri="{C3380CC4-5D6E-409C-BE32-E72D297353CC}">
                  <c16:uniqueId val="{00000002-7C25-441F-8909-6A2D2FB074A9}"/>
                </c:ext>
              </c:extLst>
            </c:dLbl>
            <c:dLbl>
              <c:idx val="1"/>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12171075248301881"/>
                      <c:h val="0.14949290298590984"/>
                    </c:manualLayout>
                  </c15:layout>
                </c:ext>
                <c:ext xmlns:c16="http://schemas.microsoft.com/office/drawing/2014/chart" uri="{C3380CC4-5D6E-409C-BE32-E72D297353CC}">
                  <c16:uniqueId val="{00000003-7C25-441F-8909-6A2D2FB074A9}"/>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Sheet1!$D$2:$D$3</c:f>
              <c:numCache>
                <c:formatCode>0.0%</c:formatCode>
                <c:ptCount val="2"/>
                <c:pt idx="0">
                  <c:v>0.2</c:v>
                </c:pt>
                <c:pt idx="1">
                  <c:v>0.2</c:v>
                </c:pt>
              </c:numCache>
            </c:numRef>
          </c:val>
          <c:extLst>
            <c:ext xmlns:c16="http://schemas.microsoft.com/office/drawing/2014/chart" uri="{C3380CC4-5D6E-409C-BE32-E72D297353CC}">
              <c16:uniqueId val="{00000004-7C25-441F-8909-6A2D2FB074A9}"/>
            </c:ext>
          </c:extLst>
        </c:ser>
        <c:ser>
          <c:idx val="3"/>
          <c:order val="3"/>
          <c:tx>
            <c:strRef>
              <c:f>Sheet1!$E$1</c:f>
              <c:strCache>
                <c:ptCount val="1"/>
                <c:pt idx="0">
                  <c:v>Asian</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Sheet1!$E$2:$E$3</c:f>
              <c:numCache>
                <c:formatCode>0.0%</c:formatCode>
                <c:ptCount val="2"/>
                <c:pt idx="0">
                  <c:v>0.2</c:v>
                </c:pt>
                <c:pt idx="1">
                  <c:v>0.2</c:v>
                </c:pt>
              </c:numCache>
            </c:numRef>
          </c:val>
          <c:extLst>
            <c:ext xmlns:c16="http://schemas.microsoft.com/office/drawing/2014/chart" uri="{C3380CC4-5D6E-409C-BE32-E72D297353CC}">
              <c16:uniqueId val="{00000005-7C25-441F-8909-6A2D2FB074A9}"/>
            </c:ext>
          </c:extLst>
        </c:ser>
        <c:ser>
          <c:idx val="4"/>
          <c:order val="4"/>
          <c:tx>
            <c:strRef>
              <c:f>Sheet1!$F$1</c:f>
              <c:strCache>
                <c:ptCount val="1"/>
                <c:pt idx="0">
                  <c:v>Native Hawaiian or Pacific Islander</c:v>
                </c:pt>
              </c:strCache>
            </c:strRef>
          </c:tx>
          <c:spPr>
            <a:solidFill>
              <a:schemeClr val="bg1">
                <a:lumMod val="85000"/>
              </a:schemeClr>
            </a:solidFill>
            <a:ln>
              <a:noFill/>
            </a:ln>
            <a:effectLst>
              <a:outerShdw blurRad="57150" dist="19050" dir="5400000" algn="ctr" rotWithShape="0">
                <a:srgbClr val="000000">
                  <a:alpha val="63000"/>
                </a:srgbClr>
              </a:outerShdw>
            </a:effectLst>
          </c:spPr>
          <c:invertIfNegative val="0"/>
          <c:dLbls>
            <c:dLbl>
              <c:idx val="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extLst>
                <c:ext xmlns:c15="http://schemas.microsoft.com/office/drawing/2012/chart" uri="{CE6537A1-D6FC-4f65-9D91-7224C49458BB}">
                  <c15:layout>
                    <c:manualLayout>
                      <c:w val="0.12135750386039726"/>
                      <c:h val="0.14949290298590984"/>
                    </c:manualLayout>
                  </c15:layout>
                </c:ext>
                <c:ext xmlns:c16="http://schemas.microsoft.com/office/drawing/2014/chart" uri="{C3380CC4-5D6E-409C-BE32-E72D297353CC}">
                  <c16:uniqueId val="{00000006-7C25-441F-8909-6A2D2FB074A9}"/>
                </c:ext>
              </c:extLst>
            </c:dLbl>
            <c:dLbl>
              <c:idx val="1"/>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extLst>
                <c:ext xmlns:c15="http://schemas.microsoft.com/office/drawing/2012/chart" uri="{CE6537A1-D6FC-4f65-9D91-7224C49458BB}">
                  <c15:layout>
                    <c:manualLayout>
                      <c:w val="0.12135750386039726"/>
                      <c:h val="0.14949290298590984"/>
                    </c:manualLayout>
                  </c15:layout>
                </c:ext>
                <c:ext xmlns:c16="http://schemas.microsoft.com/office/drawing/2014/chart" uri="{C3380CC4-5D6E-409C-BE32-E72D297353CC}">
                  <c16:uniqueId val="{00000007-7C25-441F-8909-6A2D2FB074A9}"/>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Sheet1!$F$2:$F$3</c:f>
              <c:numCache>
                <c:formatCode>0.0%</c:formatCode>
                <c:ptCount val="2"/>
                <c:pt idx="0">
                  <c:v>0.2</c:v>
                </c:pt>
                <c:pt idx="1">
                  <c:v>0.2</c:v>
                </c:pt>
              </c:numCache>
            </c:numRef>
          </c:val>
          <c:extLst>
            <c:ext xmlns:c16="http://schemas.microsoft.com/office/drawing/2014/chart" uri="{C3380CC4-5D6E-409C-BE32-E72D297353CC}">
              <c16:uniqueId val="{00000008-7C25-441F-8909-6A2D2FB074A9}"/>
            </c:ext>
          </c:extLst>
        </c:ser>
        <c:ser>
          <c:idx val="5"/>
          <c:order val="5"/>
          <c:tx>
            <c:strRef>
              <c:f>Sheet1!$G$1</c:f>
              <c:strCache>
                <c:ptCount val="1"/>
                <c:pt idx="0">
                  <c:v>American Indian or Alaska Native</c:v>
                </c:pt>
              </c:strCache>
            </c:strRef>
          </c:tx>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showLegendKey val="0"/>
              <c:showVal val="1"/>
              <c:showCatName val="0"/>
              <c:showSerName val="1"/>
              <c:showPercent val="0"/>
              <c:showBubbleSize val="0"/>
              <c:extLst>
                <c:ext xmlns:c15="http://schemas.microsoft.com/office/drawing/2012/chart" uri="{CE6537A1-D6FC-4f65-9D91-7224C49458BB}">
                  <c15:layout>
                    <c:manualLayout>
                      <c:w val="0.13018871942593621"/>
                      <c:h val="9.403868282323341E-2"/>
                    </c:manualLayout>
                  </c15:layout>
                </c:ext>
                <c:ext xmlns:c16="http://schemas.microsoft.com/office/drawing/2014/chart" uri="{C3380CC4-5D6E-409C-BE32-E72D297353CC}">
                  <c16:uniqueId val="{00000009-7C25-441F-8909-6A2D2FB074A9}"/>
                </c:ext>
              </c:extLst>
            </c:dLbl>
            <c:dLbl>
              <c:idx val="1"/>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showLegendKey val="0"/>
              <c:showVal val="1"/>
              <c:showCatName val="0"/>
              <c:showSerName val="1"/>
              <c:showPercent val="0"/>
              <c:showBubbleSize val="0"/>
              <c:extLst>
                <c:ext xmlns:c15="http://schemas.microsoft.com/office/drawing/2012/chart" uri="{CE6537A1-D6FC-4f65-9D91-7224C49458BB}">
                  <c15:layout>
                    <c:manualLayout>
                      <c:w val="0.12837017769297016"/>
                      <c:h val="0.13066146480659058"/>
                    </c:manualLayout>
                  </c15:layout>
                </c:ext>
                <c:ext xmlns:c16="http://schemas.microsoft.com/office/drawing/2014/chart" uri="{C3380CC4-5D6E-409C-BE32-E72D297353CC}">
                  <c16:uniqueId val="{0000000A-7C25-441F-8909-6A2D2FB074A9}"/>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Sheet1!$G$2:$G$3</c:f>
              <c:numCache>
                <c:formatCode>0.0%</c:formatCode>
                <c:ptCount val="2"/>
                <c:pt idx="0">
                  <c:v>0.2</c:v>
                </c:pt>
                <c:pt idx="1">
                  <c:v>0.2</c:v>
                </c:pt>
              </c:numCache>
            </c:numRef>
          </c:val>
          <c:extLst>
            <c:ext xmlns:c16="http://schemas.microsoft.com/office/drawing/2014/chart" uri="{C3380CC4-5D6E-409C-BE32-E72D297353CC}">
              <c16:uniqueId val="{0000000B-7C25-441F-8909-6A2D2FB074A9}"/>
            </c:ext>
          </c:extLst>
        </c:ser>
        <c:ser>
          <c:idx val="6"/>
          <c:order val="6"/>
          <c:tx>
            <c:strRef>
              <c:f>Sheet1!$H$1</c:f>
              <c:strCache>
                <c:ptCount val="1"/>
                <c:pt idx="0">
                  <c:v>Two or More Races</c:v>
                </c:pt>
              </c:strCache>
            </c:strRef>
          </c:tx>
          <c:spPr>
            <a:solidFill>
              <a:srgbClr val="94B4F4"/>
            </a:solidFill>
            <a:ln>
              <a:noFill/>
            </a:ln>
            <a:effectLst>
              <a:outerShdw blurRad="57150" dist="19050" dir="5400000" algn="ctr" rotWithShape="0">
                <a:srgbClr val="000000">
                  <a:alpha val="63000"/>
                </a:srgbClr>
              </a:outerShdw>
            </a:effectLst>
          </c:spPr>
          <c:invertIfNegative val="0"/>
          <c:dLbls>
            <c:dLbl>
              <c:idx val="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extLst>
                <c:ext xmlns:c15="http://schemas.microsoft.com/office/drawing/2012/chart" uri="{CE6537A1-D6FC-4f65-9D91-7224C49458BB}">
                  <c15:layout>
                    <c:manualLayout>
                      <c:w val="0.12183209477563194"/>
                      <c:h val="0.11560745582334807"/>
                    </c:manualLayout>
                  </c15:layout>
                </c:ext>
                <c:ext xmlns:c16="http://schemas.microsoft.com/office/drawing/2014/chart" uri="{C3380CC4-5D6E-409C-BE32-E72D297353CC}">
                  <c16:uniqueId val="{0000000C-7C25-441F-8909-6A2D2FB074A9}"/>
                </c:ext>
              </c:extLst>
            </c:dLbl>
            <c:dLbl>
              <c:idx val="1"/>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extLst>
                <c:ext xmlns:c15="http://schemas.microsoft.com/office/drawing/2012/chart" uri="{CE6537A1-D6FC-4f65-9D91-7224C49458BB}">
                  <c15:layout>
                    <c:manualLayout>
                      <c:w val="0.11962429088424718"/>
                      <c:h val="0.10977016949043476"/>
                    </c:manualLayout>
                  </c15:layout>
                </c:ext>
                <c:ext xmlns:c16="http://schemas.microsoft.com/office/drawing/2014/chart" uri="{C3380CC4-5D6E-409C-BE32-E72D297353CC}">
                  <c16:uniqueId val="{0000000D-7C25-441F-8909-6A2D2FB074A9}"/>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Sheet1!$H$2:$H$3</c:f>
              <c:numCache>
                <c:formatCode>0.0%</c:formatCode>
                <c:ptCount val="2"/>
                <c:pt idx="0">
                  <c:v>0.2</c:v>
                </c:pt>
                <c:pt idx="1">
                  <c:v>0.2</c:v>
                </c:pt>
              </c:numCache>
            </c:numRef>
          </c:val>
          <c:extLst>
            <c:ext xmlns:c16="http://schemas.microsoft.com/office/drawing/2014/chart" uri="{C3380CC4-5D6E-409C-BE32-E72D297353CC}">
              <c16:uniqueId val="{0000000E-7C25-441F-8909-6A2D2FB074A9}"/>
            </c:ext>
          </c:extLst>
        </c:ser>
        <c:dLbls>
          <c:showLegendKey val="0"/>
          <c:showVal val="0"/>
          <c:showCatName val="0"/>
          <c:showSerName val="0"/>
          <c:showPercent val="0"/>
          <c:showBubbleSize val="0"/>
        </c:dLbls>
        <c:gapWidth val="95"/>
        <c:overlap val="100"/>
        <c:axId val="613523376"/>
        <c:axId val="613523704"/>
      </c:barChart>
      <c:catAx>
        <c:axId val="613523376"/>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13523704"/>
        <c:crosses val="autoZero"/>
        <c:auto val="1"/>
        <c:lblAlgn val="ctr"/>
        <c:lblOffset val="100"/>
        <c:noMultiLvlLbl val="0"/>
      </c:catAx>
      <c:valAx>
        <c:axId val="613523704"/>
        <c:scaling>
          <c:orientation val="minMax"/>
        </c:scaling>
        <c:delete val="0"/>
        <c:axPos val="b"/>
        <c:majorGridlines>
          <c:spPr>
            <a:ln w="9525" cap="flat" cmpd="sng" algn="ctr">
              <a:solidFill>
                <a:schemeClr val="tx1"/>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1352337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b="1"/>
              <a:t>ELA Median</a:t>
            </a:r>
            <a:r>
              <a:rPr lang="en-US" b="1" baseline="0"/>
              <a:t> Student Growth Percentile</a:t>
            </a:r>
            <a:endParaRPr lang="en-US" b="1"/>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ELA mSGP</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2021-22</c:v>
                </c:pt>
                <c:pt idx="1">
                  <c:v>2022-23</c:v>
                </c:pt>
                <c:pt idx="2">
                  <c:v>2023-24</c:v>
                </c:pt>
              </c:strCache>
            </c:strRef>
          </c:cat>
          <c:val>
            <c:numRef>
              <c:f>Sheet1!$B$2:$B$4</c:f>
              <c:numCache>
                <c:formatCode>General</c:formatCode>
                <c:ptCount val="3"/>
                <c:pt idx="1">
                  <c:v>50</c:v>
                </c:pt>
                <c:pt idx="2">
                  <c:v>50</c:v>
                </c:pt>
              </c:numCache>
            </c:numRef>
          </c:val>
          <c:smooth val="0"/>
          <c:extLst>
            <c:ext xmlns:c16="http://schemas.microsoft.com/office/drawing/2014/chart" uri="{C3380CC4-5D6E-409C-BE32-E72D297353CC}">
              <c16:uniqueId val="{00000000-CF2B-491F-ABA3-328B289DE625}"/>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a:t>Math Median Student Growth Percentile</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Math mSGP</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2021-22</c:v>
                </c:pt>
                <c:pt idx="1">
                  <c:v>2022-23</c:v>
                </c:pt>
                <c:pt idx="2">
                  <c:v>2023-24</c:v>
                </c:pt>
              </c:strCache>
            </c:strRef>
          </c:cat>
          <c:val>
            <c:numRef>
              <c:f>Sheet1!$B$2:$B$4</c:f>
              <c:numCache>
                <c:formatCode>General</c:formatCode>
                <c:ptCount val="3"/>
                <c:pt idx="1">
                  <c:v>50</c:v>
                </c:pt>
                <c:pt idx="2">
                  <c:v>50</c:v>
                </c:pt>
              </c:numCache>
            </c:numRef>
          </c:val>
          <c:smooth val="0"/>
          <c:extLst>
            <c:ext xmlns:c16="http://schemas.microsoft.com/office/drawing/2014/chart" uri="{C3380CC4-5D6E-409C-BE32-E72D297353CC}">
              <c16:uniqueId val="{00000000-60B7-4EBE-9269-8D1D4F138488}"/>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ELA Proficiency Rate for Federal Accountability</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2021-2022</c:v>
                </c:pt>
                <c:pt idx="1">
                  <c:v>2022-2023</c:v>
                </c:pt>
                <c:pt idx="2">
                  <c:v>2023-2024</c:v>
                </c:pt>
              </c:strCache>
            </c:strRef>
          </c:cat>
          <c:val>
            <c:numRef>
              <c:f>Sheet1!$B$2:$B$4</c:f>
              <c:numCache>
                <c:formatCode>General</c:formatCode>
                <c:ptCount val="3"/>
                <c:pt idx="0">
                  <c:v>50</c:v>
                </c:pt>
                <c:pt idx="1">
                  <c:v>50</c:v>
                </c:pt>
                <c:pt idx="2">
                  <c:v>50</c:v>
                </c:pt>
              </c:numCache>
            </c:numRef>
          </c:val>
          <c:smooth val="0"/>
          <c:extLst>
            <c:ext xmlns:c16="http://schemas.microsoft.com/office/drawing/2014/chart" uri="{C3380CC4-5D6E-409C-BE32-E72D297353CC}">
              <c16:uniqueId val="{00000000-ECC4-4866-8390-9D546FF95F78}"/>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a:t>Mathematics Proficiency Rate for Federal Accountability</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Math Proficiency Rate for Federal Accountability</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2021-2022</c:v>
                </c:pt>
                <c:pt idx="1">
                  <c:v>2022-2023</c:v>
                </c:pt>
                <c:pt idx="2">
                  <c:v>2023-2024</c:v>
                </c:pt>
              </c:strCache>
            </c:strRef>
          </c:cat>
          <c:val>
            <c:numRef>
              <c:f>Sheet1!$B$2:$B$4</c:f>
              <c:numCache>
                <c:formatCode>General</c:formatCode>
                <c:ptCount val="3"/>
                <c:pt idx="0">
                  <c:v>50</c:v>
                </c:pt>
                <c:pt idx="1">
                  <c:v>50</c:v>
                </c:pt>
                <c:pt idx="2">
                  <c:v>50</c:v>
                </c:pt>
              </c:numCache>
            </c:numRef>
          </c:val>
          <c:smooth val="0"/>
          <c:extLst>
            <c:ext xmlns:c16="http://schemas.microsoft.com/office/drawing/2014/chart" uri="{C3380CC4-5D6E-409C-BE32-E72D297353CC}">
              <c16:uniqueId val="{00000000-72F9-4245-A561-7D32D3E335D4}"/>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4-Year Graduation Rate Trends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Cohort 2022</c:v>
                </c:pt>
                <c:pt idx="1">
                  <c:v>Cohort 2023</c:v>
                </c:pt>
                <c:pt idx="2">
                  <c:v>Cohort 2023</c:v>
                </c:pt>
              </c:strCache>
            </c:strRef>
          </c:cat>
          <c:val>
            <c:numRef>
              <c:f>Sheet1!$B$2:$B$4</c:f>
              <c:numCache>
                <c:formatCode>General</c:formatCode>
                <c:ptCount val="3"/>
                <c:pt idx="0">
                  <c:v>95</c:v>
                </c:pt>
                <c:pt idx="1">
                  <c:v>95</c:v>
                </c:pt>
                <c:pt idx="2">
                  <c:v>95</c:v>
                </c:pt>
              </c:numCache>
            </c:numRef>
          </c:val>
          <c:smooth val="0"/>
          <c:extLst>
            <c:ext xmlns:c16="http://schemas.microsoft.com/office/drawing/2014/chart" uri="{C3380CC4-5D6E-409C-BE32-E72D297353CC}">
              <c16:uniqueId val="{00000000-CF2B-491F-ABA3-328B289DE625}"/>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b="1"/>
              <a:t>5-Year Graduation Rate Trends</a:t>
            </a:r>
          </a:p>
        </c:rich>
      </c:tx>
      <c:layout>
        <c:manualLayout>
          <c:xMode val="edge"/>
          <c:yMode val="edge"/>
          <c:x val="0.21406279400347547"/>
          <c:y val="5.4374073071903929E-2"/>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5-Year Graduation Rate Trends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Cohort 2021</c:v>
                </c:pt>
                <c:pt idx="1">
                  <c:v>Cohort 2022</c:v>
                </c:pt>
                <c:pt idx="2">
                  <c:v>Cohort 2023</c:v>
                </c:pt>
              </c:strCache>
            </c:strRef>
          </c:cat>
          <c:val>
            <c:numRef>
              <c:f>Sheet1!$B$2:$B$4</c:f>
              <c:numCache>
                <c:formatCode>General</c:formatCode>
                <c:ptCount val="3"/>
                <c:pt idx="0">
                  <c:v>96</c:v>
                </c:pt>
                <c:pt idx="1">
                  <c:v>96</c:v>
                </c:pt>
                <c:pt idx="2">
                  <c:v>96</c:v>
                </c:pt>
              </c:numCache>
            </c:numRef>
          </c:val>
          <c:smooth val="0"/>
          <c:extLst>
            <c:ext xmlns:c16="http://schemas.microsoft.com/office/drawing/2014/chart" uri="{C3380CC4-5D6E-409C-BE32-E72D297353CC}">
              <c16:uniqueId val="{00000000-1134-46BE-99A4-005790D9535B}"/>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a:t>Chronic Absenteeism Trends</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Chronic Absenteeism Rate Trends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2021-2022</c:v>
                </c:pt>
                <c:pt idx="1">
                  <c:v>2022-2023</c:v>
                </c:pt>
                <c:pt idx="2">
                  <c:v>2023-2024</c:v>
                </c:pt>
              </c:strCache>
            </c:strRef>
          </c:cat>
          <c:val>
            <c:numRef>
              <c:f>Sheet1!$B$2:$B$4</c:f>
              <c:numCache>
                <c:formatCode>General</c:formatCode>
                <c:ptCount val="3"/>
                <c:pt idx="0">
                  <c:v>0.15</c:v>
                </c:pt>
                <c:pt idx="1">
                  <c:v>0.15</c:v>
                </c:pt>
                <c:pt idx="2">
                  <c:v>0.15</c:v>
                </c:pt>
              </c:numCache>
            </c:numRef>
          </c:val>
          <c:smooth val="0"/>
          <c:extLst>
            <c:ext xmlns:c16="http://schemas.microsoft.com/office/drawing/2014/chart" uri="{C3380CC4-5D6E-409C-BE32-E72D297353CC}">
              <c16:uniqueId val="{00000000-CF2B-491F-ABA3-328B289DE625}"/>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a:t>2023-2024 Chronic Absenteeism Rates by Grade Level</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School</c:v>
                </c:pt>
              </c:strCache>
            </c:strRef>
          </c:tx>
          <c:spPr>
            <a:solidFill>
              <a:schemeClr val="accent1">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PK</c:v>
                </c:pt>
                <c:pt idx="1">
                  <c:v>KG</c:v>
                </c:pt>
                <c:pt idx="2">
                  <c:v>1</c:v>
                </c:pt>
                <c:pt idx="3">
                  <c:v>2</c:v>
                </c:pt>
                <c:pt idx="4">
                  <c:v>3</c:v>
                </c:pt>
                <c:pt idx="5">
                  <c:v>4</c:v>
                </c:pt>
                <c:pt idx="6">
                  <c:v>5</c:v>
                </c:pt>
                <c:pt idx="7">
                  <c:v>6</c:v>
                </c:pt>
                <c:pt idx="8">
                  <c:v>7</c:v>
                </c:pt>
                <c:pt idx="9">
                  <c:v>8</c:v>
                </c:pt>
                <c:pt idx="10">
                  <c:v>9</c:v>
                </c:pt>
                <c:pt idx="11">
                  <c:v>10</c:v>
                </c:pt>
                <c:pt idx="12">
                  <c:v>11</c:v>
                </c:pt>
                <c:pt idx="13">
                  <c:v>12</c:v>
                </c:pt>
              </c:strCache>
            </c:strRef>
          </c:cat>
          <c:val>
            <c:numRef>
              <c:f>Sheet1!$B$2:$B$15</c:f>
              <c:numCache>
                <c:formatCode>General</c:formatCode>
                <c:ptCount val="14"/>
              </c:numCache>
            </c:numRef>
          </c:val>
          <c:extLst>
            <c:ext xmlns:c16="http://schemas.microsoft.com/office/drawing/2014/chart" uri="{C3380CC4-5D6E-409C-BE32-E72D297353CC}">
              <c16:uniqueId val="{00000000-610D-488B-A7C6-B1AE27D1FA00}"/>
            </c:ext>
          </c:extLst>
        </c:ser>
        <c:ser>
          <c:idx val="1"/>
          <c:order val="1"/>
          <c:tx>
            <c:strRef>
              <c:f>Sheet1!$C$1</c:f>
              <c:strCache>
                <c:ptCount val="1"/>
                <c:pt idx="0">
                  <c:v>District</c:v>
                </c:pt>
              </c:strCache>
            </c:strRef>
          </c:tx>
          <c:spPr>
            <a:solidFill>
              <a:srgbClr val="B7D4EF"/>
            </a:solidFill>
            <a:ln>
              <a:solidFill>
                <a:schemeClr val="accent1">
                  <a:lumMod val="5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PK</c:v>
                </c:pt>
                <c:pt idx="1">
                  <c:v>KG</c:v>
                </c:pt>
                <c:pt idx="2">
                  <c:v>1</c:v>
                </c:pt>
                <c:pt idx="3">
                  <c:v>2</c:v>
                </c:pt>
                <c:pt idx="4">
                  <c:v>3</c:v>
                </c:pt>
                <c:pt idx="5">
                  <c:v>4</c:v>
                </c:pt>
                <c:pt idx="6">
                  <c:v>5</c:v>
                </c:pt>
                <c:pt idx="7">
                  <c:v>6</c:v>
                </c:pt>
                <c:pt idx="8">
                  <c:v>7</c:v>
                </c:pt>
                <c:pt idx="9">
                  <c:v>8</c:v>
                </c:pt>
                <c:pt idx="10">
                  <c:v>9</c:v>
                </c:pt>
                <c:pt idx="11">
                  <c:v>10</c:v>
                </c:pt>
                <c:pt idx="12">
                  <c:v>11</c:v>
                </c:pt>
                <c:pt idx="13">
                  <c:v>12</c:v>
                </c:pt>
              </c:strCache>
            </c:strRef>
          </c:cat>
          <c:val>
            <c:numRef>
              <c:f>Sheet1!$C$2:$C$15</c:f>
              <c:numCache>
                <c:formatCode>General</c:formatCode>
                <c:ptCount val="14"/>
              </c:numCache>
            </c:numRef>
          </c:val>
          <c:extLst>
            <c:ext xmlns:c16="http://schemas.microsoft.com/office/drawing/2014/chart" uri="{C3380CC4-5D6E-409C-BE32-E72D297353CC}">
              <c16:uniqueId val="{00000001-610D-488B-A7C6-B1AE27D1FA00}"/>
            </c:ext>
          </c:extLst>
        </c:ser>
        <c:ser>
          <c:idx val="2"/>
          <c:order val="2"/>
          <c:tx>
            <c:strRef>
              <c:f>Sheet1!$D$1</c:f>
              <c:strCache>
                <c:ptCount val="1"/>
                <c:pt idx="0">
                  <c:v>State</c:v>
                </c:pt>
              </c:strCache>
            </c:strRef>
          </c:tx>
          <c:spPr>
            <a:solidFill>
              <a:schemeClr val="accent1">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PK</c:v>
                </c:pt>
                <c:pt idx="1">
                  <c:v>KG</c:v>
                </c:pt>
                <c:pt idx="2">
                  <c:v>1</c:v>
                </c:pt>
                <c:pt idx="3">
                  <c:v>2</c:v>
                </c:pt>
                <c:pt idx="4">
                  <c:v>3</c:v>
                </c:pt>
                <c:pt idx="5">
                  <c:v>4</c:v>
                </c:pt>
                <c:pt idx="6">
                  <c:v>5</c:v>
                </c:pt>
                <c:pt idx="7">
                  <c:v>6</c:v>
                </c:pt>
                <c:pt idx="8">
                  <c:v>7</c:v>
                </c:pt>
                <c:pt idx="9">
                  <c:v>8</c:v>
                </c:pt>
                <c:pt idx="10">
                  <c:v>9</c:v>
                </c:pt>
                <c:pt idx="11">
                  <c:v>10</c:v>
                </c:pt>
                <c:pt idx="12">
                  <c:v>11</c:v>
                </c:pt>
                <c:pt idx="13">
                  <c:v>12</c:v>
                </c:pt>
              </c:strCache>
            </c:strRef>
          </c:cat>
          <c:val>
            <c:numRef>
              <c:f>Sheet1!$D$2:$D$15</c:f>
              <c:numCache>
                <c:formatCode>General</c:formatCode>
                <c:ptCount val="14"/>
                <c:pt idx="0">
                  <c:v>33</c:v>
                </c:pt>
                <c:pt idx="1">
                  <c:v>19</c:v>
                </c:pt>
                <c:pt idx="2">
                  <c:v>15</c:v>
                </c:pt>
                <c:pt idx="3">
                  <c:v>13</c:v>
                </c:pt>
                <c:pt idx="4">
                  <c:v>12</c:v>
                </c:pt>
                <c:pt idx="5">
                  <c:v>12</c:v>
                </c:pt>
                <c:pt idx="6">
                  <c:v>12</c:v>
                </c:pt>
                <c:pt idx="7">
                  <c:v>13</c:v>
                </c:pt>
                <c:pt idx="8">
                  <c:v>14</c:v>
                </c:pt>
                <c:pt idx="9">
                  <c:v>15</c:v>
                </c:pt>
                <c:pt idx="10">
                  <c:v>15</c:v>
                </c:pt>
                <c:pt idx="11">
                  <c:v>16</c:v>
                </c:pt>
                <c:pt idx="12">
                  <c:v>17</c:v>
                </c:pt>
                <c:pt idx="13">
                  <c:v>21</c:v>
                </c:pt>
              </c:numCache>
            </c:numRef>
          </c:val>
          <c:extLst>
            <c:ext xmlns:c16="http://schemas.microsoft.com/office/drawing/2014/chart" uri="{C3380CC4-5D6E-409C-BE32-E72D297353CC}">
              <c16:uniqueId val="{00000002-610D-488B-A7C6-B1AE27D1FA00}"/>
            </c:ext>
          </c:extLst>
        </c:ser>
        <c:dLbls>
          <c:showLegendKey val="0"/>
          <c:showVal val="0"/>
          <c:showCatName val="0"/>
          <c:showSerName val="0"/>
          <c:showPercent val="0"/>
          <c:showBubbleSize val="0"/>
        </c:dLbls>
        <c:gapWidth val="219"/>
        <c:overlap val="-27"/>
        <c:axId val="728999152"/>
        <c:axId val="728998320"/>
      </c:barChart>
      <c:catAx>
        <c:axId val="728999152"/>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a:t>Grade Level</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28998320"/>
        <c:crosses val="autoZero"/>
        <c:auto val="1"/>
        <c:lblAlgn val="ctr"/>
        <c:lblOffset val="100"/>
        <c:noMultiLvlLbl val="0"/>
      </c:catAx>
      <c:valAx>
        <c:axId val="72899832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2899915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1.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658_40234068.xml><?xml version="1.0" encoding="utf-8"?>
<p188:cmLst xmlns:a="http://schemas.openxmlformats.org/drawingml/2006/main" xmlns:r="http://schemas.openxmlformats.org/officeDocument/2006/relationships" xmlns:p188="http://schemas.microsoft.com/office/powerpoint/2018/8/main">
  <p188:cm id="{BC2E7236-A5D5-4922-B184-AB594B22014A}" authorId="{9A1E5EFD-B656-44AD-E33D-40FEA2EC3D2F}" status="resolved" created="2024-11-25T19:29:35.792" complete="100000">
    <pc:sldMkLst xmlns:pc="http://schemas.microsoft.com/office/powerpoint/2013/main/command">
      <pc:docMk/>
      <pc:sldMk cId="1076052072" sldId="1624"/>
    </pc:sldMkLst>
    <p188:txBody>
      <a:bodyPr/>
      <a:lstStyle/>
      <a:p>
        <a:r>
          <a:rPr lang="en-US"/>
          <a:t>Need 2023-24</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09EBD5-B700-4824-B7ED-658A6584F3C5}" type="datetimeFigureOut">
              <a:rPr lang="en-US" smtClean="0"/>
              <a:t>3/25/2025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27F5BA-D1DB-4FA8-A33F-07EC866074F7}" type="slidenum">
              <a:rPr lang="en-US" smtClean="0"/>
              <a:t>‹#›</a:t>
            </a:fld>
            <a:endParaRPr lang="en-US"/>
          </a:p>
        </p:txBody>
      </p:sp>
    </p:spTree>
    <p:extLst>
      <p:ext uri="{BB962C8B-B14F-4D97-AF65-F5344CB8AC3E}">
        <p14:creationId xmlns:p14="http://schemas.microsoft.com/office/powerpoint/2010/main" val="2613287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D04579-9BB8-4E1A-B7A7-2B1F64542119}" type="slidenum">
              <a:rPr lang="en-US" smtClean="0"/>
              <a:t>1</a:t>
            </a:fld>
            <a:endParaRPr lang="en-US"/>
          </a:p>
        </p:txBody>
      </p:sp>
    </p:spTree>
    <p:extLst>
      <p:ext uri="{BB962C8B-B14F-4D97-AF65-F5344CB8AC3E}">
        <p14:creationId xmlns:p14="http://schemas.microsoft.com/office/powerpoint/2010/main" val="3664113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a:t> </a:t>
            </a:r>
            <a:endParaRPr lang="en-US" baseline="0"/>
          </a:p>
          <a:p>
            <a:endParaRPr lang="en-US" baseline="0"/>
          </a:p>
        </p:txBody>
      </p:sp>
    </p:spTree>
    <p:extLst>
      <p:ext uri="{BB962C8B-B14F-4D97-AF65-F5344CB8AC3E}">
        <p14:creationId xmlns:p14="http://schemas.microsoft.com/office/powerpoint/2010/main" val="2202361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a:t> </a:t>
            </a:r>
            <a:endParaRPr lang="en-US" baseline="0"/>
          </a:p>
          <a:p>
            <a:endParaRPr lang="en-US" baseline="0"/>
          </a:p>
        </p:txBody>
      </p:sp>
    </p:spTree>
    <p:extLst>
      <p:ext uri="{BB962C8B-B14F-4D97-AF65-F5344CB8AC3E}">
        <p14:creationId xmlns:p14="http://schemas.microsoft.com/office/powerpoint/2010/main" val="964969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a:t> </a:t>
            </a:r>
            <a:endParaRPr lang="en-US" baseline="0"/>
          </a:p>
          <a:p>
            <a:endParaRPr lang="en-US" baseline="0"/>
          </a:p>
        </p:txBody>
      </p:sp>
    </p:spTree>
    <p:extLst>
      <p:ext uri="{BB962C8B-B14F-4D97-AF65-F5344CB8AC3E}">
        <p14:creationId xmlns:p14="http://schemas.microsoft.com/office/powerpoint/2010/main" val="17247866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a:t> </a:t>
            </a:r>
            <a:endParaRPr lang="en-US" baseline="0"/>
          </a:p>
          <a:p>
            <a:endParaRPr lang="en-US" baseline="0"/>
          </a:p>
        </p:txBody>
      </p:sp>
    </p:spTree>
    <p:extLst>
      <p:ext uri="{BB962C8B-B14F-4D97-AF65-F5344CB8AC3E}">
        <p14:creationId xmlns:p14="http://schemas.microsoft.com/office/powerpoint/2010/main" val="32834431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527295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b="0" baseline="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31906" indent="-281503">
              <a:defRPr>
                <a:solidFill>
                  <a:schemeClr val="tx1"/>
                </a:solidFill>
                <a:latin typeface="Arial" panose="020B0604020202020204" pitchFamily="34" charset="0"/>
                <a:ea typeface="ＭＳ Ｐゴシック" panose="020B0600070205080204" pitchFamily="34" charset="-128"/>
              </a:defRPr>
            </a:lvl2pPr>
            <a:lvl3pPr marL="1126010" indent="-225202">
              <a:defRPr>
                <a:solidFill>
                  <a:schemeClr val="tx1"/>
                </a:solidFill>
                <a:latin typeface="Arial" panose="020B0604020202020204" pitchFamily="34" charset="0"/>
                <a:ea typeface="ＭＳ Ｐゴシック" panose="020B0600070205080204" pitchFamily="34" charset="-128"/>
              </a:defRPr>
            </a:lvl3pPr>
            <a:lvl4pPr marL="1576413" indent="-225202">
              <a:defRPr>
                <a:solidFill>
                  <a:schemeClr val="tx1"/>
                </a:solidFill>
                <a:latin typeface="Arial" panose="020B0604020202020204" pitchFamily="34" charset="0"/>
                <a:ea typeface="ＭＳ Ｐゴシック" panose="020B0600070205080204" pitchFamily="34" charset="-128"/>
              </a:defRPr>
            </a:lvl4pPr>
            <a:lvl5pPr marL="2026817" indent="-225202">
              <a:defRPr>
                <a:solidFill>
                  <a:schemeClr val="tx1"/>
                </a:solidFill>
                <a:latin typeface="Arial" panose="020B0604020202020204" pitchFamily="34" charset="0"/>
                <a:ea typeface="ＭＳ Ｐゴシック" panose="020B0600070205080204" pitchFamily="34" charset="-128"/>
              </a:defRPr>
            </a:lvl5pPr>
            <a:lvl6pPr marL="2477221" indent="-22520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27625" indent="-22520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378029" indent="-22520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28431" indent="-22520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7015785-34CF-4A6F-AD68-E242BC1ABF2A}" type="slidenum">
              <a:rPr lang="en-US" altLang="en-US" smtClean="0">
                <a:solidFill>
                  <a:prstClr val="black"/>
                </a:solidFill>
                <a:latin typeface="Calibri" panose="020F0502020204030204" pitchFamily="34" charset="0"/>
              </a:rPr>
              <a:pPr/>
              <a:t>3</a:t>
            </a:fld>
            <a:endParaRPr lang="en-US" altLang="en-US">
              <a:solidFill>
                <a:prstClr val="black"/>
              </a:solidFill>
              <a:latin typeface="Calibri" panose="020F0502020204030204" pitchFamily="34" charset="0"/>
            </a:endParaRPr>
          </a:p>
        </p:txBody>
      </p:sp>
    </p:spTree>
    <p:extLst>
      <p:ext uri="{BB962C8B-B14F-4D97-AF65-F5344CB8AC3E}">
        <p14:creationId xmlns:p14="http://schemas.microsoft.com/office/powerpoint/2010/main" val="3684554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D04579-9BB8-4E1A-B7A7-2B1F64542119}" type="slidenum">
              <a:rPr lang="en-US" smtClean="0"/>
              <a:t>7</a:t>
            </a:fld>
            <a:endParaRPr lang="en-US"/>
          </a:p>
        </p:txBody>
      </p:sp>
    </p:spTree>
    <p:extLst>
      <p:ext uri="{BB962C8B-B14F-4D97-AF65-F5344CB8AC3E}">
        <p14:creationId xmlns:p14="http://schemas.microsoft.com/office/powerpoint/2010/main" val="568906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D04579-9BB8-4E1A-B7A7-2B1F64542119}" type="slidenum">
              <a:rPr lang="en-US" smtClean="0"/>
              <a:t>9</a:t>
            </a:fld>
            <a:endParaRPr lang="en-US"/>
          </a:p>
        </p:txBody>
      </p:sp>
    </p:spTree>
    <p:extLst>
      <p:ext uri="{BB962C8B-B14F-4D97-AF65-F5344CB8AC3E}">
        <p14:creationId xmlns:p14="http://schemas.microsoft.com/office/powerpoint/2010/main" val="1427521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D04579-9BB8-4E1A-B7A7-2B1F64542119}" type="slidenum">
              <a:rPr lang="en-US" smtClean="0"/>
              <a:t>23</a:t>
            </a:fld>
            <a:endParaRPr lang="en-US"/>
          </a:p>
        </p:txBody>
      </p:sp>
    </p:spTree>
    <p:extLst>
      <p:ext uri="{BB962C8B-B14F-4D97-AF65-F5344CB8AC3E}">
        <p14:creationId xmlns:p14="http://schemas.microsoft.com/office/powerpoint/2010/main" val="3388613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494A5-E7EE-E383-8A77-F17522048A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FD8548-4A23-A1D5-DC34-46812C3BC9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141F8A-F507-AF72-FBB0-FAED32D5A56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15897F1-08B4-E122-C42B-B400B16DB828}"/>
              </a:ext>
            </a:extLst>
          </p:cNvPr>
          <p:cNvSpPr>
            <a:spLocks noGrp="1"/>
          </p:cNvSpPr>
          <p:nvPr>
            <p:ph type="sldNum" sz="quarter" idx="5"/>
          </p:nvPr>
        </p:nvSpPr>
        <p:spPr/>
        <p:txBody>
          <a:bodyPr/>
          <a:lstStyle/>
          <a:p>
            <a:fld id="{3DD04579-9BB8-4E1A-B7A7-2B1F64542119}" type="slidenum">
              <a:rPr lang="en-US" smtClean="0"/>
              <a:t>24</a:t>
            </a:fld>
            <a:endParaRPr lang="en-US"/>
          </a:p>
        </p:txBody>
      </p:sp>
    </p:spTree>
    <p:extLst>
      <p:ext uri="{BB962C8B-B14F-4D97-AF65-F5344CB8AC3E}">
        <p14:creationId xmlns:p14="http://schemas.microsoft.com/office/powerpoint/2010/main" val="2552629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38DDA-6A31-C254-8BE2-3296DEF8A5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890578-EEAC-A3C0-FF72-52DDB211CB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BEAF55-D04C-C603-78F2-CDE44FB510B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665071B-9FFF-0372-D348-885ADD406C5F}"/>
              </a:ext>
            </a:extLst>
          </p:cNvPr>
          <p:cNvSpPr>
            <a:spLocks noGrp="1"/>
          </p:cNvSpPr>
          <p:nvPr>
            <p:ph type="sldNum" sz="quarter" idx="5"/>
          </p:nvPr>
        </p:nvSpPr>
        <p:spPr/>
        <p:txBody>
          <a:bodyPr/>
          <a:lstStyle/>
          <a:p>
            <a:fld id="{3DD04579-9BB8-4E1A-B7A7-2B1F64542119}" type="slidenum">
              <a:rPr lang="en-US" smtClean="0"/>
              <a:t>25</a:t>
            </a:fld>
            <a:endParaRPr lang="en-US"/>
          </a:p>
        </p:txBody>
      </p:sp>
    </p:spTree>
    <p:extLst>
      <p:ext uri="{BB962C8B-B14F-4D97-AF65-F5344CB8AC3E}">
        <p14:creationId xmlns:p14="http://schemas.microsoft.com/office/powerpoint/2010/main" val="1045916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F3B17020-128B-4A70-9A92-2D02F64055A4}" type="slidenum">
              <a:rPr lang="en-US" smtClean="0"/>
              <a:t>29</a:t>
            </a:fld>
            <a:endParaRPr lang="en-US"/>
          </a:p>
        </p:txBody>
      </p:sp>
    </p:spTree>
    <p:extLst>
      <p:ext uri="{BB962C8B-B14F-4D97-AF65-F5344CB8AC3E}">
        <p14:creationId xmlns:p14="http://schemas.microsoft.com/office/powerpoint/2010/main" val="58288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US" baseline="0"/>
          </a:p>
        </p:txBody>
      </p:sp>
    </p:spTree>
    <p:extLst>
      <p:ext uri="{BB962C8B-B14F-4D97-AF65-F5344CB8AC3E}">
        <p14:creationId xmlns:p14="http://schemas.microsoft.com/office/powerpoint/2010/main" val="4087872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4CA7A-C4EF-9839-AC3D-D46D25486C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5455906-FD01-6573-9685-CCA11D0FA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A3E17E7-B9FF-8036-2E5B-0C62643C4819}"/>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5" name="Footer Placeholder 4">
            <a:extLst>
              <a:ext uri="{FF2B5EF4-FFF2-40B4-BE49-F238E27FC236}">
                <a16:creationId xmlns:a16="http://schemas.microsoft.com/office/drawing/2014/main" id="{82D919F0-E747-3477-9983-8904962153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9DFA0-ABC9-7940-8CFB-E6431F4446BA}"/>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432628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EA8CA-B116-7712-5C23-9AD4686E1A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EE682F-EE91-F9B5-1CF6-F8A35C592C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0B9988-488F-31F5-F20A-0C049BC71D94}"/>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5" name="Footer Placeholder 4">
            <a:extLst>
              <a:ext uri="{FF2B5EF4-FFF2-40B4-BE49-F238E27FC236}">
                <a16:creationId xmlns:a16="http://schemas.microsoft.com/office/drawing/2014/main" id="{868AE5FE-2765-716F-83CF-DBBC292C66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C8A9AB-44C5-3B04-9178-9A7B6C7ACFE9}"/>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2599390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0CC61F-9341-0FE9-B5CD-A832FE9EC7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8052DD9-129E-E40B-4628-75E60D0B01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AB0DC0-9CDB-7751-D138-4F6059E93D01}"/>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5" name="Footer Placeholder 4">
            <a:extLst>
              <a:ext uri="{FF2B5EF4-FFF2-40B4-BE49-F238E27FC236}">
                <a16:creationId xmlns:a16="http://schemas.microsoft.com/office/drawing/2014/main" id="{226FFDA3-8683-97B9-B32F-1FCFB30992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DD998E-7424-9657-2EDD-7238A58C8D23}"/>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6985889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482B8-10F5-EE92-CBF1-D1AA0CB609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5D3BE8-70E5-9D7E-DABA-89FC391A66B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341FA4-E2FA-45B5-34C2-6D9826B01C56}"/>
              </a:ext>
            </a:extLst>
          </p:cNvPr>
          <p:cNvSpPr>
            <a:spLocks noGrp="1"/>
          </p:cNvSpPr>
          <p:nvPr>
            <p:ph type="dt" sz="half" idx="10"/>
          </p:nvPr>
        </p:nvSpPr>
        <p:spPr/>
        <p:txBody>
          <a:bodyPr/>
          <a:lstStyle/>
          <a:p>
            <a:fld id="{775E6AA4-6A3E-4855-B2D2-98D8C23FAFB2}" type="datetime1">
              <a:rPr lang="en-US" smtClean="0"/>
              <a:t>3/25/2025</a:t>
            </a:fld>
            <a:endParaRPr lang="en-US"/>
          </a:p>
        </p:txBody>
      </p:sp>
      <p:sp>
        <p:nvSpPr>
          <p:cNvPr id="5" name="Footer Placeholder 4">
            <a:extLst>
              <a:ext uri="{FF2B5EF4-FFF2-40B4-BE49-F238E27FC236}">
                <a16:creationId xmlns:a16="http://schemas.microsoft.com/office/drawing/2014/main" id="{7E8297FE-5A70-007A-FADF-3FDF5E4B7257}"/>
              </a:ext>
            </a:extLst>
          </p:cNvPr>
          <p:cNvSpPr>
            <a:spLocks noGrp="1"/>
          </p:cNvSpPr>
          <p:nvPr>
            <p:ph type="ftr" sz="quarter" idx="11"/>
          </p:nvPr>
        </p:nvSpPr>
        <p:spPr/>
        <p:txBody>
          <a:bodyPr/>
          <a:lstStyle/>
          <a:p>
            <a:r>
              <a:rPr lang="en-US"/>
              <a:t>Optional School Performance Reports Template 2023-2024</a:t>
            </a:r>
          </a:p>
        </p:txBody>
      </p:sp>
      <p:sp>
        <p:nvSpPr>
          <p:cNvPr id="6" name="Slide Number Placeholder 5">
            <a:extLst>
              <a:ext uri="{FF2B5EF4-FFF2-40B4-BE49-F238E27FC236}">
                <a16:creationId xmlns:a16="http://schemas.microsoft.com/office/drawing/2014/main" id="{072B720D-BF7C-C23E-3107-F6F1AB8DD29A}"/>
              </a:ext>
            </a:extLst>
          </p:cNvPr>
          <p:cNvSpPr>
            <a:spLocks noGrp="1"/>
          </p:cNvSpPr>
          <p:nvPr>
            <p:ph type="sldNum" sz="quarter" idx="12"/>
          </p:nvPr>
        </p:nvSpPr>
        <p:spPr/>
        <p:txBody>
          <a:bodyPr/>
          <a:lstStyle/>
          <a:p>
            <a:fld id="{343EDAA5-BF2D-41F1-9E86-9751D03BA045}" type="slidenum">
              <a:rPr lang="en-US" smtClean="0"/>
              <a:t>‹#›</a:t>
            </a:fld>
            <a:endParaRPr lang="en-US"/>
          </a:p>
        </p:txBody>
      </p:sp>
    </p:spTree>
    <p:extLst>
      <p:ext uri="{BB962C8B-B14F-4D97-AF65-F5344CB8AC3E}">
        <p14:creationId xmlns:p14="http://schemas.microsoft.com/office/powerpoint/2010/main" val="1249643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5E08-2E31-5438-10DE-6877F1A452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EFCDB4-2C9A-5136-C533-ED1FF9208C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EA25D0-75B6-E063-91AC-22AEFCB68190}"/>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5" name="Footer Placeholder 4">
            <a:extLst>
              <a:ext uri="{FF2B5EF4-FFF2-40B4-BE49-F238E27FC236}">
                <a16:creationId xmlns:a16="http://schemas.microsoft.com/office/drawing/2014/main" id="{B43BF76C-EA7C-05C9-6CC9-4E2FDBC332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22DB77-6433-6D84-A340-4F9162E911F1}"/>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3448615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70435-0A11-B642-A675-51B766371B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6DF95C-C7AA-BC3B-4EB7-59B59A7EE4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F455F9-E7B6-A8F3-751B-295CF0E7B497}"/>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5" name="Footer Placeholder 4">
            <a:extLst>
              <a:ext uri="{FF2B5EF4-FFF2-40B4-BE49-F238E27FC236}">
                <a16:creationId xmlns:a16="http://schemas.microsoft.com/office/drawing/2014/main" id="{7E14B51B-7887-CC3A-8245-014C94BDD0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21B414-974D-B14B-8339-FEA9F3102155}"/>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2011571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6E4F0-0672-7F42-6DEA-BF58C3A93F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FC65A9-329B-5D46-EF4F-C1340CF3B86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998CC5-3C93-216A-8076-C0F7CB25C487}"/>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5" name="Footer Placeholder 4">
            <a:extLst>
              <a:ext uri="{FF2B5EF4-FFF2-40B4-BE49-F238E27FC236}">
                <a16:creationId xmlns:a16="http://schemas.microsoft.com/office/drawing/2014/main" id="{F6FD4D55-82AA-1C1B-D1B0-C666AD6FB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7FCBA7-E0FA-C89D-F794-4A08ADA3ED58}"/>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23995517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2CF3E-4853-8F86-B611-B540A6633C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35EBE4-B396-8DA1-2C2C-054DBE8838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861C01F-E1C6-9624-97DC-D4432D12D2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82A530-8CB5-10E8-65A4-1C1A2E124A12}"/>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6" name="Footer Placeholder 5">
            <a:extLst>
              <a:ext uri="{FF2B5EF4-FFF2-40B4-BE49-F238E27FC236}">
                <a16:creationId xmlns:a16="http://schemas.microsoft.com/office/drawing/2014/main" id="{49C175F4-2D08-8E1C-6F8E-00C5953B05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2F42F0-9F57-32AC-E92B-5C2A74EB89BC}"/>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1770615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04C88-5E35-3FDE-EB58-EB8A943D7A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D8C888-4829-2087-AE9D-CD37A3A746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16EA42-2DCB-3CE3-887F-C4E13FB0EA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5FACBE-663C-CFFE-32E6-3FD14927AC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DBFE60-0253-FA92-C4E6-5A976BF65A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02F3B1-5C3D-4C63-CADD-2A82C6A4B70B}"/>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8" name="Footer Placeholder 7">
            <a:extLst>
              <a:ext uri="{FF2B5EF4-FFF2-40B4-BE49-F238E27FC236}">
                <a16:creationId xmlns:a16="http://schemas.microsoft.com/office/drawing/2014/main" id="{D9A02807-374A-03F0-C50F-41E75F8155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FEDDA5-80DC-AD56-F42A-848208DA6154}"/>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1031956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02C61-C555-A0D1-983A-0D48F828B9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0353A4-A8EE-4B94-E147-F12D796C119B}"/>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4" name="Footer Placeholder 3">
            <a:extLst>
              <a:ext uri="{FF2B5EF4-FFF2-40B4-BE49-F238E27FC236}">
                <a16:creationId xmlns:a16="http://schemas.microsoft.com/office/drawing/2014/main" id="{9AAA83F8-50A2-D685-E5D3-D0F1CBF250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20E72C-10BA-0B97-0AAD-BE24F0E4C97F}"/>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33444804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AB0F0D-378D-0606-56DF-30C61D839F2E}"/>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3" name="Footer Placeholder 2">
            <a:extLst>
              <a:ext uri="{FF2B5EF4-FFF2-40B4-BE49-F238E27FC236}">
                <a16:creationId xmlns:a16="http://schemas.microsoft.com/office/drawing/2014/main" id="{6C100A14-F39B-A7CB-070E-87E6EF09A0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15F4318-6372-2CBD-460C-2BEA96A07F8F}"/>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1527674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D1A62-C5EE-40AD-006D-346EB800AE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D21A5-C81F-E052-7FB8-C1C977F5D9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0B9FDE-80C6-7FDE-C790-202494F95641}"/>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5" name="Footer Placeholder 4">
            <a:extLst>
              <a:ext uri="{FF2B5EF4-FFF2-40B4-BE49-F238E27FC236}">
                <a16:creationId xmlns:a16="http://schemas.microsoft.com/office/drawing/2014/main" id="{A0342720-CC95-00F6-0E6B-FD4094FE36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585431-01EE-305B-9EAC-C237BED5CE12}"/>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37315775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6176D-F542-7DF4-45EB-C95DE413C1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8F3E84-F198-059A-2596-4BF3946368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E10030-53FD-9F24-6D30-889C40939F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DC159B-2E54-3D79-23DF-3C31DD0D4788}"/>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6" name="Footer Placeholder 5">
            <a:extLst>
              <a:ext uri="{FF2B5EF4-FFF2-40B4-BE49-F238E27FC236}">
                <a16:creationId xmlns:a16="http://schemas.microsoft.com/office/drawing/2014/main" id="{AB84B335-2B94-82CF-C96C-D231D3568A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5236B1-0047-0A6F-06AB-6AEB93B8406C}"/>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1063785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384F3-506C-51AC-3805-D63D00F0C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0FFB0A-785E-5DFF-D1A1-0992CAED0E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7EF5C3-EDBE-F6BD-FEF3-BF413E78DC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5E5F5C-835A-F4ED-A0D2-62D9A4578B2D}"/>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6" name="Footer Placeholder 5">
            <a:extLst>
              <a:ext uri="{FF2B5EF4-FFF2-40B4-BE49-F238E27FC236}">
                <a16:creationId xmlns:a16="http://schemas.microsoft.com/office/drawing/2014/main" id="{7EC3F421-DC0D-BCF8-80BE-8BFFFF4244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A59918-B4B9-5F37-D0E3-1EE559BF839F}"/>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40340849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641F6-A327-FD19-4215-B4F1663639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F24564-801D-D0DC-4078-F71110F523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DFA0B-99F6-F46F-2DB8-B6403CDB23A1}"/>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5" name="Footer Placeholder 4">
            <a:extLst>
              <a:ext uri="{FF2B5EF4-FFF2-40B4-BE49-F238E27FC236}">
                <a16:creationId xmlns:a16="http://schemas.microsoft.com/office/drawing/2014/main" id="{526FCBC7-4D5F-65C9-F496-4E10464A2F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6BEB7B-8A7A-AD65-8B2D-8663DCDD3670}"/>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2885804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7625AD-E4A0-6F41-B4C0-DE329822B4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63A891-1F60-2EB0-CEA5-46FED57E24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05FA2-AFF0-5AAB-8D8A-5B24A9CEF8A5}"/>
              </a:ext>
            </a:extLst>
          </p:cNvPr>
          <p:cNvSpPr>
            <a:spLocks noGrp="1"/>
          </p:cNvSpPr>
          <p:nvPr>
            <p:ph type="dt" sz="half" idx="10"/>
          </p:nvPr>
        </p:nvSpPr>
        <p:spPr/>
        <p:txBody>
          <a:bodyPr/>
          <a:lstStyle/>
          <a:p>
            <a:fld id="{8AD17CDB-8A2C-486C-9FCA-014F2A1E625A}" type="datetimeFigureOut">
              <a:rPr lang="en-US" smtClean="0"/>
              <a:t>3/25/2025</a:t>
            </a:fld>
            <a:endParaRPr lang="en-US"/>
          </a:p>
        </p:txBody>
      </p:sp>
      <p:sp>
        <p:nvSpPr>
          <p:cNvPr id="5" name="Footer Placeholder 4">
            <a:extLst>
              <a:ext uri="{FF2B5EF4-FFF2-40B4-BE49-F238E27FC236}">
                <a16:creationId xmlns:a16="http://schemas.microsoft.com/office/drawing/2014/main" id="{DFAAE680-DF5E-5A73-B385-CD22184378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BC04F2-6655-4809-2927-19F872889E4D}"/>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229440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7D980-5F61-497D-B7E9-BDAE936F6F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4" name="Date Placeholder 3">
            <a:extLst>
              <a:ext uri="{FF2B5EF4-FFF2-40B4-BE49-F238E27FC236}">
                <a16:creationId xmlns:a16="http://schemas.microsoft.com/office/drawing/2014/main" id="{8130EBB7-8418-D849-1B7B-58A6E0A58574}"/>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5" name="Footer Placeholder 4">
            <a:extLst>
              <a:ext uri="{FF2B5EF4-FFF2-40B4-BE49-F238E27FC236}">
                <a16:creationId xmlns:a16="http://schemas.microsoft.com/office/drawing/2014/main" id="{2784F8B1-F355-F45A-0A60-C9D81D089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94CEC0-47CE-815D-AC42-4BA1DDD6E725}"/>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754580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4BDCE-B08E-F59E-9F4C-16E7082001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AA9559-C3E0-3C0B-282D-D27C8A3188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2E648E-736E-97F1-D386-2B3627D0E5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22626E-CFC3-4A0E-6F02-9E1609F4073D}"/>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6" name="Footer Placeholder 5">
            <a:extLst>
              <a:ext uri="{FF2B5EF4-FFF2-40B4-BE49-F238E27FC236}">
                <a16:creationId xmlns:a16="http://schemas.microsoft.com/office/drawing/2014/main" id="{EB7C3386-3F0E-B50A-25DA-EEEC30ADA3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06FADC-8456-7EB7-B2B4-7EC24C2961D4}"/>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529302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365E3-29E4-678C-C58C-19B62773405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DEE367-B03D-B671-FA13-E5333590CC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5CE3F1-304F-6CC0-1F66-F50479B27B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970970-FE74-7F41-4942-31792069FA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D7A04B-DDAE-9D5E-6677-C930FD0D79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2CD9AD-98C5-7254-78FC-EFE93C0D9C01}"/>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8" name="Footer Placeholder 7">
            <a:extLst>
              <a:ext uri="{FF2B5EF4-FFF2-40B4-BE49-F238E27FC236}">
                <a16:creationId xmlns:a16="http://schemas.microsoft.com/office/drawing/2014/main" id="{2AE216D3-2CBB-356A-8239-005F9158F0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C98941-2110-B34F-8CBD-4F82CE841DCB}"/>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871041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F85A-A820-49B9-F3FB-08FBCEBD18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1A6764-0C19-F559-59D9-45C6B1E39ED0}"/>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4" name="Footer Placeholder 3">
            <a:extLst>
              <a:ext uri="{FF2B5EF4-FFF2-40B4-BE49-F238E27FC236}">
                <a16:creationId xmlns:a16="http://schemas.microsoft.com/office/drawing/2014/main" id="{5C6E7DAE-BFBB-D6FA-8E8F-A8F6DA388AF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A32834-853E-7AEC-B06A-1D7327F5A21F}"/>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528353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D99013-724D-221E-0A68-5D0055F0D457}"/>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3" name="Footer Placeholder 2">
            <a:extLst>
              <a:ext uri="{FF2B5EF4-FFF2-40B4-BE49-F238E27FC236}">
                <a16:creationId xmlns:a16="http://schemas.microsoft.com/office/drawing/2014/main" id="{699F6497-349B-0804-A68F-9ACD17F7D7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8910A02-5A82-9AA0-C278-E8BC8DC3DD21}"/>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196901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BEF78-2ABA-A53A-0346-AC6EDE042B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824596-059E-CFFB-86D5-DF181E01B0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B6EA80-7C4F-7376-FD0D-DEA47A6973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233318-B65C-E534-27E3-E3F9AA7B1583}"/>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6" name="Footer Placeholder 5">
            <a:extLst>
              <a:ext uri="{FF2B5EF4-FFF2-40B4-BE49-F238E27FC236}">
                <a16:creationId xmlns:a16="http://schemas.microsoft.com/office/drawing/2014/main" id="{A039466A-FB03-C597-4D61-753C664C43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D6D3DA-A6A7-2885-D90A-CDA315F74B1B}"/>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819907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799F4-6D90-4B37-8C5E-D330C18A2A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8EA5699-3F4B-94EF-9B8C-1560587C44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FFA969-96F1-CE18-C13F-33024D8D57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A3C6E9-F398-76B5-AD9E-AAD6B408E266}"/>
              </a:ext>
            </a:extLst>
          </p:cNvPr>
          <p:cNvSpPr>
            <a:spLocks noGrp="1"/>
          </p:cNvSpPr>
          <p:nvPr>
            <p:ph type="dt" sz="half" idx="10"/>
          </p:nvPr>
        </p:nvSpPr>
        <p:spPr/>
        <p:txBody>
          <a:bodyPr/>
          <a:lstStyle/>
          <a:p>
            <a:fld id="{964C7AFB-9F7E-492A-9D0E-0E9ACE11FF61}" type="datetimeFigureOut">
              <a:rPr lang="en-US" smtClean="0"/>
              <a:t>3/25/2025</a:t>
            </a:fld>
            <a:endParaRPr lang="en-US"/>
          </a:p>
        </p:txBody>
      </p:sp>
      <p:sp>
        <p:nvSpPr>
          <p:cNvPr id="6" name="Footer Placeholder 5">
            <a:extLst>
              <a:ext uri="{FF2B5EF4-FFF2-40B4-BE49-F238E27FC236}">
                <a16:creationId xmlns:a16="http://schemas.microsoft.com/office/drawing/2014/main" id="{B3B880F7-D2F3-FAE8-5C00-07A4F3A292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635FFA-F686-9E0F-C8B2-CCC83EAEBFBB}"/>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431876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668772-FB35-5E2E-A6A4-23E0DC057B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D6125E-537C-30CC-B2A3-488B45E82A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D394B-BD45-5FA2-A592-816A1FE174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4C7AFB-9F7E-492A-9D0E-0E9ACE11FF61}" type="datetimeFigureOut">
              <a:rPr lang="en-US" smtClean="0"/>
              <a:t>3/25/2025</a:t>
            </a:fld>
            <a:endParaRPr lang="en-US"/>
          </a:p>
        </p:txBody>
      </p:sp>
      <p:sp>
        <p:nvSpPr>
          <p:cNvPr id="5" name="Footer Placeholder 4">
            <a:extLst>
              <a:ext uri="{FF2B5EF4-FFF2-40B4-BE49-F238E27FC236}">
                <a16:creationId xmlns:a16="http://schemas.microsoft.com/office/drawing/2014/main" id="{E2EBBFE3-5A4B-3D22-7DF6-3A3959463F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373ECF8-68B6-ABC6-FF7D-8D960B20D5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20D1D7-95CD-4FA8-8C3C-F96271FE99D2}" type="slidenum">
              <a:rPr lang="en-US" smtClean="0"/>
              <a:t>‹#›</a:t>
            </a:fld>
            <a:endParaRPr lang="en-US"/>
          </a:p>
        </p:txBody>
      </p:sp>
      <p:sp>
        <p:nvSpPr>
          <p:cNvPr id="7" name="TextBox 6">
            <a:extLst>
              <a:ext uri="{FF2B5EF4-FFF2-40B4-BE49-F238E27FC236}">
                <a16:creationId xmlns:a16="http://schemas.microsoft.com/office/drawing/2014/main" id="{03DF1E10-5FCB-4AA9-9063-5B87AE9BC42E}"/>
              </a:ext>
            </a:extLst>
          </p:cNvPr>
          <p:cNvSpPr txBox="1"/>
          <p:nvPr userDrawn="1"/>
        </p:nvSpPr>
        <p:spPr>
          <a:xfrm>
            <a:off x="728181" y="6400412"/>
            <a:ext cx="6620838" cy="276999"/>
          </a:xfrm>
          <a:prstGeom prst="rect">
            <a:avLst/>
          </a:prstGeom>
          <a:noFill/>
        </p:spPr>
        <p:txBody>
          <a:bodyPr wrap="square" rtlCol="0">
            <a:spAutoFit/>
          </a:bodyPr>
          <a:lstStyle/>
          <a:p>
            <a:r>
              <a:rPr lang="en-US" sz="1200">
                <a:solidFill>
                  <a:schemeClr val="accent3"/>
                </a:solidFill>
              </a:rPr>
              <a:t>Optional School Performance Reports Template 2023-2024</a:t>
            </a:r>
          </a:p>
        </p:txBody>
      </p:sp>
    </p:spTree>
    <p:extLst>
      <p:ext uri="{BB962C8B-B14F-4D97-AF65-F5344CB8AC3E}">
        <p14:creationId xmlns:p14="http://schemas.microsoft.com/office/powerpoint/2010/main" val="2697135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28DE72-3484-B35E-296E-2046767FEC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3383B8-7BD6-2C6C-CD97-D6857DC959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433E98-5277-7360-5EBB-21A547C732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AD17CDB-8A2C-486C-9FCA-014F2A1E625A}" type="datetimeFigureOut">
              <a:rPr lang="en-US" smtClean="0"/>
              <a:t>3/25/2025</a:t>
            </a:fld>
            <a:endParaRPr lang="en-US"/>
          </a:p>
        </p:txBody>
      </p:sp>
      <p:sp>
        <p:nvSpPr>
          <p:cNvPr id="5" name="Footer Placeholder 4">
            <a:extLst>
              <a:ext uri="{FF2B5EF4-FFF2-40B4-BE49-F238E27FC236}">
                <a16:creationId xmlns:a16="http://schemas.microsoft.com/office/drawing/2014/main" id="{6005A786-4DF9-F47A-2464-667AF3CCA1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537E1FD-99A5-4021-7BEF-E9233B4A5D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F4DA152-3B4C-418C-A00B-2F67BA721A05}" type="slidenum">
              <a:rPr lang="en-US" smtClean="0"/>
              <a:t>‹#›</a:t>
            </a:fld>
            <a:endParaRPr lang="en-US"/>
          </a:p>
        </p:txBody>
      </p:sp>
    </p:spTree>
    <p:extLst>
      <p:ext uri="{BB962C8B-B14F-4D97-AF65-F5344CB8AC3E}">
        <p14:creationId xmlns:p14="http://schemas.microsoft.com/office/powerpoint/2010/main" val="4469843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nj.gov/education/assessment/requirement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microsoft.com/office/2018/10/relationships/comments" Target="../comments/modernComment_658_40234068.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nj.gov/education/essanj/resouce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njschooldata.org/"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hyperlink" Target="https://forms.office.com/r/a8yvcRk7DB" TargetMode="External"/><Relationship Id="rId2" Type="http://schemas.openxmlformats.org/officeDocument/2006/relationships/hyperlink" Target="http://www.njschooldata.org/" TargetMode="External"/><Relationship Id="rId1" Type="http://schemas.openxmlformats.org/officeDocument/2006/relationships/slideLayout" Target="../slideLayouts/slideLayout2.xml"/><Relationship Id="rId5" Type="http://schemas.openxmlformats.org/officeDocument/2006/relationships/hyperlink" Target="mailto:reportcard@doe.nj.gov" TargetMode="External"/><Relationship Id="rId4" Type="http://schemas.openxmlformats.org/officeDocument/2006/relationships/hyperlink" Target="http://www.nj.gov/educatio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njschooldata.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6A30A4-50DF-4311-A042-79BD9C63A46F}"/>
              </a:ext>
            </a:extLst>
          </p:cNvPr>
          <p:cNvSpPr>
            <a:spLocks noGrp="1"/>
          </p:cNvSpPr>
          <p:nvPr>
            <p:ph type="title"/>
          </p:nvPr>
        </p:nvSpPr>
        <p:spPr>
          <a:xfrm>
            <a:off x="587406" y="939421"/>
            <a:ext cx="11184180" cy="2066538"/>
          </a:xfrm>
        </p:spPr>
        <p:txBody>
          <a:bodyPr>
            <a:normAutofit fontScale="90000"/>
          </a:bodyPr>
          <a:lstStyle/>
          <a:p>
            <a:r>
              <a:rPr lang="en-US" b="1"/>
              <a:t>New Jersey Department of Education</a:t>
            </a:r>
            <a:br>
              <a:rPr lang="en-US" b="1"/>
            </a:br>
            <a:r>
              <a:rPr lang="en-US" b="1"/>
              <a:t>2023-2024 School Performance Reports</a:t>
            </a:r>
          </a:p>
        </p:txBody>
      </p:sp>
      <p:sp>
        <p:nvSpPr>
          <p:cNvPr id="5" name="Text Placeholder 4">
            <a:extLst>
              <a:ext uri="{FF2B5EF4-FFF2-40B4-BE49-F238E27FC236}">
                <a16:creationId xmlns:a16="http://schemas.microsoft.com/office/drawing/2014/main" id="{487224F7-57D3-4922-AA2F-3795CCF8AEAF}"/>
              </a:ext>
            </a:extLst>
          </p:cNvPr>
          <p:cNvSpPr>
            <a:spLocks noGrp="1"/>
          </p:cNvSpPr>
          <p:nvPr>
            <p:ph type="body" idx="4294967295"/>
          </p:nvPr>
        </p:nvSpPr>
        <p:spPr>
          <a:xfrm>
            <a:off x="831850" y="4589463"/>
            <a:ext cx="10515600" cy="1500187"/>
          </a:xfrm>
        </p:spPr>
        <p:txBody>
          <a:bodyPr/>
          <a:lstStyle/>
          <a:p>
            <a:r>
              <a:rPr lang="en-US" b="1">
                <a:solidFill>
                  <a:srgbClr val="008E40"/>
                </a:solidFill>
              </a:rPr>
              <a:t>[Title or Focus of Presentation]</a:t>
            </a:r>
          </a:p>
          <a:p>
            <a:r>
              <a:rPr lang="en-US" b="1">
                <a:solidFill>
                  <a:srgbClr val="008E40"/>
                </a:solidFill>
              </a:rPr>
              <a:t>[Time and Date of Presentation]</a:t>
            </a:r>
          </a:p>
          <a:p>
            <a:r>
              <a:rPr lang="en-US" b="1">
                <a:solidFill>
                  <a:srgbClr val="008E40"/>
                </a:solidFill>
              </a:rPr>
              <a:t>[Names of Presenters]</a:t>
            </a:r>
          </a:p>
        </p:txBody>
      </p:sp>
      <p:sp>
        <p:nvSpPr>
          <p:cNvPr id="6" name="Slide Number Placeholder 5">
            <a:extLst>
              <a:ext uri="{FF2B5EF4-FFF2-40B4-BE49-F238E27FC236}">
                <a16:creationId xmlns:a16="http://schemas.microsoft.com/office/drawing/2014/main" id="{C1E33FD3-6C07-3941-15C5-E447F4F0C62C}"/>
              </a:ext>
            </a:extLst>
          </p:cNvPr>
          <p:cNvSpPr>
            <a:spLocks noGrp="1"/>
          </p:cNvSpPr>
          <p:nvPr>
            <p:ph type="sldNum" sz="quarter" idx="12"/>
          </p:nvPr>
        </p:nvSpPr>
        <p:spPr/>
        <p:txBody>
          <a:bodyPr/>
          <a:lstStyle/>
          <a:p>
            <a:fld id="{343EDAA5-BF2D-41F1-9E86-9751D03BA045}" type="slidenum">
              <a:rPr lang="en-US" smtClean="0"/>
              <a:t>1</a:t>
            </a:fld>
            <a:endParaRPr lang="en-US"/>
          </a:p>
        </p:txBody>
      </p:sp>
    </p:spTree>
    <p:extLst>
      <p:ext uri="{BB962C8B-B14F-4D97-AF65-F5344CB8AC3E}">
        <p14:creationId xmlns:p14="http://schemas.microsoft.com/office/powerpoint/2010/main" val="2583485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5814D2E-61EB-45AA-A4FD-F9E98F0764A0}"/>
              </a:ext>
            </a:extLst>
          </p:cNvPr>
          <p:cNvSpPr txBox="1"/>
          <p:nvPr/>
        </p:nvSpPr>
        <p:spPr>
          <a:xfrm>
            <a:off x="103126" y="154527"/>
            <a:ext cx="4002709" cy="1169551"/>
          </a:xfrm>
          <a:prstGeom prst="rect">
            <a:avLst/>
          </a:prstGeom>
          <a:solidFill>
            <a:srgbClr val="008E40"/>
          </a:solidFill>
        </p:spPr>
        <p:txBody>
          <a:bodyPr wrap="square" rtlCol="0">
            <a:spAutoFit/>
          </a:bodyPr>
          <a:lstStyle/>
          <a:p>
            <a:r>
              <a:rPr lang="en-US" sz="1400" b="1">
                <a:solidFill>
                  <a:schemeClr val="bg1"/>
                </a:solidFill>
              </a:rPr>
              <a:t>Use the Student Growth Trends and Progress page of the reports to update this slide. Edit the data in line graphs by right-clicking the graphs and selecting “Edit Data.” There will be no data for 2021-22. </a:t>
            </a:r>
          </a:p>
        </p:txBody>
      </p:sp>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a:t>Student Growth Results</a:t>
            </a:r>
          </a:p>
        </p:txBody>
      </p:sp>
      <p:sp>
        <p:nvSpPr>
          <p:cNvPr id="3" name="Text Placeholder 3">
            <a:extLst>
              <a:ext uri="{FF2B5EF4-FFF2-40B4-BE49-F238E27FC236}">
                <a16:creationId xmlns:a16="http://schemas.microsoft.com/office/drawing/2014/main" id="{E00BF322-382A-6629-DF96-3A162123DBD2}"/>
              </a:ext>
            </a:extLst>
          </p:cNvPr>
          <p:cNvSpPr txBox="1">
            <a:spLocks/>
          </p:cNvSpPr>
          <p:nvPr/>
        </p:nvSpPr>
        <p:spPr>
          <a:xfrm>
            <a:off x="772319" y="1365250"/>
            <a:ext cx="10617200" cy="8826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a:t>Due to the cancellation of the NJSLA in spring 2021, student growth data is not available for 2021-22</a:t>
            </a:r>
            <a:r>
              <a:rPr lang="en-US" sz="2400"/>
              <a:t>.</a:t>
            </a:r>
          </a:p>
        </p:txBody>
      </p:sp>
      <p:graphicFrame>
        <p:nvGraphicFramePr>
          <p:cNvPr id="5" name="Chart 4" descr="ELA Median Student Growth Percentiles for 2020-21, 2021-22, and 2022-23. Data will only appear for 2022-23."/>
          <p:cNvGraphicFramePr/>
          <p:nvPr/>
        </p:nvGraphicFramePr>
        <p:xfrm>
          <a:off x="691473" y="2048375"/>
          <a:ext cx="5305024" cy="23356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descr="Math Median Student Growth Percentiles for 2020-21, 2021-22, and 2022-23. Data will only appear for 2022-23."/>
          <p:cNvGraphicFramePr/>
          <p:nvPr/>
        </p:nvGraphicFramePr>
        <p:xfrm>
          <a:off x="6143223" y="2048375"/>
          <a:ext cx="5357303" cy="23356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ontent Placeholder 14">
            <a:extLst>
              <a:ext uri="{FF2B5EF4-FFF2-40B4-BE49-F238E27FC236}">
                <a16:creationId xmlns:a16="http://schemas.microsoft.com/office/drawing/2014/main" id="{7A8218F2-31BE-4A8F-B95B-767D74FD4990}"/>
              </a:ext>
            </a:extLst>
          </p:cNvPr>
          <p:cNvGraphicFramePr>
            <a:graphicFrameLocks noGrp="1"/>
          </p:cNvGraphicFramePr>
          <p:nvPr>
            <p:ph idx="1"/>
          </p:nvPr>
        </p:nvGraphicFramePr>
        <p:xfrm>
          <a:off x="321974" y="4499141"/>
          <a:ext cx="11500830" cy="1920240"/>
        </p:xfrm>
        <a:graphic>
          <a:graphicData uri="http://schemas.openxmlformats.org/drawingml/2006/table">
            <a:tbl>
              <a:tblPr firstRow="1" firstCol="1" bandRow="1">
                <a:tableStyleId>{8799B23B-EC83-4686-B30A-512413B5E67A}</a:tableStyleId>
              </a:tblPr>
              <a:tblGrid>
                <a:gridCol w="4662150">
                  <a:extLst>
                    <a:ext uri="{9D8B030D-6E8A-4147-A177-3AD203B41FA5}">
                      <a16:colId xmlns:a16="http://schemas.microsoft.com/office/drawing/2014/main" val="2309879999"/>
                    </a:ext>
                  </a:extLst>
                </a:gridCol>
                <a:gridCol w="1139780">
                  <a:extLst>
                    <a:ext uri="{9D8B030D-6E8A-4147-A177-3AD203B41FA5}">
                      <a16:colId xmlns:a16="http://schemas.microsoft.com/office/drawing/2014/main" val="805435900"/>
                    </a:ext>
                  </a:extLst>
                </a:gridCol>
                <a:gridCol w="1139780">
                  <a:extLst>
                    <a:ext uri="{9D8B030D-6E8A-4147-A177-3AD203B41FA5}">
                      <a16:colId xmlns:a16="http://schemas.microsoft.com/office/drawing/2014/main" val="909718324"/>
                    </a:ext>
                  </a:extLst>
                </a:gridCol>
                <a:gridCol w="1139780">
                  <a:extLst>
                    <a:ext uri="{9D8B030D-6E8A-4147-A177-3AD203B41FA5}">
                      <a16:colId xmlns:a16="http://schemas.microsoft.com/office/drawing/2014/main" val="4185240108"/>
                    </a:ext>
                  </a:extLst>
                </a:gridCol>
                <a:gridCol w="1139780">
                  <a:extLst>
                    <a:ext uri="{9D8B030D-6E8A-4147-A177-3AD203B41FA5}">
                      <a16:colId xmlns:a16="http://schemas.microsoft.com/office/drawing/2014/main" val="2624327187"/>
                    </a:ext>
                  </a:extLst>
                </a:gridCol>
                <a:gridCol w="1139780">
                  <a:extLst>
                    <a:ext uri="{9D8B030D-6E8A-4147-A177-3AD203B41FA5}">
                      <a16:colId xmlns:a16="http://schemas.microsoft.com/office/drawing/2014/main" val="863044194"/>
                    </a:ext>
                  </a:extLst>
                </a:gridCol>
                <a:gridCol w="1139780">
                  <a:extLst>
                    <a:ext uri="{9D8B030D-6E8A-4147-A177-3AD203B41FA5}">
                      <a16:colId xmlns:a16="http://schemas.microsoft.com/office/drawing/2014/main" val="4090990522"/>
                    </a:ext>
                  </a:extLst>
                </a:gridCol>
              </a:tblGrid>
              <a:tr h="5579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a:t>Performance</a:t>
                      </a:r>
                    </a:p>
                  </a:txBody>
                  <a:tcPr marL="137378" marR="137378" anchor="ctr"/>
                </a:tc>
                <a:tc>
                  <a:txBody>
                    <a:bodyPr/>
                    <a:lstStyle/>
                    <a:p>
                      <a:pPr algn="ctr"/>
                      <a:r>
                        <a:rPr lang="en-US" sz="1800"/>
                        <a:t>ELA</a:t>
                      </a:r>
                      <a:r>
                        <a:rPr lang="en-US" sz="1800" baseline="0"/>
                        <a:t> </a:t>
                      </a:r>
                    </a:p>
                    <a:p>
                      <a:pPr algn="ctr"/>
                      <a:r>
                        <a:rPr lang="en-US" sz="1800" baseline="0"/>
                        <a:t>2021-22</a:t>
                      </a:r>
                      <a:endParaRPr lang="en-US" sz="1800"/>
                    </a:p>
                  </a:txBody>
                  <a:tcPr marL="137378" marR="137378" anchor="ctr"/>
                </a:tc>
                <a:tc>
                  <a:txBody>
                    <a:bodyPr/>
                    <a:lstStyle/>
                    <a:p>
                      <a:pPr algn="ctr"/>
                      <a:r>
                        <a:rPr lang="en-US" sz="1800"/>
                        <a:t>ELA</a:t>
                      </a:r>
                      <a:endParaRPr lang="en-US" sz="1800" baseline="0"/>
                    </a:p>
                    <a:p>
                      <a:pPr algn="ctr"/>
                      <a:r>
                        <a:rPr lang="en-US" sz="1800" baseline="0"/>
                        <a:t>2022-23</a:t>
                      </a:r>
                      <a:endParaRPr lang="en-US" sz="1800"/>
                    </a:p>
                  </a:txBody>
                  <a:tcPr marL="137378" marR="137378" anchor="ctr"/>
                </a:tc>
                <a:tc>
                  <a:txBody>
                    <a:bodyPr/>
                    <a:lstStyle/>
                    <a:p>
                      <a:pPr algn="ctr"/>
                      <a:r>
                        <a:rPr lang="en-US" sz="1800"/>
                        <a:t>ELA</a:t>
                      </a:r>
                    </a:p>
                    <a:p>
                      <a:pPr algn="ctr"/>
                      <a:r>
                        <a:rPr lang="en-US" sz="1800"/>
                        <a:t>2023-24</a:t>
                      </a:r>
                    </a:p>
                  </a:txBody>
                  <a:tcPr marL="137378" marR="137378" anchor="ctr"/>
                </a:tc>
                <a:tc>
                  <a:txBody>
                    <a:bodyPr/>
                    <a:lstStyle/>
                    <a:p>
                      <a:pPr algn="ctr"/>
                      <a:r>
                        <a:rPr lang="en-US" sz="1800"/>
                        <a:t>Math</a:t>
                      </a:r>
                      <a:endParaRPr lang="en-US" sz="1800" baseline="0"/>
                    </a:p>
                    <a:p>
                      <a:pPr algn="ctr"/>
                      <a:r>
                        <a:rPr lang="en-US" sz="1800" baseline="0"/>
                        <a:t>2021-22</a:t>
                      </a:r>
                      <a:endParaRPr lang="en-US" sz="1800"/>
                    </a:p>
                  </a:txBody>
                  <a:tcPr marL="137378" marR="137378" anchor="ctr"/>
                </a:tc>
                <a:tc>
                  <a:txBody>
                    <a:bodyPr/>
                    <a:lstStyle/>
                    <a:p>
                      <a:pPr algn="ctr"/>
                      <a:r>
                        <a:rPr lang="en-US" sz="1800"/>
                        <a:t>Math</a:t>
                      </a:r>
                    </a:p>
                    <a:p>
                      <a:pPr algn="ctr"/>
                      <a:r>
                        <a:rPr lang="en-US" sz="1800"/>
                        <a:t>2022-23</a:t>
                      </a:r>
                    </a:p>
                  </a:txBody>
                  <a:tcPr marL="137378" marR="137378" anchor="ctr"/>
                </a:tc>
                <a:tc>
                  <a:txBody>
                    <a:bodyPr/>
                    <a:lstStyle/>
                    <a:p>
                      <a:pPr algn="ctr"/>
                      <a:r>
                        <a:rPr lang="en-US" sz="1800"/>
                        <a:t>Math</a:t>
                      </a:r>
                    </a:p>
                    <a:p>
                      <a:pPr algn="ctr"/>
                      <a:r>
                        <a:rPr lang="en-US" sz="1800"/>
                        <a:t>2023-24</a:t>
                      </a:r>
                    </a:p>
                  </a:txBody>
                  <a:tcPr marL="137378" marR="137378" anchor="ctr"/>
                </a:tc>
                <a:extLst>
                  <a:ext uri="{0D108BD9-81ED-4DB2-BD59-A6C34878D82A}">
                    <a16:rowId xmlns:a16="http://schemas.microsoft.com/office/drawing/2014/main" val="2974091456"/>
                  </a:ext>
                </a:extLst>
              </a:tr>
              <a:tr h="560073">
                <a:tc>
                  <a:txBody>
                    <a:bodyPr/>
                    <a:lstStyle/>
                    <a:p>
                      <a:r>
                        <a:rPr lang="en-US" sz="1800"/>
                        <a:t>Median Student Growth Percentile</a:t>
                      </a:r>
                    </a:p>
                  </a:txBody>
                  <a:tcPr marL="137378" marR="137378" anchor="ctr"/>
                </a:tc>
                <a:tc>
                  <a:txBody>
                    <a:bodyPr/>
                    <a:lstStyle/>
                    <a:p>
                      <a:pPr algn="ctr"/>
                      <a:r>
                        <a:rPr lang="en-US" sz="1800">
                          <a:solidFill>
                            <a:schemeClr val="tx1"/>
                          </a:solidFill>
                          <a:effectLst/>
                          <a:latin typeface="+mn-lt"/>
                        </a:rPr>
                        <a:t>n/a</a:t>
                      </a:r>
                    </a:p>
                  </a:txBody>
                  <a:tcPr marL="137378" marR="137378" anchor="ctr">
                    <a:solidFill>
                      <a:schemeClr val="bg2">
                        <a:lumMod val="75000"/>
                      </a:schemeClr>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accent3">
                        <a:alpha val="20000"/>
                      </a:schemeClr>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tc>
                <a:tc>
                  <a:txBody>
                    <a:bodyPr/>
                    <a:lstStyle/>
                    <a:p>
                      <a:pPr algn="ctr"/>
                      <a:r>
                        <a:rPr lang="en-US" sz="1800">
                          <a:solidFill>
                            <a:schemeClr val="tx1"/>
                          </a:solidFill>
                          <a:effectLst/>
                          <a:latin typeface="+mn-lt"/>
                        </a:rPr>
                        <a:t>n/a</a:t>
                      </a:r>
                    </a:p>
                  </a:txBody>
                  <a:tcPr marL="137378" marR="137378" anchor="ctr">
                    <a:solidFill>
                      <a:schemeClr val="bg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marL="137378" marR="137378" anchor="ctr">
                    <a:solidFill>
                      <a:schemeClr val="accent3">
                        <a:alpha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marL="137378" marR="137378" anchor="ctr"/>
                </a:tc>
                <a:extLst>
                  <a:ext uri="{0D108BD9-81ED-4DB2-BD59-A6C34878D82A}">
                    <a16:rowId xmlns:a16="http://schemas.microsoft.com/office/drawing/2014/main" val="984811223"/>
                  </a:ext>
                </a:extLst>
              </a:tr>
              <a:tr h="560073">
                <a:tc>
                  <a:txBody>
                    <a:bodyPr/>
                    <a:lstStyle/>
                    <a:p>
                      <a:r>
                        <a:rPr lang="en-US" sz="1800"/>
                        <a:t>Statewide</a:t>
                      </a:r>
                      <a:r>
                        <a:rPr lang="en-US" sz="1800" baseline="0"/>
                        <a:t> Median Student Growth Percentile</a:t>
                      </a:r>
                      <a:endParaRPr lang="en-US" sz="1800"/>
                    </a:p>
                  </a:txBody>
                  <a:tcPr marL="137378" marR="137378" anchor="ctr"/>
                </a:tc>
                <a:tc>
                  <a:txBody>
                    <a:bodyPr/>
                    <a:lstStyle/>
                    <a:p>
                      <a:pPr algn="ctr"/>
                      <a:r>
                        <a:rPr lang="en-US" sz="1800">
                          <a:solidFill>
                            <a:schemeClr val="tx1"/>
                          </a:solidFill>
                        </a:rPr>
                        <a:t>n/a</a:t>
                      </a:r>
                    </a:p>
                  </a:txBody>
                  <a:tcPr marL="137378" marR="137378" anchor="ctr">
                    <a:solidFill>
                      <a:schemeClr val="bg2">
                        <a:lumMod val="75000"/>
                      </a:schemeClr>
                    </a:solidFill>
                  </a:tcPr>
                </a:tc>
                <a:tc>
                  <a:txBody>
                    <a:bodyPr/>
                    <a:lstStyle/>
                    <a:p>
                      <a:pPr algn="ctr"/>
                      <a:r>
                        <a:rPr lang="en-US" sz="1800">
                          <a:solidFill>
                            <a:schemeClr val="tx1"/>
                          </a:solidFill>
                        </a:rPr>
                        <a:t>50</a:t>
                      </a:r>
                    </a:p>
                  </a:txBody>
                  <a:tcPr marL="137378" marR="137378" anchor="ctr">
                    <a:noFill/>
                  </a:tcPr>
                </a:tc>
                <a:tc>
                  <a:txBody>
                    <a:bodyPr/>
                    <a:lstStyle/>
                    <a:p>
                      <a:pPr algn="ctr"/>
                      <a:r>
                        <a:rPr lang="en-US" sz="1800">
                          <a:solidFill>
                            <a:schemeClr val="tx1"/>
                          </a:solidFill>
                        </a:rPr>
                        <a:t>50</a:t>
                      </a:r>
                    </a:p>
                  </a:txBody>
                  <a:tcPr marL="137378" marR="137378" anchor="ctr"/>
                </a:tc>
                <a:tc>
                  <a:txBody>
                    <a:bodyPr/>
                    <a:lstStyle/>
                    <a:p>
                      <a:pPr algn="ctr"/>
                      <a:r>
                        <a:rPr lang="en-US" sz="1800">
                          <a:solidFill>
                            <a:schemeClr val="tx1"/>
                          </a:solidFill>
                        </a:rPr>
                        <a:t>n/a</a:t>
                      </a:r>
                    </a:p>
                  </a:txBody>
                  <a:tcPr marL="137378" marR="137378" anchor="ctr">
                    <a:solidFill>
                      <a:schemeClr val="bg2">
                        <a:lumMod val="75000"/>
                      </a:schemeClr>
                    </a:solidFill>
                  </a:tcPr>
                </a:tc>
                <a:tc>
                  <a:txBody>
                    <a:bodyPr/>
                    <a:lstStyle/>
                    <a:p>
                      <a:pPr algn="ctr"/>
                      <a:r>
                        <a:rPr lang="en-US" sz="1800">
                          <a:solidFill>
                            <a:schemeClr val="tx1"/>
                          </a:solidFill>
                        </a:rPr>
                        <a:t>50</a:t>
                      </a:r>
                    </a:p>
                  </a:txBody>
                  <a:tcPr marL="137378" marR="137378" anchor="ctr">
                    <a:noFill/>
                  </a:tcPr>
                </a:tc>
                <a:tc>
                  <a:txBody>
                    <a:bodyPr/>
                    <a:lstStyle/>
                    <a:p>
                      <a:pPr algn="ctr"/>
                      <a:r>
                        <a:rPr lang="en-US" sz="1800">
                          <a:solidFill>
                            <a:schemeClr val="tx1"/>
                          </a:solidFill>
                        </a:rPr>
                        <a:t>50</a:t>
                      </a:r>
                    </a:p>
                  </a:txBody>
                  <a:tcPr marL="137378" marR="137378" anchor="ctr"/>
                </a:tc>
                <a:extLst>
                  <a:ext uri="{0D108BD9-81ED-4DB2-BD59-A6C34878D82A}">
                    <a16:rowId xmlns:a16="http://schemas.microsoft.com/office/drawing/2014/main" val="1175839792"/>
                  </a:ext>
                </a:extLst>
              </a:tr>
            </a:tbl>
          </a:graphicData>
        </a:graphic>
      </p:graphicFrame>
      <p:sp>
        <p:nvSpPr>
          <p:cNvPr id="6" name="Slide Number Placeholder 5">
            <a:extLst>
              <a:ext uri="{FF2B5EF4-FFF2-40B4-BE49-F238E27FC236}">
                <a16:creationId xmlns:a16="http://schemas.microsoft.com/office/drawing/2014/main" id="{CA4239E4-BB2F-8053-5714-95AAFF905B4F}"/>
              </a:ext>
            </a:extLst>
          </p:cNvPr>
          <p:cNvSpPr>
            <a:spLocks noGrp="1"/>
          </p:cNvSpPr>
          <p:nvPr>
            <p:ph type="sldNum" sz="quarter" idx="12"/>
          </p:nvPr>
        </p:nvSpPr>
        <p:spPr/>
        <p:txBody>
          <a:bodyPr/>
          <a:lstStyle/>
          <a:p>
            <a:fld id="{343EDAA5-BF2D-41F1-9E86-9751D03BA045}" type="slidenum">
              <a:rPr lang="en-US" smtClean="0"/>
              <a:t>10</a:t>
            </a:fld>
            <a:endParaRPr lang="en-US"/>
          </a:p>
        </p:txBody>
      </p:sp>
    </p:spTree>
    <p:extLst>
      <p:ext uri="{BB962C8B-B14F-4D97-AF65-F5344CB8AC3E}">
        <p14:creationId xmlns:p14="http://schemas.microsoft.com/office/powerpoint/2010/main" val="3293263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a:t>Statewide Assessment Overview</a:t>
            </a:r>
          </a:p>
        </p:txBody>
      </p:sp>
      <p:sp>
        <p:nvSpPr>
          <p:cNvPr id="12" name="Subtitle 2"/>
          <p:cNvSpPr>
            <a:spLocks noGrp="1"/>
          </p:cNvSpPr>
          <p:nvPr>
            <p:ph idx="1"/>
          </p:nvPr>
        </p:nvSpPr>
        <p:spPr>
          <a:xfrm>
            <a:off x="838200" y="1825625"/>
            <a:ext cx="10515600" cy="4351338"/>
          </a:xfrm>
        </p:spPr>
        <p:txBody>
          <a:bodyPr vert="horz" lIns="91440" tIns="45720" rIns="91440" bIns="45720" rtlCol="0" anchor="t">
            <a:normAutofit lnSpcReduction="10000"/>
          </a:bodyPr>
          <a:lstStyle/>
          <a:p>
            <a:pPr marL="0" indent="0">
              <a:buNone/>
            </a:pPr>
            <a:r>
              <a:rPr lang="en-US" sz="2200"/>
              <a:t>The School Performance Reports contain information about student participation and performance on statewide assessments, including the:</a:t>
            </a:r>
          </a:p>
          <a:p>
            <a:r>
              <a:rPr lang="en-US" sz="2200"/>
              <a:t>New Jersey Student Learning Assessment (NJSLA): Assessment that measures student proficiency with the New Jersey Student Learning Standards for English language arts (ELA), mathematics, and science.</a:t>
            </a:r>
          </a:p>
          <a:p>
            <a:r>
              <a:rPr lang="en-US" sz="2200"/>
              <a:t>Dynamic Learning Maps (DLM): Alternate assessment for students with the most significant intellectual disabilities in English Language Arts, Mathematics, and Science.</a:t>
            </a:r>
          </a:p>
          <a:p>
            <a:r>
              <a:rPr lang="en-US" sz="2200"/>
              <a:t>ACCESS for ELLs: Assessment that measures the English language proficiency of English learners.</a:t>
            </a:r>
          </a:p>
          <a:p>
            <a:r>
              <a:rPr lang="en-US" sz="2200"/>
              <a:t>New Jersey Graduation Proficiency Assessment (NJGPA): Assessment administered to students in grade 11 for the purpose of meeting the state graduation assessment requirement.</a:t>
            </a:r>
          </a:p>
        </p:txBody>
      </p:sp>
      <p:sp>
        <p:nvSpPr>
          <p:cNvPr id="4" name="Slide Number Placeholder 3">
            <a:extLst>
              <a:ext uri="{FF2B5EF4-FFF2-40B4-BE49-F238E27FC236}">
                <a16:creationId xmlns:a16="http://schemas.microsoft.com/office/drawing/2014/main" id="{534493E4-BF84-08EA-1975-C3E72365E574}"/>
              </a:ext>
            </a:extLst>
          </p:cNvPr>
          <p:cNvSpPr>
            <a:spLocks noGrp="1"/>
          </p:cNvSpPr>
          <p:nvPr>
            <p:ph type="sldNum" sz="quarter" idx="12"/>
          </p:nvPr>
        </p:nvSpPr>
        <p:spPr/>
        <p:txBody>
          <a:bodyPr/>
          <a:lstStyle/>
          <a:p>
            <a:fld id="{343EDAA5-BF2D-41F1-9E86-9751D03BA045}" type="slidenum">
              <a:rPr lang="en-US" smtClean="0"/>
              <a:t>11</a:t>
            </a:fld>
            <a:endParaRPr lang="en-US"/>
          </a:p>
        </p:txBody>
      </p:sp>
    </p:spTree>
    <p:extLst>
      <p:ext uri="{BB962C8B-B14F-4D97-AF65-F5344CB8AC3E}">
        <p14:creationId xmlns:p14="http://schemas.microsoft.com/office/powerpoint/2010/main" val="1409270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86353-B1B8-FDD1-6907-D88179114906}"/>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8CADE211-C453-37CE-0745-D224B8C84F00}"/>
              </a:ext>
            </a:extLst>
          </p:cNvPr>
          <p:cNvSpPr>
            <a:spLocks noGrp="1"/>
          </p:cNvSpPr>
          <p:nvPr>
            <p:ph type="title"/>
          </p:nvPr>
        </p:nvSpPr>
        <p:spPr>
          <a:xfrm>
            <a:off x="802481" y="136525"/>
            <a:ext cx="10515600" cy="1325563"/>
          </a:xfrm>
        </p:spPr>
        <p:txBody>
          <a:bodyPr/>
          <a:lstStyle/>
          <a:p>
            <a:pPr algn="ctr"/>
            <a:r>
              <a:rPr lang="en-US" b="1"/>
              <a:t>Statewide Assessment Results – NJSLA/DLM</a:t>
            </a:r>
            <a:endParaRPr lang="en-US"/>
          </a:p>
        </p:txBody>
      </p:sp>
      <p:sp>
        <p:nvSpPr>
          <p:cNvPr id="8" name="TextBox 7">
            <a:extLst>
              <a:ext uri="{FF2B5EF4-FFF2-40B4-BE49-F238E27FC236}">
                <a16:creationId xmlns:a16="http://schemas.microsoft.com/office/drawing/2014/main" id="{10758DC2-3B7E-BB5A-73FE-84579A4C6843}"/>
              </a:ext>
            </a:extLst>
          </p:cNvPr>
          <p:cNvSpPr txBox="1"/>
          <p:nvPr/>
        </p:nvSpPr>
        <p:spPr>
          <a:xfrm>
            <a:off x="202303" y="253611"/>
            <a:ext cx="4661928" cy="954107"/>
          </a:xfrm>
          <a:prstGeom prst="rect">
            <a:avLst/>
          </a:prstGeom>
          <a:solidFill>
            <a:srgbClr val="008E40"/>
          </a:solidFill>
        </p:spPr>
        <p:txBody>
          <a:bodyPr wrap="square" lIns="91440" tIns="45720" rIns="91440" bIns="45720" rtlCol="0" anchor="t">
            <a:spAutoFit/>
          </a:bodyPr>
          <a:lstStyle/>
          <a:p>
            <a:r>
              <a:rPr lang="en-US" sz="1400" b="1">
                <a:solidFill>
                  <a:schemeClr val="bg1"/>
                </a:solidFill>
              </a:rPr>
              <a:t>Use the English Language Arts and Mathematics Performance Trends page of the reports to update this slide. Edit the data in line graphs by right-clicking the graphs and selecting “Edit Data”. </a:t>
            </a:r>
            <a:endParaRPr lang="en-US" sz="1400" b="1">
              <a:solidFill>
                <a:schemeClr val="bg1"/>
              </a:solidFill>
              <a:cs typeface="Calibri"/>
            </a:endParaRPr>
          </a:p>
        </p:txBody>
      </p:sp>
      <p:graphicFrame>
        <p:nvGraphicFramePr>
          <p:cNvPr id="10" name="Chart Placeholder 9" descr="ELA Proficiency Rate for Federal Accountability for 2020-21, 2021-22, and 2022-23.">
            <a:extLst>
              <a:ext uri="{FF2B5EF4-FFF2-40B4-BE49-F238E27FC236}">
                <a16:creationId xmlns:a16="http://schemas.microsoft.com/office/drawing/2014/main" id="{6F1AA6F6-BD2F-CAAE-B652-839E2F924859}"/>
              </a:ext>
            </a:extLst>
          </p:cNvPr>
          <p:cNvGraphicFramePr>
            <a:graphicFrameLocks/>
          </p:cNvGraphicFramePr>
          <p:nvPr>
            <p:extLst>
              <p:ext uri="{D42A27DB-BD31-4B8C-83A1-F6EECF244321}">
                <p14:modId xmlns:p14="http://schemas.microsoft.com/office/powerpoint/2010/main" val="4283681217"/>
              </p:ext>
            </p:extLst>
          </p:nvPr>
        </p:nvGraphicFramePr>
        <p:xfrm>
          <a:off x="772318" y="1555135"/>
          <a:ext cx="5156200" cy="21018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Placeholder 10" descr="Mathematics Proficiency Rate for Federal Accountability for 2020-21, 2021-22, and 2022-23.">
            <a:extLst>
              <a:ext uri="{FF2B5EF4-FFF2-40B4-BE49-F238E27FC236}">
                <a16:creationId xmlns:a16="http://schemas.microsoft.com/office/drawing/2014/main" id="{2251847C-9E0A-31E9-CBD8-198CF5B1CE89}"/>
              </a:ext>
            </a:extLst>
          </p:cNvPr>
          <p:cNvGraphicFramePr>
            <a:graphicFrameLocks/>
          </p:cNvGraphicFramePr>
          <p:nvPr>
            <p:extLst>
              <p:ext uri="{D42A27DB-BD31-4B8C-83A1-F6EECF244321}">
                <p14:modId xmlns:p14="http://schemas.microsoft.com/office/powerpoint/2010/main" val="4086390784"/>
              </p:ext>
            </p:extLst>
          </p:nvPr>
        </p:nvGraphicFramePr>
        <p:xfrm>
          <a:off x="6096000" y="1555135"/>
          <a:ext cx="5257800" cy="21018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Table Placeholder 8">
            <a:extLst>
              <a:ext uri="{FF2B5EF4-FFF2-40B4-BE49-F238E27FC236}">
                <a16:creationId xmlns:a16="http://schemas.microsoft.com/office/drawing/2014/main" id="{5BDF485A-99BF-25D4-A259-BFDE2D2B6F51}"/>
              </a:ext>
            </a:extLst>
          </p:cNvPr>
          <p:cNvGraphicFramePr>
            <a:graphicFrameLocks/>
          </p:cNvGraphicFramePr>
          <p:nvPr>
            <p:extLst>
              <p:ext uri="{D42A27DB-BD31-4B8C-83A1-F6EECF244321}">
                <p14:modId xmlns:p14="http://schemas.microsoft.com/office/powerpoint/2010/main" val="2542836127"/>
              </p:ext>
            </p:extLst>
          </p:nvPr>
        </p:nvGraphicFramePr>
        <p:xfrm>
          <a:off x="1095852" y="3769749"/>
          <a:ext cx="9928857" cy="2834640"/>
        </p:xfrm>
        <a:graphic>
          <a:graphicData uri="http://schemas.openxmlformats.org/drawingml/2006/table">
            <a:tbl>
              <a:tblPr firstRow="1" firstCol="1" bandRow="1">
                <a:tableStyleId>{8799B23B-EC83-4686-B30A-512413B5E67A}</a:tableStyleId>
              </a:tblPr>
              <a:tblGrid>
                <a:gridCol w="2223705">
                  <a:extLst>
                    <a:ext uri="{9D8B030D-6E8A-4147-A177-3AD203B41FA5}">
                      <a16:colId xmlns:a16="http://schemas.microsoft.com/office/drawing/2014/main" val="2125255290"/>
                    </a:ext>
                  </a:extLst>
                </a:gridCol>
                <a:gridCol w="1284192">
                  <a:extLst>
                    <a:ext uri="{9D8B030D-6E8A-4147-A177-3AD203B41FA5}">
                      <a16:colId xmlns:a16="http://schemas.microsoft.com/office/drawing/2014/main" val="2860127241"/>
                    </a:ext>
                  </a:extLst>
                </a:gridCol>
                <a:gridCol w="1284192">
                  <a:extLst>
                    <a:ext uri="{9D8B030D-6E8A-4147-A177-3AD203B41FA5}">
                      <a16:colId xmlns:a16="http://schemas.microsoft.com/office/drawing/2014/main" val="1645439310"/>
                    </a:ext>
                  </a:extLst>
                </a:gridCol>
                <a:gridCol w="1284192">
                  <a:extLst>
                    <a:ext uri="{9D8B030D-6E8A-4147-A177-3AD203B41FA5}">
                      <a16:colId xmlns:a16="http://schemas.microsoft.com/office/drawing/2014/main" val="777363345"/>
                    </a:ext>
                  </a:extLst>
                </a:gridCol>
                <a:gridCol w="1284192">
                  <a:extLst>
                    <a:ext uri="{9D8B030D-6E8A-4147-A177-3AD203B41FA5}">
                      <a16:colId xmlns:a16="http://schemas.microsoft.com/office/drawing/2014/main" val="4169344016"/>
                    </a:ext>
                  </a:extLst>
                </a:gridCol>
                <a:gridCol w="1284192">
                  <a:extLst>
                    <a:ext uri="{9D8B030D-6E8A-4147-A177-3AD203B41FA5}">
                      <a16:colId xmlns:a16="http://schemas.microsoft.com/office/drawing/2014/main" val="1533747549"/>
                    </a:ext>
                  </a:extLst>
                </a:gridCol>
                <a:gridCol w="1284192">
                  <a:extLst>
                    <a:ext uri="{9D8B030D-6E8A-4147-A177-3AD203B41FA5}">
                      <a16:colId xmlns:a16="http://schemas.microsoft.com/office/drawing/2014/main" val="2951728460"/>
                    </a:ext>
                  </a:extLst>
                </a:gridCol>
              </a:tblGrid>
              <a:tr h="5049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a:t>Performance</a:t>
                      </a:r>
                    </a:p>
                  </a:txBody>
                  <a:tcPr marL="137378" marR="137378" anchor="ctr"/>
                </a:tc>
                <a:tc>
                  <a:txBody>
                    <a:bodyPr/>
                    <a:lstStyle/>
                    <a:p>
                      <a:pPr algn="ctr"/>
                      <a:r>
                        <a:rPr lang="en-US" sz="1800"/>
                        <a:t>ELA</a:t>
                      </a:r>
                    </a:p>
                    <a:p>
                      <a:pPr algn="ctr"/>
                      <a:r>
                        <a:rPr lang="en-US" sz="1800"/>
                        <a:t>2021-2022</a:t>
                      </a:r>
                    </a:p>
                  </a:txBody>
                  <a:tcPr marL="137378" marR="137378" anchor="ctr"/>
                </a:tc>
                <a:tc>
                  <a:txBody>
                    <a:bodyPr/>
                    <a:lstStyle/>
                    <a:p>
                      <a:pPr algn="ctr"/>
                      <a:r>
                        <a:rPr lang="en-US" sz="1800"/>
                        <a:t>ELA</a:t>
                      </a:r>
                    </a:p>
                    <a:p>
                      <a:pPr algn="ctr"/>
                      <a:r>
                        <a:rPr lang="en-US" sz="1800"/>
                        <a:t>2022-2023</a:t>
                      </a:r>
                    </a:p>
                  </a:txBody>
                  <a:tcPr marL="137378" marR="137378" anchor="ctr"/>
                </a:tc>
                <a:tc>
                  <a:txBody>
                    <a:bodyPr/>
                    <a:lstStyle/>
                    <a:p>
                      <a:pPr algn="ctr"/>
                      <a:r>
                        <a:rPr lang="en-US" sz="1800"/>
                        <a:t>ELA</a:t>
                      </a:r>
                    </a:p>
                    <a:p>
                      <a:pPr algn="ctr"/>
                      <a:r>
                        <a:rPr lang="en-US" sz="1800"/>
                        <a:t>2023-2024</a:t>
                      </a:r>
                    </a:p>
                  </a:txBody>
                  <a:tcPr marL="137378" marR="137378" anchor="ctr"/>
                </a:tc>
                <a:tc>
                  <a:txBody>
                    <a:bodyPr/>
                    <a:lstStyle/>
                    <a:p>
                      <a:pPr algn="ctr"/>
                      <a:r>
                        <a:rPr lang="en-US" sz="1800"/>
                        <a:t>Math</a:t>
                      </a:r>
                    </a:p>
                    <a:p>
                      <a:pPr algn="ctr"/>
                      <a:r>
                        <a:rPr lang="en-US" sz="1800"/>
                        <a:t>2021-2022</a:t>
                      </a:r>
                    </a:p>
                  </a:txBody>
                  <a:tcPr marL="137378" marR="137378" anchor="ctr"/>
                </a:tc>
                <a:tc>
                  <a:txBody>
                    <a:bodyPr/>
                    <a:lstStyle/>
                    <a:p>
                      <a:pPr algn="ctr"/>
                      <a:r>
                        <a:rPr lang="en-US" sz="1800"/>
                        <a:t>Math</a:t>
                      </a:r>
                    </a:p>
                    <a:p>
                      <a:pPr algn="ctr"/>
                      <a:r>
                        <a:rPr lang="en-US" sz="1800"/>
                        <a:t>2022-2023</a:t>
                      </a:r>
                    </a:p>
                  </a:txBody>
                  <a:tcPr marL="137378" marR="137378" anchor="ctr"/>
                </a:tc>
                <a:tc>
                  <a:txBody>
                    <a:bodyPr/>
                    <a:lstStyle/>
                    <a:p>
                      <a:pPr algn="ctr"/>
                      <a:r>
                        <a:rPr lang="en-US" sz="1800"/>
                        <a:t>Math</a:t>
                      </a:r>
                    </a:p>
                    <a:p>
                      <a:pPr algn="ctr"/>
                      <a:r>
                        <a:rPr lang="en-US" sz="1800"/>
                        <a:t>2023-2024</a:t>
                      </a:r>
                    </a:p>
                  </a:txBody>
                  <a:tcPr marL="137378" marR="137378" anchor="ctr"/>
                </a:tc>
                <a:extLst>
                  <a:ext uri="{0D108BD9-81ED-4DB2-BD59-A6C34878D82A}">
                    <a16:rowId xmlns:a16="http://schemas.microsoft.com/office/drawing/2014/main" val="3599115934"/>
                  </a:ext>
                </a:extLst>
              </a:tr>
              <a:tr h="441869">
                <a:tc>
                  <a:txBody>
                    <a:bodyPr/>
                    <a:lstStyle/>
                    <a:p>
                      <a:r>
                        <a:rPr lang="en-US" sz="1800"/>
                        <a:t>Participation</a:t>
                      </a:r>
                    </a:p>
                  </a:txBody>
                  <a:tcPr marL="137378" marR="137378"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accent3">
                        <a:alpha val="20000"/>
                      </a:schemeClr>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bg2"/>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bg2"/>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accent3">
                        <a:alpha val="20000"/>
                      </a:schemeClr>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bg1">
                        <a:lumMod val="95000"/>
                      </a:schemeClr>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bg1">
                        <a:lumMod val="95000"/>
                      </a:schemeClr>
                    </a:solidFill>
                  </a:tcPr>
                </a:tc>
                <a:extLst>
                  <a:ext uri="{0D108BD9-81ED-4DB2-BD59-A6C34878D82A}">
                    <a16:rowId xmlns:a16="http://schemas.microsoft.com/office/drawing/2014/main" val="4178640822"/>
                  </a:ext>
                </a:extLst>
              </a:tr>
              <a:tr h="441869">
                <a:tc>
                  <a:txBody>
                    <a:bodyPr/>
                    <a:lstStyle/>
                    <a:p>
                      <a:r>
                        <a:rPr lang="en-US" sz="1800"/>
                        <a:t>Proficiency</a:t>
                      </a:r>
                      <a:r>
                        <a:rPr lang="en-US" sz="1800" baseline="0"/>
                        <a:t> Rate</a:t>
                      </a:r>
                      <a:endParaRPr lang="en-US" sz="1800"/>
                    </a:p>
                  </a:txBody>
                  <a:tcPr marL="137378" marR="137378"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no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bg1"/>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bg1"/>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no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bg1"/>
                    </a:solidFill>
                  </a:tcP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solidFill>
                      <a:schemeClr val="bg1"/>
                    </a:solidFill>
                  </a:tcPr>
                </a:tc>
                <a:extLst>
                  <a:ext uri="{0D108BD9-81ED-4DB2-BD59-A6C34878D82A}">
                    <a16:rowId xmlns:a16="http://schemas.microsoft.com/office/drawing/2014/main" val="405311067"/>
                  </a:ext>
                </a:extLst>
              </a:tr>
              <a:tr h="441869">
                <a:tc>
                  <a:txBody>
                    <a:bodyPr/>
                    <a:lstStyle/>
                    <a:p>
                      <a:r>
                        <a:rPr lang="en-US" sz="1800"/>
                        <a:t>Statewide</a:t>
                      </a:r>
                      <a:r>
                        <a:rPr lang="en-US" sz="1800" baseline="0"/>
                        <a:t> Proficiency</a:t>
                      </a:r>
                      <a:endParaRPr lang="en-US" sz="1800"/>
                    </a:p>
                  </a:txBody>
                  <a:tcPr marL="137378" marR="137378" anchor="ctr"/>
                </a:tc>
                <a:tc>
                  <a:txBody>
                    <a:bodyPr/>
                    <a:lstStyle/>
                    <a:p>
                      <a:pPr algn="ctr"/>
                      <a:r>
                        <a:rPr lang="en-US" sz="1800">
                          <a:solidFill>
                            <a:schemeClr val="tx1"/>
                          </a:solidFill>
                        </a:rPr>
                        <a:t>49.0%</a:t>
                      </a:r>
                    </a:p>
                  </a:txBody>
                  <a:tcPr marL="137378" marR="137378" anchor="ctr">
                    <a:solidFill>
                      <a:schemeClr val="accent3">
                        <a:alpha val="20000"/>
                      </a:schemeClr>
                    </a:solidFill>
                  </a:tcPr>
                </a:tc>
                <a:tc>
                  <a:txBody>
                    <a:bodyPr/>
                    <a:lstStyle/>
                    <a:p>
                      <a:pPr algn="ctr"/>
                      <a:r>
                        <a:rPr lang="en-US" sz="1800">
                          <a:solidFill>
                            <a:schemeClr val="tx1"/>
                          </a:solidFill>
                        </a:rPr>
                        <a:t>51.3%</a:t>
                      </a:r>
                    </a:p>
                  </a:txBody>
                  <a:tcPr marL="137378" marR="137378" anchor="ctr">
                    <a:solidFill>
                      <a:schemeClr val="bg2"/>
                    </a:solidFill>
                  </a:tcPr>
                </a:tc>
                <a:tc>
                  <a:txBody>
                    <a:bodyPr/>
                    <a:lstStyle/>
                    <a:p>
                      <a:pPr algn="ctr"/>
                      <a:r>
                        <a:rPr lang="en-US" sz="1800">
                          <a:solidFill>
                            <a:schemeClr val="tx1"/>
                          </a:solidFill>
                        </a:rPr>
                        <a:t>52.2%</a:t>
                      </a:r>
                    </a:p>
                  </a:txBody>
                  <a:tcPr marL="137378" marR="137378" anchor="ctr">
                    <a:solidFill>
                      <a:schemeClr val="bg2"/>
                    </a:solidFill>
                  </a:tcPr>
                </a:tc>
                <a:tc>
                  <a:txBody>
                    <a:bodyPr/>
                    <a:lstStyle/>
                    <a:p>
                      <a:pPr algn="ctr"/>
                      <a:r>
                        <a:rPr lang="en-US" sz="1800">
                          <a:solidFill>
                            <a:schemeClr val="tx1"/>
                          </a:solidFill>
                        </a:rPr>
                        <a:t>36.0%</a:t>
                      </a:r>
                    </a:p>
                  </a:txBody>
                  <a:tcPr marL="137378" marR="137378" anchor="ctr">
                    <a:solidFill>
                      <a:schemeClr val="accent3">
                        <a:alpha val="20000"/>
                      </a:schemeClr>
                    </a:solidFill>
                  </a:tcPr>
                </a:tc>
                <a:tc>
                  <a:txBody>
                    <a:bodyPr/>
                    <a:lstStyle/>
                    <a:p>
                      <a:pPr algn="ctr"/>
                      <a:r>
                        <a:rPr lang="en-US" sz="1800">
                          <a:solidFill>
                            <a:schemeClr val="tx1"/>
                          </a:solidFill>
                        </a:rPr>
                        <a:t>38.2%</a:t>
                      </a:r>
                    </a:p>
                  </a:txBody>
                  <a:tcPr marL="137378" marR="137378" anchor="ctr">
                    <a:solidFill>
                      <a:schemeClr val="bg1">
                        <a:lumMod val="95000"/>
                      </a:schemeClr>
                    </a:solidFill>
                  </a:tcPr>
                </a:tc>
                <a:tc>
                  <a:txBody>
                    <a:bodyPr/>
                    <a:lstStyle/>
                    <a:p>
                      <a:pPr algn="ctr"/>
                      <a:r>
                        <a:rPr lang="en-US" sz="1800">
                          <a:solidFill>
                            <a:schemeClr val="tx1"/>
                          </a:solidFill>
                        </a:rPr>
                        <a:t>40.2%</a:t>
                      </a:r>
                    </a:p>
                  </a:txBody>
                  <a:tcPr marL="137378" marR="137378" anchor="ctr">
                    <a:solidFill>
                      <a:schemeClr val="bg1">
                        <a:lumMod val="95000"/>
                      </a:schemeClr>
                    </a:solidFill>
                  </a:tcPr>
                </a:tc>
                <a:extLst>
                  <a:ext uri="{0D108BD9-81ED-4DB2-BD59-A6C34878D82A}">
                    <a16:rowId xmlns:a16="http://schemas.microsoft.com/office/drawing/2014/main" val="2801773785"/>
                  </a:ext>
                </a:extLst>
              </a:tr>
            </a:tbl>
          </a:graphicData>
        </a:graphic>
      </p:graphicFrame>
      <p:sp>
        <p:nvSpPr>
          <p:cNvPr id="4" name="Slide Number Placeholder 3">
            <a:extLst>
              <a:ext uri="{FF2B5EF4-FFF2-40B4-BE49-F238E27FC236}">
                <a16:creationId xmlns:a16="http://schemas.microsoft.com/office/drawing/2014/main" id="{20A16D5E-D99D-CF2F-A281-1F5969A83AE5}"/>
              </a:ext>
            </a:extLst>
          </p:cNvPr>
          <p:cNvSpPr>
            <a:spLocks noGrp="1"/>
          </p:cNvSpPr>
          <p:nvPr>
            <p:ph type="sldNum" sz="quarter" idx="12"/>
          </p:nvPr>
        </p:nvSpPr>
        <p:spPr/>
        <p:txBody>
          <a:bodyPr/>
          <a:lstStyle/>
          <a:p>
            <a:fld id="{343EDAA5-BF2D-41F1-9E86-9751D03BA045}" type="slidenum">
              <a:rPr lang="en-US" smtClean="0"/>
              <a:t>12</a:t>
            </a:fld>
            <a:endParaRPr lang="en-US"/>
          </a:p>
        </p:txBody>
      </p:sp>
    </p:spTree>
    <p:extLst>
      <p:ext uri="{BB962C8B-B14F-4D97-AF65-F5344CB8AC3E}">
        <p14:creationId xmlns:p14="http://schemas.microsoft.com/office/powerpoint/2010/main" val="4183471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a:t>Graduation Rates and Pathways</a:t>
            </a:r>
          </a:p>
        </p:txBody>
      </p:sp>
      <p:sp>
        <p:nvSpPr>
          <p:cNvPr id="7" name="Subtitle 2">
            <a:extLst>
              <a:ext uri="{FF2B5EF4-FFF2-40B4-BE49-F238E27FC236}">
                <a16:creationId xmlns:a16="http://schemas.microsoft.com/office/drawing/2014/main" id="{DEB9E84D-AE11-8D29-43AB-5A7E36B41EB4}"/>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indent="0">
              <a:spcAft>
                <a:spcPts val="2200"/>
              </a:spcAft>
              <a:buNone/>
            </a:pPr>
            <a:r>
              <a:rPr lang="en-US" sz="2200"/>
              <a:t>Graduation rates are calculated using the adjusted cohort graduation rate calculation, which all states are required to use.</a:t>
            </a:r>
          </a:p>
          <a:p>
            <a:pPr marL="0" indent="0">
              <a:spcAft>
                <a:spcPts val="2200"/>
              </a:spcAft>
              <a:buNone/>
            </a:pPr>
            <a:r>
              <a:rPr lang="en-US" sz="2200"/>
              <a:t>For state reporting purposes, a student is counted as a graduate in a given school year if they earn a state-endorsed (“regular”) diploma by August 31. A state-endorsed diploma is awarded to students who meet all graduation requirements.</a:t>
            </a:r>
          </a:p>
          <a:p>
            <a:pPr marL="0" indent="0">
              <a:spcBef>
                <a:spcPts val="0"/>
              </a:spcBef>
              <a:spcAft>
                <a:spcPts val="600"/>
              </a:spcAft>
              <a:buNone/>
            </a:pPr>
            <a:r>
              <a:rPr lang="en-US" sz="2200"/>
              <a:t>Students graduating in the class of 2024 were required to meet </a:t>
            </a:r>
            <a:r>
              <a:rPr lang="en-US" sz="2200">
                <a:hlinkClick r:id="rId2"/>
              </a:rPr>
              <a:t>graduation assessment requirements</a:t>
            </a:r>
            <a:r>
              <a:rPr lang="en-US" sz="2200"/>
              <a:t>, which included either:</a:t>
            </a:r>
          </a:p>
          <a:p>
            <a:pPr>
              <a:spcBef>
                <a:spcPts val="0"/>
              </a:spcBef>
              <a:spcAft>
                <a:spcPts val="600"/>
              </a:spcAft>
            </a:pPr>
            <a:r>
              <a:rPr lang="en-US" sz="2200"/>
              <a:t>Demonstrating proficiency on the NJGPA;</a:t>
            </a:r>
          </a:p>
          <a:p>
            <a:pPr>
              <a:spcBef>
                <a:spcPts val="0"/>
              </a:spcBef>
              <a:spcAft>
                <a:spcPts val="600"/>
              </a:spcAft>
            </a:pPr>
            <a:r>
              <a:rPr lang="en-US" sz="2200"/>
              <a:t>Meeting the designated cut-score on a substitute competency test, e.g., SAT or ACT; or</a:t>
            </a:r>
          </a:p>
          <a:p>
            <a:pPr>
              <a:spcBef>
                <a:spcPts val="0"/>
              </a:spcBef>
              <a:spcAft>
                <a:spcPts val="600"/>
              </a:spcAft>
            </a:pPr>
            <a:r>
              <a:rPr lang="en-US" sz="2200"/>
              <a:t>Submitting a student portfolio appeal to the NJDOE.</a:t>
            </a:r>
          </a:p>
        </p:txBody>
      </p:sp>
      <p:sp>
        <p:nvSpPr>
          <p:cNvPr id="4" name="Slide Number Placeholder 3">
            <a:extLst>
              <a:ext uri="{FF2B5EF4-FFF2-40B4-BE49-F238E27FC236}">
                <a16:creationId xmlns:a16="http://schemas.microsoft.com/office/drawing/2014/main" id="{F49481A2-E659-2CB3-1D37-12C89293A9D6}"/>
              </a:ext>
            </a:extLst>
          </p:cNvPr>
          <p:cNvSpPr>
            <a:spLocks noGrp="1"/>
          </p:cNvSpPr>
          <p:nvPr>
            <p:ph type="sldNum" sz="quarter" idx="12"/>
          </p:nvPr>
        </p:nvSpPr>
        <p:spPr/>
        <p:txBody>
          <a:bodyPr/>
          <a:lstStyle/>
          <a:p>
            <a:fld id="{343EDAA5-BF2D-41F1-9E86-9751D03BA045}" type="slidenum">
              <a:rPr lang="en-US" smtClean="0"/>
              <a:t>13</a:t>
            </a:fld>
            <a:endParaRPr lang="en-US"/>
          </a:p>
        </p:txBody>
      </p:sp>
    </p:spTree>
    <p:extLst>
      <p:ext uri="{BB962C8B-B14F-4D97-AF65-F5344CB8AC3E}">
        <p14:creationId xmlns:p14="http://schemas.microsoft.com/office/powerpoint/2010/main" val="3241493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a:t>Graduation Rates for Federal Reporting and Accountability</a:t>
            </a:r>
          </a:p>
        </p:txBody>
      </p:sp>
      <p:sp>
        <p:nvSpPr>
          <p:cNvPr id="12" name="Subtitle 2"/>
          <p:cNvSpPr>
            <a:spLocks noGrp="1"/>
          </p:cNvSpPr>
          <p:nvPr>
            <p:ph idx="1"/>
          </p:nvPr>
        </p:nvSpPr>
        <p:spPr>
          <a:xfrm>
            <a:off x="838200" y="1825625"/>
            <a:ext cx="10515600" cy="4351338"/>
          </a:xfrm>
        </p:spPr>
        <p:txBody>
          <a:bodyPr vert="horz" lIns="91440" tIns="45720" rIns="91440" bIns="45720" rtlCol="0" anchor="t">
            <a:normAutofit lnSpcReduction="10000"/>
          </a:bodyPr>
          <a:lstStyle/>
          <a:p>
            <a:pPr marL="0" indent="0">
              <a:spcBef>
                <a:spcPts val="0"/>
              </a:spcBef>
              <a:spcAft>
                <a:spcPts val="1200"/>
              </a:spcAft>
              <a:buNone/>
            </a:pPr>
            <a:r>
              <a:rPr lang="en-US" sz="2200"/>
              <a:t>Beginning in 2021, the NJDOE was required by the United States Department of Education’s (USED) FY 2019 Federal Performance Review Report to make changes to graduation rate calculations used for federal reporting and accountability.</a:t>
            </a:r>
          </a:p>
          <a:p>
            <a:pPr marL="0" indent="0">
              <a:spcBef>
                <a:spcPts val="0"/>
              </a:spcBef>
              <a:spcAft>
                <a:spcPts val="1200"/>
              </a:spcAft>
              <a:buNone/>
            </a:pPr>
            <a:r>
              <a:rPr lang="en-US" sz="2200"/>
              <a:t>Starting with 2021, the NJDOE began calculating and reporting two versions of the graduation rate. The “federal version” aligns with ESSA requirements and USED guidance and will be used for federal reporting and ESSA school accountability only. The “state version” continues to use the same methodology used prior to 2021 and reflects all students who received a state-endorsed diploma.</a:t>
            </a:r>
          </a:p>
          <a:p>
            <a:pPr marL="0" indent="0">
              <a:spcBef>
                <a:spcPts val="0"/>
              </a:spcBef>
              <a:spcAft>
                <a:spcPts val="1200"/>
              </a:spcAft>
              <a:buNone/>
            </a:pPr>
            <a:r>
              <a:rPr lang="en-US" sz="2200"/>
              <a:t>For the “federal version” of the 2024 graduation rates, students with disabilities who did not meet either the state course requirements, local attendance requirements, and/or state assessment requirements for graduation because of a modification or exemption in their Individualized Education Program (IEP) were not included in the graduates count (the numerator) but remained in the adjusted cohort (the denominator).</a:t>
            </a:r>
          </a:p>
        </p:txBody>
      </p:sp>
      <p:sp>
        <p:nvSpPr>
          <p:cNvPr id="4" name="Slide Number Placeholder 3">
            <a:extLst>
              <a:ext uri="{FF2B5EF4-FFF2-40B4-BE49-F238E27FC236}">
                <a16:creationId xmlns:a16="http://schemas.microsoft.com/office/drawing/2014/main" id="{DEB4C1F8-1EC7-36CE-F985-D19C03F6CC09}"/>
              </a:ext>
            </a:extLst>
          </p:cNvPr>
          <p:cNvSpPr>
            <a:spLocks noGrp="1"/>
          </p:cNvSpPr>
          <p:nvPr>
            <p:ph type="sldNum" sz="quarter" idx="12"/>
          </p:nvPr>
        </p:nvSpPr>
        <p:spPr/>
        <p:txBody>
          <a:bodyPr/>
          <a:lstStyle/>
          <a:p>
            <a:fld id="{343EDAA5-BF2D-41F1-9E86-9751D03BA045}" type="slidenum">
              <a:rPr lang="en-US" smtClean="0"/>
              <a:t>14</a:t>
            </a:fld>
            <a:endParaRPr lang="en-US"/>
          </a:p>
        </p:txBody>
      </p:sp>
    </p:spTree>
    <p:extLst>
      <p:ext uri="{BB962C8B-B14F-4D97-AF65-F5344CB8AC3E}">
        <p14:creationId xmlns:p14="http://schemas.microsoft.com/office/powerpoint/2010/main" val="4249486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a:t>Federal Changes Do Not Impact Graduation Requirements</a:t>
            </a:r>
          </a:p>
        </p:txBody>
      </p:sp>
      <p:sp>
        <p:nvSpPr>
          <p:cNvPr id="12" name="Subtitle 2"/>
          <p:cNvSpPr>
            <a:spLocks noGrp="1"/>
          </p:cNvSpPr>
          <p:nvPr>
            <p:ph idx="1"/>
          </p:nvPr>
        </p:nvSpPr>
        <p:spPr>
          <a:xfrm>
            <a:off x="838200" y="1825625"/>
            <a:ext cx="10515600" cy="4351338"/>
          </a:xfrm>
        </p:spPr>
        <p:txBody>
          <a:bodyPr vert="horz" lIns="91440" tIns="45720" rIns="91440" bIns="45720" rtlCol="0" anchor="t">
            <a:normAutofit/>
          </a:bodyPr>
          <a:lstStyle/>
          <a:p>
            <a:pPr marL="0" indent="0">
              <a:spcAft>
                <a:spcPts val="2200"/>
              </a:spcAft>
              <a:buNone/>
            </a:pPr>
            <a:r>
              <a:rPr lang="en-US" sz="2200"/>
              <a:t>It is important to note that these required federal changes only change how graduation rates are calculated for federal reporting and accountability.</a:t>
            </a:r>
          </a:p>
          <a:p>
            <a:pPr marL="0" indent="0">
              <a:spcAft>
                <a:spcPts val="2200"/>
              </a:spcAft>
              <a:buNone/>
            </a:pPr>
            <a:r>
              <a:rPr lang="en-US" sz="2200"/>
              <a:t>These changes do not affect requirements to earn a diploma or the type of diploma that the state awards to students with disabilities.</a:t>
            </a:r>
          </a:p>
        </p:txBody>
      </p:sp>
      <p:sp>
        <p:nvSpPr>
          <p:cNvPr id="4" name="Slide Number Placeholder 3">
            <a:extLst>
              <a:ext uri="{FF2B5EF4-FFF2-40B4-BE49-F238E27FC236}">
                <a16:creationId xmlns:a16="http://schemas.microsoft.com/office/drawing/2014/main" id="{02601954-DBC4-F918-838A-3E5E1E589D25}"/>
              </a:ext>
            </a:extLst>
          </p:cNvPr>
          <p:cNvSpPr>
            <a:spLocks noGrp="1"/>
          </p:cNvSpPr>
          <p:nvPr>
            <p:ph type="sldNum" sz="quarter" idx="12"/>
          </p:nvPr>
        </p:nvSpPr>
        <p:spPr/>
        <p:txBody>
          <a:bodyPr/>
          <a:lstStyle/>
          <a:p>
            <a:fld id="{343EDAA5-BF2D-41F1-9E86-9751D03BA045}" type="slidenum">
              <a:rPr lang="en-US" smtClean="0"/>
              <a:t>15</a:t>
            </a:fld>
            <a:endParaRPr lang="en-US"/>
          </a:p>
        </p:txBody>
      </p:sp>
    </p:spTree>
    <p:extLst>
      <p:ext uri="{BB962C8B-B14F-4D97-AF65-F5344CB8AC3E}">
        <p14:creationId xmlns:p14="http://schemas.microsoft.com/office/powerpoint/2010/main" val="2685113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a:t>State Graduation Rates</a:t>
            </a:r>
          </a:p>
        </p:txBody>
      </p:sp>
      <p:sp>
        <p:nvSpPr>
          <p:cNvPr id="10" name="TextBox 9">
            <a:extLst>
              <a:ext uri="{FF2B5EF4-FFF2-40B4-BE49-F238E27FC236}">
                <a16:creationId xmlns:a16="http://schemas.microsoft.com/office/drawing/2014/main" id="{A5814D2E-61EB-45AA-A4FD-F9E98F0764A0}"/>
              </a:ext>
            </a:extLst>
          </p:cNvPr>
          <p:cNvSpPr txBox="1"/>
          <p:nvPr/>
        </p:nvSpPr>
        <p:spPr>
          <a:xfrm>
            <a:off x="0" y="49755"/>
            <a:ext cx="6556075" cy="743875"/>
          </a:xfrm>
          <a:prstGeom prst="rect">
            <a:avLst/>
          </a:prstGeom>
          <a:solidFill>
            <a:srgbClr val="008E40"/>
          </a:solidFill>
        </p:spPr>
        <p:txBody>
          <a:bodyPr wrap="square" rtlCol="0">
            <a:spAutoFit/>
          </a:bodyPr>
          <a:lstStyle/>
          <a:p>
            <a:r>
              <a:rPr lang="en-US" sz="1400" b="1">
                <a:solidFill>
                  <a:schemeClr val="bg1"/>
                </a:solidFill>
              </a:rPr>
              <a:t>Use the Graduation Rates Trends and Progress page of the reports to update this slide. Edit the data in line graphs by right-clicking the graphs and selecting “Edit Data.”</a:t>
            </a:r>
          </a:p>
        </p:txBody>
      </p:sp>
      <p:graphicFrame>
        <p:nvGraphicFramePr>
          <p:cNvPr id="5" name="Chart 4" descr="Four year graduation rate trends: Cohort 2021, 2022, and 2023."/>
          <p:cNvGraphicFramePr/>
          <p:nvPr/>
        </p:nvGraphicFramePr>
        <p:xfrm>
          <a:off x="691473" y="1476875"/>
          <a:ext cx="5326268" cy="23356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descr="five year graduation rate trends: Cohort 2020, 2021, 2022."/>
          <p:cNvGraphicFramePr/>
          <p:nvPr/>
        </p:nvGraphicFramePr>
        <p:xfrm>
          <a:off x="6164468" y="1476875"/>
          <a:ext cx="5336058" cy="233567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ontent Placeholder 14">
            <a:extLst>
              <a:ext uri="{FF2B5EF4-FFF2-40B4-BE49-F238E27FC236}">
                <a16:creationId xmlns:a16="http://schemas.microsoft.com/office/drawing/2014/main" id="{7A8218F2-31BE-4A8F-B95B-767D74FD4990}"/>
              </a:ext>
            </a:extLst>
          </p:cNvPr>
          <p:cNvGraphicFramePr>
            <a:graphicFrameLocks noGrp="1"/>
          </p:cNvGraphicFramePr>
          <p:nvPr>
            <p:ph idx="1"/>
            <p:extLst>
              <p:ext uri="{D42A27DB-BD31-4B8C-83A1-F6EECF244321}">
                <p14:modId xmlns:p14="http://schemas.microsoft.com/office/powerpoint/2010/main" val="3706216280"/>
              </p:ext>
            </p:extLst>
          </p:nvPr>
        </p:nvGraphicFramePr>
        <p:xfrm>
          <a:off x="691473" y="4118141"/>
          <a:ext cx="10809053" cy="2379648"/>
        </p:xfrm>
        <a:graphic>
          <a:graphicData uri="http://schemas.openxmlformats.org/drawingml/2006/table">
            <a:tbl>
              <a:tblPr firstRow="1" firstCol="1" bandRow="1">
                <a:tableStyleId>{8799B23B-EC83-4686-B30A-512413B5E67A}</a:tableStyleId>
              </a:tblPr>
              <a:tblGrid>
                <a:gridCol w="1964987">
                  <a:extLst>
                    <a:ext uri="{9D8B030D-6E8A-4147-A177-3AD203B41FA5}">
                      <a16:colId xmlns:a16="http://schemas.microsoft.com/office/drawing/2014/main" val="2309879999"/>
                    </a:ext>
                  </a:extLst>
                </a:gridCol>
                <a:gridCol w="1474011">
                  <a:extLst>
                    <a:ext uri="{9D8B030D-6E8A-4147-A177-3AD203B41FA5}">
                      <a16:colId xmlns:a16="http://schemas.microsoft.com/office/drawing/2014/main" val="805435900"/>
                    </a:ext>
                  </a:extLst>
                </a:gridCol>
                <a:gridCol w="1474011">
                  <a:extLst>
                    <a:ext uri="{9D8B030D-6E8A-4147-A177-3AD203B41FA5}">
                      <a16:colId xmlns:a16="http://schemas.microsoft.com/office/drawing/2014/main" val="909718324"/>
                    </a:ext>
                  </a:extLst>
                </a:gridCol>
                <a:gridCol w="1474011">
                  <a:extLst>
                    <a:ext uri="{9D8B030D-6E8A-4147-A177-3AD203B41FA5}">
                      <a16:colId xmlns:a16="http://schemas.microsoft.com/office/drawing/2014/main" val="4185240108"/>
                    </a:ext>
                  </a:extLst>
                </a:gridCol>
                <a:gridCol w="1474011">
                  <a:extLst>
                    <a:ext uri="{9D8B030D-6E8A-4147-A177-3AD203B41FA5}">
                      <a16:colId xmlns:a16="http://schemas.microsoft.com/office/drawing/2014/main" val="2624327187"/>
                    </a:ext>
                  </a:extLst>
                </a:gridCol>
                <a:gridCol w="1474011">
                  <a:extLst>
                    <a:ext uri="{9D8B030D-6E8A-4147-A177-3AD203B41FA5}">
                      <a16:colId xmlns:a16="http://schemas.microsoft.com/office/drawing/2014/main" val="863044194"/>
                    </a:ext>
                  </a:extLst>
                </a:gridCol>
                <a:gridCol w="1474011">
                  <a:extLst>
                    <a:ext uri="{9D8B030D-6E8A-4147-A177-3AD203B41FA5}">
                      <a16:colId xmlns:a16="http://schemas.microsoft.com/office/drawing/2014/main" val="4090990522"/>
                    </a:ext>
                  </a:extLst>
                </a:gridCol>
              </a:tblGrid>
              <a:tr h="5340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a:t>Performance</a:t>
                      </a:r>
                    </a:p>
                  </a:txBody>
                  <a:tcPr marL="137378" marR="137378" anchor="ctr"/>
                </a:tc>
                <a:tc>
                  <a:txBody>
                    <a:bodyPr/>
                    <a:lstStyle/>
                    <a:p>
                      <a:pPr algn="ctr"/>
                      <a:r>
                        <a:rPr lang="en-US" sz="1800"/>
                        <a:t>Cohort 2022</a:t>
                      </a:r>
                    </a:p>
                    <a:p>
                      <a:pPr algn="ctr"/>
                      <a:r>
                        <a:rPr lang="en-US" sz="1800"/>
                        <a:t>4-Year</a:t>
                      </a:r>
                      <a:r>
                        <a:rPr lang="en-US" sz="1800" baseline="0"/>
                        <a:t> Rate</a:t>
                      </a:r>
                      <a:endParaRPr lang="en-US" sz="1800"/>
                    </a:p>
                  </a:txBody>
                  <a:tcPr marL="137378" marR="137378" anchor="ctr"/>
                </a:tc>
                <a:tc>
                  <a:txBody>
                    <a:bodyPr/>
                    <a:lstStyle/>
                    <a:p>
                      <a:pPr algn="ctr"/>
                      <a:r>
                        <a:rPr lang="en-US" sz="1800"/>
                        <a:t>Cohort 2023</a:t>
                      </a:r>
                    </a:p>
                    <a:p>
                      <a:pPr algn="ctr"/>
                      <a:r>
                        <a:rPr lang="en-US" sz="1800"/>
                        <a:t>4-Year</a:t>
                      </a:r>
                      <a:r>
                        <a:rPr lang="en-US" sz="1800" baseline="0"/>
                        <a:t> Rate</a:t>
                      </a:r>
                      <a:endParaRPr lang="en-US" sz="1800"/>
                    </a:p>
                  </a:txBody>
                  <a:tcPr marL="137378" marR="137378" anchor="ctr"/>
                </a:tc>
                <a:tc>
                  <a:txBody>
                    <a:bodyPr/>
                    <a:lstStyle/>
                    <a:p>
                      <a:pPr algn="ctr"/>
                      <a:r>
                        <a:rPr lang="en-US" sz="1800"/>
                        <a:t>Cohort 2024</a:t>
                      </a:r>
                    </a:p>
                    <a:p>
                      <a:pPr algn="ctr"/>
                      <a:r>
                        <a:rPr lang="en-US" sz="1800"/>
                        <a:t>4-Year</a:t>
                      </a:r>
                      <a:r>
                        <a:rPr lang="en-US" sz="1800" baseline="0"/>
                        <a:t> Rate</a:t>
                      </a:r>
                      <a:endParaRPr lang="en-US" sz="1800"/>
                    </a:p>
                  </a:txBody>
                  <a:tcPr marL="137378" marR="137378" anchor="ctr"/>
                </a:tc>
                <a:tc>
                  <a:txBody>
                    <a:bodyPr/>
                    <a:lstStyle/>
                    <a:p>
                      <a:pPr algn="ctr"/>
                      <a:r>
                        <a:rPr lang="en-US" sz="1800"/>
                        <a:t>Cohort 2021 5-Year</a:t>
                      </a:r>
                      <a:r>
                        <a:rPr lang="en-US" sz="1800" baseline="0"/>
                        <a:t> Rate</a:t>
                      </a:r>
                      <a:endParaRPr lang="en-US" sz="1800"/>
                    </a:p>
                  </a:txBody>
                  <a:tcPr marL="137378" marR="137378" anchor="ctr"/>
                </a:tc>
                <a:tc>
                  <a:txBody>
                    <a:bodyPr/>
                    <a:lstStyle/>
                    <a:p>
                      <a:pPr algn="ctr"/>
                      <a:r>
                        <a:rPr lang="en-US" sz="1800"/>
                        <a:t>Cohort 2022 5-Year</a:t>
                      </a:r>
                      <a:r>
                        <a:rPr lang="en-US" sz="1800" baseline="0"/>
                        <a:t> Rate</a:t>
                      </a:r>
                      <a:endParaRPr lang="en-US" sz="1800"/>
                    </a:p>
                  </a:txBody>
                  <a:tcPr marL="137378" marR="137378" anchor="ctr"/>
                </a:tc>
                <a:tc>
                  <a:txBody>
                    <a:bodyPr/>
                    <a:lstStyle/>
                    <a:p>
                      <a:pPr algn="ctr"/>
                      <a:r>
                        <a:rPr lang="en-US" sz="1800"/>
                        <a:t>Cohort 2023 5-Year</a:t>
                      </a:r>
                      <a:r>
                        <a:rPr lang="en-US" sz="1800" baseline="0"/>
                        <a:t> Rate</a:t>
                      </a:r>
                      <a:endParaRPr lang="en-US" sz="1800"/>
                    </a:p>
                  </a:txBody>
                  <a:tcPr marL="137378" marR="137378" anchor="ctr"/>
                </a:tc>
                <a:extLst>
                  <a:ext uri="{0D108BD9-81ED-4DB2-BD59-A6C34878D82A}">
                    <a16:rowId xmlns:a16="http://schemas.microsoft.com/office/drawing/2014/main" val="2974091456"/>
                  </a:ext>
                </a:extLst>
              </a:tr>
              <a:tr h="732624">
                <a:tc>
                  <a:txBody>
                    <a:bodyPr/>
                    <a:lstStyle/>
                    <a:p>
                      <a:r>
                        <a:rPr lang="en-US" sz="1800"/>
                        <a:t>Graduation</a:t>
                      </a:r>
                      <a:r>
                        <a:rPr lang="en-US" sz="1800" baseline="0"/>
                        <a:t> Rate</a:t>
                      </a:r>
                      <a:endParaRPr lang="en-US" sz="1800"/>
                    </a:p>
                  </a:txBody>
                  <a:tcPr marL="137378" marR="137378"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marL="137378" marR="137378" anchor="ctr"/>
                </a:tc>
                <a:extLst>
                  <a:ext uri="{0D108BD9-81ED-4DB2-BD59-A6C34878D82A}">
                    <a16:rowId xmlns:a16="http://schemas.microsoft.com/office/drawing/2014/main" val="984811223"/>
                  </a:ext>
                </a:extLst>
              </a:tr>
              <a:tr h="732624">
                <a:tc>
                  <a:txBody>
                    <a:bodyPr/>
                    <a:lstStyle/>
                    <a:p>
                      <a:r>
                        <a:rPr lang="en-US" sz="1800"/>
                        <a:t>State</a:t>
                      </a:r>
                    </a:p>
                  </a:txBody>
                  <a:tcPr marL="137378" marR="137378" anchor="ctr"/>
                </a:tc>
                <a:tc>
                  <a:txBody>
                    <a:bodyPr/>
                    <a:lstStyle/>
                    <a:p>
                      <a:pPr algn="ctr"/>
                      <a:r>
                        <a:rPr lang="en-US"/>
                        <a:t>90.9%</a:t>
                      </a:r>
                    </a:p>
                  </a:txBody>
                  <a:tcPr marL="137378" marR="137378" anchor="ctr"/>
                </a:tc>
                <a:tc>
                  <a:txBody>
                    <a:bodyPr/>
                    <a:lstStyle/>
                    <a:p>
                      <a:pPr algn="ctr"/>
                      <a:r>
                        <a:rPr lang="en-US"/>
                        <a:t>91.1%</a:t>
                      </a:r>
                    </a:p>
                  </a:txBody>
                  <a:tcPr marL="137378" marR="137378" anchor="ctr"/>
                </a:tc>
                <a:tc>
                  <a:txBody>
                    <a:bodyPr/>
                    <a:lstStyle/>
                    <a:p>
                      <a:pPr algn="ctr"/>
                      <a:r>
                        <a:rPr lang="en-US"/>
                        <a:t>91.3%</a:t>
                      </a:r>
                    </a:p>
                  </a:txBody>
                  <a:tcPr marL="137378" marR="137378" anchor="ctr"/>
                </a:tc>
                <a:tc>
                  <a:txBody>
                    <a:bodyPr/>
                    <a:lstStyle/>
                    <a:p>
                      <a:pPr algn="ctr"/>
                      <a:r>
                        <a:rPr lang="en-US" sz="1800">
                          <a:solidFill>
                            <a:schemeClr val="tx1"/>
                          </a:solidFill>
                        </a:rPr>
                        <a:t>92.5%</a:t>
                      </a:r>
                    </a:p>
                  </a:txBody>
                  <a:tcPr marL="137378" marR="137378" anchor="ctr"/>
                </a:tc>
                <a:tc>
                  <a:txBody>
                    <a:bodyPr/>
                    <a:lstStyle/>
                    <a:p>
                      <a:pPr algn="ctr"/>
                      <a:r>
                        <a:rPr lang="en-US" sz="1800">
                          <a:solidFill>
                            <a:schemeClr val="tx1"/>
                          </a:solidFill>
                        </a:rPr>
                        <a:t>92.7%</a:t>
                      </a:r>
                    </a:p>
                  </a:txBody>
                  <a:tcPr marL="137378" marR="137378" anchor="ctr"/>
                </a:tc>
                <a:tc>
                  <a:txBody>
                    <a:bodyPr/>
                    <a:lstStyle/>
                    <a:p>
                      <a:pPr algn="ctr"/>
                      <a:r>
                        <a:rPr lang="en-US" sz="1800">
                          <a:solidFill>
                            <a:schemeClr val="tx1"/>
                          </a:solidFill>
                        </a:rPr>
                        <a:t>92.6%</a:t>
                      </a:r>
                    </a:p>
                  </a:txBody>
                  <a:tcPr marL="137378" marR="137378" anchor="ctr"/>
                </a:tc>
                <a:extLst>
                  <a:ext uri="{0D108BD9-81ED-4DB2-BD59-A6C34878D82A}">
                    <a16:rowId xmlns:a16="http://schemas.microsoft.com/office/drawing/2014/main" val="279349431"/>
                  </a:ext>
                </a:extLst>
              </a:tr>
            </a:tbl>
          </a:graphicData>
        </a:graphic>
      </p:graphicFrame>
      <p:sp>
        <p:nvSpPr>
          <p:cNvPr id="4" name="Slide Number Placeholder 3">
            <a:extLst>
              <a:ext uri="{FF2B5EF4-FFF2-40B4-BE49-F238E27FC236}">
                <a16:creationId xmlns:a16="http://schemas.microsoft.com/office/drawing/2014/main" id="{27915650-B81B-4DBD-9B1A-3CEAEFD399C0}"/>
              </a:ext>
            </a:extLst>
          </p:cNvPr>
          <p:cNvSpPr>
            <a:spLocks noGrp="1"/>
          </p:cNvSpPr>
          <p:nvPr>
            <p:ph type="sldNum" sz="quarter" idx="12"/>
          </p:nvPr>
        </p:nvSpPr>
        <p:spPr/>
        <p:txBody>
          <a:bodyPr/>
          <a:lstStyle/>
          <a:p>
            <a:fld id="{343EDAA5-BF2D-41F1-9E86-9751D03BA045}" type="slidenum">
              <a:rPr lang="en-US" smtClean="0"/>
              <a:t>16</a:t>
            </a:fld>
            <a:endParaRPr lang="en-US"/>
          </a:p>
        </p:txBody>
      </p:sp>
    </p:spTree>
    <p:extLst>
      <p:ext uri="{BB962C8B-B14F-4D97-AF65-F5344CB8AC3E}">
        <p14:creationId xmlns:p14="http://schemas.microsoft.com/office/powerpoint/2010/main" val="1076052072"/>
      </p:ext>
    </p:extLst>
  </p:cSld>
  <p:clrMapOvr>
    <a:masterClrMapping/>
  </p:clrMapOvr>
  <p:extLst>
    <p:ext uri="{6950BFC3-D8DA-4A85-94F7-54DA5524770B}">
      <p188:commentRel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68C82-66EB-A180-0756-7A9447E70B4E}"/>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186D7EA0-0DD6-3793-A642-5D98A487852C}"/>
              </a:ext>
            </a:extLst>
          </p:cNvPr>
          <p:cNvSpPr>
            <a:spLocks noGrp="1"/>
          </p:cNvSpPr>
          <p:nvPr>
            <p:ph type="title"/>
          </p:nvPr>
        </p:nvSpPr>
        <p:spPr>
          <a:xfrm>
            <a:off x="838200" y="365125"/>
            <a:ext cx="10515600" cy="1325563"/>
          </a:xfrm>
        </p:spPr>
        <p:txBody>
          <a:bodyPr/>
          <a:lstStyle/>
          <a:p>
            <a:pPr algn="ctr"/>
            <a:r>
              <a:rPr lang="en-US" b="1"/>
              <a:t>Federal Graduation Rates</a:t>
            </a:r>
          </a:p>
        </p:txBody>
      </p:sp>
      <p:sp>
        <p:nvSpPr>
          <p:cNvPr id="9" name="TextBox 8">
            <a:extLst>
              <a:ext uri="{FF2B5EF4-FFF2-40B4-BE49-F238E27FC236}">
                <a16:creationId xmlns:a16="http://schemas.microsoft.com/office/drawing/2014/main" id="{E20A27BA-9B51-AEBD-59E8-9A4FC733E6A3}"/>
              </a:ext>
            </a:extLst>
          </p:cNvPr>
          <p:cNvSpPr txBox="1"/>
          <p:nvPr/>
        </p:nvSpPr>
        <p:spPr>
          <a:xfrm>
            <a:off x="102492" y="52627"/>
            <a:ext cx="4931421" cy="1600438"/>
          </a:xfrm>
          <a:prstGeom prst="rect">
            <a:avLst/>
          </a:prstGeom>
          <a:solidFill>
            <a:srgbClr val="008E40"/>
          </a:solidFill>
        </p:spPr>
        <p:txBody>
          <a:bodyPr wrap="square" rtlCol="0">
            <a:spAutoFit/>
          </a:bodyPr>
          <a:lstStyle/>
          <a:p>
            <a:r>
              <a:rPr lang="en-US" sz="1400" b="1">
                <a:solidFill>
                  <a:schemeClr val="bg1"/>
                </a:solidFill>
              </a:rPr>
              <a:t>The School Performance Reports include both a state and federal version of the graduation rates. The previous slide should use the state version, but you may want to present on the federal rate as well, since that is what is used for ESSA school accountability and what will be used for federal reporting. Use the Federal Graduation Rates table to update this slide. </a:t>
            </a:r>
          </a:p>
        </p:txBody>
      </p:sp>
      <p:sp>
        <p:nvSpPr>
          <p:cNvPr id="10" name="Content Placeholder 4">
            <a:extLst>
              <a:ext uri="{FF2B5EF4-FFF2-40B4-BE49-F238E27FC236}">
                <a16:creationId xmlns:a16="http://schemas.microsoft.com/office/drawing/2014/main" id="{F0747F3F-7CBE-E310-B725-D102F43CC0FC}"/>
              </a:ext>
            </a:extLst>
          </p:cNvPr>
          <p:cNvSpPr>
            <a:spLocks noGrp="1"/>
          </p:cNvSpPr>
          <p:nvPr>
            <p:ph sz="half" idx="1"/>
          </p:nvPr>
        </p:nvSpPr>
        <p:spPr>
          <a:xfrm>
            <a:off x="838200" y="1720562"/>
            <a:ext cx="10432312" cy="2310440"/>
          </a:xfrm>
        </p:spPr>
        <p:txBody>
          <a:bodyPr>
            <a:noAutofit/>
          </a:bodyPr>
          <a:lstStyle/>
          <a:p>
            <a:pPr marL="0" indent="0">
              <a:buNone/>
            </a:pPr>
            <a:r>
              <a:rPr lang="en-US" sz="2400"/>
              <a:t>This table shows the federal version of the 2024 four-year and 2023 5-year graduation rates. For 2023, students with disabilities who did not meet some or all of the graduation requirements because of a modification or exemption in their IEP will not be included in the graduates count (the numerator) when calculating the “federal version” of the adjusted cohort graduation rate.</a:t>
            </a:r>
          </a:p>
        </p:txBody>
      </p:sp>
      <p:graphicFrame>
        <p:nvGraphicFramePr>
          <p:cNvPr id="11" name="Content Placeholder 14">
            <a:extLst>
              <a:ext uri="{FF2B5EF4-FFF2-40B4-BE49-F238E27FC236}">
                <a16:creationId xmlns:a16="http://schemas.microsoft.com/office/drawing/2014/main" id="{8DAA1CD7-F178-D16F-BD93-B7097ADB149C}"/>
              </a:ext>
            </a:extLst>
          </p:cNvPr>
          <p:cNvGraphicFramePr>
            <a:graphicFrameLocks/>
          </p:cNvGraphicFramePr>
          <p:nvPr>
            <p:extLst>
              <p:ext uri="{D42A27DB-BD31-4B8C-83A1-F6EECF244321}">
                <p14:modId xmlns:p14="http://schemas.microsoft.com/office/powerpoint/2010/main" val="1972301727"/>
              </p:ext>
            </p:extLst>
          </p:nvPr>
        </p:nvGraphicFramePr>
        <p:xfrm>
          <a:off x="1857080" y="4060877"/>
          <a:ext cx="7595265" cy="2105328"/>
        </p:xfrm>
        <a:graphic>
          <a:graphicData uri="http://schemas.openxmlformats.org/drawingml/2006/table">
            <a:tbl>
              <a:tblPr firstRow="1" firstCol="1" bandRow="1">
                <a:tableStyleId>{8799B23B-EC83-4686-B30A-512413B5E67A}</a:tableStyleId>
              </a:tblPr>
              <a:tblGrid>
                <a:gridCol w="3846737">
                  <a:extLst>
                    <a:ext uri="{9D8B030D-6E8A-4147-A177-3AD203B41FA5}">
                      <a16:colId xmlns:a16="http://schemas.microsoft.com/office/drawing/2014/main" val="2309879999"/>
                    </a:ext>
                  </a:extLst>
                </a:gridCol>
                <a:gridCol w="1874264">
                  <a:extLst>
                    <a:ext uri="{9D8B030D-6E8A-4147-A177-3AD203B41FA5}">
                      <a16:colId xmlns:a16="http://schemas.microsoft.com/office/drawing/2014/main" val="4185240108"/>
                    </a:ext>
                  </a:extLst>
                </a:gridCol>
                <a:gridCol w="1874264">
                  <a:extLst>
                    <a:ext uri="{9D8B030D-6E8A-4147-A177-3AD203B41FA5}">
                      <a16:colId xmlns:a16="http://schemas.microsoft.com/office/drawing/2014/main" val="4090990522"/>
                    </a:ext>
                  </a:extLst>
                </a:gridCol>
              </a:tblGrid>
              <a:tr h="5340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a:t>Performance</a:t>
                      </a:r>
                    </a:p>
                  </a:txBody>
                  <a:tcPr marL="94321" marR="94321" anchor="ctr"/>
                </a:tc>
                <a:tc>
                  <a:txBody>
                    <a:bodyPr/>
                    <a:lstStyle/>
                    <a:p>
                      <a:pPr algn="ctr"/>
                      <a:r>
                        <a:rPr lang="en-US" sz="1800"/>
                        <a:t>Cohort 2024</a:t>
                      </a:r>
                    </a:p>
                    <a:p>
                      <a:pPr algn="ctr"/>
                      <a:r>
                        <a:rPr lang="en-US" sz="1800"/>
                        <a:t>4-Year</a:t>
                      </a:r>
                      <a:r>
                        <a:rPr lang="en-US" sz="1800" baseline="0"/>
                        <a:t> Rate</a:t>
                      </a:r>
                      <a:endParaRPr lang="en-US" sz="1800"/>
                    </a:p>
                  </a:txBody>
                  <a:tcPr marL="94321" marR="94321" anchor="ctr"/>
                </a:tc>
                <a:tc>
                  <a:txBody>
                    <a:bodyPr/>
                    <a:lstStyle/>
                    <a:p>
                      <a:pPr algn="ctr"/>
                      <a:r>
                        <a:rPr lang="en-US" sz="1800"/>
                        <a:t>Cohort 2023 </a:t>
                      </a:r>
                      <a:br>
                        <a:rPr lang="en-US" sz="1800"/>
                      </a:br>
                      <a:r>
                        <a:rPr lang="en-US" sz="1800"/>
                        <a:t>5-Year</a:t>
                      </a:r>
                      <a:r>
                        <a:rPr lang="en-US" sz="1800" baseline="0"/>
                        <a:t> Rate</a:t>
                      </a:r>
                      <a:endParaRPr lang="en-US" sz="1800"/>
                    </a:p>
                  </a:txBody>
                  <a:tcPr marL="94321" marR="94321" anchor="ctr"/>
                </a:tc>
                <a:extLst>
                  <a:ext uri="{0D108BD9-81ED-4DB2-BD59-A6C34878D82A}">
                    <a16:rowId xmlns:a16="http://schemas.microsoft.com/office/drawing/2014/main" val="2974091456"/>
                  </a:ext>
                </a:extLst>
              </a:tr>
              <a:tr h="732624">
                <a:tc>
                  <a:txBody>
                    <a:bodyPr/>
                    <a:lstStyle/>
                    <a:p>
                      <a:r>
                        <a:rPr lang="en-US" sz="1800"/>
                        <a:t>Graduation</a:t>
                      </a:r>
                      <a:r>
                        <a:rPr lang="en-US" sz="1800" baseline="0"/>
                        <a:t> Rate (Federal Version)</a:t>
                      </a:r>
                      <a:endParaRPr lang="en-US" sz="1800"/>
                    </a:p>
                  </a:txBody>
                  <a:tcPr marL="94321" marR="94321"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94321" marR="9432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marL="94321" marR="94321" anchor="ctr"/>
                </a:tc>
                <a:extLst>
                  <a:ext uri="{0D108BD9-81ED-4DB2-BD59-A6C34878D82A}">
                    <a16:rowId xmlns:a16="http://schemas.microsoft.com/office/drawing/2014/main" val="984811223"/>
                  </a:ext>
                </a:extLst>
              </a:tr>
              <a:tr h="732624">
                <a:tc>
                  <a:txBody>
                    <a:bodyPr/>
                    <a:lstStyle/>
                    <a:p>
                      <a:r>
                        <a:rPr lang="en-US" sz="1800"/>
                        <a:t>State Rate (Federal Version)</a:t>
                      </a:r>
                    </a:p>
                  </a:txBody>
                  <a:tcPr marL="94321" marR="94321" anchor="ctr"/>
                </a:tc>
                <a:tc>
                  <a:txBody>
                    <a:bodyPr/>
                    <a:lstStyle/>
                    <a:p>
                      <a:pPr algn="ctr"/>
                      <a:r>
                        <a:rPr lang="en-US"/>
                        <a:t>87.7%</a:t>
                      </a:r>
                    </a:p>
                  </a:txBody>
                  <a:tcPr marL="94321" marR="94321" anchor="ctr"/>
                </a:tc>
                <a:tc>
                  <a:txBody>
                    <a:bodyPr/>
                    <a:lstStyle/>
                    <a:p>
                      <a:pPr algn="ctr"/>
                      <a:r>
                        <a:rPr lang="en-US" sz="1800">
                          <a:solidFill>
                            <a:schemeClr val="tx1"/>
                          </a:solidFill>
                        </a:rPr>
                        <a:t>91.8%</a:t>
                      </a:r>
                    </a:p>
                  </a:txBody>
                  <a:tcPr marL="94321" marR="94321" anchor="ctr"/>
                </a:tc>
                <a:extLst>
                  <a:ext uri="{0D108BD9-81ED-4DB2-BD59-A6C34878D82A}">
                    <a16:rowId xmlns:a16="http://schemas.microsoft.com/office/drawing/2014/main" val="279349431"/>
                  </a:ext>
                </a:extLst>
              </a:tr>
            </a:tbl>
          </a:graphicData>
        </a:graphic>
      </p:graphicFrame>
      <p:sp>
        <p:nvSpPr>
          <p:cNvPr id="4" name="Slide Number Placeholder 3">
            <a:extLst>
              <a:ext uri="{FF2B5EF4-FFF2-40B4-BE49-F238E27FC236}">
                <a16:creationId xmlns:a16="http://schemas.microsoft.com/office/drawing/2014/main" id="{82AE7261-E9FF-BBBF-BBAD-95A633BEDEFD}"/>
              </a:ext>
            </a:extLst>
          </p:cNvPr>
          <p:cNvSpPr>
            <a:spLocks noGrp="1"/>
          </p:cNvSpPr>
          <p:nvPr>
            <p:ph type="sldNum" sz="quarter" idx="12"/>
          </p:nvPr>
        </p:nvSpPr>
        <p:spPr/>
        <p:txBody>
          <a:bodyPr/>
          <a:lstStyle/>
          <a:p>
            <a:fld id="{343EDAA5-BF2D-41F1-9E86-9751D03BA045}" type="slidenum">
              <a:rPr lang="en-US" smtClean="0"/>
              <a:t>17</a:t>
            </a:fld>
            <a:endParaRPr lang="en-US"/>
          </a:p>
        </p:txBody>
      </p:sp>
    </p:spTree>
    <p:extLst>
      <p:ext uri="{BB962C8B-B14F-4D97-AF65-F5344CB8AC3E}">
        <p14:creationId xmlns:p14="http://schemas.microsoft.com/office/powerpoint/2010/main" val="3222571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a:xfrm>
            <a:off x="838200" y="155005"/>
            <a:ext cx="10515600" cy="1325563"/>
          </a:xfrm>
        </p:spPr>
        <p:txBody>
          <a:bodyPr/>
          <a:lstStyle/>
          <a:p>
            <a:pPr algn="ctr"/>
            <a:r>
              <a:rPr lang="en-US" b="1"/>
              <a:t>Chronic Absenteeism and Attendance</a:t>
            </a:r>
          </a:p>
        </p:txBody>
      </p:sp>
      <p:sp>
        <p:nvSpPr>
          <p:cNvPr id="4" name="Content Placeholder 3">
            <a:extLst>
              <a:ext uri="{FF2B5EF4-FFF2-40B4-BE49-F238E27FC236}">
                <a16:creationId xmlns:a16="http://schemas.microsoft.com/office/drawing/2014/main" id="{60E16BF8-1113-4A73-8A6C-13B5D01B4005}"/>
              </a:ext>
            </a:extLst>
          </p:cNvPr>
          <p:cNvSpPr>
            <a:spLocks noGrp="1"/>
          </p:cNvSpPr>
          <p:nvPr>
            <p:ph idx="1"/>
          </p:nvPr>
        </p:nvSpPr>
        <p:spPr>
          <a:xfrm>
            <a:off x="682923" y="1584079"/>
            <a:ext cx="11135265" cy="2336175"/>
          </a:xfrm>
        </p:spPr>
        <p:txBody>
          <a:bodyPr>
            <a:noAutofit/>
          </a:bodyPr>
          <a:lstStyle/>
          <a:p>
            <a:pPr marL="0" indent="0">
              <a:spcBef>
                <a:spcPts val="0"/>
              </a:spcBef>
              <a:spcAft>
                <a:spcPts val="1200"/>
              </a:spcAft>
              <a:buNone/>
            </a:pPr>
            <a:r>
              <a:rPr lang="en-US" sz="2400"/>
              <a:t>The School Performance Reports include information on chronic absenteeism and attendance for students.</a:t>
            </a:r>
          </a:p>
          <a:p>
            <a:pPr marL="0" indent="0">
              <a:spcBef>
                <a:spcPts val="0"/>
              </a:spcBef>
              <a:spcAft>
                <a:spcPts val="1200"/>
              </a:spcAft>
              <a:buNone/>
            </a:pPr>
            <a:r>
              <a:rPr lang="en-US" sz="2400"/>
              <a:t>Chronic absenteeism is defined as being absent for 10% or more of the days enrolled during the school year. A student who is not present for any reason, whether excused, unexcused, or for disciplinary action, is considered absent unless permitted by state statute or regulations.</a:t>
            </a:r>
          </a:p>
          <a:p>
            <a:pPr marL="0" indent="0">
              <a:spcBef>
                <a:spcPts val="0"/>
              </a:spcBef>
              <a:spcAft>
                <a:spcPts val="1200"/>
              </a:spcAft>
              <a:buNone/>
            </a:pPr>
            <a:r>
              <a:rPr lang="en-US" sz="2400"/>
              <a:t>Student absences provide important information about a school’s culture and climate. Research shows that absences impact a student’s ability to succeed in school. Chronic absenteeism is defined as being absent for 10% or more of the days enrolled during the school year. A student who is not present for any reason, whether excused, unexcused, or for disciplinary action, is considered absent unless permitted by state statute or regulations.</a:t>
            </a:r>
          </a:p>
          <a:p>
            <a:pPr marL="0" indent="0">
              <a:spcBef>
                <a:spcPts val="0"/>
              </a:spcBef>
              <a:spcAft>
                <a:spcPts val="1200"/>
              </a:spcAft>
              <a:buNone/>
            </a:pPr>
            <a:endParaRPr lang="en-US" sz="2400"/>
          </a:p>
        </p:txBody>
      </p:sp>
      <p:sp>
        <p:nvSpPr>
          <p:cNvPr id="5" name="Slide Number Placeholder 4">
            <a:extLst>
              <a:ext uri="{FF2B5EF4-FFF2-40B4-BE49-F238E27FC236}">
                <a16:creationId xmlns:a16="http://schemas.microsoft.com/office/drawing/2014/main" id="{1BEC87CD-3083-1F94-5E76-38D03A83BDED}"/>
              </a:ext>
            </a:extLst>
          </p:cNvPr>
          <p:cNvSpPr>
            <a:spLocks noGrp="1"/>
          </p:cNvSpPr>
          <p:nvPr>
            <p:ph type="sldNum" sz="quarter" idx="12"/>
          </p:nvPr>
        </p:nvSpPr>
        <p:spPr/>
        <p:txBody>
          <a:bodyPr/>
          <a:lstStyle/>
          <a:p>
            <a:fld id="{343EDAA5-BF2D-41F1-9E86-9751D03BA045}" type="slidenum">
              <a:rPr lang="en-US" smtClean="0"/>
              <a:t>18</a:t>
            </a:fld>
            <a:endParaRPr lang="en-US"/>
          </a:p>
        </p:txBody>
      </p:sp>
    </p:spTree>
    <p:extLst>
      <p:ext uri="{BB962C8B-B14F-4D97-AF65-F5344CB8AC3E}">
        <p14:creationId xmlns:p14="http://schemas.microsoft.com/office/powerpoint/2010/main" val="3572066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53E84-55BF-FE73-3E99-99C17BE0C3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102B1C-8D58-3CD5-F03F-137ED9B03ED6}"/>
              </a:ext>
            </a:extLst>
          </p:cNvPr>
          <p:cNvSpPr>
            <a:spLocks noGrp="1"/>
          </p:cNvSpPr>
          <p:nvPr>
            <p:ph type="title"/>
          </p:nvPr>
        </p:nvSpPr>
        <p:spPr/>
        <p:txBody>
          <a:bodyPr/>
          <a:lstStyle/>
          <a:p>
            <a:pPr algn="ctr"/>
            <a:r>
              <a:rPr lang="en-US" b="1"/>
              <a:t>K-12 Chronic Absenteeism Rates</a:t>
            </a:r>
          </a:p>
        </p:txBody>
      </p:sp>
      <p:sp>
        <p:nvSpPr>
          <p:cNvPr id="10" name="TextBox 9">
            <a:extLst>
              <a:ext uri="{FF2B5EF4-FFF2-40B4-BE49-F238E27FC236}">
                <a16:creationId xmlns:a16="http://schemas.microsoft.com/office/drawing/2014/main" id="{384961A9-0116-AFAC-9A3D-4E90B0C1BFBC}"/>
              </a:ext>
            </a:extLst>
          </p:cNvPr>
          <p:cNvSpPr txBox="1"/>
          <p:nvPr/>
        </p:nvSpPr>
        <p:spPr>
          <a:xfrm>
            <a:off x="0" y="49755"/>
            <a:ext cx="6556075" cy="523220"/>
          </a:xfrm>
          <a:prstGeom prst="rect">
            <a:avLst/>
          </a:prstGeom>
          <a:solidFill>
            <a:srgbClr val="008E40"/>
          </a:solidFill>
        </p:spPr>
        <p:txBody>
          <a:bodyPr wrap="square" rtlCol="0">
            <a:spAutoFit/>
          </a:bodyPr>
          <a:lstStyle/>
          <a:p>
            <a:r>
              <a:rPr lang="en-US" sz="1400" b="1">
                <a:solidFill>
                  <a:schemeClr val="bg1"/>
                </a:solidFill>
              </a:rPr>
              <a:t>Use the Chronic Absenteeism trends of the reports to update this slide. Edit the data in line graphs by right-clicking the graphs and selecting “Edit Data.”</a:t>
            </a:r>
          </a:p>
        </p:txBody>
      </p:sp>
      <p:graphicFrame>
        <p:nvGraphicFramePr>
          <p:cNvPr id="5" name="Chart 4" descr="Four year graduation rate trends: Cohort 2021, 2022, and 2023.">
            <a:extLst>
              <a:ext uri="{FF2B5EF4-FFF2-40B4-BE49-F238E27FC236}">
                <a16:creationId xmlns:a16="http://schemas.microsoft.com/office/drawing/2014/main" id="{0C3CFA5B-70C1-3EFB-D82F-F9244848DC62}"/>
              </a:ext>
            </a:extLst>
          </p:cNvPr>
          <p:cNvGraphicFramePr/>
          <p:nvPr>
            <p:extLst>
              <p:ext uri="{D42A27DB-BD31-4B8C-83A1-F6EECF244321}">
                <p14:modId xmlns:p14="http://schemas.microsoft.com/office/powerpoint/2010/main" val="418077986"/>
              </p:ext>
            </p:extLst>
          </p:nvPr>
        </p:nvGraphicFramePr>
        <p:xfrm>
          <a:off x="691473" y="1476875"/>
          <a:ext cx="10809052" cy="23356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Content Placeholder 14">
            <a:extLst>
              <a:ext uri="{FF2B5EF4-FFF2-40B4-BE49-F238E27FC236}">
                <a16:creationId xmlns:a16="http://schemas.microsoft.com/office/drawing/2014/main" id="{DDB891BC-A510-94CC-346A-52AF4267AA7F}"/>
              </a:ext>
            </a:extLst>
          </p:cNvPr>
          <p:cNvGraphicFramePr>
            <a:graphicFrameLocks noGrp="1"/>
          </p:cNvGraphicFramePr>
          <p:nvPr>
            <p:ph idx="1"/>
            <p:extLst>
              <p:ext uri="{D42A27DB-BD31-4B8C-83A1-F6EECF244321}">
                <p14:modId xmlns:p14="http://schemas.microsoft.com/office/powerpoint/2010/main" val="1039692895"/>
              </p:ext>
            </p:extLst>
          </p:nvPr>
        </p:nvGraphicFramePr>
        <p:xfrm>
          <a:off x="691472" y="4118141"/>
          <a:ext cx="10809050" cy="1999324"/>
        </p:xfrm>
        <a:graphic>
          <a:graphicData uri="http://schemas.openxmlformats.org/drawingml/2006/table">
            <a:tbl>
              <a:tblPr firstRow="1" firstCol="1" bandRow="1">
                <a:tableStyleId>{8799B23B-EC83-4686-B30A-512413B5E67A}</a:tableStyleId>
              </a:tblPr>
              <a:tblGrid>
                <a:gridCol w="3325439">
                  <a:extLst>
                    <a:ext uri="{9D8B030D-6E8A-4147-A177-3AD203B41FA5}">
                      <a16:colId xmlns:a16="http://schemas.microsoft.com/office/drawing/2014/main" val="2309879999"/>
                    </a:ext>
                  </a:extLst>
                </a:gridCol>
                <a:gridCol w="2494537">
                  <a:extLst>
                    <a:ext uri="{9D8B030D-6E8A-4147-A177-3AD203B41FA5}">
                      <a16:colId xmlns:a16="http://schemas.microsoft.com/office/drawing/2014/main" val="805435900"/>
                    </a:ext>
                  </a:extLst>
                </a:gridCol>
                <a:gridCol w="2494537">
                  <a:extLst>
                    <a:ext uri="{9D8B030D-6E8A-4147-A177-3AD203B41FA5}">
                      <a16:colId xmlns:a16="http://schemas.microsoft.com/office/drawing/2014/main" val="909718324"/>
                    </a:ext>
                  </a:extLst>
                </a:gridCol>
                <a:gridCol w="2494537">
                  <a:extLst>
                    <a:ext uri="{9D8B030D-6E8A-4147-A177-3AD203B41FA5}">
                      <a16:colId xmlns:a16="http://schemas.microsoft.com/office/drawing/2014/main" val="4185240108"/>
                    </a:ext>
                  </a:extLst>
                </a:gridCol>
              </a:tblGrid>
              <a:tr h="5340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a:t>Performance</a:t>
                      </a:r>
                    </a:p>
                  </a:txBody>
                  <a:tcPr marL="137378" marR="137378" anchor="ctr"/>
                </a:tc>
                <a:tc>
                  <a:txBody>
                    <a:bodyPr/>
                    <a:lstStyle/>
                    <a:p>
                      <a:pPr algn="ctr"/>
                      <a:r>
                        <a:rPr lang="en-US" sz="1800"/>
                        <a:t>2021-2022 Rate</a:t>
                      </a:r>
                    </a:p>
                  </a:txBody>
                  <a:tcPr marL="137378" marR="137378" anchor="ctr"/>
                </a:tc>
                <a:tc>
                  <a:txBody>
                    <a:bodyPr/>
                    <a:lstStyle/>
                    <a:p>
                      <a:pPr algn="ctr"/>
                      <a:r>
                        <a:rPr lang="en-US" sz="1800"/>
                        <a:t>2022-2023 Rate</a:t>
                      </a:r>
                    </a:p>
                  </a:txBody>
                  <a:tcPr marL="137378" marR="137378" anchor="ctr"/>
                </a:tc>
                <a:tc>
                  <a:txBody>
                    <a:bodyPr/>
                    <a:lstStyle/>
                    <a:p>
                      <a:pPr algn="ctr"/>
                      <a:r>
                        <a:rPr lang="en-US" sz="1800"/>
                        <a:t>2023-2024 Rate</a:t>
                      </a:r>
                    </a:p>
                  </a:txBody>
                  <a:tcPr marL="137378" marR="137378" anchor="ctr"/>
                </a:tc>
                <a:extLst>
                  <a:ext uri="{0D108BD9-81ED-4DB2-BD59-A6C34878D82A}">
                    <a16:rowId xmlns:a16="http://schemas.microsoft.com/office/drawing/2014/main" val="2974091456"/>
                  </a:ext>
                </a:extLst>
              </a:tr>
              <a:tr h="732624">
                <a:tc>
                  <a:txBody>
                    <a:bodyPr/>
                    <a:lstStyle/>
                    <a:p>
                      <a:r>
                        <a:rPr lang="en-US" sz="1800"/>
                        <a:t>Chronic Absenteeism</a:t>
                      </a:r>
                      <a:r>
                        <a:rPr lang="en-US" sz="1800" baseline="0"/>
                        <a:t> Rate</a:t>
                      </a:r>
                      <a:endParaRPr lang="en-US" sz="1800"/>
                    </a:p>
                  </a:txBody>
                  <a:tcPr marL="137378" marR="137378"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[Enter data] </a:t>
                      </a:r>
                      <a:endParaRPr lang="en-US" sz="1800">
                        <a:solidFill>
                          <a:srgbClr val="008E40"/>
                        </a:solidFill>
                        <a:effectLst/>
                        <a:latin typeface="+mn-lt"/>
                      </a:endParaRPr>
                    </a:p>
                  </a:txBody>
                  <a:tcPr marL="137378" marR="137378" anchor="ctr"/>
                </a:tc>
                <a:extLst>
                  <a:ext uri="{0D108BD9-81ED-4DB2-BD59-A6C34878D82A}">
                    <a16:rowId xmlns:a16="http://schemas.microsoft.com/office/drawing/2014/main" val="984811223"/>
                  </a:ext>
                </a:extLst>
              </a:tr>
              <a:tr h="732624">
                <a:tc>
                  <a:txBody>
                    <a:bodyPr/>
                    <a:lstStyle/>
                    <a:p>
                      <a:r>
                        <a:rPr lang="en-US" sz="1800"/>
                        <a:t>State Rate</a:t>
                      </a:r>
                    </a:p>
                  </a:txBody>
                  <a:tcPr marL="137378" marR="137378" anchor="ctr"/>
                </a:tc>
                <a:tc>
                  <a:txBody>
                    <a:bodyPr/>
                    <a:lstStyle/>
                    <a:p>
                      <a:pPr algn="ctr"/>
                      <a:r>
                        <a:rPr lang="en-US"/>
                        <a:t>18.1%</a:t>
                      </a:r>
                    </a:p>
                  </a:txBody>
                  <a:tcPr marL="137378" marR="137378" anchor="ctr"/>
                </a:tc>
                <a:tc>
                  <a:txBody>
                    <a:bodyPr/>
                    <a:lstStyle/>
                    <a:p>
                      <a:pPr algn="ctr"/>
                      <a:r>
                        <a:rPr lang="en-US"/>
                        <a:t>16.6%</a:t>
                      </a:r>
                    </a:p>
                  </a:txBody>
                  <a:tcPr marL="137378" marR="137378" anchor="ctr"/>
                </a:tc>
                <a:tc>
                  <a:txBody>
                    <a:bodyPr/>
                    <a:lstStyle/>
                    <a:p>
                      <a:pPr algn="ctr"/>
                      <a:r>
                        <a:rPr lang="en-US"/>
                        <a:t>14.9%</a:t>
                      </a:r>
                    </a:p>
                  </a:txBody>
                  <a:tcPr marL="137378" marR="137378" anchor="ctr"/>
                </a:tc>
                <a:extLst>
                  <a:ext uri="{0D108BD9-81ED-4DB2-BD59-A6C34878D82A}">
                    <a16:rowId xmlns:a16="http://schemas.microsoft.com/office/drawing/2014/main" val="279349431"/>
                  </a:ext>
                </a:extLst>
              </a:tr>
            </a:tbl>
          </a:graphicData>
        </a:graphic>
      </p:graphicFrame>
      <p:sp>
        <p:nvSpPr>
          <p:cNvPr id="4" name="Slide Number Placeholder 3">
            <a:extLst>
              <a:ext uri="{FF2B5EF4-FFF2-40B4-BE49-F238E27FC236}">
                <a16:creationId xmlns:a16="http://schemas.microsoft.com/office/drawing/2014/main" id="{741F3CDB-512E-DCD3-A555-D25299FA5FF6}"/>
              </a:ext>
            </a:extLst>
          </p:cNvPr>
          <p:cNvSpPr>
            <a:spLocks noGrp="1"/>
          </p:cNvSpPr>
          <p:nvPr>
            <p:ph type="sldNum" sz="quarter" idx="12"/>
          </p:nvPr>
        </p:nvSpPr>
        <p:spPr/>
        <p:txBody>
          <a:bodyPr/>
          <a:lstStyle/>
          <a:p>
            <a:fld id="{343EDAA5-BF2D-41F1-9E86-9751D03BA045}" type="slidenum">
              <a:rPr lang="en-US" smtClean="0"/>
              <a:t>19</a:t>
            </a:fld>
            <a:endParaRPr lang="en-US"/>
          </a:p>
        </p:txBody>
      </p:sp>
    </p:spTree>
    <p:extLst>
      <p:ext uri="{BB962C8B-B14F-4D97-AF65-F5344CB8AC3E}">
        <p14:creationId xmlns:p14="http://schemas.microsoft.com/office/powerpoint/2010/main" val="331758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130D0-428B-4474-A7D8-4D40516258DC}"/>
              </a:ext>
            </a:extLst>
          </p:cNvPr>
          <p:cNvSpPr>
            <a:spLocks noGrp="1"/>
          </p:cNvSpPr>
          <p:nvPr>
            <p:ph type="title"/>
          </p:nvPr>
        </p:nvSpPr>
        <p:spPr/>
        <p:txBody>
          <a:bodyPr>
            <a:normAutofit/>
          </a:bodyPr>
          <a:lstStyle/>
          <a:p>
            <a:r>
              <a:rPr lang="en-US" b="1">
                <a:solidFill>
                  <a:srgbClr val="008E40"/>
                </a:solidFill>
              </a:rPr>
              <a:t>How to Use This Optional Presentation Template</a:t>
            </a:r>
          </a:p>
        </p:txBody>
      </p:sp>
      <p:sp>
        <p:nvSpPr>
          <p:cNvPr id="3" name="Content Placeholder 2">
            <a:extLst>
              <a:ext uri="{FF2B5EF4-FFF2-40B4-BE49-F238E27FC236}">
                <a16:creationId xmlns:a16="http://schemas.microsoft.com/office/drawing/2014/main" id="{245AE293-8939-4E10-9807-E33940186726}"/>
              </a:ext>
            </a:extLst>
          </p:cNvPr>
          <p:cNvSpPr>
            <a:spLocks noGrp="1"/>
          </p:cNvSpPr>
          <p:nvPr>
            <p:ph idx="1"/>
          </p:nvPr>
        </p:nvSpPr>
        <p:spPr/>
        <p:txBody>
          <a:bodyPr>
            <a:normAutofit fontScale="92500" lnSpcReduction="10000"/>
          </a:bodyPr>
          <a:lstStyle/>
          <a:p>
            <a:r>
              <a:rPr lang="en-US" b="1">
                <a:solidFill>
                  <a:srgbClr val="008E40"/>
                </a:solidFill>
              </a:rPr>
              <a:t>This presentation includes sample slide templates that you can use or consider when presenting School Performance Reports data to your communities.</a:t>
            </a:r>
          </a:p>
          <a:p>
            <a:r>
              <a:rPr lang="en-US" b="1">
                <a:solidFill>
                  <a:srgbClr val="008E40"/>
                </a:solidFill>
              </a:rPr>
              <a:t>Feel free to manipulate the slides provided or create your own slides to show data to your school communities and begin to collaborate on ways to improve student outcomes.</a:t>
            </a:r>
          </a:p>
          <a:p>
            <a:r>
              <a:rPr lang="en-US" b="1">
                <a:solidFill>
                  <a:srgbClr val="008E40"/>
                </a:solidFill>
              </a:rPr>
              <a:t>Any information in green should be edited by the school or district using the template.</a:t>
            </a:r>
          </a:p>
          <a:p>
            <a:r>
              <a:rPr lang="en-US" b="1">
                <a:solidFill>
                  <a:srgbClr val="008E40"/>
                </a:solidFill>
              </a:rPr>
              <a:t>Green text boxes provide instructions on updating the slides, you should delete these boxes prior to your presentation.</a:t>
            </a:r>
          </a:p>
          <a:p>
            <a:pPr lvl="1"/>
            <a:r>
              <a:rPr lang="en-US" b="1">
                <a:solidFill>
                  <a:srgbClr val="008E40"/>
                </a:solidFill>
              </a:rPr>
              <a:t>You can delete the text boxes by clicking the box and hitting the “Backspace” key.</a:t>
            </a:r>
          </a:p>
        </p:txBody>
      </p:sp>
      <p:sp>
        <p:nvSpPr>
          <p:cNvPr id="5" name="Slide Number Placeholder 4">
            <a:extLst>
              <a:ext uri="{FF2B5EF4-FFF2-40B4-BE49-F238E27FC236}">
                <a16:creationId xmlns:a16="http://schemas.microsoft.com/office/drawing/2014/main" id="{AFA730E0-A46D-8644-04C3-057B65527B0D}"/>
              </a:ext>
            </a:extLst>
          </p:cNvPr>
          <p:cNvSpPr>
            <a:spLocks noGrp="1"/>
          </p:cNvSpPr>
          <p:nvPr>
            <p:ph type="sldNum" sz="quarter" idx="12"/>
          </p:nvPr>
        </p:nvSpPr>
        <p:spPr/>
        <p:txBody>
          <a:bodyPr/>
          <a:lstStyle/>
          <a:p>
            <a:fld id="{343EDAA5-BF2D-41F1-9E86-9751D03BA045}" type="slidenum">
              <a:rPr lang="en-US" smtClean="0"/>
              <a:t>2</a:t>
            </a:fld>
            <a:endParaRPr lang="en-US"/>
          </a:p>
        </p:txBody>
      </p:sp>
    </p:spTree>
    <p:extLst>
      <p:ext uri="{BB962C8B-B14F-4D97-AF65-F5344CB8AC3E}">
        <p14:creationId xmlns:p14="http://schemas.microsoft.com/office/powerpoint/2010/main" val="2466234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CD3EE-7B6E-C545-FC0D-030D7F7E7AD3}"/>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8BDE840C-D10A-02EE-926C-94E1BE2ED184}"/>
              </a:ext>
            </a:extLst>
          </p:cNvPr>
          <p:cNvSpPr>
            <a:spLocks noGrp="1"/>
          </p:cNvSpPr>
          <p:nvPr>
            <p:ph type="title"/>
          </p:nvPr>
        </p:nvSpPr>
        <p:spPr>
          <a:xfrm>
            <a:off x="820477" y="51259"/>
            <a:ext cx="10515600" cy="1325563"/>
          </a:xfrm>
        </p:spPr>
        <p:txBody>
          <a:bodyPr>
            <a:normAutofit/>
          </a:bodyPr>
          <a:lstStyle/>
          <a:p>
            <a:pPr algn="ctr"/>
            <a:r>
              <a:rPr lang="en-US" b="1"/>
              <a:t>Chronic Absenteeism</a:t>
            </a:r>
          </a:p>
        </p:txBody>
      </p:sp>
      <p:sp>
        <p:nvSpPr>
          <p:cNvPr id="10" name="TextBox 9">
            <a:extLst>
              <a:ext uri="{FF2B5EF4-FFF2-40B4-BE49-F238E27FC236}">
                <a16:creationId xmlns:a16="http://schemas.microsoft.com/office/drawing/2014/main" id="{B18E652E-584A-CAB6-FA4D-4B60B5505256}"/>
              </a:ext>
            </a:extLst>
          </p:cNvPr>
          <p:cNvSpPr txBox="1"/>
          <p:nvPr/>
        </p:nvSpPr>
        <p:spPr>
          <a:xfrm>
            <a:off x="181784" y="136471"/>
            <a:ext cx="3502959" cy="1169551"/>
          </a:xfrm>
          <a:prstGeom prst="rect">
            <a:avLst/>
          </a:prstGeom>
          <a:solidFill>
            <a:srgbClr val="008E40"/>
          </a:solidFill>
        </p:spPr>
        <p:txBody>
          <a:bodyPr wrap="square" rtlCol="0">
            <a:spAutoFit/>
          </a:bodyPr>
          <a:lstStyle/>
          <a:p>
            <a:r>
              <a:rPr lang="en-US" sz="1400" b="1">
                <a:solidFill>
                  <a:schemeClr val="bg1"/>
                </a:solidFill>
              </a:rPr>
              <a:t>Use the Chronic Absenteeism by Grade page of the reports to update this slide. Edit the data by right-clicking on the graph and selecting “Edit Data.” Delete rows that don’t apply to your school. </a:t>
            </a:r>
          </a:p>
        </p:txBody>
      </p:sp>
      <p:graphicFrame>
        <p:nvGraphicFramePr>
          <p:cNvPr id="12" name="Chart Placeholder 8" descr="Column graph of chronic absenteeism by grade level (PK through 12).">
            <a:extLst>
              <a:ext uri="{FF2B5EF4-FFF2-40B4-BE49-F238E27FC236}">
                <a16:creationId xmlns:a16="http://schemas.microsoft.com/office/drawing/2014/main" id="{901A0EDC-86EC-9E43-A683-9CC7CF511728}"/>
              </a:ext>
            </a:extLst>
          </p:cNvPr>
          <p:cNvGraphicFramePr>
            <a:graphicFrameLocks/>
          </p:cNvGraphicFramePr>
          <p:nvPr>
            <p:extLst>
              <p:ext uri="{D42A27DB-BD31-4B8C-83A1-F6EECF244321}">
                <p14:modId xmlns:p14="http://schemas.microsoft.com/office/powerpoint/2010/main" val="1455269334"/>
              </p:ext>
            </p:extLst>
          </p:nvPr>
        </p:nvGraphicFramePr>
        <p:xfrm>
          <a:off x="716810" y="1462034"/>
          <a:ext cx="10758379" cy="4632047"/>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A153A959-48A6-A219-1D8F-778CD28CBBE0}"/>
              </a:ext>
            </a:extLst>
          </p:cNvPr>
          <p:cNvSpPr>
            <a:spLocks noGrp="1"/>
          </p:cNvSpPr>
          <p:nvPr>
            <p:ph type="sldNum" sz="quarter" idx="12"/>
          </p:nvPr>
        </p:nvSpPr>
        <p:spPr/>
        <p:txBody>
          <a:bodyPr/>
          <a:lstStyle/>
          <a:p>
            <a:fld id="{343EDAA5-BF2D-41F1-9E86-9751D03BA045}" type="slidenum">
              <a:rPr lang="en-US" smtClean="0"/>
              <a:t>20</a:t>
            </a:fld>
            <a:endParaRPr lang="en-US"/>
          </a:p>
        </p:txBody>
      </p:sp>
    </p:spTree>
    <p:extLst>
      <p:ext uri="{BB962C8B-B14F-4D97-AF65-F5344CB8AC3E}">
        <p14:creationId xmlns:p14="http://schemas.microsoft.com/office/powerpoint/2010/main" val="798430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8F8C7-BE88-EAEC-E480-A1B1FAC302A3}"/>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26E5E7FE-A078-2739-FE5B-99FA4C4C2907}"/>
              </a:ext>
            </a:extLst>
          </p:cNvPr>
          <p:cNvSpPr>
            <a:spLocks noGrp="1"/>
          </p:cNvSpPr>
          <p:nvPr>
            <p:ph type="title"/>
          </p:nvPr>
        </p:nvSpPr>
        <p:spPr>
          <a:xfrm>
            <a:off x="820477" y="104506"/>
            <a:ext cx="10515600" cy="1325563"/>
          </a:xfrm>
        </p:spPr>
        <p:txBody>
          <a:bodyPr>
            <a:normAutofit/>
          </a:bodyPr>
          <a:lstStyle/>
          <a:p>
            <a:pPr algn="ctr"/>
            <a:r>
              <a:rPr lang="en-US" b="1"/>
              <a:t>Statewide Teacher Demographic Information</a:t>
            </a:r>
          </a:p>
        </p:txBody>
      </p:sp>
      <p:sp>
        <p:nvSpPr>
          <p:cNvPr id="10" name="TextBox 9">
            <a:extLst>
              <a:ext uri="{FF2B5EF4-FFF2-40B4-BE49-F238E27FC236}">
                <a16:creationId xmlns:a16="http://schemas.microsoft.com/office/drawing/2014/main" id="{185156ED-40FF-FC41-568D-E95A4EE9BB73}"/>
              </a:ext>
            </a:extLst>
          </p:cNvPr>
          <p:cNvSpPr txBox="1"/>
          <p:nvPr/>
        </p:nvSpPr>
        <p:spPr>
          <a:xfrm>
            <a:off x="0" y="31042"/>
            <a:ext cx="1877158" cy="1169551"/>
          </a:xfrm>
          <a:prstGeom prst="rect">
            <a:avLst/>
          </a:prstGeom>
          <a:solidFill>
            <a:srgbClr val="008E40"/>
          </a:solidFill>
        </p:spPr>
        <p:txBody>
          <a:bodyPr wrap="square" rtlCol="0">
            <a:spAutoFit/>
          </a:bodyPr>
          <a:lstStyle/>
          <a:p>
            <a:r>
              <a:rPr lang="en-US" sz="1400" b="1">
                <a:solidFill>
                  <a:schemeClr val="bg1"/>
                </a:solidFill>
              </a:rPr>
              <a:t>Do not edit this slide, this is already updated with statewide demographic information.</a:t>
            </a:r>
          </a:p>
        </p:txBody>
      </p:sp>
      <p:sp>
        <p:nvSpPr>
          <p:cNvPr id="11" name="Content Placeholder 5">
            <a:extLst>
              <a:ext uri="{FF2B5EF4-FFF2-40B4-BE49-F238E27FC236}">
                <a16:creationId xmlns:a16="http://schemas.microsoft.com/office/drawing/2014/main" id="{262CFD4E-6B5C-53B5-31E3-86112A4681EC}"/>
              </a:ext>
            </a:extLst>
          </p:cNvPr>
          <p:cNvSpPr>
            <a:spLocks noGrp="1"/>
          </p:cNvSpPr>
          <p:nvPr>
            <p:ph sz="half" idx="1"/>
          </p:nvPr>
        </p:nvSpPr>
        <p:spPr>
          <a:xfrm>
            <a:off x="820477" y="1274057"/>
            <a:ext cx="10864704" cy="779552"/>
          </a:xfrm>
        </p:spPr>
        <p:txBody>
          <a:bodyPr/>
          <a:lstStyle/>
          <a:p>
            <a:pPr marL="0" indent="0">
              <a:spcBef>
                <a:spcPts val="0"/>
              </a:spcBef>
              <a:buNone/>
            </a:pPr>
            <a:r>
              <a:rPr lang="en-US" sz="2000"/>
              <a:t>Do the students in our classrooms have the opportunity to be led by diverse teachers? Teacher diversity improves outcomes for all students.</a:t>
            </a:r>
          </a:p>
        </p:txBody>
      </p:sp>
      <p:graphicFrame>
        <p:nvGraphicFramePr>
          <p:cNvPr id="12" name="Content Placeholder 21" descr="Graph: Teachers and Students by Demographic Information - State Level. Data included in table.">
            <a:extLst>
              <a:ext uri="{FF2B5EF4-FFF2-40B4-BE49-F238E27FC236}">
                <a16:creationId xmlns:a16="http://schemas.microsoft.com/office/drawing/2014/main" id="{58CC41E0-754D-1AF6-89D7-ACE4D66F7F96}"/>
              </a:ext>
            </a:extLst>
          </p:cNvPr>
          <p:cNvGraphicFramePr>
            <a:graphicFrameLocks/>
          </p:cNvGraphicFramePr>
          <p:nvPr>
            <p:extLst>
              <p:ext uri="{D42A27DB-BD31-4B8C-83A1-F6EECF244321}">
                <p14:modId xmlns:p14="http://schemas.microsoft.com/office/powerpoint/2010/main" val="1466337353"/>
              </p:ext>
            </p:extLst>
          </p:nvPr>
        </p:nvGraphicFramePr>
        <p:xfrm>
          <a:off x="167186" y="1786271"/>
          <a:ext cx="11857628" cy="4570079"/>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7D42CFA9-E37C-9B46-DA44-928A0D61E8CA}"/>
              </a:ext>
            </a:extLst>
          </p:cNvPr>
          <p:cNvSpPr>
            <a:spLocks noGrp="1"/>
          </p:cNvSpPr>
          <p:nvPr>
            <p:ph type="sldNum" sz="quarter" idx="12"/>
          </p:nvPr>
        </p:nvSpPr>
        <p:spPr/>
        <p:txBody>
          <a:bodyPr/>
          <a:lstStyle/>
          <a:p>
            <a:fld id="{343EDAA5-BF2D-41F1-9E86-9751D03BA045}" type="slidenum">
              <a:rPr lang="en-US" smtClean="0"/>
              <a:t>21</a:t>
            </a:fld>
            <a:endParaRPr lang="en-US"/>
          </a:p>
        </p:txBody>
      </p:sp>
    </p:spTree>
    <p:extLst>
      <p:ext uri="{BB962C8B-B14F-4D97-AF65-F5344CB8AC3E}">
        <p14:creationId xmlns:p14="http://schemas.microsoft.com/office/powerpoint/2010/main" val="17495624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5FF78-00AE-9BE2-792F-05B09F715A7C}"/>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D32B1DE2-4236-6248-8689-4B8CD1A14720}"/>
              </a:ext>
            </a:extLst>
          </p:cNvPr>
          <p:cNvSpPr>
            <a:spLocks noGrp="1"/>
          </p:cNvSpPr>
          <p:nvPr>
            <p:ph type="title"/>
          </p:nvPr>
        </p:nvSpPr>
        <p:spPr>
          <a:xfrm>
            <a:off x="965994" y="231352"/>
            <a:ext cx="10515600" cy="786809"/>
          </a:xfrm>
        </p:spPr>
        <p:txBody>
          <a:bodyPr>
            <a:normAutofit/>
          </a:bodyPr>
          <a:lstStyle/>
          <a:p>
            <a:pPr algn="ctr"/>
            <a:r>
              <a:rPr lang="en-US" b="1"/>
              <a:t>District Teacher Demographic Information</a:t>
            </a:r>
          </a:p>
        </p:txBody>
      </p:sp>
      <p:sp>
        <p:nvSpPr>
          <p:cNvPr id="11" name="TextBox 10">
            <a:extLst>
              <a:ext uri="{FF2B5EF4-FFF2-40B4-BE49-F238E27FC236}">
                <a16:creationId xmlns:a16="http://schemas.microsoft.com/office/drawing/2014/main" id="{48480013-B588-C645-BB4A-8754971E0D5D}"/>
              </a:ext>
            </a:extLst>
          </p:cNvPr>
          <p:cNvSpPr txBox="1"/>
          <p:nvPr/>
        </p:nvSpPr>
        <p:spPr>
          <a:xfrm>
            <a:off x="156915" y="260518"/>
            <a:ext cx="1877158" cy="2031325"/>
          </a:xfrm>
          <a:prstGeom prst="rect">
            <a:avLst/>
          </a:prstGeom>
          <a:solidFill>
            <a:srgbClr val="008E40"/>
          </a:solidFill>
        </p:spPr>
        <p:txBody>
          <a:bodyPr wrap="square" rtlCol="0">
            <a:spAutoFit/>
          </a:bodyPr>
          <a:lstStyle/>
          <a:p>
            <a:r>
              <a:rPr lang="en-US" sz="1400" b="1">
                <a:solidFill>
                  <a:schemeClr val="bg1"/>
                </a:solidFill>
              </a:rPr>
              <a:t>Edit the data by right-clicking the graph and selecting “Edit Data.” </a:t>
            </a:r>
          </a:p>
          <a:p>
            <a:r>
              <a:rPr lang="en-US" sz="1400" b="1">
                <a:solidFill>
                  <a:schemeClr val="bg1"/>
                </a:solidFill>
              </a:rPr>
              <a:t>Populate this data from the Staff section of the reports.</a:t>
            </a:r>
          </a:p>
          <a:p>
            <a:r>
              <a:rPr lang="en-US" sz="1400" b="1">
                <a:solidFill>
                  <a:schemeClr val="bg1"/>
                </a:solidFill>
              </a:rPr>
              <a:t>Delete this Text Box by clicking it and hitting the “Backspace” key. </a:t>
            </a:r>
          </a:p>
        </p:txBody>
      </p:sp>
      <p:sp>
        <p:nvSpPr>
          <p:cNvPr id="10" name="Content Placeholder 5">
            <a:extLst>
              <a:ext uri="{FF2B5EF4-FFF2-40B4-BE49-F238E27FC236}">
                <a16:creationId xmlns:a16="http://schemas.microsoft.com/office/drawing/2014/main" id="{54D4CCD1-D7F6-BB88-BEE8-F21115E9851B}"/>
              </a:ext>
            </a:extLst>
          </p:cNvPr>
          <p:cNvSpPr>
            <a:spLocks noGrp="1"/>
          </p:cNvSpPr>
          <p:nvPr>
            <p:ph sz="half" idx="1"/>
          </p:nvPr>
        </p:nvSpPr>
        <p:spPr>
          <a:xfrm>
            <a:off x="838200" y="1102299"/>
            <a:ext cx="10432051" cy="967563"/>
          </a:xfrm>
        </p:spPr>
        <p:txBody>
          <a:bodyPr/>
          <a:lstStyle/>
          <a:p>
            <a:pPr marL="0" indent="0">
              <a:buNone/>
            </a:pPr>
            <a:r>
              <a:rPr lang="en-US" sz="2000"/>
              <a:t>Do the students in our classrooms have the opportunity to be led by diverse teachers? Teacher diversity improves outcomes for all students.</a:t>
            </a:r>
          </a:p>
        </p:txBody>
      </p:sp>
      <p:graphicFrame>
        <p:nvGraphicFramePr>
          <p:cNvPr id="12" name="Content Placeholder 21" descr="Bar graph: Teachers and Students by Demographic Information - Our School. Current value for each race is 20.0%.">
            <a:extLst>
              <a:ext uri="{FF2B5EF4-FFF2-40B4-BE49-F238E27FC236}">
                <a16:creationId xmlns:a16="http://schemas.microsoft.com/office/drawing/2014/main" id="{6C41266F-B742-B9ED-F83F-830296733BA3}"/>
              </a:ext>
            </a:extLst>
          </p:cNvPr>
          <p:cNvGraphicFramePr>
            <a:graphicFrameLocks/>
          </p:cNvGraphicFramePr>
          <p:nvPr>
            <p:extLst>
              <p:ext uri="{D42A27DB-BD31-4B8C-83A1-F6EECF244321}">
                <p14:modId xmlns:p14="http://schemas.microsoft.com/office/powerpoint/2010/main" val="1800369134"/>
              </p:ext>
            </p:extLst>
          </p:nvPr>
        </p:nvGraphicFramePr>
        <p:xfrm>
          <a:off x="156915" y="1679944"/>
          <a:ext cx="12035085" cy="4508131"/>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FD35BDF1-81EF-A303-BDBD-2E977D490018}"/>
              </a:ext>
            </a:extLst>
          </p:cNvPr>
          <p:cNvSpPr>
            <a:spLocks noGrp="1"/>
          </p:cNvSpPr>
          <p:nvPr>
            <p:ph type="sldNum" sz="quarter" idx="12"/>
          </p:nvPr>
        </p:nvSpPr>
        <p:spPr/>
        <p:txBody>
          <a:bodyPr/>
          <a:lstStyle/>
          <a:p>
            <a:fld id="{343EDAA5-BF2D-41F1-9E86-9751D03BA045}" type="slidenum">
              <a:rPr lang="en-US" smtClean="0"/>
              <a:t>22</a:t>
            </a:fld>
            <a:endParaRPr lang="en-US"/>
          </a:p>
        </p:txBody>
      </p:sp>
    </p:spTree>
    <p:extLst>
      <p:ext uri="{BB962C8B-B14F-4D97-AF65-F5344CB8AC3E}">
        <p14:creationId xmlns:p14="http://schemas.microsoft.com/office/powerpoint/2010/main" val="1161869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itle 1">
            <a:extLst>
              <a:ext uri="{FF2B5EF4-FFF2-40B4-BE49-F238E27FC236}">
                <a16:creationId xmlns:a16="http://schemas.microsoft.com/office/drawing/2014/main" id="{75CE50D3-EC58-0180-BCC9-1D7BB9DF532E}"/>
              </a:ext>
            </a:extLst>
          </p:cNvPr>
          <p:cNvSpPr>
            <a:spLocks noGrp="1"/>
          </p:cNvSpPr>
          <p:nvPr>
            <p:ph type="title"/>
          </p:nvPr>
        </p:nvSpPr>
        <p:spPr>
          <a:xfrm>
            <a:off x="838200" y="216465"/>
            <a:ext cx="10515600" cy="957041"/>
          </a:xfrm>
        </p:spPr>
        <p:txBody>
          <a:bodyPr>
            <a:normAutofit/>
          </a:bodyPr>
          <a:lstStyle/>
          <a:p>
            <a:pPr algn="ctr"/>
            <a:r>
              <a:rPr lang="en-US" b="1"/>
              <a:t>College and Career Readiness</a:t>
            </a:r>
          </a:p>
        </p:txBody>
      </p:sp>
      <p:sp>
        <p:nvSpPr>
          <p:cNvPr id="34" name="TextBox 33">
            <a:extLst>
              <a:ext uri="{FF2B5EF4-FFF2-40B4-BE49-F238E27FC236}">
                <a16:creationId xmlns:a16="http://schemas.microsoft.com/office/drawing/2014/main" id="{C35B05A7-BC5B-E331-4862-3E1B80BB5921}"/>
              </a:ext>
            </a:extLst>
          </p:cNvPr>
          <p:cNvSpPr txBox="1"/>
          <p:nvPr/>
        </p:nvSpPr>
        <p:spPr>
          <a:xfrm>
            <a:off x="0" y="73816"/>
            <a:ext cx="2375555" cy="956475"/>
          </a:xfrm>
          <a:prstGeom prst="rect">
            <a:avLst/>
          </a:prstGeom>
          <a:solidFill>
            <a:srgbClr val="008E40"/>
          </a:solidFill>
        </p:spPr>
        <p:txBody>
          <a:bodyPr wrap="square" rtlCol="0">
            <a:spAutoFit/>
          </a:bodyPr>
          <a:lstStyle/>
          <a:p>
            <a:r>
              <a:rPr lang="en-US" sz="1400" b="1">
                <a:solidFill>
                  <a:schemeClr val="bg1"/>
                </a:solidFill>
              </a:rPr>
              <a:t>Populate this data from the College and Career Readiness section of the reports. </a:t>
            </a:r>
          </a:p>
        </p:txBody>
      </p:sp>
      <p:sp>
        <p:nvSpPr>
          <p:cNvPr id="35" name="Content Placeholder 5">
            <a:extLst>
              <a:ext uri="{FF2B5EF4-FFF2-40B4-BE49-F238E27FC236}">
                <a16:creationId xmlns:a16="http://schemas.microsoft.com/office/drawing/2014/main" id="{3747E8EF-5B5C-0610-45C7-C38A37327393}"/>
              </a:ext>
            </a:extLst>
          </p:cNvPr>
          <p:cNvSpPr txBox="1">
            <a:spLocks/>
          </p:cNvSpPr>
          <p:nvPr/>
        </p:nvSpPr>
        <p:spPr>
          <a:xfrm>
            <a:off x="838199" y="1060382"/>
            <a:ext cx="10432312" cy="1147080"/>
          </a:xfrm>
          <a:prstGeom prst="rect">
            <a:avLst/>
          </a:prstGeom>
        </p:spPr>
        <p:txBody>
          <a:bodyPr vert="horz" lIns="91440" tIns="45720" rIns="91440" bIns="45720" rtlCol="0" anchor="b">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a:t>The College and Career Readiness section of the reports shows information about college entrance exams, advanced coursework, career and technical education (CTE) programs, and participation in coursework across subject areas.</a:t>
            </a:r>
          </a:p>
        </p:txBody>
      </p:sp>
      <p:graphicFrame>
        <p:nvGraphicFramePr>
          <p:cNvPr id="36" name="Content Placeholder 11">
            <a:extLst>
              <a:ext uri="{FF2B5EF4-FFF2-40B4-BE49-F238E27FC236}">
                <a16:creationId xmlns:a16="http://schemas.microsoft.com/office/drawing/2014/main" id="{FF66B036-17EB-57DF-F319-8C50111F238B}"/>
              </a:ext>
            </a:extLst>
          </p:cNvPr>
          <p:cNvGraphicFramePr>
            <a:graphicFrameLocks/>
          </p:cNvGraphicFramePr>
          <p:nvPr>
            <p:extLst>
              <p:ext uri="{D42A27DB-BD31-4B8C-83A1-F6EECF244321}">
                <p14:modId xmlns:p14="http://schemas.microsoft.com/office/powerpoint/2010/main" val="2286909651"/>
              </p:ext>
            </p:extLst>
          </p:nvPr>
        </p:nvGraphicFramePr>
        <p:xfrm>
          <a:off x="838200" y="2246979"/>
          <a:ext cx="10210422" cy="4127988"/>
        </p:xfrm>
        <a:graphic>
          <a:graphicData uri="http://schemas.openxmlformats.org/drawingml/2006/table">
            <a:tbl>
              <a:tblPr firstRow="1" firstCol="1" bandRow="1">
                <a:tableStyleId>{8799B23B-EC83-4686-B30A-512413B5E67A}</a:tableStyleId>
              </a:tblPr>
              <a:tblGrid>
                <a:gridCol w="6127820">
                  <a:extLst>
                    <a:ext uri="{9D8B030D-6E8A-4147-A177-3AD203B41FA5}">
                      <a16:colId xmlns:a16="http://schemas.microsoft.com/office/drawing/2014/main" val="345343771"/>
                    </a:ext>
                  </a:extLst>
                </a:gridCol>
                <a:gridCol w="1481915">
                  <a:extLst>
                    <a:ext uri="{9D8B030D-6E8A-4147-A177-3AD203B41FA5}">
                      <a16:colId xmlns:a16="http://schemas.microsoft.com/office/drawing/2014/main" val="3085105833"/>
                    </a:ext>
                  </a:extLst>
                </a:gridCol>
                <a:gridCol w="1408609">
                  <a:extLst>
                    <a:ext uri="{9D8B030D-6E8A-4147-A177-3AD203B41FA5}">
                      <a16:colId xmlns:a16="http://schemas.microsoft.com/office/drawing/2014/main" val="2544488949"/>
                    </a:ext>
                  </a:extLst>
                </a:gridCol>
                <a:gridCol w="1192078">
                  <a:extLst>
                    <a:ext uri="{9D8B030D-6E8A-4147-A177-3AD203B41FA5}">
                      <a16:colId xmlns:a16="http://schemas.microsoft.com/office/drawing/2014/main" val="3283873603"/>
                    </a:ext>
                  </a:extLst>
                </a:gridCol>
              </a:tblGrid>
              <a:tr h="428918">
                <a:tc>
                  <a:txBody>
                    <a:bodyPr/>
                    <a:lstStyle/>
                    <a:p>
                      <a:r>
                        <a:rPr lang="en-US"/>
                        <a:t>College and Career Readiness</a:t>
                      </a:r>
                      <a:r>
                        <a:rPr lang="en-US" baseline="0"/>
                        <a:t> Measures</a:t>
                      </a:r>
                      <a:endParaRPr lang="en-US"/>
                    </a:p>
                  </a:txBody>
                  <a:tcPr marL="124681" marR="124681"/>
                </a:tc>
                <a:tc>
                  <a:txBody>
                    <a:bodyPr/>
                    <a:lstStyle/>
                    <a:p>
                      <a:pPr algn="ctr"/>
                      <a:r>
                        <a:rPr lang="en-US"/>
                        <a:t>School</a:t>
                      </a:r>
                    </a:p>
                  </a:txBody>
                  <a:tcPr marL="124681" marR="124681"/>
                </a:tc>
                <a:tc>
                  <a:txBody>
                    <a:bodyPr/>
                    <a:lstStyle/>
                    <a:p>
                      <a:pPr algn="ctr"/>
                      <a:r>
                        <a:rPr lang="en-US"/>
                        <a:t>District</a:t>
                      </a:r>
                    </a:p>
                  </a:txBody>
                  <a:tcPr marL="124681" marR="124681"/>
                </a:tc>
                <a:tc>
                  <a:txBody>
                    <a:bodyPr/>
                    <a:lstStyle/>
                    <a:p>
                      <a:pPr algn="ctr"/>
                      <a:r>
                        <a:rPr lang="en-US"/>
                        <a:t>State</a:t>
                      </a:r>
                    </a:p>
                  </a:txBody>
                  <a:tcPr marL="124681" marR="124681"/>
                </a:tc>
                <a:extLst>
                  <a:ext uri="{0D108BD9-81ED-4DB2-BD59-A6C34878D82A}">
                    <a16:rowId xmlns:a16="http://schemas.microsoft.com/office/drawing/2014/main" val="3580449415"/>
                  </a:ext>
                </a:extLst>
              </a:tr>
              <a:tr h="428918">
                <a:tc>
                  <a:txBody>
                    <a:bodyPr/>
                    <a:lstStyle/>
                    <a:p>
                      <a:r>
                        <a:rPr lang="en-US"/>
                        <a:t>%</a:t>
                      </a:r>
                      <a:r>
                        <a:rPr lang="en-US" baseline="0"/>
                        <a:t> of 12</a:t>
                      </a:r>
                      <a:r>
                        <a:rPr lang="en-US" baseline="30000"/>
                        <a:t>th</a:t>
                      </a:r>
                      <a:r>
                        <a:rPr lang="en-US" baseline="0"/>
                        <a:t> graders that took SAT in high school</a:t>
                      </a:r>
                      <a:endParaRPr lang="en-US"/>
                    </a:p>
                  </a:txBody>
                  <a:tcPr marL="124681" marR="124681"/>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algn="ct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algn="ctr"/>
                      <a:r>
                        <a:rPr lang="en-US">
                          <a:solidFill>
                            <a:schemeClr val="tx1"/>
                          </a:solidFill>
                        </a:rPr>
                        <a:t>62.7%</a:t>
                      </a:r>
                    </a:p>
                  </a:txBody>
                  <a:tcPr marL="124681" marR="124681" anchor="ctr"/>
                </a:tc>
                <a:extLst>
                  <a:ext uri="{0D108BD9-81ED-4DB2-BD59-A6C34878D82A}">
                    <a16:rowId xmlns:a16="http://schemas.microsoft.com/office/drawing/2014/main" val="806525700"/>
                  </a:ext>
                </a:extLst>
              </a:tr>
              <a:tr h="428918">
                <a:tc>
                  <a:txBody>
                    <a:bodyPr/>
                    <a:lstStyle/>
                    <a:p>
                      <a:r>
                        <a:rPr lang="en-US"/>
                        <a:t>% of 12</a:t>
                      </a:r>
                      <a:r>
                        <a:rPr lang="en-US" baseline="30000"/>
                        <a:t>th</a:t>
                      </a:r>
                      <a:r>
                        <a:rPr lang="en-US"/>
                        <a:t> graders that took ACT in high school</a:t>
                      </a:r>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algn="ctr"/>
                      <a:r>
                        <a:rPr lang="en-US">
                          <a:solidFill>
                            <a:schemeClr val="tx1"/>
                          </a:solidFill>
                        </a:rPr>
                        <a:t>7.8%</a:t>
                      </a:r>
                    </a:p>
                  </a:txBody>
                  <a:tcPr marL="124681" marR="124681" anchor="ctr"/>
                </a:tc>
                <a:extLst>
                  <a:ext uri="{0D108BD9-81ED-4DB2-BD59-A6C34878D82A}">
                    <a16:rowId xmlns:a16="http://schemas.microsoft.com/office/drawing/2014/main" val="3131493369"/>
                  </a:ext>
                </a:extLst>
              </a:tr>
              <a:tr h="428918">
                <a:tc>
                  <a:txBody>
                    <a:bodyPr/>
                    <a:lstStyle/>
                    <a:p>
                      <a:r>
                        <a:rPr lang="en-US"/>
                        <a:t>% of 11</a:t>
                      </a:r>
                      <a:r>
                        <a:rPr lang="en-US" baseline="30000"/>
                        <a:t>th</a:t>
                      </a:r>
                      <a:r>
                        <a:rPr lang="en-US"/>
                        <a:t> and 12</a:t>
                      </a:r>
                      <a:r>
                        <a:rPr lang="en-US" baseline="30000"/>
                        <a:t>th</a:t>
                      </a:r>
                      <a:r>
                        <a:rPr lang="en-US"/>
                        <a:t> graders enrolled in one or more Advanced</a:t>
                      </a:r>
                      <a:r>
                        <a:rPr lang="en-US" baseline="0"/>
                        <a:t> Placement (AP) or International Baccalaureate (IB) course</a:t>
                      </a:r>
                      <a:endParaRPr lang="en-US"/>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algn="ctr"/>
                      <a:r>
                        <a:rPr lang="en-US">
                          <a:solidFill>
                            <a:schemeClr val="tx1"/>
                          </a:solidFill>
                        </a:rPr>
                        <a:t>35.9%</a:t>
                      </a:r>
                    </a:p>
                  </a:txBody>
                  <a:tcPr marL="124681" marR="124681" anchor="ctr"/>
                </a:tc>
                <a:extLst>
                  <a:ext uri="{0D108BD9-81ED-4DB2-BD59-A6C34878D82A}">
                    <a16:rowId xmlns:a16="http://schemas.microsoft.com/office/drawing/2014/main" val="1273456017"/>
                  </a:ext>
                </a:extLst>
              </a:tr>
              <a:tr h="428918">
                <a:tc>
                  <a:txBody>
                    <a:bodyPr/>
                    <a:lstStyle/>
                    <a:p>
                      <a:r>
                        <a:rPr lang="en-US"/>
                        <a:t>% of 11</a:t>
                      </a:r>
                      <a:r>
                        <a:rPr lang="en-US" baseline="30000"/>
                        <a:t>th</a:t>
                      </a:r>
                      <a:r>
                        <a:rPr lang="en-US"/>
                        <a:t> and 12</a:t>
                      </a:r>
                      <a:r>
                        <a:rPr lang="en-US" baseline="30000"/>
                        <a:t>th</a:t>
                      </a:r>
                      <a:r>
                        <a:rPr lang="en-US"/>
                        <a:t> graders enrolled in dual enrollment coursework</a:t>
                      </a:r>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algn="ctr"/>
                      <a:r>
                        <a:rPr lang="en-US">
                          <a:solidFill>
                            <a:schemeClr val="tx1"/>
                          </a:solidFill>
                        </a:rPr>
                        <a:t>26.9%</a:t>
                      </a:r>
                    </a:p>
                  </a:txBody>
                  <a:tcPr marL="124681" marR="124681" anchor="ctr"/>
                </a:tc>
                <a:extLst>
                  <a:ext uri="{0D108BD9-81ED-4DB2-BD59-A6C34878D82A}">
                    <a16:rowId xmlns:a16="http://schemas.microsoft.com/office/drawing/2014/main" val="3153938625"/>
                  </a:ext>
                </a:extLst>
              </a:tr>
              <a:tr h="428918">
                <a:tc>
                  <a:txBody>
                    <a:bodyPr/>
                    <a:lstStyle/>
                    <a:p>
                      <a:r>
                        <a:rPr lang="en-US"/>
                        <a:t>% CTE</a:t>
                      </a:r>
                      <a:r>
                        <a:rPr lang="en-US" baseline="0"/>
                        <a:t> concentrators</a:t>
                      </a:r>
                      <a:endParaRPr lang="en-US"/>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algn="ctr"/>
                      <a:r>
                        <a:rPr lang="en-US">
                          <a:solidFill>
                            <a:schemeClr val="tx1"/>
                          </a:solidFill>
                        </a:rPr>
                        <a:t>10.4%</a:t>
                      </a:r>
                    </a:p>
                  </a:txBody>
                  <a:tcPr marL="124681" marR="124681" anchor="ctr"/>
                </a:tc>
                <a:extLst>
                  <a:ext uri="{0D108BD9-81ED-4DB2-BD59-A6C34878D82A}">
                    <a16:rowId xmlns:a16="http://schemas.microsoft.com/office/drawing/2014/main" val="4106794273"/>
                  </a:ext>
                </a:extLst>
              </a:tr>
              <a:tr h="428918">
                <a:tc>
                  <a:txBody>
                    <a:bodyPr/>
                    <a:lstStyle/>
                    <a:p>
                      <a:r>
                        <a:rPr lang="en-US"/>
                        <a:t>% of students earning industry-valued credentials</a:t>
                      </a:r>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algn="ctr"/>
                      <a:r>
                        <a:rPr lang="en-US">
                          <a:solidFill>
                            <a:schemeClr val="tx1"/>
                          </a:solidFill>
                        </a:rPr>
                        <a:t>2.2%</a:t>
                      </a:r>
                    </a:p>
                  </a:txBody>
                  <a:tcPr marL="124681" marR="124681" anchor="ctr"/>
                </a:tc>
                <a:extLst>
                  <a:ext uri="{0D108BD9-81ED-4DB2-BD59-A6C34878D82A}">
                    <a16:rowId xmlns:a16="http://schemas.microsoft.com/office/drawing/2014/main" val="3159990563"/>
                  </a:ext>
                </a:extLst>
              </a:tr>
              <a:tr h="428918">
                <a:tc>
                  <a:txBody>
                    <a:bodyPr/>
                    <a:lstStyle/>
                    <a:p>
                      <a:r>
                        <a:rPr lang="en-US" baseline="0"/>
                        <a:t>% of 12</a:t>
                      </a:r>
                      <a:r>
                        <a:rPr lang="en-US" baseline="30000"/>
                        <a:t>th</a:t>
                      </a:r>
                      <a:r>
                        <a:rPr lang="en-US" baseline="0"/>
                        <a:t> graders earning a Seal of Biliteracy</a:t>
                      </a:r>
                      <a:endParaRPr lang="en-US"/>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8E40"/>
                          </a:solidFill>
                          <a:effectLst/>
                          <a:uLnTx/>
                          <a:uFillTx/>
                          <a:latin typeface="Calibri" panose="020F0502020204030204"/>
                          <a:ea typeface="+mn-ea"/>
                          <a:cs typeface="+mn-cs"/>
                        </a:rPr>
                        <a:t>[0.0%] </a:t>
                      </a:r>
                      <a:endParaRPr lang="en-US" sz="1200">
                        <a:solidFill>
                          <a:srgbClr val="008E40"/>
                        </a:solidFill>
                        <a:effectLst/>
                        <a:latin typeface="+mn-lt"/>
                      </a:endParaRPr>
                    </a:p>
                  </a:txBody>
                  <a:tcPr marL="124681" marR="124681" anchor="ctr"/>
                </a:tc>
                <a:tc>
                  <a:txBody>
                    <a:bodyPr/>
                    <a:lstStyle/>
                    <a:p>
                      <a:pPr algn="ctr"/>
                      <a:r>
                        <a:rPr lang="en-US">
                          <a:solidFill>
                            <a:schemeClr val="tx1"/>
                          </a:solidFill>
                        </a:rPr>
                        <a:t>9.6%</a:t>
                      </a:r>
                    </a:p>
                  </a:txBody>
                  <a:tcPr marL="124681" marR="124681" anchor="ctr"/>
                </a:tc>
                <a:extLst>
                  <a:ext uri="{0D108BD9-81ED-4DB2-BD59-A6C34878D82A}">
                    <a16:rowId xmlns:a16="http://schemas.microsoft.com/office/drawing/2014/main" val="3078025245"/>
                  </a:ext>
                </a:extLst>
              </a:tr>
            </a:tbl>
          </a:graphicData>
        </a:graphic>
      </p:graphicFrame>
      <p:sp>
        <p:nvSpPr>
          <p:cNvPr id="7" name="Slide Number Placeholder 6">
            <a:extLst>
              <a:ext uri="{FF2B5EF4-FFF2-40B4-BE49-F238E27FC236}">
                <a16:creationId xmlns:a16="http://schemas.microsoft.com/office/drawing/2014/main" id="{159E148B-27A8-EB70-904B-3B62AA977EC4}"/>
              </a:ext>
            </a:extLst>
          </p:cNvPr>
          <p:cNvSpPr>
            <a:spLocks noGrp="1"/>
          </p:cNvSpPr>
          <p:nvPr>
            <p:ph type="sldNum" sz="quarter" idx="12"/>
          </p:nvPr>
        </p:nvSpPr>
        <p:spPr/>
        <p:txBody>
          <a:bodyPr/>
          <a:lstStyle/>
          <a:p>
            <a:fld id="{343EDAA5-BF2D-41F1-9E86-9751D03BA045}" type="slidenum">
              <a:rPr lang="en-US" smtClean="0"/>
              <a:t>23</a:t>
            </a:fld>
            <a:endParaRPr lang="en-US"/>
          </a:p>
        </p:txBody>
      </p:sp>
    </p:spTree>
    <p:extLst>
      <p:ext uri="{BB962C8B-B14F-4D97-AF65-F5344CB8AC3E}">
        <p14:creationId xmlns:p14="http://schemas.microsoft.com/office/powerpoint/2010/main" val="14592164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073E0-7200-19E1-E635-3D0B679B5A35}"/>
            </a:ext>
          </a:extLst>
        </p:cNvPr>
        <p:cNvGrpSpPr/>
        <p:nvPr/>
      </p:nvGrpSpPr>
      <p:grpSpPr>
        <a:xfrm>
          <a:off x="0" y="0"/>
          <a:ext cx="0" cy="0"/>
          <a:chOff x="0" y="0"/>
          <a:chExt cx="0" cy="0"/>
        </a:xfrm>
      </p:grpSpPr>
      <p:sp>
        <p:nvSpPr>
          <p:cNvPr id="23" name="Title 8">
            <a:extLst>
              <a:ext uri="{FF2B5EF4-FFF2-40B4-BE49-F238E27FC236}">
                <a16:creationId xmlns:a16="http://schemas.microsoft.com/office/drawing/2014/main" id="{8534D58F-2C72-4650-E073-8C4D6E172123}"/>
              </a:ext>
            </a:extLst>
          </p:cNvPr>
          <p:cNvSpPr>
            <a:spLocks noGrp="1"/>
          </p:cNvSpPr>
          <p:nvPr>
            <p:ph type="title"/>
          </p:nvPr>
        </p:nvSpPr>
        <p:spPr>
          <a:xfrm>
            <a:off x="3001963" y="380264"/>
            <a:ext cx="10515600" cy="810973"/>
          </a:xfrm>
        </p:spPr>
        <p:txBody>
          <a:bodyPr/>
          <a:lstStyle/>
          <a:p>
            <a:r>
              <a:rPr lang="en-US" b="1"/>
              <a:t>Visual and Performing Arts</a:t>
            </a:r>
          </a:p>
        </p:txBody>
      </p:sp>
      <p:sp>
        <p:nvSpPr>
          <p:cNvPr id="24" name="TextBox 23">
            <a:extLst>
              <a:ext uri="{FF2B5EF4-FFF2-40B4-BE49-F238E27FC236}">
                <a16:creationId xmlns:a16="http://schemas.microsoft.com/office/drawing/2014/main" id="{DB58E312-6117-B19C-DBE0-7D89C18B9983}"/>
              </a:ext>
            </a:extLst>
          </p:cNvPr>
          <p:cNvSpPr txBox="1"/>
          <p:nvPr/>
        </p:nvSpPr>
        <p:spPr>
          <a:xfrm>
            <a:off x="-1" y="73818"/>
            <a:ext cx="2794959" cy="738664"/>
          </a:xfrm>
          <a:prstGeom prst="rect">
            <a:avLst/>
          </a:prstGeom>
          <a:solidFill>
            <a:srgbClr val="008E40"/>
          </a:solidFill>
        </p:spPr>
        <p:txBody>
          <a:bodyPr wrap="square" rtlCol="0">
            <a:spAutoFit/>
          </a:bodyPr>
          <a:lstStyle/>
          <a:p>
            <a:r>
              <a:rPr lang="en-US" sz="1400" b="1">
                <a:solidFill>
                  <a:schemeClr val="bg1"/>
                </a:solidFill>
              </a:rPr>
              <a:t>Populate this data from the College and Career Readiness section of the reports.</a:t>
            </a:r>
          </a:p>
        </p:txBody>
      </p:sp>
      <p:sp>
        <p:nvSpPr>
          <p:cNvPr id="25" name="Text Placeholder 10">
            <a:extLst>
              <a:ext uri="{FF2B5EF4-FFF2-40B4-BE49-F238E27FC236}">
                <a16:creationId xmlns:a16="http://schemas.microsoft.com/office/drawing/2014/main" id="{C5508D4F-34AF-3720-914E-7ABF10A83467}"/>
              </a:ext>
            </a:extLst>
          </p:cNvPr>
          <p:cNvSpPr txBox="1">
            <a:spLocks/>
          </p:cNvSpPr>
          <p:nvPr/>
        </p:nvSpPr>
        <p:spPr>
          <a:xfrm>
            <a:off x="838200" y="1191237"/>
            <a:ext cx="10515600" cy="810972"/>
          </a:xfrm>
          <a:prstGeom prst="rect">
            <a:avLst/>
          </a:prstGeom>
        </p:spPr>
        <p:txBody>
          <a:bodyPr vert="horz" lIns="91440" tIns="45720" rIns="91440" bIns="45720" rtlCol="0" anchor="ctr">
            <a:noAutofit/>
          </a:bodyP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400">
                <a:solidFill>
                  <a:schemeClr val="tx1"/>
                </a:solidFill>
              </a:rPr>
              <a:t>The College and Career Readiness section includes participation in visual and performing arts coursework for students in grades K through 12.</a:t>
            </a:r>
          </a:p>
        </p:txBody>
      </p:sp>
      <p:sp>
        <p:nvSpPr>
          <p:cNvPr id="28" name="Content Placeholder 9">
            <a:extLst>
              <a:ext uri="{FF2B5EF4-FFF2-40B4-BE49-F238E27FC236}">
                <a16:creationId xmlns:a16="http://schemas.microsoft.com/office/drawing/2014/main" id="{76C5EFD4-2B84-4A09-EA5E-31111D0793E0}"/>
              </a:ext>
            </a:extLst>
          </p:cNvPr>
          <p:cNvSpPr txBox="1">
            <a:spLocks/>
          </p:cNvSpPr>
          <p:nvPr/>
        </p:nvSpPr>
        <p:spPr>
          <a:xfrm>
            <a:off x="580626" y="2101185"/>
            <a:ext cx="10860087" cy="172686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defRPr/>
            </a:pPr>
            <a:r>
              <a:rPr lang="en-US" sz="2200" b="1">
                <a:solidFill>
                  <a:srgbClr val="008E40"/>
                </a:solidFill>
                <a:latin typeface="Calibri" panose="020F0502020204030204" pitchFamily="34" charset="0"/>
              </a:rPr>
              <a:t>[0.0%] </a:t>
            </a:r>
            <a:r>
              <a:rPr lang="en-US" sz="2000">
                <a:solidFill>
                  <a:srgbClr val="000000"/>
                </a:solidFill>
                <a:latin typeface="Calibri" panose="020F0502020204030204" pitchFamily="34" charset="0"/>
              </a:rPr>
              <a:t>of students in grades K through 5 enrolled in an arts course (State = 93.6%)</a:t>
            </a:r>
            <a:endParaRPr lang="en-US" sz="2000">
              <a:solidFill>
                <a:srgbClr val="008E40"/>
              </a:solidFill>
              <a:latin typeface="Calibri" panose="020F0502020204030204" pitchFamily="34" charset="0"/>
            </a:endParaRP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Music courses (State = 88.7%)</a:t>
            </a: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Dance courses (State = 4.1%)</a:t>
            </a: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Drama courses (State = 1.5%)</a:t>
            </a: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Visual Arts courses (State = 86.6%)</a:t>
            </a:r>
          </a:p>
        </p:txBody>
      </p:sp>
      <p:sp>
        <p:nvSpPr>
          <p:cNvPr id="26" name="Content Placeholder 9">
            <a:extLst>
              <a:ext uri="{FF2B5EF4-FFF2-40B4-BE49-F238E27FC236}">
                <a16:creationId xmlns:a16="http://schemas.microsoft.com/office/drawing/2014/main" id="{5BB6A029-1394-B3D8-553E-75BD5540AEA6}"/>
              </a:ext>
            </a:extLst>
          </p:cNvPr>
          <p:cNvSpPr>
            <a:spLocks noGrp="1"/>
          </p:cNvSpPr>
          <p:nvPr>
            <p:ph sz="half" idx="2"/>
          </p:nvPr>
        </p:nvSpPr>
        <p:spPr>
          <a:xfrm>
            <a:off x="580626" y="3612664"/>
            <a:ext cx="10860087" cy="1726860"/>
          </a:xfrm>
        </p:spPr>
        <p:txBody>
          <a:bodyPr>
            <a:noAutofit/>
          </a:bodyPr>
          <a:lstStyle/>
          <a:p>
            <a:pPr marL="0" lvl="0" indent="0">
              <a:spcBef>
                <a:spcPts val="0"/>
              </a:spcBef>
              <a:buNone/>
              <a:defRPr/>
            </a:pPr>
            <a:r>
              <a:rPr lang="en-US" sz="2200" b="1">
                <a:solidFill>
                  <a:srgbClr val="008E40"/>
                </a:solidFill>
                <a:latin typeface="Calibri" panose="020F0502020204030204" pitchFamily="34" charset="0"/>
              </a:rPr>
              <a:t>[0.0%] </a:t>
            </a:r>
            <a:r>
              <a:rPr lang="en-US" sz="2000">
                <a:solidFill>
                  <a:srgbClr val="000000"/>
                </a:solidFill>
                <a:latin typeface="Calibri" panose="020F0502020204030204" pitchFamily="34" charset="0"/>
              </a:rPr>
              <a:t>of students in grades 6 through 8 enrolled in an arts course (State = 90.0%)</a:t>
            </a:r>
            <a:endParaRPr lang="en-US" sz="2000">
              <a:solidFill>
                <a:srgbClr val="008E40"/>
              </a:solidFill>
              <a:latin typeface="Calibri" panose="020F0502020204030204" pitchFamily="34" charset="0"/>
            </a:endParaRP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Music courses (State = 64.3%)</a:t>
            </a: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Dance courses (State = 4.3%)</a:t>
            </a: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Drama courses (State = 7.7%)</a:t>
            </a: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Visual Arts courses (State = 68.9%)</a:t>
            </a:r>
          </a:p>
        </p:txBody>
      </p:sp>
      <p:sp>
        <p:nvSpPr>
          <p:cNvPr id="27" name="Content Placeholder 11">
            <a:extLst>
              <a:ext uri="{FF2B5EF4-FFF2-40B4-BE49-F238E27FC236}">
                <a16:creationId xmlns:a16="http://schemas.microsoft.com/office/drawing/2014/main" id="{0D8BB866-2CC7-2F94-76A5-77960BF8C81C}"/>
              </a:ext>
            </a:extLst>
          </p:cNvPr>
          <p:cNvSpPr txBox="1">
            <a:spLocks/>
          </p:cNvSpPr>
          <p:nvPr/>
        </p:nvSpPr>
        <p:spPr>
          <a:xfrm>
            <a:off x="580626" y="5012692"/>
            <a:ext cx="11030744" cy="17268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defRPr/>
            </a:pPr>
            <a:r>
              <a:rPr lang="en-US" sz="2200" b="1">
                <a:solidFill>
                  <a:srgbClr val="008E40"/>
                </a:solidFill>
                <a:latin typeface="Calibri" panose="020F0502020204030204" pitchFamily="34" charset="0"/>
              </a:rPr>
              <a:t>[0.0%] </a:t>
            </a:r>
            <a:r>
              <a:rPr lang="en-US" sz="2000">
                <a:solidFill>
                  <a:srgbClr val="000000"/>
                </a:solidFill>
                <a:latin typeface="Calibri" panose="020F0502020204030204" pitchFamily="34" charset="0"/>
              </a:rPr>
              <a:t>of students in grades 9 through 12 enrolled in an arts course (State = 51.3%)</a:t>
            </a:r>
          </a:p>
          <a:p>
            <a:pPr marL="457200">
              <a:spcBef>
                <a:spcPts val="0"/>
              </a:spcBef>
              <a:defRPr/>
            </a:pPr>
            <a:r>
              <a:rPr lang="en-US" sz="1800" b="1">
                <a:solidFill>
                  <a:srgbClr val="008E40"/>
                </a:solidFill>
                <a:latin typeface="Calibri" panose="020F0502020204030204" pitchFamily="34" charset="0"/>
              </a:rPr>
              <a:t>[0.0%]</a:t>
            </a:r>
            <a:r>
              <a:rPr lang="en-US" sz="1800">
                <a:solidFill>
                  <a:srgbClr val="008E40"/>
                </a:solidFill>
                <a:latin typeface="Calibri" panose="020F0502020204030204" pitchFamily="34" charset="0"/>
              </a:rPr>
              <a:t> </a:t>
            </a:r>
            <a:r>
              <a:rPr lang="en-US" sz="1800">
                <a:latin typeface="Calibri" panose="020F0502020204030204" pitchFamily="34" charset="0"/>
              </a:rPr>
              <a:t>enrolled in Music courses (State = 15.8%)</a:t>
            </a: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Dance courses (State = 3.0%)</a:t>
            </a: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Drama courses (State = 3.4%)</a:t>
            </a:r>
          </a:p>
          <a:p>
            <a:pPr marL="457200">
              <a:spcBef>
                <a:spcPts val="0"/>
              </a:spcBef>
              <a:defRPr/>
            </a:pPr>
            <a:r>
              <a:rPr lang="en-US" sz="1800" b="1">
                <a:solidFill>
                  <a:srgbClr val="008E40"/>
                </a:solidFill>
                <a:latin typeface="Calibri" panose="020F0502020204030204" pitchFamily="34" charset="0"/>
              </a:rPr>
              <a:t>[0.0%] </a:t>
            </a:r>
            <a:r>
              <a:rPr lang="en-US" sz="1800">
                <a:latin typeface="Calibri" panose="020F0502020204030204" pitchFamily="34" charset="0"/>
              </a:rPr>
              <a:t>enrolled in Visual Arts courses (State = 35.2%)</a:t>
            </a:r>
            <a:endParaRPr lang="en-US" sz="1800"/>
          </a:p>
        </p:txBody>
      </p:sp>
      <p:sp>
        <p:nvSpPr>
          <p:cNvPr id="7" name="Slide Number Placeholder 6">
            <a:extLst>
              <a:ext uri="{FF2B5EF4-FFF2-40B4-BE49-F238E27FC236}">
                <a16:creationId xmlns:a16="http://schemas.microsoft.com/office/drawing/2014/main" id="{50E0E92B-1FD9-0D89-AF4F-B07F3AE01243}"/>
              </a:ext>
            </a:extLst>
          </p:cNvPr>
          <p:cNvSpPr>
            <a:spLocks noGrp="1"/>
          </p:cNvSpPr>
          <p:nvPr>
            <p:ph type="sldNum" sz="quarter" idx="12"/>
          </p:nvPr>
        </p:nvSpPr>
        <p:spPr/>
        <p:txBody>
          <a:bodyPr/>
          <a:lstStyle/>
          <a:p>
            <a:fld id="{343EDAA5-BF2D-41F1-9E86-9751D03BA045}" type="slidenum">
              <a:rPr lang="en-US" smtClean="0"/>
              <a:t>24</a:t>
            </a:fld>
            <a:endParaRPr lang="en-US"/>
          </a:p>
        </p:txBody>
      </p:sp>
    </p:spTree>
    <p:extLst>
      <p:ext uri="{BB962C8B-B14F-4D97-AF65-F5344CB8AC3E}">
        <p14:creationId xmlns:p14="http://schemas.microsoft.com/office/powerpoint/2010/main" val="18451392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94423-B76F-5B78-3C09-AFBC575CD7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9E2CCE-69B8-70CD-4FA4-4D6786B41D1E}"/>
              </a:ext>
            </a:extLst>
          </p:cNvPr>
          <p:cNvSpPr>
            <a:spLocks noGrp="1"/>
          </p:cNvSpPr>
          <p:nvPr>
            <p:ph type="title"/>
          </p:nvPr>
        </p:nvSpPr>
        <p:spPr/>
        <p:txBody>
          <a:bodyPr/>
          <a:lstStyle/>
          <a:p>
            <a:pPr algn="ctr"/>
            <a:r>
              <a:rPr lang="en-US" b="1"/>
              <a:t>Student Safety in the District</a:t>
            </a:r>
          </a:p>
        </p:txBody>
      </p:sp>
      <p:sp>
        <p:nvSpPr>
          <p:cNvPr id="10" name="TextBox 9">
            <a:extLst>
              <a:ext uri="{FF2B5EF4-FFF2-40B4-BE49-F238E27FC236}">
                <a16:creationId xmlns:a16="http://schemas.microsoft.com/office/drawing/2014/main" id="{0B703DAA-B7B5-0AD0-5E41-D1B2A704D85A}"/>
              </a:ext>
            </a:extLst>
          </p:cNvPr>
          <p:cNvSpPr txBox="1"/>
          <p:nvPr/>
        </p:nvSpPr>
        <p:spPr>
          <a:xfrm>
            <a:off x="-1" y="73817"/>
            <a:ext cx="2841523" cy="1754326"/>
          </a:xfrm>
          <a:prstGeom prst="rect">
            <a:avLst/>
          </a:prstGeom>
          <a:solidFill>
            <a:srgbClr val="008E40"/>
          </a:solidFill>
        </p:spPr>
        <p:txBody>
          <a:bodyPr wrap="square" lIns="91440" tIns="45720" rIns="91440" bIns="45720" rtlCol="0" anchor="t">
            <a:spAutoFit/>
          </a:bodyPr>
          <a:lstStyle/>
          <a:p>
            <a:pPr>
              <a:spcAft>
                <a:spcPts val="1200"/>
              </a:spcAft>
            </a:pPr>
            <a:r>
              <a:rPr lang="en-US" sz="1400" b="1">
                <a:solidFill>
                  <a:schemeClr val="bg1"/>
                </a:solidFill>
                <a:ea typeface="+mn-lt"/>
                <a:cs typeface="+mn-lt"/>
              </a:rPr>
              <a:t>Populate this data from the Climate and Environment and Narrative sections of the reports.</a:t>
            </a:r>
            <a:endParaRPr lang="en-US" sz="1400" b="1">
              <a:solidFill>
                <a:schemeClr val="bg1"/>
              </a:solidFill>
            </a:endParaRPr>
          </a:p>
          <a:p>
            <a:r>
              <a:rPr lang="en-US" sz="1400" b="1">
                <a:solidFill>
                  <a:schemeClr val="bg1"/>
                </a:solidFill>
              </a:rPr>
              <a:t>If the discipline numbers in your district were impacted by school closures, you may want to mention that on in this slide.</a:t>
            </a:r>
            <a:endParaRPr lang="en-US">
              <a:solidFill>
                <a:schemeClr val="bg1"/>
              </a:solidFill>
              <a:cs typeface="Calibri"/>
            </a:endParaRPr>
          </a:p>
        </p:txBody>
      </p:sp>
      <p:sp>
        <p:nvSpPr>
          <p:cNvPr id="3" name="Text Placeholder 2">
            <a:extLst>
              <a:ext uri="{FF2B5EF4-FFF2-40B4-BE49-F238E27FC236}">
                <a16:creationId xmlns:a16="http://schemas.microsoft.com/office/drawing/2014/main" id="{B75F0AA9-15C2-D524-72C5-7B88610BEF09}"/>
              </a:ext>
            </a:extLst>
          </p:cNvPr>
          <p:cNvSpPr>
            <a:spLocks noGrp="1"/>
          </p:cNvSpPr>
          <p:nvPr>
            <p:ph type="body" idx="1"/>
          </p:nvPr>
        </p:nvSpPr>
        <p:spPr>
          <a:xfrm>
            <a:off x="838200" y="1931843"/>
            <a:ext cx="4198925" cy="823912"/>
          </a:xfrm>
        </p:spPr>
        <p:txBody>
          <a:bodyPr/>
          <a:lstStyle/>
          <a:p>
            <a:r>
              <a:rPr lang="en-US"/>
              <a:t>Narrative Information on Student Safety</a:t>
            </a:r>
          </a:p>
        </p:txBody>
      </p:sp>
      <p:sp>
        <p:nvSpPr>
          <p:cNvPr id="4" name="Content Placeholder 3">
            <a:extLst>
              <a:ext uri="{FF2B5EF4-FFF2-40B4-BE49-F238E27FC236}">
                <a16:creationId xmlns:a16="http://schemas.microsoft.com/office/drawing/2014/main" id="{1E50A3E1-2E93-4593-21E1-5BE3F5A67359}"/>
              </a:ext>
            </a:extLst>
          </p:cNvPr>
          <p:cNvSpPr>
            <a:spLocks noGrp="1"/>
          </p:cNvSpPr>
          <p:nvPr>
            <p:ph sz="half" idx="2"/>
          </p:nvPr>
        </p:nvSpPr>
        <p:spPr>
          <a:xfrm>
            <a:off x="838201" y="2755755"/>
            <a:ext cx="3998912" cy="3684588"/>
          </a:xfrm>
        </p:spPr>
        <p:txBody>
          <a:bodyPr/>
          <a:lstStyle/>
          <a:p>
            <a:r>
              <a:rPr lang="en-US">
                <a:solidFill>
                  <a:srgbClr val="008E40"/>
                </a:solidFill>
              </a:rPr>
              <a:t>[Enter student safety narrative information from School Performance Reports]</a:t>
            </a:r>
          </a:p>
        </p:txBody>
      </p:sp>
      <p:sp>
        <p:nvSpPr>
          <p:cNvPr id="5" name="Text Placeholder 4">
            <a:extLst>
              <a:ext uri="{FF2B5EF4-FFF2-40B4-BE49-F238E27FC236}">
                <a16:creationId xmlns:a16="http://schemas.microsoft.com/office/drawing/2014/main" id="{06135F2D-A64F-B63C-8386-BB8BD53108E0}"/>
              </a:ext>
            </a:extLst>
          </p:cNvPr>
          <p:cNvSpPr>
            <a:spLocks noGrp="1"/>
          </p:cNvSpPr>
          <p:nvPr>
            <p:ph type="body" sz="quarter" idx="3"/>
          </p:nvPr>
        </p:nvSpPr>
        <p:spPr>
          <a:xfrm>
            <a:off x="5452262" y="1981907"/>
            <a:ext cx="6316675" cy="823912"/>
          </a:xfrm>
        </p:spPr>
        <p:txBody>
          <a:bodyPr>
            <a:normAutofit/>
          </a:bodyPr>
          <a:lstStyle/>
          <a:p>
            <a:r>
              <a:rPr lang="en-US">
                <a:cs typeface="Arial" panose="020B0604020202020204" pitchFamily="34" charset="0"/>
              </a:rPr>
              <a:t>Violence, Vandalism, HIB, and Substance Offenses</a:t>
            </a:r>
          </a:p>
        </p:txBody>
      </p:sp>
      <p:graphicFrame>
        <p:nvGraphicFramePr>
          <p:cNvPr id="9" name="Content Placeholder 8">
            <a:extLst>
              <a:ext uri="{FF2B5EF4-FFF2-40B4-BE49-F238E27FC236}">
                <a16:creationId xmlns:a16="http://schemas.microsoft.com/office/drawing/2014/main" id="{65AA1969-4D4A-70E3-89E3-3FE05CE04F44}"/>
              </a:ext>
            </a:extLst>
          </p:cNvPr>
          <p:cNvGraphicFramePr>
            <a:graphicFrameLocks noGrp="1"/>
          </p:cNvGraphicFramePr>
          <p:nvPr>
            <p:ph sz="quarter" idx="4"/>
            <p:extLst>
              <p:ext uri="{D42A27DB-BD31-4B8C-83A1-F6EECF244321}">
                <p14:modId xmlns:p14="http://schemas.microsoft.com/office/powerpoint/2010/main" val="1159569429"/>
              </p:ext>
            </p:extLst>
          </p:nvPr>
        </p:nvGraphicFramePr>
        <p:xfrm>
          <a:off x="4647415" y="2805819"/>
          <a:ext cx="7121526" cy="3418840"/>
        </p:xfrm>
        <a:graphic>
          <a:graphicData uri="http://schemas.openxmlformats.org/drawingml/2006/table">
            <a:tbl>
              <a:tblPr firstRow="1" firstCol="1" bandRow="1">
                <a:tableStyleId>{C083E6E3-FA7D-4D7B-A595-EF9225AFEA82}</a:tableStyleId>
              </a:tblPr>
              <a:tblGrid>
                <a:gridCol w="4204354">
                  <a:extLst>
                    <a:ext uri="{9D8B030D-6E8A-4147-A177-3AD203B41FA5}">
                      <a16:colId xmlns:a16="http://schemas.microsoft.com/office/drawing/2014/main" val="310602175"/>
                    </a:ext>
                  </a:extLst>
                </a:gridCol>
                <a:gridCol w="1319735">
                  <a:extLst>
                    <a:ext uri="{9D8B030D-6E8A-4147-A177-3AD203B41FA5}">
                      <a16:colId xmlns:a16="http://schemas.microsoft.com/office/drawing/2014/main" val="171739615"/>
                    </a:ext>
                  </a:extLst>
                </a:gridCol>
                <a:gridCol w="1597437">
                  <a:extLst>
                    <a:ext uri="{9D8B030D-6E8A-4147-A177-3AD203B41FA5}">
                      <a16:colId xmlns:a16="http://schemas.microsoft.com/office/drawing/2014/main" val="2488601226"/>
                    </a:ext>
                  </a:extLst>
                </a:gridCol>
              </a:tblGrid>
              <a:tr h="370840">
                <a:tc>
                  <a:txBody>
                    <a:bodyPr/>
                    <a:lstStyle/>
                    <a:p>
                      <a:pPr algn="ctr"/>
                      <a:r>
                        <a:rPr lang="en-US" sz="1600"/>
                        <a:t>Incident Type</a:t>
                      </a:r>
                    </a:p>
                  </a:txBody>
                  <a:tcPr anchor="ctr">
                    <a:lnR w="12700" cap="flat" cmpd="sng" algn="ctr">
                      <a:solidFill>
                        <a:schemeClr val="accent3"/>
                      </a:solidFill>
                      <a:prstDash val="solid"/>
                      <a:round/>
                      <a:headEnd type="none" w="med" len="med"/>
                      <a:tailEnd type="none" w="med" len="med"/>
                    </a:lnR>
                  </a:tcPr>
                </a:tc>
                <a:tc>
                  <a:txBody>
                    <a:bodyPr/>
                    <a:lstStyle/>
                    <a:p>
                      <a:pPr algn="ctr"/>
                      <a:r>
                        <a:rPr lang="en-US" sz="1600"/>
                        <a:t>Number of Incidents: District</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a:solidFill>
                            <a:schemeClr val="tx1"/>
                          </a:solidFill>
                        </a:rPr>
                        <a:t>Number of Incidents: State</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1583207228"/>
                  </a:ext>
                </a:extLst>
              </a:tr>
              <a:tr h="370840">
                <a:tc>
                  <a:txBody>
                    <a:bodyPr/>
                    <a:lstStyle/>
                    <a:p>
                      <a:r>
                        <a:rPr lang="en-US" sz="1600" b="0"/>
                        <a:t>Violence</a:t>
                      </a:r>
                    </a:p>
                  </a:txBody>
                  <a:tcPr>
                    <a:lnR w="12700" cap="flat" cmpd="sng" algn="ctr">
                      <a:solidFill>
                        <a:schemeClr val="accent3"/>
                      </a:solidFill>
                      <a:prstDash val="solid"/>
                      <a:round/>
                      <a:headEnd type="none" w="med" len="med"/>
                      <a:tailEnd type="none" w="med" len="med"/>
                    </a:lnR>
                  </a:tcPr>
                </a:tc>
                <a:tc>
                  <a:txBody>
                    <a:bodyPr/>
                    <a:lstStyle/>
                    <a:p>
                      <a:pPr algn="ctr"/>
                      <a:r>
                        <a:rPr lang="en-US" sz="1600">
                          <a:solidFill>
                            <a:srgbClr val="008E40"/>
                          </a:solidFill>
                          <a:effectLst/>
                          <a:latin typeface="+mn-lt"/>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a:solidFill>
                            <a:schemeClr val="tx1"/>
                          </a:solidFill>
                        </a:rPr>
                        <a:t>14,365</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95530069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Vandalism</a:t>
                      </a:r>
                    </a:p>
                  </a:txBody>
                  <a:tcPr>
                    <a:lnR w="12700" cap="flat" cmpd="sng" algn="ctr">
                      <a:solidFill>
                        <a:schemeClr val="accent3"/>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a:solidFill>
                            <a:schemeClr val="tx1"/>
                          </a:solidFill>
                        </a:rPr>
                        <a:t>1,847</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8405677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Weapons</a:t>
                      </a:r>
                    </a:p>
                  </a:txBody>
                  <a:tcPr>
                    <a:lnR w="12700" cap="flat" cmpd="sng" algn="ctr">
                      <a:solidFill>
                        <a:schemeClr val="accent3"/>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a:solidFill>
                            <a:schemeClr val="tx1"/>
                          </a:solidFill>
                        </a:rPr>
                        <a:t>1,146</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13029322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Substances</a:t>
                      </a:r>
                    </a:p>
                  </a:txBody>
                  <a:tcPr>
                    <a:lnR w="12700" cap="flat" cmpd="sng" algn="ctr">
                      <a:solidFill>
                        <a:schemeClr val="accent3"/>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a:solidFill>
                            <a:schemeClr val="tx1"/>
                          </a:solidFill>
                        </a:rPr>
                        <a:t>8,047</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420861423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Harassment, Intimidation, Bullying (HIB)</a:t>
                      </a:r>
                    </a:p>
                  </a:txBody>
                  <a:tcPr>
                    <a:lnR w="12700" cap="flat" cmpd="sng" algn="ctr">
                      <a:solidFill>
                        <a:schemeClr val="accent3"/>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600">
                          <a:solidFill>
                            <a:schemeClr val="tx1"/>
                          </a:solidFill>
                        </a:rPr>
                        <a:t>8,494</a:t>
                      </a:r>
                    </a:p>
                  </a:txBody>
                  <a:tcPr>
                    <a:lnL w="12700" cap="flat" cmpd="sng" algn="ctr">
                      <a:solidFill>
                        <a:schemeClr val="accent3"/>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45149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Total Unique Incidents</a:t>
                      </a:r>
                    </a:p>
                  </a:txBody>
                  <a:tcPr>
                    <a:lnR w="127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sz="1600">
                          <a:solidFill>
                            <a:schemeClr val="tx1"/>
                          </a:solidFill>
                        </a:rPr>
                        <a:t>33,526</a:t>
                      </a:r>
                    </a:p>
                  </a:txBody>
                  <a:tcPr>
                    <a:lnL w="12700" cap="flat" cmpd="sng" algn="ctr">
                      <a:solidFill>
                        <a:schemeClr val="accent3"/>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3619427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Incidents Per 100 Students Enrolled</a:t>
                      </a:r>
                    </a:p>
                  </a:txBody>
                  <a:tcPr>
                    <a:lnR w="12700" cap="flat" cmpd="sng" algn="ctr">
                      <a:solidFill>
                        <a:schemeClr val="accent3"/>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a:solidFill>
                            <a:schemeClr val="tx1"/>
                          </a:solidFill>
                        </a:rPr>
                        <a:t>2.35</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878768251"/>
                  </a:ext>
                </a:extLst>
              </a:tr>
            </a:tbl>
          </a:graphicData>
        </a:graphic>
      </p:graphicFrame>
      <p:sp>
        <p:nvSpPr>
          <p:cNvPr id="7" name="Slide Number Placeholder 6">
            <a:extLst>
              <a:ext uri="{FF2B5EF4-FFF2-40B4-BE49-F238E27FC236}">
                <a16:creationId xmlns:a16="http://schemas.microsoft.com/office/drawing/2014/main" id="{331D688C-74B3-83D7-134E-6E9AC5BAB964}"/>
              </a:ext>
            </a:extLst>
          </p:cNvPr>
          <p:cNvSpPr>
            <a:spLocks noGrp="1"/>
          </p:cNvSpPr>
          <p:nvPr>
            <p:ph type="sldNum" sz="quarter" idx="12"/>
          </p:nvPr>
        </p:nvSpPr>
        <p:spPr/>
        <p:txBody>
          <a:bodyPr/>
          <a:lstStyle/>
          <a:p>
            <a:fld id="{343EDAA5-BF2D-41F1-9E86-9751D03BA045}" type="slidenum">
              <a:rPr lang="en-US" smtClean="0"/>
              <a:t>25</a:t>
            </a:fld>
            <a:endParaRPr lang="en-US"/>
          </a:p>
        </p:txBody>
      </p:sp>
    </p:spTree>
    <p:extLst>
      <p:ext uri="{BB962C8B-B14F-4D97-AF65-F5344CB8AC3E}">
        <p14:creationId xmlns:p14="http://schemas.microsoft.com/office/powerpoint/2010/main" val="3290691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C7D69-A3EC-4862-ACBD-532FA7E1FAB2}"/>
              </a:ext>
            </a:extLst>
          </p:cNvPr>
          <p:cNvSpPr>
            <a:spLocks noGrp="1"/>
          </p:cNvSpPr>
          <p:nvPr>
            <p:ph type="title"/>
          </p:nvPr>
        </p:nvSpPr>
        <p:spPr>
          <a:xfrm>
            <a:off x="0" y="365125"/>
            <a:ext cx="12192000" cy="1325563"/>
          </a:xfrm>
        </p:spPr>
        <p:txBody>
          <a:bodyPr/>
          <a:lstStyle/>
          <a:p>
            <a:pPr algn="ctr"/>
            <a:r>
              <a:rPr lang="en-US" b="1"/>
              <a:t>Early Childhood Education in the District</a:t>
            </a:r>
          </a:p>
        </p:txBody>
      </p:sp>
      <p:sp>
        <p:nvSpPr>
          <p:cNvPr id="6" name="TextBox 5">
            <a:extLst>
              <a:ext uri="{FF2B5EF4-FFF2-40B4-BE49-F238E27FC236}">
                <a16:creationId xmlns:a16="http://schemas.microsoft.com/office/drawing/2014/main" id="{3CD7E965-0B6E-4FF5-8793-EA0E7C450EF6}"/>
              </a:ext>
            </a:extLst>
          </p:cNvPr>
          <p:cNvSpPr txBox="1"/>
          <p:nvPr/>
        </p:nvSpPr>
        <p:spPr>
          <a:xfrm>
            <a:off x="-1" y="73818"/>
            <a:ext cx="2187019" cy="954107"/>
          </a:xfrm>
          <a:prstGeom prst="rect">
            <a:avLst/>
          </a:prstGeom>
          <a:solidFill>
            <a:srgbClr val="008E40"/>
          </a:solidFill>
        </p:spPr>
        <p:txBody>
          <a:bodyPr wrap="square" lIns="91440" tIns="45720" rIns="91440" bIns="45720" rtlCol="0" anchor="t">
            <a:spAutoFit/>
          </a:bodyPr>
          <a:lstStyle/>
          <a:p>
            <a:r>
              <a:rPr lang="en-US" sz="1400" b="1">
                <a:solidFill>
                  <a:schemeClr val="bg1"/>
                </a:solidFill>
                <a:ea typeface="+mn-lt"/>
                <a:cs typeface="+mn-lt"/>
              </a:rPr>
              <a:t>Populate this data from the Demographics and Narrative sections of the reports.</a:t>
            </a:r>
            <a:endParaRPr lang="en-US">
              <a:solidFill>
                <a:schemeClr val="bg1"/>
              </a:solidFill>
              <a:cs typeface="Calibri" panose="020F0502020204030204"/>
            </a:endParaRPr>
          </a:p>
        </p:txBody>
      </p:sp>
      <p:sp>
        <p:nvSpPr>
          <p:cNvPr id="3" name="Text Placeholder 2">
            <a:extLst>
              <a:ext uri="{FF2B5EF4-FFF2-40B4-BE49-F238E27FC236}">
                <a16:creationId xmlns:a16="http://schemas.microsoft.com/office/drawing/2014/main" id="{80195504-4DE5-4FB5-8667-34D9B808D57E}"/>
              </a:ext>
            </a:extLst>
          </p:cNvPr>
          <p:cNvSpPr>
            <a:spLocks noGrp="1"/>
          </p:cNvSpPr>
          <p:nvPr>
            <p:ph type="body" idx="1"/>
          </p:nvPr>
        </p:nvSpPr>
        <p:spPr>
          <a:xfrm>
            <a:off x="839788" y="1681163"/>
            <a:ext cx="4198925" cy="823912"/>
          </a:xfrm>
        </p:spPr>
        <p:txBody>
          <a:bodyPr/>
          <a:lstStyle/>
          <a:p>
            <a:r>
              <a:rPr lang="en-US"/>
              <a:t>Narrative Information on Early Childhood Education</a:t>
            </a:r>
          </a:p>
        </p:txBody>
      </p:sp>
      <p:sp>
        <p:nvSpPr>
          <p:cNvPr id="4" name="Content Placeholder 3">
            <a:extLst>
              <a:ext uri="{FF2B5EF4-FFF2-40B4-BE49-F238E27FC236}">
                <a16:creationId xmlns:a16="http://schemas.microsoft.com/office/drawing/2014/main" id="{63F8B1AD-8C9E-4A82-9746-D6C9CF2D7D3A}"/>
              </a:ext>
            </a:extLst>
          </p:cNvPr>
          <p:cNvSpPr>
            <a:spLocks noGrp="1"/>
          </p:cNvSpPr>
          <p:nvPr>
            <p:ph sz="half" idx="2"/>
          </p:nvPr>
        </p:nvSpPr>
        <p:spPr>
          <a:xfrm>
            <a:off x="839789" y="2505075"/>
            <a:ext cx="3998912" cy="3684588"/>
          </a:xfrm>
        </p:spPr>
        <p:txBody>
          <a:bodyPr/>
          <a:lstStyle/>
          <a:p>
            <a:r>
              <a:rPr lang="en-US">
                <a:solidFill>
                  <a:srgbClr val="008E40"/>
                </a:solidFill>
              </a:rPr>
              <a:t>[Enter Early Childhood Education narrative information from School Performance Reports]</a:t>
            </a:r>
          </a:p>
        </p:txBody>
      </p:sp>
      <p:sp>
        <p:nvSpPr>
          <p:cNvPr id="5" name="Text Placeholder 4">
            <a:extLst>
              <a:ext uri="{FF2B5EF4-FFF2-40B4-BE49-F238E27FC236}">
                <a16:creationId xmlns:a16="http://schemas.microsoft.com/office/drawing/2014/main" id="{5ED54573-30D4-4021-B610-43840EECFBAE}"/>
              </a:ext>
            </a:extLst>
          </p:cNvPr>
          <p:cNvSpPr>
            <a:spLocks noGrp="1"/>
          </p:cNvSpPr>
          <p:nvPr>
            <p:ph type="body" sz="quarter" idx="3"/>
          </p:nvPr>
        </p:nvSpPr>
        <p:spPr>
          <a:xfrm>
            <a:off x="5562599" y="1681163"/>
            <a:ext cx="6316675" cy="823912"/>
          </a:xfrm>
        </p:spPr>
        <p:txBody>
          <a:bodyPr>
            <a:normAutofit/>
          </a:bodyPr>
          <a:lstStyle/>
          <a:p>
            <a:r>
              <a:rPr lang="en-US">
                <a:cs typeface="Arial" panose="020B0604020202020204" pitchFamily="34" charset="0"/>
              </a:rPr>
              <a:t>Enrollment Trends by Full/Half Day PK and KG in our District</a:t>
            </a:r>
          </a:p>
        </p:txBody>
      </p:sp>
      <p:graphicFrame>
        <p:nvGraphicFramePr>
          <p:cNvPr id="9" name="Content Placeholder 8">
            <a:extLst>
              <a:ext uri="{FF2B5EF4-FFF2-40B4-BE49-F238E27FC236}">
                <a16:creationId xmlns:a16="http://schemas.microsoft.com/office/drawing/2014/main" id="{7C7AEB8B-A204-4EC2-A31B-16AA697D28AF}"/>
              </a:ext>
            </a:extLst>
          </p:cNvPr>
          <p:cNvGraphicFramePr>
            <a:graphicFrameLocks noGrp="1"/>
          </p:cNvGraphicFramePr>
          <p:nvPr>
            <p:ph sz="quarter" idx="4"/>
            <p:extLst>
              <p:ext uri="{D42A27DB-BD31-4B8C-83A1-F6EECF244321}">
                <p14:modId xmlns:p14="http://schemas.microsoft.com/office/powerpoint/2010/main" val="2324718749"/>
              </p:ext>
            </p:extLst>
          </p:nvPr>
        </p:nvGraphicFramePr>
        <p:xfrm>
          <a:off x="5562600" y="2505075"/>
          <a:ext cx="6316674" cy="1854200"/>
        </p:xfrm>
        <a:graphic>
          <a:graphicData uri="http://schemas.openxmlformats.org/drawingml/2006/table">
            <a:tbl>
              <a:tblPr firstRow="1" bandRow="1">
                <a:tableStyleId>{C083E6E3-FA7D-4D7B-A595-EF9225AFEA82}</a:tableStyleId>
              </a:tblPr>
              <a:tblGrid>
                <a:gridCol w="1727433">
                  <a:extLst>
                    <a:ext uri="{9D8B030D-6E8A-4147-A177-3AD203B41FA5}">
                      <a16:colId xmlns:a16="http://schemas.microsoft.com/office/drawing/2014/main" val="310602175"/>
                    </a:ext>
                  </a:extLst>
                </a:gridCol>
                <a:gridCol w="1529747">
                  <a:extLst>
                    <a:ext uri="{9D8B030D-6E8A-4147-A177-3AD203B41FA5}">
                      <a16:colId xmlns:a16="http://schemas.microsoft.com/office/drawing/2014/main" val="171739615"/>
                    </a:ext>
                  </a:extLst>
                </a:gridCol>
                <a:gridCol w="1529747">
                  <a:extLst>
                    <a:ext uri="{9D8B030D-6E8A-4147-A177-3AD203B41FA5}">
                      <a16:colId xmlns:a16="http://schemas.microsoft.com/office/drawing/2014/main" val="2488601226"/>
                    </a:ext>
                  </a:extLst>
                </a:gridCol>
                <a:gridCol w="1529747">
                  <a:extLst>
                    <a:ext uri="{9D8B030D-6E8A-4147-A177-3AD203B41FA5}">
                      <a16:colId xmlns:a16="http://schemas.microsoft.com/office/drawing/2014/main" val="3968514443"/>
                    </a:ext>
                  </a:extLst>
                </a:gridCol>
              </a:tblGrid>
              <a:tr h="370840">
                <a:tc>
                  <a:txBody>
                    <a:bodyPr/>
                    <a:lstStyle/>
                    <a:p>
                      <a:r>
                        <a:rPr lang="en-US"/>
                        <a:t>Type of Pre-K</a:t>
                      </a:r>
                      <a:endParaRPr lang="en-US">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rPr>
                        <a:t>2021-2022</a:t>
                      </a:r>
                      <a:endParaRPr lang="en-US" sz="1800">
                        <a:solidFill>
                          <a:schemeClr val="tx1"/>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rPr>
                        <a:t>2022-2023</a:t>
                      </a:r>
                      <a:endParaRPr lang="en-US" sz="1800">
                        <a:solidFill>
                          <a:schemeClr val="tx1"/>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rPr>
                        <a:t>2023-2024</a:t>
                      </a:r>
                      <a:endParaRPr lang="en-US" sz="1800">
                        <a:solidFill>
                          <a:schemeClr val="tx1"/>
                        </a:solidFill>
                        <a:effectLst/>
                        <a:latin typeface="+mn-lt"/>
                      </a:endParaRPr>
                    </a:p>
                  </a:txBody>
                  <a:tcPr/>
                </a:tc>
                <a:extLst>
                  <a:ext uri="{0D108BD9-81ED-4DB2-BD59-A6C34878D82A}">
                    <a16:rowId xmlns:a16="http://schemas.microsoft.com/office/drawing/2014/main" val="1583207228"/>
                  </a:ext>
                </a:extLst>
              </a:tr>
              <a:tr h="370840">
                <a:tc>
                  <a:txBody>
                    <a:bodyPr/>
                    <a:lstStyle/>
                    <a:p>
                      <a:r>
                        <a:rPr lang="en-US"/>
                        <a:t>PK - Half Day</a:t>
                      </a:r>
                      <a:endParaRPr lang="en-US">
                        <a:solidFill>
                          <a:schemeClr val="bg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rgbClr val="008E40"/>
                          </a:solidFill>
                          <a:effectLst/>
                        </a:rPr>
                        <a:t>[Enter info]</a:t>
                      </a:r>
                      <a:endParaRPr lang="en-US" sz="1800">
                        <a:solidFill>
                          <a:srgbClr val="008E40"/>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rgbClr val="008E40"/>
                          </a:solidFill>
                          <a:effectLst/>
                        </a:rPr>
                        <a:t>[Enter info]</a:t>
                      </a:r>
                      <a:endParaRPr lang="en-US" sz="1800">
                        <a:solidFill>
                          <a:srgbClr val="008E40"/>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rgbClr val="008E40"/>
                          </a:solidFill>
                          <a:effectLst/>
                        </a:rPr>
                        <a:t>[Enter info]</a:t>
                      </a:r>
                      <a:endParaRPr lang="en-US" sz="1800">
                        <a:solidFill>
                          <a:srgbClr val="008E40"/>
                        </a:solidFill>
                        <a:effectLst/>
                        <a:latin typeface="+mn-lt"/>
                      </a:endParaRPr>
                    </a:p>
                  </a:txBody>
                  <a:tcPr/>
                </a:tc>
                <a:extLst>
                  <a:ext uri="{0D108BD9-81ED-4DB2-BD59-A6C34878D82A}">
                    <a16:rowId xmlns:a16="http://schemas.microsoft.com/office/drawing/2014/main" val="95530069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effectLst/>
                          <a:uLnTx/>
                          <a:uFillTx/>
                        </a:rPr>
                        <a:t>PK - Full Day</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solidFill>
                            <a:srgbClr val="008E40"/>
                          </a:solidFill>
                          <a:effectLst/>
                          <a:uLnTx/>
                          <a:uFillTx/>
                        </a:rPr>
                        <a:t>[Enter info]</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solidFill>
                            <a:srgbClr val="008E40"/>
                          </a:solidFill>
                          <a:effectLst/>
                          <a:uLnTx/>
                          <a:uFillTx/>
                        </a:rPr>
                        <a:t>[Enter info]</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solidFill>
                            <a:srgbClr val="008E40"/>
                          </a:solidFill>
                          <a:effectLst/>
                          <a:uLnTx/>
                          <a:uFillTx/>
                        </a:rPr>
                        <a:t>[Enter info]</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a:tc>
                <a:extLst>
                  <a:ext uri="{0D108BD9-81ED-4DB2-BD59-A6C34878D82A}">
                    <a16:rowId xmlns:a16="http://schemas.microsoft.com/office/drawing/2014/main" val="8405677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effectLst/>
                          <a:uLnTx/>
                          <a:uFillTx/>
                        </a:rPr>
                        <a:t>KG - Half Day</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solidFill>
                            <a:srgbClr val="008E40"/>
                          </a:solidFill>
                          <a:effectLst/>
                          <a:uLnTx/>
                          <a:uFillTx/>
                        </a:rPr>
                        <a:t>[Enter info]</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solidFill>
                            <a:srgbClr val="008E40"/>
                          </a:solidFill>
                          <a:effectLst/>
                          <a:uLnTx/>
                          <a:uFillTx/>
                        </a:rPr>
                        <a:t>[Enter info]</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solidFill>
                            <a:srgbClr val="008E40"/>
                          </a:solidFill>
                          <a:effectLst/>
                          <a:uLnTx/>
                          <a:uFillTx/>
                        </a:rPr>
                        <a:t>[Enter info]</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a:tc>
                <a:extLst>
                  <a:ext uri="{0D108BD9-81ED-4DB2-BD59-A6C34878D82A}">
                    <a16:rowId xmlns:a16="http://schemas.microsoft.com/office/drawing/2014/main" val="13029322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effectLst/>
                          <a:uLnTx/>
                          <a:uFillTx/>
                        </a:rPr>
                        <a:t>KG - Full Day</a:t>
                      </a: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solidFill>
                            <a:srgbClr val="008E40"/>
                          </a:solidFill>
                          <a:effectLst/>
                          <a:uLnTx/>
                          <a:uFillTx/>
                        </a:rPr>
                        <a:t>[Enter info]</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solidFill>
                            <a:srgbClr val="008E40"/>
                          </a:solidFill>
                          <a:effectLst/>
                          <a:uLnTx/>
                          <a:uFillTx/>
                        </a:rPr>
                        <a:t>[Enter info]</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a:ln>
                            <a:noFill/>
                          </a:ln>
                          <a:solidFill>
                            <a:srgbClr val="008E40"/>
                          </a:solidFill>
                          <a:effectLst/>
                          <a:uLnTx/>
                          <a:uFillTx/>
                        </a:rPr>
                        <a:t>[Enter info]</a:t>
                      </a:r>
                      <a:endPar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endParaRPr>
                    </a:p>
                  </a:txBody>
                  <a:tcPr/>
                </a:tc>
                <a:extLst>
                  <a:ext uri="{0D108BD9-81ED-4DB2-BD59-A6C34878D82A}">
                    <a16:rowId xmlns:a16="http://schemas.microsoft.com/office/drawing/2014/main" val="4208614235"/>
                  </a:ext>
                </a:extLst>
              </a:tr>
            </a:tbl>
          </a:graphicData>
        </a:graphic>
      </p:graphicFrame>
      <p:sp>
        <p:nvSpPr>
          <p:cNvPr id="8" name="Slide Number Placeholder 7">
            <a:extLst>
              <a:ext uri="{FF2B5EF4-FFF2-40B4-BE49-F238E27FC236}">
                <a16:creationId xmlns:a16="http://schemas.microsoft.com/office/drawing/2014/main" id="{C7115B8F-327D-79AD-DA82-5473D77FE29D}"/>
              </a:ext>
            </a:extLst>
          </p:cNvPr>
          <p:cNvSpPr>
            <a:spLocks noGrp="1"/>
          </p:cNvSpPr>
          <p:nvPr>
            <p:ph type="sldNum" sz="quarter" idx="12"/>
          </p:nvPr>
        </p:nvSpPr>
        <p:spPr/>
        <p:txBody>
          <a:bodyPr/>
          <a:lstStyle/>
          <a:p>
            <a:fld id="{343EDAA5-BF2D-41F1-9E86-9751D03BA045}" type="slidenum">
              <a:rPr lang="en-US" smtClean="0"/>
              <a:t>26</a:t>
            </a:fld>
            <a:endParaRPr lang="en-US"/>
          </a:p>
        </p:txBody>
      </p:sp>
    </p:spTree>
    <p:extLst>
      <p:ext uri="{BB962C8B-B14F-4D97-AF65-F5344CB8AC3E}">
        <p14:creationId xmlns:p14="http://schemas.microsoft.com/office/powerpoint/2010/main" val="34298625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C7D69-A3EC-4862-ACBD-532FA7E1FAB2}"/>
              </a:ext>
            </a:extLst>
          </p:cNvPr>
          <p:cNvSpPr>
            <a:spLocks noGrp="1"/>
          </p:cNvSpPr>
          <p:nvPr>
            <p:ph type="title"/>
          </p:nvPr>
        </p:nvSpPr>
        <p:spPr/>
        <p:txBody>
          <a:bodyPr/>
          <a:lstStyle/>
          <a:p>
            <a:pPr algn="ctr"/>
            <a:r>
              <a:rPr lang="en-US" b="1"/>
              <a:t>Student Supports and Services</a:t>
            </a:r>
          </a:p>
        </p:txBody>
      </p:sp>
      <p:sp>
        <p:nvSpPr>
          <p:cNvPr id="6" name="TextBox 5">
            <a:extLst>
              <a:ext uri="{FF2B5EF4-FFF2-40B4-BE49-F238E27FC236}">
                <a16:creationId xmlns:a16="http://schemas.microsoft.com/office/drawing/2014/main" id="{883E9D38-3410-4E2E-9A7A-3F999EDF009B}"/>
              </a:ext>
            </a:extLst>
          </p:cNvPr>
          <p:cNvSpPr txBox="1"/>
          <p:nvPr/>
        </p:nvSpPr>
        <p:spPr>
          <a:xfrm>
            <a:off x="0" y="73817"/>
            <a:ext cx="2244386" cy="738664"/>
          </a:xfrm>
          <a:prstGeom prst="rect">
            <a:avLst/>
          </a:prstGeom>
          <a:solidFill>
            <a:srgbClr val="008E40"/>
          </a:solidFill>
        </p:spPr>
        <p:txBody>
          <a:bodyPr wrap="square" lIns="91440" tIns="45720" rIns="91440" bIns="45720" rtlCol="0" anchor="t">
            <a:spAutoFit/>
          </a:bodyPr>
          <a:lstStyle/>
          <a:p>
            <a:r>
              <a:rPr lang="en-US" sz="1400" b="1">
                <a:solidFill>
                  <a:schemeClr val="bg1"/>
                </a:solidFill>
                <a:ea typeface="+mn-lt"/>
                <a:cs typeface="+mn-lt"/>
              </a:rPr>
              <a:t>Populate this data from the Staff and Narrative sections of the reports.</a:t>
            </a:r>
            <a:endParaRPr lang="en-US">
              <a:solidFill>
                <a:schemeClr val="bg1"/>
              </a:solidFill>
              <a:cs typeface="Calibri" panose="020F0502020204030204"/>
            </a:endParaRPr>
          </a:p>
        </p:txBody>
      </p:sp>
      <p:sp>
        <p:nvSpPr>
          <p:cNvPr id="3" name="Text Placeholder 2">
            <a:extLst>
              <a:ext uri="{FF2B5EF4-FFF2-40B4-BE49-F238E27FC236}">
                <a16:creationId xmlns:a16="http://schemas.microsoft.com/office/drawing/2014/main" id="{80195504-4DE5-4FB5-8667-34D9B808D57E}"/>
              </a:ext>
            </a:extLst>
          </p:cNvPr>
          <p:cNvSpPr>
            <a:spLocks noGrp="1"/>
          </p:cNvSpPr>
          <p:nvPr>
            <p:ph type="body" idx="1"/>
          </p:nvPr>
        </p:nvSpPr>
        <p:spPr>
          <a:xfrm>
            <a:off x="839788" y="1681163"/>
            <a:ext cx="4198925" cy="823912"/>
          </a:xfrm>
        </p:spPr>
        <p:txBody>
          <a:bodyPr>
            <a:normAutofit fontScale="92500"/>
          </a:bodyPr>
          <a:lstStyle/>
          <a:p>
            <a:r>
              <a:rPr lang="en-US"/>
              <a:t>Narrative Information on Student Supports and Services</a:t>
            </a:r>
          </a:p>
        </p:txBody>
      </p:sp>
      <p:sp>
        <p:nvSpPr>
          <p:cNvPr id="4" name="Content Placeholder 3">
            <a:extLst>
              <a:ext uri="{FF2B5EF4-FFF2-40B4-BE49-F238E27FC236}">
                <a16:creationId xmlns:a16="http://schemas.microsoft.com/office/drawing/2014/main" id="{63F8B1AD-8C9E-4A82-9746-D6C9CF2D7D3A}"/>
              </a:ext>
            </a:extLst>
          </p:cNvPr>
          <p:cNvSpPr>
            <a:spLocks noGrp="1"/>
          </p:cNvSpPr>
          <p:nvPr>
            <p:ph sz="half" idx="2"/>
          </p:nvPr>
        </p:nvSpPr>
        <p:spPr>
          <a:xfrm>
            <a:off x="839789" y="2505075"/>
            <a:ext cx="3998912" cy="3684588"/>
          </a:xfrm>
        </p:spPr>
        <p:txBody>
          <a:bodyPr/>
          <a:lstStyle/>
          <a:p>
            <a:r>
              <a:rPr lang="en-US">
                <a:solidFill>
                  <a:srgbClr val="008E40"/>
                </a:solidFill>
              </a:rPr>
              <a:t>[Enter Student Supports and Services narrative information from School Performance Reports]</a:t>
            </a:r>
          </a:p>
        </p:txBody>
      </p:sp>
      <p:sp>
        <p:nvSpPr>
          <p:cNvPr id="5" name="Text Placeholder 4">
            <a:extLst>
              <a:ext uri="{FF2B5EF4-FFF2-40B4-BE49-F238E27FC236}">
                <a16:creationId xmlns:a16="http://schemas.microsoft.com/office/drawing/2014/main" id="{5ED54573-30D4-4021-B610-43840EECFBAE}"/>
              </a:ext>
            </a:extLst>
          </p:cNvPr>
          <p:cNvSpPr>
            <a:spLocks noGrp="1"/>
          </p:cNvSpPr>
          <p:nvPr>
            <p:ph type="body" sz="quarter" idx="3"/>
          </p:nvPr>
        </p:nvSpPr>
        <p:spPr>
          <a:xfrm>
            <a:off x="6426747" y="1263333"/>
            <a:ext cx="5452527" cy="508906"/>
          </a:xfrm>
        </p:spPr>
        <p:txBody>
          <a:bodyPr>
            <a:normAutofit fontScale="92500"/>
          </a:bodyPr>
          <a:lstStyle/>
          <a:p>
            <a:r>
              <a:rPr lang="en-US"/>
              <a:t>Student and Staff Ratios </a:t>
            </a:r>
            <a:endParaRPr lang="en-US">
              <a:latin typeface="+mj-lt"/>
              <a:cs typeface="Arial" panose="020B0604020202020204" pitchFamily="34" charset="0"/>
            </a:endParaRPr>
          </a:p>
        </p:txBody>
      </p:sp>
      <p:graphicFrame>
        <p:nvGraphicFramePr>
          <p:cNvPr id="9" name="Content Placeholder 8">
            <a:extLst>
              <a:ext uri="{FF2B5EF4-FFF2-40B4-BE49-F238E27FC236}">
                <a16:creationId xmlns:a16="http://schemas.microsoft.com/office/drawing/2014/main" id="{7C7AEB8B-A204-4EC2-A31B-16AA697D28AF}"/>
              </a:ext>
            </a:extLst>
          </p:cNvPr>
          <p:cNvGraphicFramePr>
            <a:graphicFrameLocks noGrp="1"/>
          </p:cNvGraphicFramePr>
          <p:nvPr>
            <p:ph sz="quarter" idx="4"/>
            <p:extLst>
              <p:ext uri="{D42A27DB-BD31-4B8C-83A1-F6EECF244321}">
                <p14:modId xmlns:p14="http://schemas.microsoft.com/office/powerpoint/2010/main" val="593243843"/>
              </p:ext>
            </p:extLst>
          </p:nvPr>
        </p:nvGraphicFramePr>
        <p:xfrm>
          <a:off x="5446780" y="1906270"/>
          <a:ext cx="6327639" cy="4450080"/>
        </p:xfrm>
        <a:graphic>
          <a:graphicData uri="http://schemas.openxmlformats.org/drawingml/2006/table">
            <a:tbl>
              <a:tblPr firstRow="1" bandRow="1">
                <a:tableStyleId>{C083E6E3-FA7D-4D7B-A595-EF9225AFEA82}</a:tableStyleId>
              </a:tblPr>
              <a:tblGrid>
                <a:gridCol w="4798996">
                  <a:extLst>
                    <a:ext uri="{9D8B030D-6E8A-4147-A177-3AD203B41FA5}">
                      <a16:colId xmlns:a16="http://schemas.microsoft.com/office/drawing/2014/main" val="310602175"/>
                    </a:ext>
                  </a:extLst>
                </a:gridCol>
                <a:gridCol w="1528643">
                  <a:extLst>
                    <a:ext uri="{9D8B030D-6E8A-4147-A177-3AD203B41FA5}">
                      <a16:colId xmlns:a16="http://schemas.microsoft.com/office/drawing/2014/main" val="2488601226"/>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a:solidFill>
                            <a:schemeClr val="tx1"/>
                          </a:solidFill>
                          <a:latin typeface="+mn-lt"/>
                        </a:rPr>
                        <a:t>Category</a:t>
                      </a:r>
                      <a:endParaRPr lang="en-US" sz="1800">
                        <a:solidFill>
                          <a:schemeClr val="tx1"/>
                        </a:solidFill>
                        <a:effectLst/>
                        <a:latin typeface="+mn-lt"/>
                      </a:endParaRPr>
                    </a:p>
                  </a:txBody>
                  <a:tcPr/>
                </a:tc>
                <a:tc>
                  <a:txBody>
                    <a:bodyPr/>
                    <a:lstStyle/>
                    <a:p>
                      <a:pPr algn="ctr"/>
                      <a:r>
                        <a:rPr lang="en-US">
                          <a:solidFill>
                            <a:schemeClr val="tx1"/>
                          </a:solidFill>
                        </a:rPr>
                        <a:t>District</a:t>
                      </a:r>
                    </a:p>
                  </a:txBody>
                  <a:tcPr/>
                </a:tc>
                <a:extLst>
                  <a:ext uri="{0D108BD9-81ED-4DB2-BD59-A6C34878D82A}">
                    <a16:rowId xmlns:a16="http://schemas.microsoft.com/office/drawing/2014/main" val="1583207228"/>
                  </a:ext>
                </a:extLst>
              </a:tr>
              <a:tr h="370840">
                <a:tc>
                  <a:txBody>
                    <a:bodyPr/>
                    <a:lstStyle/>
                    <a:p>
                      <a:pPr algn="l" rtl="0" fontAlgn="ctr"/>
                      <a:r>
                        <a:rPr lang="en-US" sz="1800" b="0" i="0" u="none" strike="noStrike">
                          <a:solidFill>
                            <a:srgbClr val="000000"/>
                          </a:solidFill>
                          <a:effectLst/>
                          <a:latin typeface="+mn-lt"/>
                        </a:rPr>
                        <a:t>Students to Teachers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955300697"/>
                  </a:ext>
                </a:extLst>
              </a:tr>
              <a:tr h="370840">
                <a:tc>
                  <a:txBody>
                    <a:bodyPr/>
                    <a:lstStyle/>
                    <a:p>
                      <a:pPr algn="l" rtl="0" fontAlgn="ctr"/>
                      <a:r>
                        <a:rPr lang="en-US" sz="1800" b="0" i="0" u="none" strike="noStrike">
                          <a:solidFill>
                            <a:srgbClr val="000000"/>
                          </a:solidFill>
                          <a:effectLst/>
                          <a:latin typeface="+mn-lt"/>
                        </a:rPr>
                        <a:t>Students to Administrators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840567732"/>
                  </a:ext>
                </a:extLst>
              </a:tr>
              <a:tr h="370840">
                <a:tc>
                  <a:txBody>
                    <a:bodyPr/>
                    <a:lstStyle/>
                    <a:p>
                      <a:pPr algn="l" rtl="0" fontAlgn="ctr"/>
                      <a:r>
                        <a:rPr lang="en-US" sz="1800" b="0" i="0" u="none" strike="noStrike">
                          <a:solidFill>
                            <a:srgbClr val="000000"/>
                          </a:solidFill>
                          <a:effectLst/>
                          <a:latin typeface="+mn-lt"/>
                        </a:rPr>
                        <a:t>Teachers to Administrators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1302932218"/>
                  </a:ext>
                </a:extLst>
              </a:tr>
              <a:tr h="370840">
                <a:tc>
                  <a:txBody>
                    <a:bodyPr/>
                    <a:lstStyle/>
                    <a:p>
                      <a:r>
                        <a:rPr lang="en-US" sz="1800" b="0" i="0" u="none" strike="noStrike" kern="1200" baseline="0">
                          <a:solidFill>
                            <a:schemeClr val="dk1"/>
                          </a:solidFill>
                          <a:latin typeface="+mn-lt"/>
                          <a:ea typeface="+mn-ea"/>
                          <a:cs typeface="+mn-cs"/>
                        </a:rPr>
                        <a:t>Students to Librarian/Media Specialists</a:t>
                      </a:r>
                      <a:endParaRPr lang="en-US" sz="1800" b="0" i="0" u="none" strike="noStrike">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4208614235"/>
                  </a:ext>
                </a:extLst>
              </a:tr>
              <a:tr h="370840">
                <a:tc>
                  <a:txBody>
                    <a:bodyPr/>
                    <a:lstStyle/>
                    <a:p>
                      <a:pPr algn="l" rtl="0" fontAlgn="ctr"/>
                      <a:r>
                        <a:rPr lang="en-US" sz="1800" b="0" i="0" u="none" strike="noStrike" kern="1200" baseline="0">
                          <a:solidFill>
                            <a:schemeClr val="dk1"/>
                          </a:solidFill>
                          <a:latin typeface="+mn-lt"/>
                          <a:ea typeface="+mn-ea"/>
                          <a:cs typeface="+mn-cs"/>
                        </a:rPr>
                        <a:t>Students to Nurses</a:t>
                      </a:r>
                      <a:endParaRPr lang="en-US" sz="1800" b="0" i="0" u="none" strike="noStrike">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2950289620"/>
                  </a:ext>
                </a:extLst>
              </a:tr>
              <a:tr h="370840">
                <a:tc>
                  <a:txBody>
                    <a:bodyPr/>
                    <a:lstStyle/>
                    <a:p>
                      <a:pPr algn="l" rtl="0" fontAlgn="ctr"/>
                      <a:r>
                        <a:rPr lang="en-US" sz="1800" b="0" i="0" u="none" strike="noStrike" kern="1200" baseline="0">
                          <a:solidFill>
                            <a:schemeClr val="dk1"/>
                          </a:solidFill>
                          <a:latin typeface="+mn-lt"/>
                          <a:ea typeface="+mn-ea"/>
                          <a:cs typeface="+mn-cs"/>
                        </a:rPr>
                        <a:t>Students to Counselors</a:t>
                      </a:r>
                      <a:endParaRPr lang="en-US" sz="1800" b="0" i="0" u="none" strike="noStrike">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1992157427"/>
                  </a:ext>
                </a:extLst>
              </a:tr>
              <a:tr h="37084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kern="1200" baseline="0">
                          <a:solidFill>
                            <a:schemeClr val="dk1"/>
                          </a:solidFill>
                          <a:latin typeface="+mn-lt"/>
                          <a:ea typeface="+mn-ea"/>
                          <a:cs typeface="+mn-cs"/>
                        </a:rPr>
                        <a:t>Students with IEPs to Child Study Team</a:t>
                      </a:r>
                      <a:endParaRPr lang="en-US" sz="1800" b="0" i="0" u="none" strike="noStrike">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mn-lt"/>
                          <a:ea typeface="+mn-ea"/>
                          <a:cs typeface="+mn-cs"/>
                        </a:rPr>
                        <a:t>[0:0]</a:t>
                      </a:r>
                    </a:p>
                  </a:txBody>
                  <a:tcPr/>
                </a:tc>
                <a:extLst>
                  <a:ext uri="{0D108BD9-81ED-4DB2-BD59-A6C34878D82A}">
                    <a16:rowId xmlns:a16="http://schemas.microsoft.com/office/drawing/2014/main" val="635209822"/>
                  </a:ext>
                </a:extLst>
              </a:tr>
              <a:tr h="370840">
                <a:tc>
                  <a:txBody>
                    <a:bodyPr/>
                    <a:lstStyle/>
                    <a:p>
                      <a:pPr algn="l" rtl="0" fontAlgn="ctr"/>
                      <a:r>
                        <a:rPr lang="en-US" sz="1800" b="0" i="0" u="none" strike="noStrike">
                          <a:solidFill>
                            <a:srgbClr val="000000"/>
                          </a:solidFill>
                          <a:effectLst/>
                          <a:latin typeface="+mn-lt"/>
                        </a:rPr>
                        <a:t>Students to Psychologists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mn-lt"/>
                          <a:ea typeface="+mn-ea"/>
                          <a:cs typeface="+mn-cs"/>
                        </a:rPr>
                        <a:t>[0:0]</a:t>
                      </a:r>
                    </a:p>
                  </a:txBody>
                  <a:tcPr/>
                </a:tc>
                <a:extLst>
                  <a:ext uri="{0D108BD9-81ED-4DB2-BD59-A6C34878D82A}">
                    <a16:rowId xmlns:a16="http://schemas.microsoft.com/office/drawing/2014/main" val="4244588455"/>
                  </a:ext>
                </a:extLst>
              </a:tr>
              <a:tr h="370840">
                <a:tc>
                  <a:txBody>
                    <a:bodyPr/>
                    <a:lstStyle/>
                    <a:p>
                      <a:pPr algn="l" rtl="0" fontAlgn="ctr"/>
                      <a:r>
                        <a:rPr lang="en-US" sz="1800" b="0" i="0" u="none" strike="noStrike">
                          <a:solidFill>
                            <a:srgbClr val="000000"/>
                          </a:solidFill>
                          <a:effectLst/>
                          <a:latin typeface="+mn-lt"/>
                        </a:rPr>
                        <a:t>Students to Social Workers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mn-lt"/>
                          <a:ea typeface="+mn-ea"/>
                          <a:cs typeface="+mn-cs"/>
                        </a:rPr>
                        <a:t>[0:0]</a:t>
                      </a:r>
                    </a:p>
                  </a:txBody>
                  <a:tcPr/>
                </a:tc>
                <a:extLst>
                  <a:ext uri="{0D108BD9-81ED-4DB2-BD59-A6C34878D82A}">
                    <a16:rowId xmlns:a16="http://schemas.microsoft.com/office/drawing/2014/main" val="1669986083"/>
                  </a:ext>
                </a:extLst>
              </a:tr>
              <a:tr h="370840">
                <a:tc>
                  <a:txBody>
                    <a:bodyPr/>
                    <a:lstStyle/>
                    <a:p>
                      <a:pPr algn="l" rtl="0" fontAlgn="ctr"/>
                      <a:r>
                        <a:rPr lang="en-US" sz="1800" b="0" i="0" u="none" strike="noStrike">
                          <a:solidFill>
                            <a:srgbClr val="000000"/>
                          </a:solidFill>
                          <a:effectLst/>
                          <a:latin typeface="+mn-lt"/>
                        </a:rPr>
                        <a:t>Students to Student Assistance Coordinators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mn-lt"/>
                          <a:ea typeface="+mn-ea"/>
                          <a:cs typeface="+mn-cs"/>
                        </a:rPr>
                        <a:t>[0:0]</a:t>
                      </a:r>
                    </a:p>
                  </a:txBody>
                  <a:tcPr/>
                </a:tc>
                <a:extLst>
                  <a:ext uri="{0D108BD9-81ED-4DB2-BD59-A6C34878D82A}">
                    <a16:rowId xmlns:a16="http://schemas.microsoft.com/office/drawing/2014/main" val="3073577856"/>
                  </a:ext>
                </a:extLst>
              </a:tr>
              <a:tr h="370840">
                <a:tc>
                  <a:txBody>
                    <a:bodyPr/>
                    <a:lstStyle/>
                    <a:p>
                      <a:pPr algn="l" rtl="0" fontAlgn="ctr"/>
                      <a:r>
                        <a:rPr lang="en-US" sz="1800" b="0" i="0" u="none" strike="noStrike" kern="1200" baseline="0">
                          <a:solidFill>
                            <a:schemeClr val="dk1"/>
                          </a:solidFill>
                          <a:latin typeface="+mn-lt"/>
                          <a:ea typeface="+mn-ea"/>
                          <a:cs typeface="+mn-cs"/>
                        </a:rPr>
                        <a:t>Students to Safety Specialists</a:t>
                      </a:r>
                      <a:endParaRPr lang="en-US" sz="1800" b="0" i="0" u="none" strike="noStrike">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3387556203"/>
                  </a:ext>
                </a:extLst>
              </a:tr>
            </a:tbl>
          </a:graphicData>
        </a:graphic>
      </p:graphicFrame>
      <p:sp>
        <p:nvSpPr>
          <p:cNvPr id="8" name="Slide Number Placeholder 7">
            <a:extLst>
              <a:ext uri="{FF2B5EF4-FFF2-40B4-BE49-F238E27FC236}">
                <a16:creationId xmlns:a16="http://schemas.microsoft.com/office/drawing/2014/main" id="{5609687B-EC91-C7D7-F328-049C64F822C5}"/>
              </a:ext>
            </a:extLst>
          </p:cNvPr>
          <p:cNvSpPr>
            <a:spLocks noGrp="1"/>
          </p:cNvSpPr>
          <p:nvPr>
            <p:ph type="sldNum" sz="quarter" idx="12"/>
          </p:nvPr>
        </p:nvSpPr>
        <p:spPr/>
        <p:txBody>
          <a:bodyPr/>
          <a:lstStyle/>
          <a:p>
            <a:fld id="{343EDAA5-BF2D-41F1-9E86-9751D03BA045}" type="slidenum">
              <a:rPr lang="en-US" smtClean="0"/>
              <a:t>27</a:t>
            </a:fld>
            <a:endParaRPr lang="en-US"/>
          </a:p>
        </p:txBody>
      </p:sp>
    </p:spTree>
    <p:extLst>
      <p:ext uri="{BB962C8B-B14F-4D97-AF65-F5344CB8AC3E}">
        <p14:creationId xmlns:p14="http://schemas.microsoft.com/office/powerpoint/2010/main" val="27612858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0BC33-FE2C-41F1-85D6-B0F10C832CB5}"/>
              </a:ext>
            </a:extLst>
          </p:cNvPr>
          <p:cNvSpPr>
            <a:spLocks noGrp="1"/>
          </p:cNvSpPr>
          <p:nvPr>
            <p:ph type="title"/>
          </p:nvPr>
        </p:nvSpPr>
        <p:spPr/>
        <p:txBody>
          <a:bodyPr/>
          <a:lstStyle/>
          <a:p>
            <a:pPr algn="ctr"/>
            <a:r>
              <a:rPr lang="en-US" b="1">
                <a:solidFill>
                  <a:srgbClr val="008E40"/>
                </a:solidFill>
              </a:rPr>
              <a:t>Please Note</a:t>
            </a:r>
          </a:p>
        </p:txBody>
      </p:sp>
      <p:sp>
        <p:nvSpPr>
          <p:cNvPr id="3" name="Content Placeholder 2">
            <a:extLst>
              <a:ext uri="{FF2B5EF4-FFF2-40B4-BE49-F238E27FC236}">
                <a16:creationId xmlns:a16="http://schemas.microsoft.com/office/drawing/2014/main" id="{3DF99FF7-BCB7-4DF7-A384-00DD11DAD2AC}"/>
              </a:ext>
            </a:extLst>
          </p:cNvPr>
          <p:cNvSpPr>
            <a:spLocks noGrp="1"/>
          </p:cNvSpPr>
          <p:nvPr>
            <p:ph idx="1"/>
          </p:nvPr>
        </p:nvSpPr>
        <p:spPr/>
        <p:txBody>
          <a:bodyPr/>
          <a:lstStyle/>
          <a:p>
            <a:pPr>
              <a:spcAft>
                <a:spcPts val="2800"/>
              </a:spcAft>
            </a:pPr>
            <a:r>
              <a:rPr lang="en-US">
                <a:solidFill>
                  <a:srgbClr val="008E40"/>
                </a:solidFill>
              </a:rPr>
              <a:t>Slides 29 through 34 are just for districts who have schools identified for Comprehensive or Targeted Support and Improvement.</a:t>
            </a:r>
          </a:p>
          <a:p>
            <a:r>
              <a:rPr lang="en-US">
                <a:solidFill>
                  <a:srgbClr val="008E40"/>
                </a:solidFill>
              </a:rPr>
              <a:t>All slides in this presentation are optional.</a:t>
            </a:r>
          </a:p>
        </p:txBody>
      </p:sp>
      <p:sp>
        <p:nvSpPr>
          <p:cNvPr id="5" name="Slide Number Placeholder 4">
            <a:extLst>
              <a:ext uri="{FF2B5EF4-FFF2-40B4-BE49-F238E27FC236}">
                <a16:creationId xmlns:a16="http://schemas.microsoft.com/office/drawing/2014/main" id="{743EFC8A-9D44-961B-395D-9CCB98617FE4}"/>
              </a:ext>
            </a:extLst>
          </p:cNvPr>
          <p:cNvSpPr>
            <a:spLocks noGrp="1"/>
          </p:cNvSpPr>
          <p:nvPr>
            <p:ph type="sldNum" sz="quarter" idx="12"/>
          </p:nvPr>
        </p:nvSpPr>
        <p:spPr/>
        <p:txBody>
          <a:bodyPr/>
          <a:lstStyle/>
          <a:p>
            <a:fld id="{343EDAA5-BF2D-41F1-9E86-9751D03BA045}" type="slidenum">
              <a:rPr lang="en-US" smtClean="0"/>
              <a:t>28</a:t>
            </a:fld>
            <a:endParaRPr lang="en-US"/>
          </a:p>
        </p:txBody>
      </p:sp>
    </p:spTree>
    <p:extLst>
      <p:ext uri="{BB962C8B-B14F-4D97-AF65-F5344CB8AC3E}">
        <p14:creationId xmlns:p14="http://schemas.microsoft.com/office/powerpoint/2010/main" val="2718280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0E207-B4B2-477A-B0EE-FEFB7CB2DD38}"/>
              </a:ext>
            </a:extLst>
          </p:cNvPr>
          <p:cNvSpPr>
            <a:spLocks noGrp="1"/>
          </p:cNvSpPr>
          <p:nvPr>
            <p:ph type="title"/>
          </p:nvPr>
        </p:nvSpPr>
        <p:spPr/>
        <p:txBody>
          <a:bodyPr/>
          <a:lstStyle/>
          <a:p>
            <a:pPr algn="ctr"/>
            <a:r>
              <a:rPr lang="en-US" b="1">
                <a:solidFill>
                  <a:srgbClr val="008E40"/>
                </a:solidFill>
              </a:rPr>
              <a:t>Our Schools </a:t>
            </a:r>
          </a:p>
        </p:txBody>
      </p:sp>
      <p:sp>
        <p:nvSpPr>
          <p:cNvPr id="3" name="Content Placeholder 2">
            <a:extLst>
              <a:ext uri="{FF2B5EF4-FFF2-40B4-BE49-F238E27FC236}">
                <a16:creationId xmlns:a16="http://schemas.microsoft.com/office/drawing/2014/main" id="{50DAAEB4-B658-49AE-AB5C-A9DBC75AADB5}"/>
              </a:ext>
            </a:extLst>
          </p:cNvPr>
          <p:cNvSpPr>
            <a:spLocks noGrp="1"/>
          </p:cNvSpPr>
          <p:nvPr>
            <p:ph idx="1"/>
          </p:nvPr>
        </p:nvSpPr>
        <p:spPr/>
        <p:txBody>
          <a:bodyPr/>
          <a:lstStyle/>
          <a:p>
            <a:pPr marL="0" indent="0">
              <a:buNone/>
            </a:pPr>
            <a:r>
              <a:rPr lang="en-US">
                <a:solidFill>
                  <a:srgbClr val="008E40"/>
                </a:solidFill>
              </a:rPr>
              <a:t>[Insert schools and designations of Comprehensive Support and Improvement or Targeted Support and Improvement on this page.]</a:t>
            </a:r>
          </a:p>
        </p:txBody>
      </p:sp>
      <p:sp>
        <p:nvSpPr>
          <p:cNvPr id="4" name="TextBox 3">
            <a:extLst>
              <a:ext uri="{FF2B5EF4-FFF2-40B4-BE49-F238E27FC236}">
                <a16:creationId xmlns:a16="http://schemas.microsoft.com/office/drawing/2014/main" id="{A5814D2E-61EB-45AA-A4FD-F9E98F0764A0}"/>
              </a:ext>
            </a:extLst>
          </p:cNvPr>
          <p:cNvSpPr txBox="1"/>
          <p:nvPr/>
        </p:nvSpPr>
        <p:spPr>
          <a:xfrm>
            <a:off x="-1" y="73817"/>
            <a:ext cx="2281287" cy="2031325"/>
          </a:xfrm>
          <a:prstGeom prst="rect">
            <a:avLst/>
          </a:prstGeom>
          <a:solidFill>
            <a:srgbClr val="008E40"/>
          </a:solidFill>
        </p:spPr>
        <p:txBody>
          <a:bodyPr wrap="square" rtlCol="0">
            <a:spAutoFit/>
          </a:bodyPr>
          <a:lstStyle/>
          <a:p>
            <a:r>
              <a:rPr lang="en-US" sz="1400" b="1">
                <a:solidFill>
                  <a:schemeClr val="bg1"/>
                </a:solidFill>
              </a:rPr>
              <a:t>Use the Schools Identified for Comprehensive or Targeted Support and Improvement table in your district-level report to see the list of any schools in the district that are identified.</a:t>
            </a:r>
          </a:p>
        </p:txBody>
      </p:sp>
      <p:sp>
        <p:nvSpPr>
          <p:cNvPr id="6" name="Slide Number Placeholder 5">
            <a:extLst>
              <a:ext uri="{FF2B5EF4-FFF2-40B4-BE49-F238E27FC236}">
                <a16:creationId xmlns:a16="http://schemas.microsoft.com/office/drawing/2014/main" id="{CB46ADC9-6C1A-AB70-4366-87B460C9F315}"/>
              </a:ext>
            </a:extLst>
          </p:cNvPr>
          <p:cNvSpPr>
            <a:spLocks noGrp="1"/>
          </p:cNvSpPr>
          <p:nvPr>
            <p:ph type="sldNum" sz="quarter" idx="12"/>
          </p:nvPr>
        </p:nvSpPr>
        <p:spPr/>
        <p:txBody>
          <a:bodyPr/>
          <a:lstStyle/>
          <a:p>
            <a:fld id="{343EDAA5-BF2D-41F1-9E86-9751D03BA045}" type="slidenum">
              <a:rPr lang="en-US" smtClean="0"/>
              <a:t>29</a:t>
            </a:fld>
            <a:endParaRPr lang="en-US"/>
          </a:p>
        </p:txBody>
      </p:sp>
    </p:spTree>
    <p:extLst>
      <p:ext uri="{BB962C8B-B14F-4D97-AF65-F5344CB8AC3E}">
        <p14:creationId xmlns:p14="http://schemas.microsoft.com/office/powerpoint/2010/main" val="3309392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NJ School Performance Reports logo"/>
          <p:cNvPicPr>
            <a:picLocks noChangeAspect="1"/>
          </p:cNvPicPr>
          <p:nvPr/>
        </p:nvPicPr>
        <p:blipFill>
          <a:blip r:embed="rId3"/>
          <a:stretch>
            <a:fillRect/>
          </a:stretch>
        </p:blipFill>
        <p:spPr>
          <a:xfrm>
            <a:off x="343949" y="355226"/>
            <a:ext cx="2093858" cy="735343"/>
          </a:xfrm>
          <a:prstGeom prst="rect">
            <a:avLst/>
          </a:prstGeom>
        </p:spPr>
      </p:pic>
      <p:sp>
        <p:nvSpPr>
          <p:cNvPr id="11" name="Title 10">
            <a:extLst>
              <a:ext uri="{FF2B5EF4-FFF2-40B4-BE49-F238E27FC236}">
                <a16:creationId xmlns:a16="http://schemas.microsoft.com/office/drawing/2014/main" id="{7A8F3A55-50C7-43A1-A8AC-09485BE70461}"/>
              </a:ext>
            </a:extLst>
          </p:cNvPr>
          <p:cNvSpPr>
            <a:spLocks noGrp="1"/>
          </p:cNvSpPr>
          <p:nvPr>
            <p:ph type="title"/>
          </p:nvPr>
        </p:nvSpPr>
        <p:spPr>
          <a:xfrm>
            <a:off x="838200" y="644525"/>
            <a:ext cx="10515600" cy="1325563"/>
          </a:xfrm>
        </p:spPr>
        <p:txBody>
          <a:bodyPr>
            <a:normAutofit/>
          </a:bodyPr>
          <a:lstStyle/>
          <a:p>
            <a:pPr lvl="1" algn="ctr"/>
            <a:r>
              <a:rPr lang="en-US" sz="3600" b="1">
                <a:latin typeface="+mj-lt"/>
                <a:cs typeface="Calibri Light" panose="020F0302020204030204" pitchFamily="34" charset="0"/>
              </a:rPr>
              <a:t>2023-2024 School Performance Reports</a:t>
            </a:r>
          </a:p>
        </p:txBody>
      </p:sp>
      <p:sp>
        <p:nvSpPr>
          <p:cNvPr id="16" name="Content Placeholder 7">
            <a:extLst>
              <a:ext uri="{FF2B5EF4-FFF2-40B4-BE49-F238E27FC236}">
                <a16:creationId xmlns:a16="http://schemas.microsoft.com/office/drawing/2014/main" id="{386A1F95-93FB-4FF1-B7CE-6E67D58724D3}"/>
              </a:ext>
            </a:extLst>
          </p:cNvPr>
          <p:cNvSpPr txBox="1">
            <a:spLocks noGrp="1"/>
          </p:cNvSpPr>
          <p:nvPr>
            <p:ph idx="1"/>
          </p:nvPr>
        </p:nvSpPr>
        <p:spPr>
          <a:xfrm>
            <a:off x="713064" y="1970088"/>
            <a:ext cx="10926486" cy="4351337"/>
          </a:xfrm>
          <a:prstGeom prst="rect">
            <a:avLst/>
          </a:prstGeom>
        </p:spPr>
        <p:txBody>
          <a:bodyPr vert="horz" lIns="91440" tIns="45720" rIns="91440" bIns="45720" rtlCol="0" anchor="t">
            <a:normAutofit/>
          </a:bodyPr>
          <a:lstStyle/>
          <a:p>
            <a:pPr marL="285750" indent="-285750" fontAlgn="base">
              <a:spcAft>
                <a:spcPct val="0"/>
              </a:spcAft>
              <a:buFont typeface="Arial" panose="020B0604020202020204" pitchFamily="34" charset="0"/>
              <a:buChar char="•"/>
            </a:pPr>
            <a:r>
              <a:rPr lang="en-US" sz="2000"/>
              <a:t>The </a:t>
            </a:r>
            <a:r>
              <a:rPr lang="en-US" sz="2000" b="1"/>
              <a:t>School Performance Reports </a:t>
            </a:r>
            <a:r>
              <a:rPr lang="en-US" sz="2000"/>
              <a:t>reflect the New Jersey Department of Education’s (NJDOE) commitment to proving parents, students, and school communities with a large variety of information about each school and district. These reports can be used as a tool to help evaluate whether all students have equitable access to high quality education.</a:t>
            </a:r>
          </a:p>
          <a:p>
            <a:pPr marL="285750" indent="-285750" fontAlgn="base">
              <a:spcAft>
                <a:spcPct val="0"/>
              </a:spcAft>
              <a:buFont typeface="Arial" panose="020B0604020202020204" pitchFamily="34" charset="0"/>
              <a:buChar char="•"/>
            </a:pPr>
            <a:r>
              <a:rPr lang="en-US" sz="2000"/>
              <a:t>Communities are encouraged to use these reports to </a:t>
            </a:r>
            <a:r>
              <a:rPr lang="en-US" sz="2000" b="1"/>
              <a:t>learn more</a:t>
            </a:r>
            <a:r>
              <a:rPr lang="en-US" sz="2000"/>
              <a:t>, </a:t>
            </a:r>
            <a:r>
              <a:rPr lang="en-US" sz="2000" b="1"/>
              <a:t>start conversations</a:t>
            </a:r>
            <a:r>
              <a:rPr lang="en-US" sz="2000"/>
              <a:t>, and </a:t>
            </a:r>
            <a:r>
              <a:rPr lang="en-US" sz="2000" b="1"/>
              <a:t>engage</a:t>
            </a:r>
            <a:r>
              <a:rPr lang="en-US" sz="2000"/>
              <a:t>.</a:t>
            </a:r>
            <a:endParaRPr lang="en-US" sz="2000" b="1" i="1"/>
          </a:p>
          <a:p>
            <a:pPr marL="285750" indent="-285750" fontAlgn="base">
              <a:spcAft>
                <a:spcPct val="0"/>
              </a:spcAft>
              <a:buFont typeface="Arial" panose="020B0604020202020204" pitchFamily="34" charset="0"/>
              <a:buChar char="•"/>
            </a:pPr>
            <a:r>
              <a:rPr lang="en-US" sz="2000"/>
              <a:t>In addition to meeting the federal report requirements under ESSA</a:t>
            </a:r>
            <a:r>
              <a:rPr lang="en-US" sz="2000" i="1"/>
              <a:t>, </a:t>
            </a:r>
            <a:r>
              <a:rPr lang="en-US" sz="2000"/>
              <a:t>NJDOE is committed to developing reports that </a:t>
            </a:r>
            <a:r>
              <a:rPr lang="en-US" sz="2000" b="1"/>
              <a:t>provide stakeholders with a broader picture of their schools and districts. </a:t>
            </a:r>
          </a:p>
          <a:p>
            <a:pPr marL="285750" indent="-285750" fontAlgn="base">
              <a:spcAft>
                <a:spcPct val="0"/>
              </a:spcAft>
            </a:pPr>
            <a:r>
              <a:rPr lang="en-US" sz="2000"/>
              <a:t>Along with the </a:t>
            </a:r>
            <a:r>
              <a:rPr lang="en-US" sz="2000" b="1"/>
              <a:t>detailed School Performance Reports </a:t>
            </a:r>
            <a:r>
              <a:rPr lang="en-US" sz="2000"/>
              <a:t>for each school, district, and state,</a:t>
            </a:r>
            <a:r>
              <a:rPr lang="en-US" sz="2000" b="1"/>
              <a:t> Summary Reports </a:t>
            </a:r>
            <a:r>
              <a:rPr lang="en-US" sz="2000"/>
              <a:t>for each school and district are also available. </a:t>
            </a:r>
          </a:p>
          <a:p>
            <a:pPr marL="285750">
              <a:spcAft>
                <a:spcPct val="0"/>
              </a:spcAft>
            </a:pPr>
            <a:r>
              <a:rPr lang="en-US" sz="2000"/>
              <a:t>The reports and resources are also translated into Spanish.</a:t>
            </a:r>
            <a:endParaRPr lang="en-US" sz="2000" b="1">
              <a:cs typeface="Calibri"/>
            </a:endParaRPr>
          </a:p>
        </p:txBody>
      </p:sp>
      <p:sp>
        <p:nvSpPr>
          <p:cNvPr id="4" name="Slide Number Placeholder 3">
            <a:extLst>
              <a:ext uri="{FF2B5EF4-FFF2-40B4-BE49-F238E27FC236}">
                <a16:creationId xmlns:a16="http://schemas.microsoft.com/office/drawing/2014/main" id="{22207A18-1D69-9585-FF8A-609D34144A48}"/>
              </a:ext>
            </a:extLst>
          </p:cNvPr>
          <p:cNvSpPr>
            <a:spLocks noGrp="1"/>
          </p:cNvSpPr>
          <p:nvPr>
            <p:ph type="sldNum" sz="quarter" idx="12"/>
          </p:nvPr>
        </p:nvSpPr>
        <p:spPr/>
        <p:txBody>
          <a:bodyPr/>
          <a:lstStyle/>
          <a:p>
            <a:fld id="{343EDAA5-BF2D-41F1-9E86-9751D03BA045}" type="slidenum">
              <a:rPr lang="en-US" smtClean="0"/>
              <a:t>3</a:t>
            </a:fld>
            <a:endParaRPr lang="en-US"/>
          </a:p>
        </p:txBody>
      </p:sp>
    </p:spTree>
    <p:extLst>
      <p:ext uri="{BB962C8B-B14F-4D97-AF65-F5344CB8AC3E}">
        <p14:creationId xmlns:p14="http://schemas.microsoft.com/office/powerpoint/2010/main" val="35097641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3027"/>
            <a:ext cx="10515600" cy="1325563"/>
          </a:xfrm>
        </p:spPr>
        <p:txBody>
          <a:bodyPr>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4400" b="1" kern="1200">
                <a:solidFill>
                  <a:srgbClr val="008000"/>
                </a:solidFill>
                <a:effectLst/>
              </a:rPr>
              <a:t>How Was Our School Identified? </a:t>
            </a:r>
            <a:endParaRPr lang="en-US" b="1">
              <a:solidFill>
                <a:srgbClr val="008000"/>
              </a:solidFill>
            </a:endParaRPr>
          </a:p>
        </p:txBody>
      </p:sp>
      <p:sp>
        <p:nvSpPr>
          <p:cNvPr id="3" name="Content Placeholder 2"/>
          <p:cNvSpPr>
            <a:spLocks noGrp="1"/>
          </p:cNvSpPr>
          <p:nvPr>
            <p:ph idx="1"/>
          </p:nvPr>
        </p:nvSpPr>
        <p:spPr>
          <a:xfrm>
            <a:off x="838200" y="1825624"/>
            <a:ext cx="10515600" cy="4530725"/>
          </a:xfrm>
        </p:spPr>
        <p:txBody>
          <a:bodyPr>
            <a:normAutofit fontScale="92500" lnSpcReduction="20000"/>
          </a:bodyPr>
          <a:lstStyle/>
          <a:p>
            <a:r>
              <a:rPr lang="en-US" b="1">
                <a:solidFill>
                  <a:srgbClr val="008E40"/>
                </a:solidFill>
                <a:cs typeface="Calibri"/>
              </a:rPr>
              <a:t>New Jersey’s ESSA</a:t>
            </a:r>
            <a:r>
              <a:rPr lang="en-US" b="1" i="1">
                <a:solidFill>
                  <a:srgbClr val="008E40"/>
                </a:solidFill>
                <a:cs typeface="Calibri"/>
              </a:rPr>
              <a:t> </a:t>
            </a:r>
            <a:r>
              <a:rPr lang="en-US" b="1">
                <a:solidFill>
                  <a:srgbClr val="008E40"/>
                </a:solidFill>
                <a:cs typeface="Calibri"/>
              </a:rPr>
              <a:t>school accountability system </a:t>
            </a:r>
            <a:r>
              <a:rPr lang="en-US">
                <a:solidFill>
                  <a:srgbClr val="008E40"/>
                </a:solidFill>
                <a:cs typeface="Calibri"/>
              </a:rPr>
              <a:t>provides a formula to determine a summative score, which is based on various measures of progress (accountability indicators).</a:t>
            </a:r>
          </a:p>
          <a:p>
            <a:r>
              <a:rPr lang="en-US">
                <a:solidFill>
                  <a:srgbClr val="008E40"/>
                </a:solidFill>
                <a:cs typeface="Calibri"/>
              </a:rPr>
              <a:t>The accountability indicators are:</a:t>
            </a:r>
          </a:p>
          <a:p>
            <a:pPr lvl="1"/>
            <a:r>
              <a:rPr lang="en-US" b="1">
                <a:solidFill>
                  <a:srgbClr val="008E40"/>
                </a:solidFill>
                <a:cs typeface="Calibri"/>
              </a:rPr>
              <a:t>Academic Achievement</a:t>
            </a:r>
            <a:r>
              <a:rPr lang="en-US">
                <a:solidFill>
                  <a:srgbClr val="008E40"/>
                </a:solidFill>
                <a:cs typeface="Calibri"/>
              </a:rPr>
              <a:t>: measured by ELA and math proficiency on the statewide assessment</a:t>
            </a:r>
          </a:p>
          <a:p>
            <a:pPr lvl="1"/>
            <a:r>
              <a:rPr lang="en-US" b="1">
                <a:solidFill>
                  <a:srgbClr val="008E40"/>
                </a:solidFill>
                <a:cs typeface="Calibri"/>
              </a:rPr>
              <a:t>Academic Progress</a:t>
            </a:r>
            <a:r>
              <a:rPr lang="en-US">
                <a:solidFill>
                  <a:srgbClr val="008E40"/>
                </a:solidFill>
                <a:cs typeface="Calibri"/>
              </a:rPr>
              <a:t>: measured by median student growth percentiles in ELA and math</a:t>
            </a:r>
          </a:p>
          <a:p>
            <a:pPr lvl="1"/>
            <a:r>
              <a:rPr lang="en-US" b="1">
                <a:solidFill>
                  <a:srgbClr val="008E40"/>
                </a:solidFill>
                <a:cs typeface="Calibri"/>
              </a:rPr>
              <a:t>Graduation</a:t>
            </a:r>
            <a:r>
              <a:rPr lang="en-US">
                <a:solidFill>
                  <a:srgbClr val="008E40"/>
                </a:solidFill>
                <a:cs typeface="Calibri"/>
              </a:rPr>
              <a:t>: measures by four-year and five-year graduation rates</a:t>
            </a:r>
          </a:p>
          <a:p>
            <a:pPr lvl="1"/>
            <a:r>
              <a:rPr lang="en-US" b="1">
                <a:solidFill>
                  <a:srgbClr val="008E40"/>
                </a:solidFill>
                <a:cs typeface="Calibri"/>
              </a:rPr>
              <a:t>Progress toward English Language proficiency</a:t>
            </a:r>
            <a:r>
              <a:rPr lang="en-US">
                <a:solidFill>
                  <a:srgbClr val="008E40"/>
                </a:solidFill>
                <a:cs typeface="Calibri"/>
              </a:rPr>
              <a:t>: measured by the percentage of English Learners making expected progress toward English language proficiency</a:t>
            </a:r>
          </a:p>
          <a:p>
            <a:pPr lvl="1"/>
            <a:r>
              <a:rPr lang="en-US" b="1">
                <a:solidFill>
                  <a:srgbClr val="008E40"/>
                </a:solidFill>
                <a:cs typeface="Calibri"/>
              </a:rPr>
              <a:t>School Quality and Student Success</a:t>
            </a:r>
            <a:r>
              <a:rPr lang="en-US">
                <a:solidFill>
                  <a:srgbClr val="008E40"/>
                </a:solidFill>
                <a:cs typeface="Calibri"/>
              </a:rPr>
              <a:t>: measured by chronic absenteeism</a:t>
            </a:r>
          </a:p>
          <a:p>
            <a:r>
              <a:rPr lang="en-US" b="1">
                <a:solidFill>
                  <a:srgbClr val="008E40"/>
                </a:solidFill>
                <a:cs typeface="Calibri"/>
              </a:rPr>
              <a:t>Our school has been identified </a:t>
            </a:r>
            <a:r>
              <a:rPr lang="en-US">
                <a:solidFill>
                  <a:srgbClr val="008E40"/>
                </a:solidFill>
                <a:cs typeface="Calibri"/>
              </a:rPr>
              <a:t>based on its relative low performance across all these indicators. </a:t>
            </a:r>
            <a:endParaRPr lang="en-US">
              <a:solidFill>
                <a:srgbClr val="008E40"/>
              </a:solidFill>
            </a:endParaRPr>
          </a:p>
        </p:txBody>
      </p:sp>
      <p:sp>
        <p:nvSpPr>
          <p:cNvPr id="5" name="Slide Number Placeholder 4">
            <a:extLst>
              <a:ext uri="{FF2B5EF4-FFF2-40B4-BE49-F238E27FC236}">
                <a16:creationId xmlns:a16="http://schemas.microsoft.com/office/drawing/2014/main" id="{E17537FB-C768-7EEF-F014-52DD4E21EEA3}"/>
              </a:ext>
            </a:extLst>
          </p:cNvPr>
          <p:cNvSpPr>
            <a:spLocks noGrp="1"/>
          </p:cNvSpPr>
          <p:nvPr>
            <p:ph type="sldNum" sz="quarter" idx="12"/>
          </p:nvPr>
        </p:nvSpPr>
        <p:spPr/>
        <p:txBody>
          <a:bodyPr/>
          <a:lstStyle/>
          <a:p>
            <a:fld id="{343EDAA5-BF2D-41F1-9E86-9751D03BA045}" type="slidenum">
              <a:rPr lang="en-US" smtClean="0"/>
              <a:t>30</a:t>
            </a:fld>
            <a:endParaRPr lang="en-US"/>
          </a:p>
        </p:txBody>
      </p:sp>
    </p:spTree>
    <p:extLst>
      <p:ext uri="{BB962C8B-B14F-4D97-AF65-F5344CB8AC3E}">
        <p14:creationId xmlns:p14="http://schemas.microsoft.com/office/powerpoint/2010/main" val="30717652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a:solidFill>
                  <a:srgbClr val="008E40"/>
                </a:solidFill>
              </a:rPr>
              <a:t>Comprehensive or Targeted Support?</a:t>
            </a:r>
          </a:p>
        </p:txBody>
      </p:sp>
      <p:sp>
        <p:nvSpPr>
          <p:cNvPr id="3" name="Content Placeholder 2"/>
          <p:cNvSpPr>
            <a:spLocks noGrp="1"/>
          </p:cNvSpPr>
          <p:nvPr>
            <p:ph idx="1"/>
          </p:nvPr>
        </p:nvSpPr>
        <p:spPr/>
        <p:txBody>
          <a:bodyPr>
            <a:normAutofit fontScale="92500"/>
          </a:bodyPr>
          <a:lstStyle/>
          <a:p>
            <a:r>
              <a:rPr lang="en-US">
                <a:solidFill>
                  <a:srgbClr val="008E40"/>
                </a:solidFill>
                <a:cs typeface="Calibri"/>
              </a:rPr>
              <a:t>Schools identified for comprehensive support are identified based on overall school performance.</a:t>
            </a:r>
          </a:p>
          <a:p>
            <a:pPr lvl="1"/>
            <a:r>
              <a:rPr lang="en-US">
                <a:solidFill>
                  <a:srgbClr val="008E40"/>
                </a:solidFill>
                <a:cs typeface="Calibri"/>
              </a:rPr>
              <a:t>However, the calculations of the summative scores used to identify schools also factor in student group performance.</a:t>
            </a:r>
          </a:p>
          <a:p>
            <a:r>
              <a:rPr lang="en-US">
                <a:solidFill>
                  <a:srgbClr val="008E40"/>
                </a:solidFill>
                <a:cs typeface="Calibri"/>
              </a:rPr>
              <a:t>Schools identified for targeted support and improvement are identified based on the performance of one or more student group.</a:t>
            </a:r>
          </a:p>
          <a:p>
            <a:pPr>
              <a:defRPr/>
            </a:pPr>
            <a:r>
              <a:rPr lang="en-US">
                <a:solidFill>
                  <a:srgbClr val="008E40"/>
                </a:solidFill>
              </a:rPr>
              <a:t>The student groups included in accountability calculations are:</a:t>
            </a:r>
          </a:p>
          <a:p>
            <a:pPr lvl="1">
              <a:defRPr/>
            </a:pPr>
            <a:r>
              <a:rPr lang="en-US">
                <a:solidFill>
                  <a:srgbClr val="008E40"/>
                </a:solidFill>
              </a:rPr>
              <a:t>Racial and Ethnic Groups;</a:t>
            </a:r>
          </a:p>
          <a:p>
            <a:pPr lvl="1">
              <a:defRPr/>
            </a:pPr>
            <a:r>
              <a:rPr lang="en-US">
                <a:solidFill>
                  <a:srgbClr val="008E40"/>
                </a:solidFill>
              </a:rPr>
              <a:t>English Learners;</a:t>
            </a:r>
          </a:p>
          <a:p>
            <a:pPr lvl="1">
              <a:defRPr/>
            </a:pPr>
            <a:r>
              <a:rPr lang="en-US">
                <a:solidFill>
                  <a:srgbClr val="008E40"/>
                </a:solidFill>
              </a:rPr>
              <a:t>Students with Disabilities; and</a:t>
            </a:r>
          </a:p>
          <a:p>
            <a:pPr lvl="1">
              <a:defRPr/>
            </a:pPr>
            <a:r>
              <a:rPr lang="en-US">
                <a:solidFill>
                  <a:srgbClr val="008E40"/>
                </a:solidFill>
              </a:rPr>
              <a:t>Economically Disadvantaged Students.</a:t>
            </a:r>
          </a:p>
        </p:txBody>
      </p:sp>
      <p:sp>
        <p:nvSpPr>
          <p:cNvPr id="5" name="Slide Number Placeholder 4">
            <a:extLst>
              <a:ext uri="{FF2B5EF4-FFF2-40B4-BE49-F238E27FC236}">
                <a16:creationId xmlns:a16="http://schemas.microsoft.com/office/drawing/2014/main" id="{A3629E92-DA66-1932-BF29-833FF70C64C1}"/>
              </a:ext>
            </a:extLst>
          </p:cNvPr>
          <p:cNvSpPr>
            <a:spLocks noGrp="1"/>
          </p:cNvSpPr>
          <p:nvPr>
            <p:ph type="sldNum" sz="quarter" idx="12"/>
          </p:nvPr>
        </p:nvSpPr>
        <p:spPr/>
        <p:txBody>
          <a:bodyPr/>
          <a:lstStyle/>
          <a:p>
            <a:fld id="{343EDAA5-BF2D-41F1-9E86-9751D03BA045}" type="slidenum">
              <a:rPr lang="en-US" smtClean="0"/>
              <a:t>31</a:t>
            </a:fld>
            <a:endParaRPr lang="en-US"/>
          </a:p>
        </p:txBody>
      </p:sp>
    </p:spTree>
    <p:extLst>
      <p:ext uri="{BB962C8B-B14F-4D97-AF65-F5344CB8AC3E}">
        <p14:creationId xmlns:p14="http://schemas.microsoft.com/office/powerpoint/2010/main" val="1112853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7FFE5AD-3A5D-48FD-A908-D1AFA5D93305}"/>
              </a:ext>
            </a:extLst>
          </p:cNvPr>
          <p:cNvSpPr>
            <a:spLocks noGrp="1"/>
          </p:cNvSpPr>
          <p:nvPr>
            <p:ph type="title"/>
          </p:nvPr>
        </p:nvSpPr>
        <p:spPr/>
        <p:txBody>
          <a:bodyPr/>
          <a:lstStyle/>
          <a:p>
            <a:pPr algn="ctr"/>
            <a:r>
              <a:rPr lang="en-US" b="1">
                <a:solidFill>
                  <a:srgbClr val="008E40"/>
                </a:solidFill>
              </a:rPr>
              <a:t>What is Comprehensive Support and Improvement?</a:t>
            </a:r>
          </a:p>
        </p:txBody>
      </p:sp>
      <p:sp>
        <p:nvSpPr>
          <p:cNvPr id="7" name="Content Placeholder 6"/>
          <p:cNvSpPr>
            <a:spLocks noGrp="1"/>
          </p:cNvSpPr>
          <p:nvPr>
            <p:ph idx="1"/>
          </p:nvPr>
        </p:nvSpPr>
        <p:spPr/>
        <p:txBody>
          <a:bodyPr>
            <a:normAutofit lnSpcReduction="10000"/>
          </a:bodyPr>
          <a:lstStyle/>
          <a:p>
            <a:pPr marL="0" indent="0">
              <a:buNone/>
            </a:pPr>
            <a:r>
              <a:rPr lang="en-US" sz="2400">
                <a:solidFill>
                  <a:srgbClr val="008E40"/>
                </a:solidFill>
              </a:rPr>
              <a:t>The NJDOE identifies schools for comprehensive support and improvement every three years based on the following two criteria:</a:t>
            </a:r>
          </a:p>
          <a:p>
            <a:pPr marL="628650" lvl="1" indent="-171450"/>
            <a:r>
              <a:rPr lang="en-US" b="1">
                <a:solidFill>
                  <a:srgbClr val="008E40"/>
                </a:solidFill>
              </a:rPr>
              <a:t>Comprehensive Support and Improvement (CSI): Overall Low Performing</a:t>
            </a:r>
            <a:r>
              <a:rPr lang="en-US">
                <a:solidFill>
                  <a:srgbClr val="008E40"/>
                </a:solidFill>
              </a:rPr>
              <a:t>: </a:t>
            </a:r>
          </a:p>
          <a:p>
            <a:pPr marL="1085850" lvl="3" indent="-171450"/>
            <a:r>
              <a:rPr lang="en-US" sz="2400">
                <a:solidFill>
                  <a:srgbClr val="008E40"/>
                </a:solidFill>
              </a:rPr>
              <a:t>Title I schools with a summative score in the bottom 5% of Title I schools.</a:t>
            </a:r>
          </a:p>
          <a:p>
            <a:pPr marL="628650" lvl="1" indent="-171450"/>
            <a:r>
              <a:rPr lang="en-US" b="1">
                <a:solidFill>
                  <a:srgbClr val="008E40"/>
                </a:solidFill>
              </a:rPr>
              <a:t>Comprehensive Support and Improvement (CSI): Low Graduation Rate</a:t>
            </a:r>
            <a:r>
              <a:rPr lang="en-US">
                <a:solidFill>
                  <a:srgbClr val="008E40"/>
                </a:solidFill>
              </a:rPr>
              <a:t>: </a:t>
            </a:r>
          </a:p>
          <a:p>
            <a:pPr marL="1085850" lvl="3" indent="-171450"/>
            <a:r>
              <a:rPr lang="en-US" sz="2400">
                <a:solidFill>
                  <a:srgbClr val="008E40"/>
                </a:solidFill>
              </a:rPr>
              <a:t>All high schools with a four-year graduation rate of 67% or less</a:t>
            </a:r>
          </a:p>
          <a:p>
            <a:pPr marL="628650" lvl="1" indent="-171450"/>
            <a:r>
              <a:rPr lang="en-US" b="1">
                <a:solidFill>
                  <a:srgbClr val="008E40"/>
                </a:solidFill>
              </a:rPr>
              <a:t>Comprehensive Support and Improvement (CSI): Chronically Low-Performing Student Group</a:t>
            </a:r>
            <a:r>
              <a:rPr lang="en-US">
                <a:solidFill>
                  <a:srgbClr val="008E40"/>
                </a:solidFill>
              </a:rPr>
              <a:t>: </a:t>
            </a:r>
          </a:p>
          <a:p>
            <a:pPr marL="1085850" lvl="3" indent="-171450"/>
            <a:r>
              <a:rPr lang="en-US" sz="2400">
                <a:solidFill>
                  <a:srgbClr val="008E40"/>
                </a:solidFill>
              </a:rPr>
              <a:t>Title I schools identified as Additional Targeted Support and Improvement (ATSI) for three or more consecutive years. </a:t>
            </a:r>
            <a:endParaRPr lang="en-US" sz="3200">
              <a:solidFill>
                <a:srgbClr val="008E40"/>
              </a:solidFill>
            </a:endParaRPr>
          </a:p>
          <a:p>
            <a:pPr marL="0" lvl="1" indent="0">
              <a:buNone/>
            </a:pPr>
            <a:endParaRPr lang="en-US" sz="1800">
              <a:solidFill>
                <a:srgbClr val="008E40"/>
              </a:solidFill>
            </a:endParaRPr>
          </a:p>
        </p:txBody>
      </p:sp>
      <p:sp>
        <p:nvSpPr>
          <p:cNvPr id="3" name="Slide Number Placeholder 2">
            <a:extLst>
              <a:ext uri="{FF2B5EF4-FFF2-40B4-BE49-F238E27FC236}">
                <a16:creationId xmlns:a16="http://schemas.microsoft.com/office/drawing/2014/main" id="{F1FFF078-873B-53CC-DDB3-F066E012A8B2}"/>
              </a:ext>
            </a:extLst>
          </p:cNvPr>
          <p:cNvSpPr>
            <a:spLocks noGrp="1"/>
          </p:cNvSpPr>
          <p:nvPr>
            <p:ph type="sldNum" sz="quarter" idx="12"/>
          </p:nvPr>
        </p:nvSpPr>
        <p:spPr/>
        <p:txBody>
          <a:bodyPr/>
          <a:lstStyle/>
          <a:p>
            <a:fld id="{343EDAA5-BF2D-41F1-9E86-9751D03BA045}" type="slidenum">
              <a:rPr lang="en-US" smtClean="0"/>
              <a:t>32</a:t>
            </a:fld>
            <a:endParaRPr lang="en-US"/>
          </a:p>
        </p:txBody>
      </p:sp>
    </p:spTree>
    <p:extLst>
      <p:ext uri="{BB962C8B-B14F-4D97-AF65-F5344CB8AC3E}">
        <p14:creationId xmlns:p14="http://schemas.microsoft.com/office/powerpoint/2010/main" val="3242966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4">
            <a:extLst>
              <a:ext uri="{FF2B5EF4-FFF2-40B4-BE49-F238E27FC236}">
                <a16:creationId xmlns:a16="http://schemas.microsoft.com/office/drawing/2014/main" id="{9D8897C9-58B3-4CFC-8850-392A17EEDC9D}"/>
              </a:ext>
            </a:extLst>
          </p:cNvPr>
          <p:cNvSpPr>
            <a:spLocks noGrp="1"/>
          </p:cNvSpPr>
          <p:nvPr>
            <p:ph type="title"/>
          </p:nvPr>
        </p:nvSpPr>
        <p:spPr/>
        <p:txBody>
          <a:bodyPr/>
          <a:lstStyle/>
          <a:p>
            <a:pPr algn="ctr"/>
            <a:r>
              <a:rPr lang="en-US" b="1">
                <a:solidFill>
                  <a:srgbClr val="008E40"/>
                </a:solidFill>
              </a:rPr>
              <a:t>What is Targeted Support and Improvement?</a:t>
            </a:r>
          </a:p>
        </p:txBody>
      </p:sp>
      <p:sp>
        <p:nvSpPr>
          <p:cNvPr id="7" name="Content Placeholder 6"/>
          <p:cNvSpPr>
            <a:spLocks noGrp="1"/>
          </p:cNvSpPr>
          <p:nvPr>
            <p:ph idx="1"/>
          </p:nvPr>
        </p:nvSpPr>
        <p:spPr/>
        <p:txBody>
          <a:bodyPr>
            <a:normAutofit lnSpcReduction="10000"/>
          </a:bodyPr>
          <a:lstStyle/>
          <a:p>
            <a:pPr marL="0" indent="0">
              <a:buNone/>
              <a:defRPr/>
            </a:pPr>
            <a:r>
              <a:rPr lang="en-US" sz="2400">
                <a:solidFill>
                  <a:srgbClr val="008E40"/>
                </a:solidFill>
              </a:rPr>
              <a:t>The NJDOE identifies schools for the following category every three years*:</a:t>
            </a:r>
          </a:p>
          <a:p>
            <a:pPr marL="628650" lvl="1" indent="-171450"/>
            <a:r>
              <a:rPr lang="en-US" b="1">
                <a:solidFill>
                  <a:srgbClr val="008E40"/>
                </a:solidFill>
              </a:rPr>
              <a:t>Additional Targeted Support and Improvement: Low Performing Student Group (ATSI): </a:t>
            </a:r>
          </a:p>
          <a:p>
            <a:pPr marL="1085850" lvl="1" indent="-171450">
              <a:spcAft>
                <a:spcPts val="1600"/>
              </a:spcAft>
            </a:pPr>
            <a:r>
              <a:rPr lang="en-US">
                <a:solidFill>
                  <a:srgbClr val="008E40"/>
                </a:solidFill>
              </a:rPr>
              <a:t>Schools with one or more student group with a summative score that would be in the bottom 5% of Title I schools</a:t>
            </a:r>
          </a:p>
          <a:p>
            <a:pPr marL="0" indent="0">
              <a:buNone/>
              <a:defRPr/>
            </a:pPr>
            <a:r>
              <a:rPr lang="en-US" sz="2400">
                <a:solidFill>
                  <a:srgbClr val="008E40"/>
                </a:solidFill>
              </a:rPr>
              <a:t>Annually, the NJDOE will identify schools in the following category:</a:t>
            </a:r>
          </a:p>
          <a:p>
            <a:pPr marL="628650" lvl="1" indent="-171450">
              <a:tabLst>
                <a:tab pos="114300" algn="l"/>
              </a:tabLst>
            </a:pPr>
            <a:r>
              <a:rPr lang="en-US" b="1">
                <a:solidFill>
                  <a:srgbClr val="008E40"/>
                </a:solidFill>
              </a:rPr>
              <a:t>Targeted Support and Improvement: Consistently Underperforming Student Group (TSI): </a:t>
            </a:r>
          </a:p>
          <a:p>
            <a:pPr marL="1085850" lvl="2" indent="-171450"/>
            <a:r>
              <a:rPr lang="en-US" sz="2400">
                <a:solidFill>
                  <a:srgbClr val="008E40"/>
                </a:solidFill>
              </a:rPr>
              <a:t>Schools with one or more student groups that missed annual targets or standards for all indicators for two years in a row.</a:t>
            </a:r>
          </a:p>
          <a:p>
            <a:pPr marL="0" indent="0">
              <a:buNone/>
            </a:pPr>
            <a:r>
              <a:rPr lang="en-US" sz="1900">
                <a:solidFill>
                  <a:srgbClr val="008E40"/>
                </a:solidFill>
              </a:rPr>
              <a:t>*Timelines have shifted due to the COVID-19 pandemic.</a:t>
            </a:r>
          </a:p>
        </p:txBody>
      </p:sp>
      <p:sp>
        <p:nvSpPr>
          <p:cNvPr id="3" name="Slide Number Placeholder 2">
            <a:extLst>
              <a:ext uri="{FF2B5EF4-FFF2-40B4-BE49-F238E27FC236}">
                <a16:creationId xmlns:a16="http://schemas.microsoft.com/office/drawing/2014/main" id="{3949F17F-672E-D856-49EC-E0A0E43DEC92}"/>
              </a:ext>
            </a:extLst>
          </p:cNvPr>
          <p:cNvSpPr>
            <a:spLocks noGrp="1"/>
          </p:cNvSpPr>
          <p:nvPr>
            <p:ph type="sldNum" sz="quarter" idx="12"/>
          </p:nvPr>
        </p:nvSpPr>
        <p:spPr/>
        <p:txBody>
          <a:bodyPr/>
          <a:lstStyle/>
          <a:p>
            <a:fld id="{343EDAA5-BF2D-41F1-9E86-9751D03BA045}" type="slidenum">
              <a:rPr lang="en-US" smtClean="0"/>
              <a:t>33</a:t>
            </a:fld>
            <a:endParaRPr lang="en-US"/>
          </a:p>
        </p:txBody>
      </p:sp>
    </p:spTree>
    <p:extLst>
      <p:ext uri="{BB962C8B-B14F-4D97-AF65-F5344CB8AC3E}">
        <p14:creationId xmlns:p14="http://schemas.microsoft.com/office/powerpoint/2010/main" val="22172843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4">
            <a:extLst>
              <a:ext uri="{FF2B5EF4-FFF2-40B4-BE49-F238E27FC236}">
                <a16:creationId xmlns:a16="http://schemas.microsoft.com/office/drawing/2014/main" id="{91CC44A1-FB0B-4260-9C48-180F6BFC96F1}"/>
              </a:ext>
            </a:extLst>
          </p:cNvPr>
          <p:cNvSpPr>
            <a:spLocks noGrp="1"/>
          </p:cNvSpPr>
          <p:nvPr>
            <p:ph type="title"/>
          </p:nvPr>
        </p:nvSpPr>
        <p:spPr/>
        <p:txBody>
          <a:bodyPr/>
          <a:lstStyle/>
          <a:p>
            <a:pPr algn="ctr"/>
            <a:r>
              <a:rPr lang="en-US" b="1">
                <a:solidFill>
                  <a:srgbClr val="008E40"/>
                </a:solidFill>
              </a:rPr>
              <a:t>What Happens Next?</a:t>
            </a:r>
          </a:p>
        </p:txBody>
      </p:sp>
      <p:sp>
        <p:nvSpPr>
          <p:cNvPr id="3" name="Content Placeholder 2">
            <a:extLst>
              <a:ext uri="{FF2B5EF4-FFF2-40B4-BE49-F238E27FC236}">
                <a16:creationId xmlns:a16="http://schemas.microsoft.com/office/drawing/2014/main" id="{1089410E-E4E7-BD47-96DF-4812C1363972}"/>
              </a:ext>
            </a:extLst>
          </p:cNvPr>
          <p:cNvSpPr>
            <a:spLocks noGrp="1"/>
          </p:cNvSpPr>
          <p:nvPr>
            <p:ph idx="1"/>
          </p:nvPr>
        </p:nvSpPr>
        <p:spPr/>
        <p:txBody>
          <a:bodyPr>
            <a:normAutofit/>
          </a:bodyPr>
          <a:lstStyle/>
          <a:p>
            <a:pPr marL="0" indent="0">
              <a:spcAft>
                <a:spcPts val="2800"/>
              </a:spcAft>
              <a:buNone/>
            </a:pPr>
            <a:r>
              <a:rPr lang="en-US">
                <a:solidFill>
                  <a:srgbClr val="008E40"/>
                </a:solidFill>
                <a:cs typeface="Times New Roman"/>
              </a:rPr>
              <a:t>Schools identified for support and improvement work in partnership with their education community of parents, families, educators, and community members throughout the year to:</a:t>
            </a:r>
            <a:endParaRPr lang="en-US">
              <a:solidFill>
                <a:srgbClr val="008E40"/>
              </a:solidFill>
              <a:cs typeface="Times New Roman" panose="02020603050405020304" pitchFamily="18" charset="0"/>
            </a:endParaRPr>
          </a:p>
          <a:p>
            <a:pPr marL="342900" indent="-342900">
              <a:buFont typeface="Wingdings" panose="05000000000000000000" pitchFamily="2" charset="2"/>
              <a:buChar char="ü"/>
            </a:pPr>
            <a:r>
              <a:rPr lang="en-US" b="1">
                <a:solidFill>
                  <a:srgbClr val="008E40"/>
                </a:solidFill>
                <a:cs typeface="Times New Roman"/>
              </a:rPr>
              <a:t>Assess needs</a:t>
            </a:r>
            <a:r>
              <a:rPr lang="en-US">
                <a:solidFill>
                  <a:srgbClr val="008E40"/>
                </a:solidFill>
                <a:cs typeface="Times New Roman"/>
              </a:rPr>
              <a:t> related to the areas of weakness</a:t>
            </a:r>
          </a:p>
          <a:p>
            <a:pPr marL="342900" indent="-342900">
              <a:buFont typeface="Wingdings" panose="05000000000000000000" pitchFamily="2" charset="2"/>
              <a:buChar char="ü"/>
            </a:pPr>
            <a:r>
              <a:rPr lang="en-US" b="1">
                <a:solidFill>
                  <a:srgbClr val="008E40"/>
                </a:solidFill>
                <a:cs typeface="Times New Roman"/>
              </a:rPr>
              <a:t>Identify strategies and resources </a:t>
            </a:r>
            <a:r>
              <a:rPr lang="en-US">
                <a:solidFill>
                  <a:srgbClr val="008E40"/>
                </a:solidFill>
                <a:cs typeface="Times New Roman"/>
              </a:rPr>
              <a:t>that can impact improvement</a:t>
            </a:r>
          </a:p>
          <a:p>
            <a:pPr marL="342900" indent="-342900">
              <a:buFont typeface="Wingdings" panose="05000000000000000000" pitchFamily="2" charset="2"/>
              <a:buChar char="ü"/>
            </a:pPr>
            <a:r>
              <a:rPr lang="en-US" b="1">
                <a:solidFill>
                  <a:srgbClr val="008E40"/>
                </a:solidFill>
                <a:cs typeface="Times New Roman"/>
              </a:rPr>
              <a:t>Create an Annual School Plan </a:t>
            </a:r>
            <a:r>
              <a:rPr lang="en-US">
                <a:solidFill>
                  <a:srgbClr val="008E40"/>
                </a:solidFill>
                <a:cs typeface="Times New Roman"/>
              </a:rPr>
              <a:t>that will outline specific steps</a:t>
            </a:r>
          </a:p>
          <a:p>
            <a:pPr marL="342900" indent="-342900">
              <a:buFont typeface="Wingdings" panose="05000000000000000000" pitchFamily="2" charset="2"/>
              <a:buChar char="ü"/>
            </a:pPr>
            <a:r>
              <a:rPr lang="en-US" b="1">
                <a:solidFill>
                  <a:srgbClr val="008E40"/>
                </a:solidFill>
                <a:cs typeface="Times New Roman"/>
              </a:rPr>
              <a:t>Outline a timeline for completion </a:t>
            </a:r>
            <a:r>
              <a:rPr lang="en-US">
                <a:solidFill>
                  <a:srgbClr val="008E40"/>
                </a:solidFill>
                <a:cs typeface="Times New Roman"/>
              </a:rPr>
              <a:t>of those steps </a:t>
            </a:r>
          </a:p>
          <a:p>
            <a:pPr marL="342900" indent="-342900">
              <a:buFont typeface="Wingdings" panose="05000000000000000000" pitchFamily="2" charset="2"/>
              <a:buChar char="ü"/>
            </a:pPr>
            <a:r>
              <a:rPr lang="en-US" b="1">
                <a:solidFill>
                  <a:srgbClr val="008E40"/>
                </a:solidFill>
                <a:cs typeface="Times New Roman"/>
              </a:rPr>
              <a:t>Understand the steps </a:t>
            </a:r>
            <a:r>
              <a:rPr lang="en-US">
                <a:solidFill>
                  <a:srgbClr val="008E40"/>
                </a:solidFill>
                <a:cs typeface="Times New Roman"/>
              </a:rPr>
              <a:t>needed to be removed from status </a:t>
            </a:r>
            <a:endParaRPr lang="en-US">
              <a:solidFill>
                <a:srgbClr val="008E40"/>
              </a:solidFill>
              <a:cs typeface="Times New Roman" panose="02020603050405020304" pitchFamily="18" charset="0"/>
            </a:endParaRPr>
          </a:p>
        </p:txBody>
      </p:sp>
      <p:sp>
        <p:nvSpPr>
          <p:cNvPr id="4" name="Slide Number Placeholder 3">
            <a:extLst>
              <a:ext uri="{FF2B5EF4-FFF2-40B4-BE49-F238E27FC236}">
                <a16:creationId xmlns:a16="http://schemas.microsoft.com/office/drawing/2014/main" id="{7CEF1D66-E0A3-C8D7-41BD-C64E75EB47FD}"/>
              </a:ext>
            </a:extLst>
          </p:cNvPr>
          <p:cNvSpPr>
            <a:spLocks noGrp="1"/>
          </p:cNvSpPr>
          <p:nvPr>
            <p:ph type="sldNum" sz="quarter" idx="12"/>
          </p:nvPr>
        </p:nvSpPr>
        <p:spPr/>
        <p:txBody>
          <a:bodyPr/>
          <a:lstStyle/>
          <a:p>
            <a:fld id="{343EDAA5-BF2D-41F1-9E86-9751D03BA045}" type="slidenum">
              <a:rPr lang="en-US" smtClean="0"/>
              <a:t>34</a:t>
            </a:fld>
            <a:endParaRPr lang="en-US"/>
          </a:p>
        </p:txBody>
      </p:sp>
    </p:spTree>
    <p:extLst>
      <p:ext uri="{BB962C8B-B14F-4D97-AF65-F5344CB8AC3E}">
        <p14:creationId xmlns:p14="http://schemas.microsoft.com/office/powerpoint/2010/main" val="37101687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3FFB03F0-A92A-4D49-A946-E847271A9C57}"/>
              </a:ext>
            </a:extLst>
          </p:cNvPr>
          <p:cNvSpPr>
            <a:spLocks noGrp="1"/>
          </p:cNvSpPr>
          <p:nvPr>
            <p:ph type="title"/>
          </p:nvPr>
        </p:nvSpPr>
        <p:spPr/>
        <p:txBody>
          <a:bodyPr/>
          <a:lstStyle/>
          <a:p>
            <a:pPr algn="ctr"/>
            <a:r>
              <a:rPr lang="en-US" b="1"/>
              <a:t>How Can I Get Involved?</a:t>
            </a:r>
          </a:p>
        </p:txBody>
      </p:sp>
      <p:sp>
        <p:nvSpPr>
          <p:cNvPr id="2" name="Content Placeholder 1">
            <a:extLst>
              <a:ext uri="{FF2B5EF4-FFF2-40B4-BE49-F238E27FC236}">
                <a16:creationId xmlns:a16="http://schemas.microsoft.com/office/drawing/2014/main" id="{F9DCA3AC-CAFE-4DBB-8928-19F14B56FC12}"/>
              </a:ext>
            </a:extLst>
          </p:cNvPr>
          <p:cNvSpPr>
            <a:spLocks noGrp="1"/>
          </p:cNvSpPr>
          <p:nvPr>
            <p:ph idx="1"/>
          </p:nvPr>
        </p:nvSpPr>
        <p:spPr/>
        <p:txBody>
          <a:bodyPr>
            <a:normAutofit/>
          </a:bodyPr>
          <a:lstStyle/>
          <a:p>
            <a:r>
              <a:rPr lang="en-US"/>
              <a:t>Reach out to your school and district to find out about opportunities for how parents, families, and educators will work together to improve their schools. </a:t>
            </a:r>
          </a:p>
          <a:p>
            <a:r>
              <a:rPr lang="en-US"/>
              <a:t>Schools and districts are required to engage with parents, families, educators, and community members throughout the year to assess needs related to the areas of weakness, identify strategies and resources that can impact improvement, create an improvement plan and timeline for completion. </a:t>
            </a:r>
          </a:p>
          <a:p>
            <a:r>
              <a:rPr lang="en-US"/>
              <a:t>See NJDOE’s Stakeholder Engagement Guide on the NJDOE </a:t>
            </a:r>
            <a:r>
              <a:rPr lang="en-US">
                <a:hlinkClick r:id="rId3"/>
              </a:rPr>
              <a:t>ESSA resources page</a:t>
            </a:r>
            <a:r>
              <a:rPr lang="en-US"/>
              <a:t> for detailed descriptions of these requirements.</a:t>
            </a:r>
          </a:p>
        </p:txBody>
      </p:sp>
      <p:sp>
        <p:nvSpPr>
          <p:cNvPr id="5" name="Slide Number Placeholder 4">
            <a:extLst>
              <a:ext uri="{FF2B5EF4-FFF2-40B4-BE49-F238E27FC236}">
                <a16:creationId xmlns:a16="http://schemas.microsoft.com/office/drawing/2014/main" id="{4EF26DF1-0CE8-1D52-6F44-B6114764AE0B}"/>
              </a:ext>
            </a:extLst>
          </p:cNvPr>
          <p:cNvSpPr>
            <a:spLocks noGrp="1"/>
          </p:cNvSpPr>
          <p:nvPr>
            <p:ph type="sldNum" sz="quarter" idx="12"/>
          </p:nvPr>
        </p:nvSpPr>
        <p:spPr/>
        <p:txBody>
          <a:bodyPr/>
          <a:lstStyle/>
          <a:p>
            <a:fld id="{343EDAA5-BF2D-41F1-9E86-9751D03BA045}" type="slidenum">
              <a:rPr lang="en-US" smtClean="0"/>
              <a:t>35</a:t>
            </a:fld>
            <a:endParaRPr lang="en-US"/>
          </a:p>
        </p:txBody>
      </p:sp>
    </p:spTree>
    <p:extLst>
      <p:ext uri="{BB962C8B-B14F-4D97-AF65-F5344CB8AC3E}">
        <p14:creationId xmlns:p14="http://schemas.microsoft.com/office/powerpoint/2010/main" val="40069806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10C41FE7-564E-4498-9A20-0E43BAB5553C}"/>
              </a:ext>
            </a:extLst>
          </p:cNvPr>
          <p:cNvSpPr>
            <a:spLocks noGrp="1"/>
          </p:cNvSpPr>
          <p:nvPr>
            <p:ph type="title"/>
          </p:nvPr>
        </p:nvSpPr>
        <p:spPr/>
        <p:txBody>
          <a:bodyPr/>
          <a:lstStyle/>
          <a:p>
            <a:pPr algn="ctr"/>
            <a:r>
              <a:rPr lang="en-US" b="1"/>
              <a:t>Ways to Engage with Our School</a:t>
            </a:r>
          </a:p>
        </p:txBody>
      </p:sp>
      <p:sp>
        <p:nvSpPr>
          <p:cNvPr id="7" name="Content Placeholder 6">
            <a:extLst>
              <a:ext uri="{FF2B5EF4-FFF2-40B4-BE49-F238E27FC236}">
                <a16:creationId xmlns:a16="http://schemas.microsoft.com/office/drawing/2014/main" id="{DBC5A462-BF1C-A34A-BFA0-1617D05E161E}"/>
              </a:ext>
            </a:extLst>
          </p:cNvPr>
          <p:cNvSpPr txBox="1">
            <a:spLocks noGrp="1"/>
          </p:cNvSpPr>
          <p:nvPr>
            <p:ph idx="1"/>
          </p:nvPr>
        </p:nvSpPr>
        <p:spPr/>
        <p:txBody>
          <a:bodyPr/>
          <a:lstStyle/>
          <a:p>
            <a:r>
              <a:rPr lang="en-US">
                <a:solidFill>
                  <a:srgbClr val="008E40"/>
                </a:solidFill>
              </a:rPr>
              <a:t>[Optional: Insert planned school engagement and/or information sessions]</a:t>
            </a:r>
          </a:p>
        </p:txBody>
      </p:sp>
      <p:sp>
        <p:nvSpPr>
          <p:cNvPr id="3" name="Slide Number Placeholder 2">
            <a:extLst>
              <a:ext uri="{FF2B5EF4-FFF2-40B4-BE49-F238E27FC236}">
                <a16:creationId xmlns:a16="http://schemas.microsoft.com/office/drawing/2014/main" id="{E27ED520-9F0B-F272-9D23-3262E747CA9F}"/>
              </a:ext>
            </a:extLst>
          </p:cNvPr>
          <p:cNvSpPr>
            <a:spLocks noGrp="1"/>
          </p:cNvSpPr>
          <p:nvPr>
            <p:ph type="sldNum" sz="quarter" idx="12"/>
          </p:nvPr>
        </p:nvSpPr>
        <p:spPr/>
        <p:txBody>
          <a:bodyPr/>
          <a:lstStyle/>
          <a:p>
            <a:fld id="{343EDAA5-BF2D-41F1-9E86-9751D03BA045}" type="slidenum">
              <a:rPr lang="en-US" smtClean="0"/>
              <a:t>36</a:t>
            </a:fld>
            <a:endParaRPr lang="en-US"/>
          </a:p>
        </p:txBody>
      </p:sp>
    </p:spTree>
    <p:extLst>
      <p:ext uri="{BB962C8B-B14F-4D97-AF65-F5344CB8AC3E}">
        <p14:creationId xmlns:p14="http://schemas.microsoft.com/office/powerpoint/2010/main" val="10108205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FAB8-8D9B-4A41-956E-3FDAA0D46F7F}"/>
              </a:ext>
            </a:extLst>
          </p:cNvPr>
          <p:cNvSpPr>
            <a:spLocks noGrp="1"/>
          </p:cNvSpPr>
          <p:nvPr>
            <p:ph type="title"/>
          </p:nvPr>
        </p:nvSpPr>
        <p:spPr>
          <a:xfrm>
            <a:off x="831850" y="1709739"/>
            <a:ext cx="10515600" cy="1071561"/>
          </a:xfrm>
        </p:spPr>
        <p:txBody>
          <a:bodyPr/>
          <a:lstStyle/>
          <a:p>
            <a:pPr algn="ctr"/>
            <a:r>
              <a:rPr lang="en-US" b="1">
                <a:cs typeface="Calibri Light"/>
              </a:rPr>
              <a:t>Questions?</a:t>
            </a:r>
            <a:endParaRPr lang="en-US" b="1"/>
          </a:p>
        </p:txBody>
      </p:sp>
      <p:sp>
        <p:nvSpPr>
          <p:cNvPr id="3" name="Text Placeholder 2">
            <a:extLst>
              <a:ext uri="{FF2B5EF4-FFF2-40B4-BE49-F238E27FC236}">
                <a16:creationId xmlns:a16="http://schemas.microsoft.com/office/drawing/2014/main" id="{0D3C8951-701F-4229-8DB9-E8F187D4EFF1}"/>
              </a:ext>
            </a:extLst>
          </p:cNvPr>
          <p:cNvSpPr>
            <a:spLocks noGrp="1"/>
          </p:cNvSpPr>
          <p:nvPr>
            <p:ph type="body" idx="1"/>
          </p:nvPr>
        </p:nvSpPr>
        <p:spPr/>
        <p:txBody>
          <a:bodyPr/>
          <a:lstStyle/>
          <a:p>
            <a:r>
              <a:rPr lang="en-US" b="0">
                <a:solidFill>
                  <a:srgbClr val="008E40"/>
                </a:solidFill>
              </a:rPr>
              <a:t>[Feel free to include questions geared toward the needs of your community. See the NJDOE School Performance Reports Administrator, Educator, and Parent and Community Member Guides on </a:t>
            </a:r>
            <a:r>
              <a:rPr lang="en-US">
                <a:solidFill>
                  <a:srgbClr val="008E40"/>
                </a:solidFill>
                <a:hlinkClick r:id="rId3"/>
              </a:rPr>
              <a:t>njschooldata.org</a:t>
            </a:r>
            <a:r>
              <a:rPr lang="en-US">
                <a:solidFill>
                  <a:srgbClr val="008E40"/>
                </a:solidFill>
              </a:rPr>
              <a:t> </a:t>
            </a:r>
            <a:r>
              <a:rPr lang="en-US" b="0">
                <a:solidFill>
                  <a:srgbClr val="008E40"/>
                </a:solidFill>
              </a:rPr>
              <a:t>for some ideas.]</a:t>
            </a:r>
          </a:p>
        </p:txBody>
      </p:sp>
      <p:sp>
        <p:nvSpPr>
          <p:cNvPr id="5" name="Slide Number Placeholder 4">
            <a:extLst>
              <a:ext uri="{FF2B5EF4-FFF2-40B4-BE49-F238E27FC236}">
                <a16:creationId xmlns:a16="http://schemas.microsoft.com/office/drawing/2014/main" id="{F6FB7EF4-3108-A80A-793F-E2B7251B4682}"/>
              </a:ext>
            </a:extLst>
          </p:cNvPr>
          <p:cNvSpPr>
            <a:spLocks noGrp="1"/>
          </p:cNvSpPr>
          <p:nvPr>
            <p:ph type="sldNum" sz="quarter" idx="12"/>
          </p:nvPr>
        </p:nvSpPr>
        <p:spPr/>
        <p:txBody>
          <a:bodyPr/>
          <a:lstStyle/>
          <a:p>
            <a:fld id="{343EDAA5-BF2D-41F1-9E86-9751D03BA045}" type="slidenum">
              <a:rPr lang="en-US" smtClean="0"/>
              <a:t>37</a:t>
            </a:fld>
            <a:endParaRPr lang="en-US"/>
          </a:p>
        </p:txBody>
      </p:sp>
    </p:spTree>
    <p:extLst>
      <p:ext uri="{BB962C8B-B14F-4D97-AF65-F5344CB8AC3E}">
        <p14:creationId xmlns:p14="http://schemas.microsoft.com/office/powerpoint/2010/main" val="30255551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5A257-8A74-4B6F-983A-DBCFEE8EF0BB}"/>
              </a:ext>
            </a:extLst>
          </p:cNvPr>
          <p:cNvSpPr>
            <a:spLocks noGrp="1"/>
          </p:cNvSpPr>
          <p:nvPr>
            <p:ph type="title"/>
          </p:nvPr>
        </p:nvSpPr>
        <p:spPr/>
        <p:txBody>
          <a:bodyPr/>
          <a:lstStyle/>
          <a:p>
            <a:pPr algn="ctr"/>
            <a:r>
              <a:rPr lang="en-US" b="1"/>
              <a:t>Have Feedback or Questions?</a:t>
            </a:r>
          </a:p>
        </p:txBody>
      </p:sp>
      <p:sp>
        <p:nvSpPr>
          <p:cNvPr id="4" name="Content Placeholder 3">
            <a:extLst>
              <a:ext uri="{FF2B5EF4-FFF2-40B4-BE49-F238E27FC236}">
                <a16:creationId xmlns:a16="http://schemas.microsoft.com/office/drawing/2014/main" id="{420CF553-7C41-47F8-87AF-6F54B801A580}"/>
              </a:ext>
            </a:extLst>
          </p:cNvPr>
          <p:cNvSpPr>
            <a:spLocks noGrp="1"/>
          </p:cNvSpPr>
          <p:nvPr>
            <p:ph idx="1"/>
          </p:nvPr>
        </p:nvSpPr>
        <p:spPr/>
        <p:txBody>
          <a:bodyPr/>
          <a:lstStyle/>
          <a:p>
            <a:pPr>
              <a:lnSpc>
                <a:spcPct val="100000"/>
              </a:lnSpc>
            </a:pPr>
            <a:r>
              <a:rPr lang="en-US" b="1"/>
              <a:t>Additional resources </a:t>
            </a:r>
            <a:r>
              <a:rPr lang="en-US"/>
              <a:t>are available at: </a:t>
            </a:r>
            <a:r>
              <a:rPr lang="en-US">
                <a:hlinkClick r:id="rId2"/>
              </a:rPr>
              <a:t>njschooldata.org</a:t>
            </a:r>
            <a:r>
              <a:rPr lang="en-US"/>
              <a:t> </a:t>
            </a:r>
          </a:p>
          <a:p>
            <a:pPr>
              <a:lnSpc>
                <a:spcPct val="100000"/>
              </a:lnSpc>
            </a:pPr>
            <a:r>
              <a:rPr lang="en-US" b="1"/>
              <a:t>Visit</a:t>
            </a:r>
            <a:r>
              <a:rPr lang="en-US"/>
              <a:t> our district website for updates: </a:t>
            </a:r>
            <a:r>
              <a:rPr lang="en-US">
                <a:solidFill>
                  <a:srgbClr val="008E40"/>
                </a:solidFill>
              </a:rPr>
              <a:t>[insert website url]</a:t>
            </a:r>
          </a:p>
          <a:p>
            <a:pPr>
              <a:lnSpc>
                <a:spcPct val="100000"/>
              </a:lnSpc>
            </a:pPr>
            <a:r>
              <a:rPr lang="en-US" b="1"/>
              <a:t>Email</a:t>
            </a:r>
            <a:r>
              <a:rPr lang="en-US"/>
              <a:t> the district: </a:t>
            </a:r>
            <a:r>
              <a:rPr lang="en-US">
                <a:solidFill>
                  <a:srgbClr val="008E40"/>
                </a:solidFill>
              </a:rPr>
              <a:t>[insert email here]</a:t>
            </a:r>
          </a:p>
          <a:p>
            <a:pPr>
              <a:lnSpc>
                <a:spcPct val="100000"/>
              </a:lnSpc>
            </a:pPr>
            <a:r>
              <a:rPr lang="en-US"/>
              <a:t>Take the </a:t>
            </a:r>
            <a:r>
              <a:rPr lang="en-US">
                <a:hlinkClick r:id="rId3"/>
              </a:rPr>
              <a:t>NJDOE School Performance Reports </a:t>
            </a:r>
            <a:r>
              <a:rPr lang="en-US" b="1">
                <a:hlinkClick r:id="rId3"/>
              </a:rPr>
              <a:t>feedback survey</a:t>
            </a:r>
            <a:r>
              <a:rPr lang="en-US"/>
              <a:t>: 	</a:t>
            </a:r>
          </a:p>
          <a:p>
            <a:pPr>
              <a:lnSpc>
                <a:spcPct val="100000"/>
              </a:lnSpc>
            </a:pPr>
            <a:r>
              <a:rPr lang="en-US" b="1"/>
              <a:t>Visit </a:t>
            </a:r>
            <a:r>
              <a:rPr lang="en-US"/>
              <a:t>the NJDOE website at: </a:t>
            </a:r>
            <a:r>
              <a:rPr lang="en-US">
                <a:hlinkClick r:id="rId4"/>
              </a:rPr>
              <a:t>nj.gov/education </a:t>
            </a:r>
            <a:endParaRPr lang="en-US"/>
          </a:p>
          <a:p>
            <a:pPr>
              <a:lnSpc>
                <a:spcPct val="100000"/>
              </a:lnSpc>
            </a:pPr>
            <a:r>
              <a:rPr lang="en-US" b="1"/>
              <a:t>Email</a:t>
            </a:r>
            <a:r>
              <a:rPr lang="en-US"/>
              <a:t> the NJDOE: </a:t>
            </a:r>
            <a:r>
              <a:rPr lang="en-US">
                <a:hlinkClick r:id="rId5"/>
              </a:rPr>
              <a:t>reportcard@doe.nj.gov</a:t>
            </a:r>
            <a:r>
              <a:rPr lang="en-US"/>
              <a:t> </a:t>
            </a:r>
          </a:p>
        </p:txBody>
      </p:sp>
      <p:sp>
        <p:nvSpPr>
          <p:cNvPr id="5" name="Slide Number Placeholder 4">
            <a:extLst>
              <a:ext uri="{FF2B5EF4-FFF2-40B4-BE49-F238E27FC236}">
                <a16:creationId xmlns:a16="http://schemas.microsoft.com/office/drawing/2014/main" id="{647B8035-3F1B-F040-8322-A488490182B6}"/>
              </a:ext>
            </a:extLst>
          </p:cNvPr>
          <p:cNvSpPr>
            <a:spLocks noGrp="1"/>
          </p:cNvSpPr>
          <p:nvPr>
            <p:ph type="sldNum" sz="quarter" idx="12"/>
          </p:nvPr>
        </p:nvSpPr>
        <p:spPr/>
        <p:txBody>
          <a:bodyPr/>
          <a:lstStyle/>
          <a:p>
            <a:fld id="{343EDAA5-BF2D-41F1-9E86-9751D03BA045}" type="slidenum">
              <a:rPr lang="en-US" smtClean="0"/>
              <a:t>38</a:t>
            </a:fld>
            <a:endParaRPr lang="en-US"/>
          </a:p>
        </p:txBody>
      </p:sp>
    </p:spTree>
    <p:extLst>
      <p:ext uri="{BB962C8B-B14F-4D97-AF65-F5344CB8AC3E}">
        <p14:creationId xmlns:p14="http://schemas.microsoft.com/office/powerpoint/2010/main" val="3115854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B94FA-49A8-4A6E-83BB-64F8D63FBBC7}"/>
              </a:ext>
              <a:ext uri="{C183D7F6-B498-43B3-948B-1728B52AA6E4}">
                <adec:decorative xmlns:adec="http://schemas.microsoft.com/office/drawing/2017/decorative" val="0"/>
              </a:ext>
            </a:extLst>
          </p:cNvPr>
          <p:cNvSpPr>
            <a:spLocks noGrp="1"/>
          </p:cNvSpPr>
          <p:nvPr>
            <p:ph type="title"/>
          </p:nvPr>
        </p:nvSpPr>
        <p:spPr>
          <a:xfrm>
            <a:off x="838200" y="454535"/>
            <a:ext cx="10515600" cy="798139"/>
          </a:xfrm>
        </p:spPr>
        <p:txBody>
          <a:bodyPr>
            <a:normAutofit/>
          </a:bodyPr>
          <a:lstStyle/>
          <a:p>
            <a:pPr algn="ctr"/>
            <a:r>
              <a:rPr lang="en-US" sz="3600" b="1">
                <a:cs typeface="Calibri Light" panose="020F0302020204030204" pitchFamily="34" charset="0"/>
              </a:rPr>
              <a:t>School Performance Reports Homepage</a:t>
            </a:r>
          </a:p>
        </p:txBody>
      </p:sp>
      <p:sp>
        <p:nvSpPr>
          <p:cNvPr id="8" name="Content Placeholder 3">
            <a:extLst>
              <a:ext uri="{FF2B5EF4-FFF2-40B4-BE49-F238E27FC236}">
                <a16:creationId xmlns:a16="http://schemas.microsoft.com/office/drawing/2014/main" id="{FFAC9D1B-0FE1-4AF4-8A83-39B6AF50FACC}"/>
              </a:ext>
              <a:ext uri="{C183D7F6-B498-43B3-948B-1728B52AA6E4}">
                <adec:decorative xmlns:adec="http://schemas.microsoft.com/office/drawing/2017/decorative" val="0"/>
              </a:ext>
            </a:extLst>
          </p:cNvPr>
          <p:cNvSpPr>
            <a:spLocks noGrp="1"/>
          </p:cNvSpPr>
          <p:nvPr>
            <p:ph idx="1"/>
          </p:nvPr>
        </p:nvSpPr>
        <p:spPr>
          <a:xfrm>
            <a:off x="838200" y="1552075"/>
            <a:ext cx="10515600" cy="365126"/>
          </a:xfrm>
        </p:spPr>
        <p:txBody>
          <a:bodyPr vert="horz" lIns="91440" tIns="45720" rIns="91440" bIns="45720" rtlCol="0" anchor="t">
            <a:normAutofit lnSpcReduction="10000"/>
          </a:bodyPr>
          <a:lstStyle/>
          <a:p>
            <a:pPr marL="0" indent="0" algn="ctr">
              <a:buNone/>
            </a:pPr>
            <a:r>
              <a:rPr lang="en-US" sz="2000"/>
              <a:t>You can find the School Performance Reports at </a:t>
            </a:r>
            <a:r>
              <a:rPr lang="en-US" sz="2000" u="sng">
                <a:hlinkClick r:id="rId2"/>
              </a:rPr>
              <a:t>njschooldata.org</a:t>
            </a:r>
            <a:r>
              <a:rPr lang="en-US" sz="2000" u="sng"/>
              <a:t>.</a:t>
            </a:r>
            <a:endParaRPr lang="en-US" sz="2000"/>
          </a:p>
        </p:txBody>
      </p:sp>
      <p:pic>
        <p:nvPicPr>
          <p:cNvPr id="6" name="Picture 5" descr="Screenshot: introductory text about performance reports, list of &quot;what's new,&quot; buttons for &quot;Schools A to Z,&quot; &quot;Districts A to Z&quot; and &quot;State Report. Outline map of New Jersey with all 21 counties labelled.">
            <a:extLst>
              <a:ext uri="{FF2B5EF4-FFF2-40B4-BE49-F238E27FC236}">
                <a16:creationId xmlns:a16="http://schemas.microsoft.com/office/drawing/2014/main" id="{CC26584B-ECCF-E8CA-6F14-B30E36DA62B3}"/>
              </a:ext>
            </a:extLst>
          </p:cNvPr>
          <p:cNvPicPr>
            <a:picLocks noChangeAspect="1"/>
          </p:cNvPicPr>
          <p:nvPr/>
        </p:nvPicPr>
        <p:blipFill>
          <a:blip r:embed="rId3"/>
          <a:stretch>
            <a:fillRect/>
          </a:stretch>
        </p:blipFill>
        <p:spPr>
          <a:xfrm>
            <a:off x="2869452" y="2089700"/>
            <a:ext cx="6453096" cy="4195543"/>
          </a:xfrm>
          <a:prstGeom prst="rect">
            <a:avLst/>
          </a:prstGeom>
        </p:spPr>
      </p:pic>
      <p:sp>
        <p:nvSpPr>
          <p:cNvPr id="5" name="Slide Number Placeholder 4">
            <a:extLst>
              <a:ext uri="{FF2B5EF4-FFF2-40B4-BE49-F238E27FC236}">
                <a16:creationId xmlns:a16="http://schemas.microsoft.com/office/drawing/2014/main" id="{A75126C1-7880-3032-8FE8-1A7A55599271}"/>
              </a:ext>
            </a:extLst>
          </p:cNvPr>
          <p:cNvSpPr>
            <a:spLocks noGrp="1"/>
          </p:cNvSpPr>
          <p:nvPr>
            <p:ph type="sldNum" sz="quarter" idx="12"/>
          </p:nvPr>
        </p:nvSpPr>
        <p:spPr/>
        <p:txBody>
          <a:bodyPr/>
          <a:lstStyle/>
          <a:p>
            <a:fld id="{343EDAA5-BF2D-41F1-9E86-9751D03BA045}" type="slidenum">
              <a:rPr lang="en-US" smtClean="0"/>
              <a:t>4</a:t>
            </a:fld>
            <a:endParaRPr lang="en-US"/>
          </a:p>
        </p:txBody>
      </p:sp>
    </p:spTree>
    <p:extLst>
      <p:ext uri="{BB962C8B-B14F-4D97-AF65-F5344CB8AC3E}">
        <p14:creationId xmlns:p14="http://schemas.microsoft.com/office/powerpoint/2010/main" val="1357994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B94FA-49A8-4A6E-83BB-64F8D63FBBC7}"/>
              </a:ext>
            </a:extLst>
          </p:cNvPr>
          <p:cNvSpPr>
            <a:spLocks noGrp="1"/>
          </p:cNvSpPr>
          <p:nvPr>
            <p:ph type="title"/>
          </p:nvPr>
        </p:nvSpPr>
        <p:spPr>
          <a:xfrm>
            <a:off x="838200" y="414001"/>
            <a:ext cx="10515600" cy="798139"/>
          </a:xfrm>
        </p:spPr>
        <p:txBody>
          <a:bodyPr>
            <a:normAutofit/>
          </a:bodyPr>
          <a:lstStyle/>
          <a:p>
            <a:pPr algn="ctr"/>
            <a:r>
              <a:rPr lang="en-US" sz="3600" b="1">
                <a:cs typeface="Calibri Light"/>
              </a:rPr>
              <a:t>Links to the Performance Reports on District Website</a:t>
            </a:r>
            <a:endParaRPr lang="en-US"/>
          </a:p>
        </p:txBody>
      </p:sp>
      <p:sp>
        <p:nvSpPr>
          <p:cNvPr id="4" name="TextBox 3">
            <a:extLst>
              <a:ext uri="{FF2B5EF4-FFF2-40B4-BE49-F238E27FC236}">
                <a16:creationId xmlns:a16="http://schemas.microsoft.com/office/drawing/2014/main" id="{5EB6A669-B173-4644-BFF7-29740F017AD5}"/>
              </a:ext>
            </a:extLst>
          </p:cNvPr>
          <p:cNvSpPr txBox="1"/>
          <p:nvPr/>
        </p:nvSpPr>
        <p:spPr>
          <a:xfrm>
            <a:off x="155574" y="2082564"/>
            <a:ext cx="2465078" cy="1857839"/>
          </a:xfrm>
          <a:prstGeom prst="rect">
            <a:avLst/>
          </a:prstGeom>
          <a:solidFill>
            <a:srgbClr val="008E40"/>
          </a:solidFill>
        </p:spPr>
        <p:txBody>
          <a:bodyPr wrap="square" lIns="91440" tIns="45720" rIns="91440" bIns="45720" rtlCol="0" anchor="t">
            <a:spAutoFit/>
          </a:bodyPr>
          <a:lstStyle/>
          <a:p>
            <a:r>
              <a:rPr lang="en-US" sz="1400" b="1">
                <a:solidFill>
                  <a:schemeClr val="bg1"/>
                </a:solidFill>
              </a:rPr>
              <a:t>All districts are required to link to the School Performance Reports on their websites. You may want to include on this page where you can find a link to the reports on your own website.</a:t>
            </a:r>
            <a:endParaRPr lang="en-US">
              <a:solidFill>
                <a:schemeClr val="bg1"/>
              </a:solidFill>
            </a:endParaRPr>
          </a:p>
        </p:txBody>
      </p:sp>
      <p:sp>
        <p:nvSpPr>
          <p:cNvPr id="8" name="Content Placeholder 3">
            <a:extLst>
              <a:ext uri="{FF2B5EF4-FFF2-40B4-BE49-F238E27FC236}">
                <a16:creationId xmlns:a16="http://schemas.microsoft.com/office/drawing/2014/main" id="{FFAC9D1B-0FE1-4AF4-8A83-39B6AF50FACC}"/>
              </a:ext>
            </a:extLst>
          </p:cNvPr>
          <p:cNvSpPr>
            <a:spLocks noGrp="1"/>
          </p:cNvSpPr>
          <p:nvPr>
            <p:ph idx="1"/>
          </p:nvPr>
        </p:nvSpPr>
        <p:spPr>
          <a:xfrm>
            <a:off x="838200" y="1465404"/>
            <a:ext cx="10515600" cy="4407662"/>
          </a:xfrm>
        </p:spPr>
        <p:txBody>
          <a:bodyPr vert="horz" lIns="91440" tIns="45720" rIns="91440" bIns="45720" rtlCol="0" anchor="t">
            <a:normAutofit/>
          </a:bodyPr>
          <a:lstStyle/>
          <a:p>
            <a:pPr marL="0" indent="0" algn="ctr">
              <a:buNone/>
            </a:pPr>
            <a:r>
              <a:rPr lang="en-US" sz="2000">
                <a:solidFill>
                  <a:srgbClr val="008000"/>
                </a:solidFill>
                <a:cs typeface="Calibri"/>
              </a:rPr>
              <a:t>[Add link and screenshot of link to the School Performance Reports on your district website]</a:t>
            </a:r>
          </a:p>
        </p:txBody>
      </p:sp>
      <p:sp>
        <p:nvSpPr>
          <p:cNvPr id="5" name="Slide Number Placeholder 4">
            <a:extLst>
              <a:ext uri="{FF2B5EF4-FFF2-40B4-BE49-F238E27FC236}">
                <a16:creationId xmlns:a16="http://schemas.microsoft.com/office/drawing/2014/main" id="{655DC17B-373F-046A-C3F8-C9E0C13058D1}"/>
              </a:ext>
            </a:extLst>
          </p:cNvPr>
          <p:cNvSpPr>
            <a:spLocks noGrp="1"/>
          </p:cNvSpPr>
          <p:nvPr>
            <p:ph type="sldNum" sz="quarter" idx="12"/>
          </p:nvPr>
        </p:nvSpPr>
        <p:spPr/>
        <p:txBody>
          <a:bodyPr/>
          <a:lstStyle/>
          <a:p>
            <a:fld id="{343EDAA5-BF2D-41F1-9E86-9751D03BA045}" type="slidenum">
              <a:rPr lang="en-US" smtClean="0"/>
              <a:t>5</a:t>
            </a:fld>
            <a:endParaRPr lang="en-US"/>
          </a:p>
        </p:txBody>
      </p:sp>
    </p:spTree>
    <p:extLst>
      <p:ext uri="{BB962C8B-B14F-4D97-AF65-F5344CB8AC3E}">
        <p14:creationId xmlns:p14="http://schemas.microsoft.com/office/powerpoint/2010/main" val="2539987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83DFE-40A0-EA06-9CFB-70187696D287}"/>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9F5B0E66-5B4E-8D4A-40A6-8FF4A64912FB}"/>
              </a:ext>
            </a:extLst>
          </p:cNvPr>
          <p:cNvSpPr>
            <a:spLocks noGrp="1"/>
          </p:cNvSpPr>
          <p:nvPr>
            <p:ph type="title"/>
          </p:nvPr>
        </p:nvSpPr>
        <p:spPr>
          <a:xfrm>
            <a:off x="838200" y="365125"/>
            <a:ext cx="10515600" cy="1325563"/>
          </a:xfrm>
        </p:spPr>
        <p:txBody>
          <a:bodyPr>
            <a:normAutofit/>
          </a:bodyPr>
          <a:lstStyle/>
          <a:p>
            <a:pPr algn="ctr"/>
            <a:r>
              <a:rPr lang="en-US" sz="3600" b="1"/>
              <a:t>What Kinds of Information Do the School Performance Reports Include?</a:t>
            </a:r>
          </a:p>
        </p:txBody>
      </p:sp>
      <p:sp>
        <p:nvSpPr>
          <p:cNvPr id="10" name="Text Placeholder 14">
            <a:extLst>
              <a:ext uri="{FF2B5EF4-FFF2-40B4-BE49-F238E27FC236}">
                <a16:creationId xmlns:a16="http://schemas.microsoft.com/office/drawing/2014/main" id="{3EFA7FED-CA71-483D-E3DD-CB00D4AF937F}"/>
              </a:ext>
            </a:extLst>
          </p:cNvPr>
          <p:cNvSpPr txBox="1">
            <a:spLocks/>
          </p:cNvSpPr>
          <p:nvPr/>
        </p:nvSpPr>
        <p:spPr>
          <a:xfrm>
            <a:off x="863602" y="1810035"/>
            <a:ext cx="10617200" cy="686752"/>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a:t>The New Jersey School Performance Reports contain hundreds of data points about schools and districts across New Jersey including:</a:t>
            </a:r>
          </a:p>
        </p:txBody>
      </p:sp>
      <p:sp>
        <p:nvSpPr>
          <p:cNvPr id="11" name="Content Placeholder 12">
            <a:extLst>
              <a:ext uri="{FF2B5EF4-FFF2-40B4-BE49-F238E27FC236}">
                <a16:creationId xmlns:a16="http://schemas.microsoft.com/office/drawing/2014/main" id="{A3878832-8256-D216-71C2-4E08BE0AAB00}"/>
              </a:ext>
            </a:extLst>
          </p:cNvPr>
          <p:cNvSpPr>
            <a:spLocks noGrp="1"/>
          </p:cNvSpPr>
          <p:nvPr>
            <p:ph sz="half" idx="1"/>
          </p:nvPr>
        </p:nvSpPr>
        <p:spPr>
          <a:xfrm>
            <a:off x="838200" y="2752790"/>
            <a:ext cx="5181600" cy="2710041"/>
          </a:xfrm>
        </p:spPr>
        <p:txBody>
          <a:bodyPr/>
          <a:lstStyle/>
          <a:p>
            <a:pPr>
              <a:lnSpc>
                <a:spcPct val="110000"/>
              </a:lnSpc>
              <a:buFont typeface="Wingdings" panose="05000000000000000000" pitchFamily="2" charset="2"/>
              <a:buChar char="ü"/>
            </a:pPr>
            <a:r>
              <a:rPr lang="en-US" sz="2200"/>
              <a:t>School and district overviews</a:t>
            </a:r>
          </a:p>
          <a:p>
            <a:pPr>
              <a:lnSpc>
                <a:spcPct val="110000"/>
              </a:lnSpc>
              <a:buFont typeface="Wingdings" panose="05000000000000000000" pitchFamily="2" charset="2"/>
              <a:buChar char="ü"/>
            </a:pPr>
            <a:r>
              <a:rPr lang="en-US" sz="2200"/>
              <a:t>Demographic information</a:t>
            </a:r>
          </a:p>
          <a:p>
            <a:pPr>
              <a:lnSpc>
                <a:spcPct val="110000"/>
              </a:lnSpc>
              <a:buFont typeface="Wingdings" panose="05000000000000000000" pitchFamily="2" charset="2"/>
              <a:buChar char="ü"/>
            </a:pPr>
            <a:r>
              <a:rPr lang="en-US" sz="2200"/>
              <a:t>Student growth</a:t>
            </a:r>
          </a:p>
          <a:p>
            <a:pPr>
              <a:lnSpc>
                <a:spcPct val="110000"/>
              </a:lnSpc>
              <a:buFont typeface="Wingdings" panose="05000000000000000000" pitchFamily="2" charset="2"/>
              <a:buChar char="ü"/>
            </a:pPr>
            <a:r>
              <a:rPr lang="en-US" sz="2200"/>
              <a:t>Academic achievement</a:t>
            </a:r>
          </a:p>
          <a:p>
            <a:pPr>
              <a:lnSpc>
                <a:spcPct val="110000"/>
              </a:lnSpc>
              <a:buFont typeface="Wingdings" panose="05000000000000000000" pitchFamily="2" charset="2"/>
              <a:buChar char="ü"/>
            </a:pPr>
            <a:r>
              <a:rPr lang="en-US" sz="2200"/>
              <a:t>College and career readiness</a:t>
            </a:r>
          </a:p>
        </p:txBody>
      </p:sp>
      <p:sp>
        <p:nvSpPr>
          <p:cNvPr id="12" name="Content Placeholder 13">
            <a:extLst>
              <a:ext uri="{FF2B5EF4-FFF2-40B4-BE49-F238E27FC236}">
                <a16:creationId xmlns:a16="http://schemas.microsoft.com/office/drawing/2014/main" id="{61C5789C-7B8C-3241-43AF-676230FE7BD0}"/>
              </a:ext>
            </a:extLst>
          </p:cNvPr>
          <p:cNvSpPr txBox="1">
            <a:spLocks/>
          </p:cNvSpPr>
          <p:nvPr/>
        </p:nvSpPr>
        <p:spPr>
          <a:xfrm>
            <a:off x="6172202" y="2703554"/>
            <a:ext cx="5571197" cy="280851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buFont typeface="Wingdings" panose="05000000000000000000" pitchFamily="2" charset="2"/>
              <a:buChar char="ü"/>
            </a:pPr>
            <a:r>
              <a:rPr lang="en-US" sz="2200"/>
              <a:t>Graduation and postsecondary</a:t>
            </a:r>
          </a:p>
          <a:p>
            <a:pPr>
              <a:lnSpc>
                <a:spcPct val="110000"/>
              </a:lnSpc>
              <a:buFont typeface="Wingdings" panose="05000000000000000000" pitchFamily="2" charset="2"/>
              <a:buChar char="ü"/>
            </a:pPr>
            <a:r>
              <a:rPr lang="en-US" sz="2200"/>
              <a:t>School climate and environment</a:t>
            </a:r>
          </a:p>
          <a:p>
            <a:pPr>
              <a:lnSpc>
                <a:spcPct val="110000"/>
              </a:lnSpc>
              <a:buFont typeface="Wingdings" panose="05000000000000000000" pitchFamily="2" charset="2"/>
              <a:buChar char="ü"/>
            </a:pPr>
            <a:r>
              <a:rPr lang="en-US" sz="2200"/>
              <a:t>Staff information</a:t>
            </a:r>
          </a:p>
          <a:p>
            <a:pPr>
              <a:lnSpc>
                <a:spcPct val="110000"/>
              </a:lnSpc>
              <a:buFont typeface="Wingdings" panose="05000000000000000000" pitchFamily="2" charset="2"/>
              <a:buChar char="ü"/>
            </a:pPr>
            <a:r>
              <a:rPr lang="en-US" sz="2200"/>
              <a:t>School Accountability</a:t>
            </a:r>
          </a:p>
          <a:p>
            <a:pPr>
              <a:lnSpc>
                <a:spcPct val="110000"/>
              </a:lnSpc>
              <a:buFont typeface="Wingdings" panose="05000000000000000000" pitchFamily="2" charset="2"/>
              <a:buChar char="ü"/>
            </a:pPr>
            <a:r>
              <a:rPr lang="en-US" sz="2200"/>
              <a:t>School and district narrative information</a:t>
            </a:r>
          </a:p>
        </p:txBody>
      </p:sp>
      <p:sp>
        <p:nvSpPr>
          <p:cNvPr id="5" name="Slide Number Placeholder 4">
            <a:extLst>
              <a:ext uri="{FF2B5EF4-FFF2-40B4-BE49-F238E27FC236}">
                <a16:creationId xmlns:a16="http://schemas.microsoft.com/office/drawing/2014/main" id="{41DA3D43-659E-0D14-6B1F-A1A39EBE860A}"/>
              </a:ext>
            </a:extLst>
          </p:cNvPr>
          <p:cNvSpPr>
            <a:spLocks noGrp="1"/>
          </p:cNvSpPr>
          <p:nvPr>
            <p:ph type="sldNum" sz="quarter" idx="12"/>
          </p:nvPr>
        </p:nvSpPr>
        <p:spPr/>
        <p:txBody>
          <a:bodyPr/>
          <a:lstStyle/>
          <a:p>
            <a:fld id="{343EDAA5-BF2D-41F1-9E86-9751D03BA045}" type="slidenum">
              <a:rPr lang="en-US" smtClean="0"/>
              <a:t>6</a:t>
            </a:fld>
            <a:endParaRPr lang="en-US"/>
          </a:p>
        </p:txBody>
      </p:sp>
    </p:spTree>
    <p:extLst>
      <p:ext uri="{BB962C8B-B14F-4D97-AF65-F5344CB8AC3E}">
        <p14:creationId xmlns:p14="http://schemas.microsoft.com/office/powerpoint/2010/main" val="961640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7">
            <a:extLst>
              <a:ext uri="{FF2B5EF4-FFF2-40B4-BE49-F238E27FC236}">
                <a16:creationId xmlns:a16="http://schemas.microsoft.com/office/drawing/2014/main" id="{386A1F95-93FB-4FF1-B7CE-6E67D58724D3}"/>
              </a:ext>
            </a:extLst>
          </p:cNvPr>
          <p:cNvSpPr txBox="1">
            <a:spLocks noGrp="1"/>
          </p:cNvSpPr>
          <p:nvPr>
            <p:ph idx="1"/>
          </p:nvPr>
        </p:nvSpPr>
        <p:spPr>
          <a:xfrm>
            <a:off x="632757" y="1287439"/>
            <a:ext cx="10926486" cy="4851952"/>
          </a:xfrm>
          <a:prstGeom prst="rect">
            <a:avLst/>
          </a:prstGeom>
        </p:spPr>
        <p:txBody>
          <a:bodyPr vert="horz" lIns="91440" tIns="45720" rIns="91440" bIns="45720" rtlCol="0" anchor="t">
            <a:noAutofit/>
          </a:bodyPr>
          <a:lstStyle/>
          <a:p>
            <a:pPr marL="0" marR="0" indent="0">
              <a:buNone/>
            </a:pPr>
            <a:r>
              <a:rPr lang="en-US" sz="2000">
                <a:effectLst/>
                <a:ea typeface="Calibri" panose="020F0502020204030204" pitchFamily="34" charset="0"/>
                <a:cs typeface="Arial" panose="020B0604020202020204" pitchFamily="34" charset="0"/>
              </a:rPr>
              <a:t>The 2023-2024 School Performance Reports include changes that respond to stakeholder feedback, federal and state requirements, and data availability. These changes include:</a:t>
            </a:r>
          </a:p>
          <a:p>
            <a:pPr marL="342900" marR="0" lvl="0" indent="-342900">
              <a:lnSpc>
                <a:spcPct val="107000"/>
              </a:lnSpc>
              <a:spcBef>
                <a:spcPts val="0"/>
              </a:spcBef>
              <a:buFont typeface="Symbol" panose="05050102010706020507" pitchFamily="18" charset="2"/>
              <a:buChar char=""/>
            </a:pPr>
            <a:r>
              <a:rPr lang="en-US" sz="2000">
                <a:effectLst/>
                <a:ea typeface="SimSun" panose="02010600030101010101" pitchFamily="2" charset="-122"/>
                <a:cs typeface="Arial" panose="020B0604020202020204" pitchFamily="34" charset="0"/>
              </a:rPr>
              <a:t>Additional</a:t>
            </a:r>
            <a:r>
              <a:rPr lang="en-US" sz="2000" b="1">
                <a:effectLst/>
                <a:ea typeface="SimSun" panose="02010600030101010101" pitchFamily="2" charset="-122"/>
                <a:cs typeface="Arial" panose="020B0604020202020204" pitchFamily="34" charset="0"/>
              </a:rPr>
              <a:t> chronic absenteeism data </a:t>
            </a:r>
            <a:r>
              <a:rPr lang="en-US" sz="2000">
                <a:effectLst/>
                <a:ea typeface="SimSun" panose="02010600030101010101" pitchFamily="2" charset="-122"/>
                <a:cs typeface="Arial" panose="020B0604020202020204" pitchFamily="34" charset="0"/>
              </a:rPr>
              <a:t>showing three-year trends in chronic absenteeism rates</a:t>
            </a:r>
            <a:r>
              <a:rPr lang="en-US" sz="2000" b="1">
                <a:effectLst/>
                <a:ea typeface="SimSun" panose="02010600030101010101" pitchFamily="2" charset="-122"/>
                <a:cs typeface="Arial" panose="020B0604020202020204" pitchFamily="34" charset="0"/>
              </a:rPr>
              <a:t>, </a:t>
            </a:r>
            <a:r>
              <a:rPr lang="en-US" sz="2000">
                <a:effectLst/>
                <a:ea typeface="SimSun" panose="02010600030101010101" pitchFamily="2" charset="-122"/>
                <a:cs typeface="Arial" panose="020B0604020202020204" pitchFamily="34" charset="0"/>
              </a:rPr>
              <a:t>an expanded summary of the percentage of days that students were absent, and whether schools are required to create a corrective action plan based on schoolwide chronic absenteeism rates;</a:t>
            </a:r>
            <a:endParaRPr lang="en-US" sz="2000">
              <a:effectLst/>
              <a:ea typeface="Calibri" panose="020F0502020204030204" pitchFamily="34" charset="0"/>
              <a:cs typeface="Arial" panose="020B0604020202020204" pitchFamily="34" charset="0"/>
            </a:endParaRPr>
          </a:p>
          <a:p>
            <a:pPr marL="342900" marR="0" lvl="0" indent="-342900">
              <a:lnSpc>
                <a:spcPct val="107000"/>
              </a:lnSpc>
              <a:spcBef>
                <a:spcPts val="0"/>
              </a:spcBef>
              <a:buFont typeface="Symbol" panose="05050102010706020507" pitchFamily="18" charset="2"/>
              <a:buChar char=""/>
            </a:pPr>
            <a:r>
              <a:rPr lang="en-US" sz="2000">
                <a:effectLst/>
                <a:ea typeface="Calibri" panose="020F0502020204030204" pitchFamily="34" charset="0"/>
                <a:cs typeface="Arial" panose="020B0604020202020204" pitchFamily="34" charset="0"/>
              </a:rPr>
              <a:t>Information on whether current and former multilingual learners are earning the </a:t>
            </a:r>
            <a:r>
              <a:rPr lang="en-US" sz="2000" b="1">
                <a:effectLst/>
                <a:ea typeface="Calibri" panose="020F0502020204030204" pitchFamily="34" charset="0"/>
                <a:cs typeface="Arial" panose="020B0604020202020204" pitchFamily="34" charset="0"/>
              </a:rPr>
              <a:t>Seal of Biliteracy</a:t>
            </a:r>
            <a:r>
              <a:rPr lang="en-US" sz="2000">
                <a:effectLst/>
                <a:ea typeface="Calibri" panose="020F0502020204030204" pitchFamily="34" charset="0"/>
                <a:cs typeface="Arial" panose="020B0604020202020204" pitchFamily="34" charset="0"/>
              </a:rPr>
              <a:t>;</a:t>
            </a:r>
          </a:p>
          <a:p>
            <a:pPr marL="342900" marR="0" lvl="0" indent="-342900">
              <a:lnSpc>
                <a:spcPct val="107000"/>
              </a:lnSpc>
              <a:spcBef>
                <a:spcPts val="0"/>
              </a:spcBef>
              <a:buFont typeface="Symbol" panose="05050102010706020507" pitchFamily="18" charset="2"/>
              <a:buChar char=""/>
            </a:pPr>
            <a:r>
              <a:rPr lang="en-US" sz="2000">
                <a:effectLst/>
                <a:ea typeface="Calibri" panose="020F0502020204030204" pitchFamily="34" charset="0"/>
                <a:cs typeface="Arial" panose="020B0604020202020204" pitchFamily="34" charset="0"/>
              </a:rPr>
              <a:t>Expanded </a:t>
            </a:r>
            <a:r>
              <a:rPr lang="en-US" sz="2000" b="1">
                <a:effectLst/>
                <a:ea typeface="Calibri" panose="020F0502020204030204" pitchFamily="34" charset="0"/>
                <a:cs typeface="Arial" panose="020B0604020202020204" pitchFamily="34" charset="0"/>
              </a:rPr>
              <a:t>visual and performing arts </a:t>
            </a:r>
            <a:r>
              <a:rPr lang="en-US" sz="2000">
                <a:effectLst/>
                <a:ea typeface="Calibri" panose="020F0502020204030204" pitchFamily="34" charset="0"/>
                <a:cs typeface="Arial" panose="020B0604020202020204" pitchFamily="34" charset="0"/>
              </a:rPr>
              <a:t>participation showing participation for all grades kindergarten through 12; </a:t>
            </a:r>
          </a:p>
          <a:p>
            <a:pPr marL="342900" marR="0" lvl="0" indent="-342900">
              <a:lnSpc>
                <a:spcPct val="107000"/>
              </a:lnSpc>
              <a:spcBef>
                <a:spcPts val="0"/>
              </a:spcBef>
              <a:buFont typeface="Symbol" panose="05050102010706020507" pitchFamily="18" charset="2"/>
              <a:buChar char=""/>
            </a:pPr>
            <a:r>
              <a:rPr lang="en-US" sz="2000">
                <a:effectLst/>
                <a:ea typeface="SimSun" panose="02010600030101010101" pitchFamily="2" charset="-122"/>
                <a:cs typeface="Arial" panose="020B0604020202020204" pitchFamily="34" charset="0"/>
              </a:rPr>
              <a:t>Information on student disciplinary removals, students involved in police notifications, and student arrests by student group and grade level available directly in the School Performance Reports; and</a:t>
            </a:r>
            <a:endParaRPr lang="en-US" sz="2000">
              <a:effectLst/>
              <a:ea typeface="Calibri" panose="020F0502020204030204" pitchFamily="34" charset="0"/>
              <a:cs typeface="Arial" panose="020B0604020202020204" pitchFamily="34" charset="0"/>
            </a:endParaRPr>
          </a:p>
          <a:p>
            <a:pPr marL="342900" marR="0" lvl="0" indent="-342900">
              <a:lnSpc>
                <a:spcPct val="107000"/>
              </a:lnSpc>
              <a:spcBef>
                <a:spcPts val="0"/>
              </a:spcBef>
              <a:buFont typeface="Symbol" panose="05050102010706020507" pitchFamily="18" charset="2"/>
              <a:buChar char=""/>
            </a:pPr>
            <a:r>
              <a:rPr lang="en-US" sz="2000">
                <a:effectLst/>
                <a:ea typeface="SimSun" panose="02010600030101010101" pitchFamily="2" charset="-122"/>
                <a:cs typeface="Arial" panose="020B0604020202020204" pitchFamily="34" charset="0"/>
              </a:rPr>
              <a:t>New </a:t>
            </a:r>
            <a:r>
              <a:rPr lang="en-US" sz="2000" b="1">
                <a:effectLst/>
                <a:ea typeface="SimSun" panose="02010600030101010101" pitchFamily="2" charset="-122"/>
                <a:cs typeface="Arial" panose="020B0604020202020204" pitchFamily="34" charset="0"/>
              </a:rPr>
              <a:t>High School Persistence </a:t>
            </a:r>
            <a:r>
              <a:rPr lang="en-US" sz="2000">
                <a:effectLst/>
                <a:ea typeface="SimSun" panose="02010600030101010101" pitchFamily="2" charset="-122"/>
                <a:cs typeface="Arial" panose="020B0604020202020204" pitchFamily="34" charset="0"/>
              </a:rPr>
              <a:t>and</a:t>
            </a:r>
            <a:r>
              <a:rPr lang="en-US" sz="2000" b="1">
                <a:effectLst/>
                <a:ea typeface="SimSun" panose="02010600030101010101" pitchFamily="2" charset="-122"/>
                <a:cs typeface="Arial" panose="020B0604020202020204" pitchFamily="34" charset="0"/>
              </a:rPr>
              <a:t> federal 6-year graduation rates</a:t>
            </a:r>
            <a:r>
              <a:rPr lang="en-US" sz="2000">
                <a:effectLst/>
                <a:ea typeface="SimSun" panose="02010600030101010101" pitchFamily="2" charset="-122"/>
                <a:cs typeface="Arial" panose="020B0604020202020204" pitchFamily="34" charset="0"/>
              </a:rPr>
              <a:t> aligned with proposed amendments to the Every Student Succeeds Act (ESSA) State Plan.</a:t>
            </a:r>
            <a:endParaRPr lang="en-US" sz="2000">
              <a:effectLst/>
              <a:ea typeface="Calibri" panose="020F0502020204030204" pitchFamily="34" charset="0"/>
              <a:cs typeface="Arial" panose="020B0604020202020204" pitchFamily="34" charset="0"/>
            </a:endParaRPr>
          </a:p>
        </p:txBody>
      </p:sp>
      <p:sp>
        <p:nvSpPr>
          <p:cNvPr id="2" name="Title 1">
            <a:extLst>
              <a:ext uri="{FF2B5EF4-FFF2-40B4-BE49-F238E27FC236}">
                <a16:creationId xmlns:a16="http://schemas.microsoft.com/office/drawing/2014/main" id="{AE0D64DA-772B-4F57-B430-AEB08CEB9F54}"/>
              </a:ext>
            </a:extLst>
          </p:cNvPr>
          <p:cNvSpPr>
            <a:spLocks noGrp="1"/>
          </p:cNvSpPr>
          <p:nvPr>
            <p:ph type="title"/>
          </p:nvPr>
        </p:nvSpPr>
        <p:spPr>
          <a:xfrm>
            <a:off x="838200" y="136525"/>
            <a:ext cx="10515600" cy="1325563"/>
          </a:xfrm>
        </p:spPr>
        <p:txBody>
          <a:bodyPr/>
          <a:lstStyle/>
          <a:p>
            <a:pPr algn="ctr" rtl="0" eaLnBrk="1" latinLnBrk="0" hangingPunct="1"/>
            <a:r>
              <a:rPr lang="en-US" sz="3600" b="1" kern="1200">
                <a:solidFill>
                  <a:srgbClr val="000000"/>
                </a:solidFill>
                <a:effectLst/>
                <a:ea typeface="+mn-ea"/>
                <a:cs typeface="Calibri Light" panose="020F0302020204030204" pitchFamily="34" charset="0"/>
              </a:rPr>
              <a:t>2023-2024 Report Updates</a:t>
            </a:r>
            <a:endParaRPr lang="en-US">
              <a:effectLst/>
            </a:endParaRPr>
          </a:p>
        </p:txBody>
      </p:sp>
      <p:sp>
        <p:nvSpPr>
          <p:cNvPr id="4" name="Slide Number Placeholder 3">
            <a:extLst>
              <a:ext uri="{FF2B5EF4-FFF2-40B4-BE49-F238E27FC236}">
                <a16:creationId xmlns:a16="http://schemas.microsoft.com/office/drawing/2014/main" id="{51A9E718-2E2B-8B66-43AE-BB3A246BE596}"/>
              </a:ext>
            </a:extLst>
          </p:cNvPr>
          <p:cNvSpPr>
            <a:spLocks noGrp="1"/>
          </p:cNvSpPr>
          <p:nvPr>
            <p:ph type="sldNum" sz="quarter" idx="12"/>
          </p:nvPr>
        </p:nvSpPr>
        <p:spPr/>
        <p:txBody>
          <a:bodyPr/>
          <a:lstStyle/>
          <a:p>
            <a:fld id="{343EDAA5-BF2D-41F1-9E86-9751D03BA045}" type="slidenum">
              <a:rPr lang="en-US" smtClean="0"/>
              <a:t>7</a:t>
            </a:fld>
            <a:endParaRPr lang="en-US"/>
          </a:p>
        </p:txBody>
      </p:sp>
    </p:spTree>
    <p:extLst>
      <p:ext uri="{BB962C8B-B14F-4D97-AF65-F5344CB8AC3E}">
        <p14:creationId xmlns:p14="http://schemas.microsoft.com/office/powerpoint/2010/main" val="2518095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a:xfrm>
            <a:off x="839788" y="365126"/>
            <a:ext cx="10515600" cy="1060768"/>
          </a:xfrm>
        </p:spPr>
        <p:txBody>
          <a:bodyPr>
            <a:normAutofit/>
          </a:bodyPr>
          <a:lstStyle/>
          <a:p>
            <a:pPr algn="ctr"/>
            <a:r>
              <a:rPr lang="en-US" b="1"/>
              <a:t>Student Enrollment and Demographics</a:t>
            </a:r>
          </a:p>
        </p:txBody>
      </p:sp>
      <p:sp>
        <p:nvSpPr>
          <p:cNvPr id="6" name="TextBox 5">
            <a:extLst>
              <a:ext uri="{FF2B5EF4-FFF2-40B4-BE49-F238E27FC236}">
                <a16:creationId xmlns:a16="http://schemas.microsoft.com/office/drawing/2014/main" id="{A5814D2E-61EB-45AA-A4FD-F9E98F0764A0}"/>
              </a:ext>
            </a:extLst>
          </p:cNvPr>
          <p:cNvSpPr txBox="1"/>
          <p:nvPr/>
        </p:nvSpPr>
        <p:spPr>
          <a:xfrm>
            <a:off x="100736" y="85804"/>
            <a:ext cx="3528583" cy="2246769"/>
          </a:xfrm>
          <a:prstGeom prst="rect">
            <a:avLst/>
          </a:prstGeom>
          <a:solidFill>
            <a:srgbClr val="008E40"/>
          </a:solidFill>
        </p:spPr>
        <p:txBody>
          <a:bodyPr wrap="square" lIns="91440" tIns="45720" rIns="91440" bIns="45720" rtlCol="0" anchor="t">
            <a:spAutoFit/>
          </a:bodyPr>
          <a:lstStyle/>
          <a:p>
            <a:r>
              <a:rPr lang="en-US" sz="1400" b="1">
                <a:solidFill>
                  <a:schemeClr val="bg1"/>
                </a:solidFill>
              </a:rPr>
              <a:t>Use the Demographics section of the reports to populate this slide. </a:t>
            </a:r>
          </a:p>
          <a:p>
            <a:r>
              <a:rPr lang="en-US" sz="1400" b="1">
                <a:solidFill>
                  <a:schemeClr val="bg1"/>
                </a:solidFill>
              </a:rPr>
              <a:t>Edit the data in the enrollment graph by right-clicking the graph and selecting “Edit Data.”</a:t>
            </a:r>
          </a:p>
          <a:p>
            <a:endParaRPr lang="en-US" sz="1400" b="1">
              <a:solidFill>
                <a:schemeClr val="bg1"/>
              </a:solidFill>
            </a:endParaRPr>
          </a:p>
          <a:p>
            <a:r>
              <a:rPr lang="en-US" sz="1400" b="1">
                <a:solidFill>
                  <a:schemeClr val="bg1"/>
                </a:solidFill>
              </a:rPr>
              <a:t>If there have been changes to enrollment or demographics over the last three years, you might want to flag how the district has responded to those changes. </a:t>
            </a:r>
            <a:endParaRPr lang="en-US" sz="1400" b="1">
              <a:solidFill>
                <a:schemeClr val="bg1"/>
              </a:solidFill>
              <a:cs typeface="Calibri"/>
            </a:endParaRPr>
          </a:p>
        </p:txBody>
      </p:sp>
      <p:graphicFrame>
        <p:nvGraphicFramePr>
          <p:cNvPr id="11" name="Chart 10" descr="Total enrollment for 2020-21, 2021-22, and 2022-2023."/>
          <p:cNvGraphicFramePr/>
          <p:nvPr/>
        </p:nvGraphicFramePr>
        <p:xfrm>
          <a:off x="528287" y="1829166"/>
          <a:ext cx="4122220" cy="34514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ontent Placeholder 9">
            <a:extLst>
              <a:ext uri="{FF2B5EF4-FFF2-40B4-BE49-F238E27FC236}">
                <a16:creationId xmlns:a16="http://schemas.microsoft.com/office/drawing/2014/main" id="{9F2A3F6F-A13F-40E4-A353-CF08AEC43B1B}"/>
              </a:ext>
            </a:extLst>
          </p:cNvPr>
          <p:cNvGraphicFramePr>
            <a:graphicFrameLocks noGrp="1"/>
          </p:cNvGraphicFramePr>
          <p:nvPr>
            <p:ph sz="half" idx="2"/>
          </p:nvPr>
        </p:nvGraphicFramePr>
        <p:xfrm>
          <a:off x="5078057" y="2138324"/>
          <a:ext cx="6472180" cy="2895600"/>
        </p:xfrm>
        <a:graphic>
          <a:graphicData uri="http://schemas.openxmlformats.org/drawingml/2006/table">
            <a:tbl>
              <a:tblPr firstRow="1" bandRow="1">
                <a:tableStyleId>{8799B23B-EC83-4686-B30A-512413B5E67A}</a:tableStyleId>
              </a:tblPr>
              <a:tblGrid>
                <a:gridCol w="2357551">
                  <a:extLst>
                    <a:ext uri="{9D8B030D-6E8A-4147-A177-3AD203B41FA5}">
                      <a16:colId xmlns:a16="http://schemas.microsoft.com/office/drawing/2014/main" val="2049657779"/>
                    </a:ext>
                  </a:extLst>
                </a:gridCol>
                <a:gridCol w="1371543">
                  <a:extLst>
                    <a:ext uri="{9D8B030D-6E8A-4147-A177-3AD203B41FA5}">
                      <a16:colId xmlns:a16="http://schemas.microsoft.com/office/drawing/2014/main" val="2796681162"/>
                    </a:ext>
                  </a:extLst>
                </a:gridCol>
                <a:gridCol w="1371543">
                  <a:extLst>
                    <a:ext uri="{9D8B030D-6E8A-4147-A177-3AD203B41FA5}">
                      <a16:colId xmlns:a16="http://schemas.microsoft.com/office/drawing/2014/main" val="295548569"/>
                    </a:ext>
                  </a:extLst>
                </a:gridCol>
                <a:gridCol w="1371543">
                  <a:extLst>
                    <a:ext uri="{9D8B030D-6E8A-4147-A177-3AD203B41FA5}">
                      <a16:colId xmlns:a16="http://schemas.microsoft.com/office/drawing/2014/main" val="497630142"/>
                    </a:ext>
                  </a:extLst>
                </a:gridCol>
              </a:tblGrid>
              <a:tr h="295387">
                <a:tc>
                  <a:txBody>
                    <a:bodyPr/>
                    <a:lstStyle/>
                    <a:p>
                      <a:pPr algn="ctr"/>
                      <a:r>
                        <a:rPr lang="en-US" sz="1600"/>
                        <a:t>Student Group</a:t>
                      </a:r>
                      <a:endParaRPr lang="en-US" sz="1600">
                        <a:latin typeface="+mn-lt"/>
                      </a:endParaRPr>
                    </a:p>
                  </a:txBody>
                  <a:tcPr anchor="ctr"/>
                </a:tc>
                <a:tc>
                  <a:txBody>
                    <a:bodyPr/>
                    <a:lstStyle/>
                    <a:p>
                      <a:pPr algn="ctr"/>
                      <a:r>
                        <a:rPr lang="en-US" sz="1600"/>
                        <a:t>2021-2022</a:t>
                      </a:r>
                      <a:endParaRPr lang="en-US" sz="1600">
                        <a:latin typeface="+mn-lt"/>
                      </a:endParaRPr>
                    </a:p>
                  </a:txBody>
                  <a:tcPr anchor="ctr"/>
                </a:tc>
                <a:tc>
                  <a:txBody>
                    <a:bodyPr/>
                    <a:lstStyle/>
                    <a:p>
                      <a:pPr algn="ctr"/>
                      <a:r>
                        <a:rPr lang="en-US" sz="1600"/>
                        <a:t>2022-2023</a:t>
                      </a:r>
                      <a:endParaRPr lang="en-US" sz="1600">
                        <a:latin typeface="+mn-lt"/>
                      </a:endParaRPr>
                    </a:p>
                  </a:txBody>
                  <a:tcPr anchor="ctr"/>
                </a:tc>
                <a:tc>
                  <a:txBody>
                    <a:bodyPr/>
                    <a:lstStyle/>
                    <a:p>
                      <a:pPr algn="ctr"/>
                      <a:r>
                        <a:rPr lang="en-US" sz="1600"/>
                        <a:t>2023-2024</a:t>
                      </a:r>
                      <a:endParaRPr lang="en-US" sz="1600">
                        <a:latin typeface="+mn-lt"/>
                      </a:endParaRPr>
                    </a:p>
                  </a:txBody>
                  <a:tcPr anchor="ctr"/>
                </a:tc>
                <a:extLst>
                  <a:ext uri="{0D108BD9-81ED-4DB2-BD59-A6C34878D82A}">
                    <a16:rowId xmlns:a16="http://schemas.microsoft.com/office/drawing/2014/main" val="2911945016"/>
                  </a:ext>
                </a:extLst>
              </a:tr>
              <a:tr h="295387">
                <a:tc>
                  <a:txBody>
                    <a:bodyPr/>
                    <a:lstStyle/>
                    <a:p>
                      <a:pPr algn="l" fontAlgn="ctr"/>
                      <a:r>
                        <a:rPr lang="en-US" sz="1400" u="none" strike="noStrike">
                          <a:effectLst/>
                        </a:rPr>
                        <a:t>Economically Disadvantaged</a:t>
                      </a:r>
                      <a:endParaRPr lang="en-US" sz="1400" b="0" i="0" u="none" strike="noStrike">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1123015477"/>
                  </a:ext>
                </a:extLst>
              </a:tr>
              <a:tr h="295387">
                <a:tc>
                  <a:txBody>
                    <a:bodyPr/>
                    <a:lstStyle/>
                    <a:p>
                      <a:pPr algn="l" fontAlgn="ctr"/>
                      <a:r>
                        <a:rPr lang="en-US" sz="1400" u="none" strike="noStrike">
                          <a:effectLst/>
                        </a:rPr>
                        <a:t>Students</a:t>
                      </a:r>
                      <a:r>
                        <a:rPr lang="en-US" sz="1400" u="none" strike="noStrike" baseline="0">
                          <a:effectLst/>
                        </a:rPr>
                        <a:t> with Disabilities</a:t>
                      </a:r>
                      <a:endParaRPr lang="en-US" sz="1400" b="0" i="0" u="none" strike="noStrike">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3727958289"/>
                  </a:ext>
                </a:extLst>
              </a:tr>
              <a:tr h="295387">
                <a:tc>
                  <a:txBody>
                    <a:bodyPr/>
                    <a:lstStyle/>
                    <a:p>
                      <a:pPr algn="l" fontAlgn="ctr"/>
                      <a:r>
                        <a:rPr lang="en-US" sz="1400" u="none" strike="noStrike">
                          <a:effectLst/>
                        </a:rPr>
                        <a:t>English</a:t>
                      </a:r>
                      <a:r>
                        <a:rPr lang="en-US" sz="1400" u="none" strike="noStrike" baseline="0">
                          <a:effectLst/>
                        </a:rPr>
                        <a:t> Learners</a:t>
                      </a:r>
                      <a:endParaRPr lang="en-US" sz="1400" b="0" i="0" u="none" strike="noStrike">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1519933996"/>
                  </a:ext>
                </a:extLst>
              </a:tr>
              <a:tr h="295387">
                <a:tc>
                  <a:txBody>
                    <a:bodyPr/>
                    <a:lstStyle/>
                    <a:p>
                      <a:pPr algn="l" fontAlgn="ctr"/>
                      <a:r>
                        <a:rPr lang="en-US" sz="1400" u="none" strike="noStrike">
                          <a:effectLst/>
                        </a:rPr>
                        <a:t>Homeless</a:t>
                      </a:r>
                      <a:r>
                        <a:rPr lang="en-US" sz="1400" u="none" strike="noStrike" baseline="0">
                          <a:effectLst/>
                        </a:rPr>
                        <a:t> Students</a:t>
                      </a:r>
                      <a:endParaRPr lang="en-US" sz="1400" b="0" i="0" u="none" strike="noStrike">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2553944417"/>
                  </a:ext>
                </a:extLst>
              </a:tr>
              <a:tr h="295387">
                <a:tc>
                  <a:txBody>
                    <a:bodyPr/>
                    <a:lstStyle/>
                    <a:p>
                      <a:pPr algn="l" fontAlgn="ctr"/>
                      <a:r>
                        <a:rPr lang="en-US" sz="1400" u="none" strike="noStrike">
                          <a:effectLst/>
                        </a:rPr>
                        <a:t>Students</a:t>
                      </a:r>
                      <a:r>
                        <a:rPr lang="en-US" sz="1400" u="none" strike="noStrike" baseline="0">
                          <a:effectLst/>
                        </a:rPr>
                        <a:t> in Foster Care</a:t>
                      </a:r>
                      <a:endParaRPr lang="en-US" sz="1400" b="0" i="0" u="none" strike="noStrike">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146247874"/>
                  </a:ext>
                </a:extLst>
              </a:tr>
              <a:tr h="295387">
                <a:tc>
                  <a:txBody>
                    <a:bodyPr/>
                    <a:lstStyle/>
                    <a:p>
                      <a:pPr algn="l" fontAlgn="ctr"/>
                      <a:r>
                        <a:rPr lang="en-US" sz="1400" u="none" strike="noStrike">
                          <a:effectLst/>
                        </a:rPr>
                        <a:t>Military-Connected</a:t>
                      </a:r>
                      <a:r>
                        <a:rPr lang="en-US" sz="1400" u="none" strike="noStrike" baseline="0">
                          <a:effectLst/>
                        </a:rPr>
                        <a:t> Students</a:t>
                      </a:r>
                      <a:endParaRPr lang="en-US" sz="1400" b="0" i="0" u="none" strike="noStrike">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239398482"/>
                  </a:ext>
                </a:extLst>
              </a:tr>
              <a:tr h="295387">
                <a:tc>
                  <a:txBody>
                    <a:bodyPr/>
                    <a:lstStyle/>
                    <a:p>
                      <a:pPr algn="l" fontAlgn="ctr"/>
                      <a:r>
                        <a:rPr lang="en-US" sz="1400" u="none" strike="noStrike">
                          <a:effectLst/>
                        </a:rPr>
                        <a:t>Migrant Students</a:t>
                      </a:r>
                      <a:endParaRPr lang="en-US" sz="1400" b="0" i="0" u="none" strike="noStrike">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a:ln>
                            <a:noFill/>
                          </a:ln>
                          <a:solidFill>
                            <a:srgbClr val="008000"/>
                          </a:solidFill>
                          <a:effectLst/>
                          <a:uLnTx/>
                          <a:uFillTx/>
                        </a:rPr>
                        <a:t>[Enter info]</a:t>
                      </a:r>
                      <a:endParaRPr kumimoji="0" lang="en-US" sz="1400" b="1" i="0" u="none" strike="noStrike" kern="1200" cap="none" spc="0" normalizeH="0" baseline="0" noProof="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2456457425"/>
                  </a:ext>
                </a:extLst>
              </a:tr>
            </a:tbl>
          </a:graphicData>
        </a:graphic>
      </p:graphicFrame>
      <p:sp>
        <p:nvSpPr>
          <p:cNvPr id="4" name="Slide Number Placeholder 3">
            <a:extLst>
              <a:ext uri="{FF2B5EF4-FFF2-40B4-BE49-F238E27FC236}">
                <a16:creationId xmlns:a16="http://schemas.microsoft.com/office/drawing/2014/main" id="{381CF44E-A996-AF0F-B904-E9086E5D58DD}"/>
              </a:ext>
            </a:extLst>
          </p:cNvPr>
          <p:cNvSpPr>
            <a:spLocks noGrp="1"/>
          </p:cNvSpPr>
          <p:nvPr>
            <p:ph type="sldNum" sz="quarter" idx="12"/>
          </p:nvPr>
        </p:nvSpPr>
        <p:spPr/>
        <p:txBody>
          <a:bodyPr/>
          <a:lstStyle/>
          <a:p>
            <a:fld id="{343EDAA5-BF2D-41F1-9E86-9751D03BA045}" type="slidenum">
              <a:rPr lang="en-US" smtClean="0"/>
              <a:t>8</a:t>
            </a:fld>
            <a:endParaRPr lang="en-US"/>
          </a:p>
        </p:txBody>
      </p:sp>
    </p:spTree>
    <p:extLst>
      <p:ext uri="{BB962C8B-B14F-4D97-AF65-F5344CB8AC3E}">
        <p14:creationId xmlns:p14="http://schemas.microsoft.com/office/powerpoint/2010/main" val="4189842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a:t>Student Growth Overview</a:t>
            </a:r>
          </a:p>
        </p:txBody>
      </p:sp>
      <p:sp>
        <p:nvSpPr>
          <p:cNvPr id="12" name="Subtitle 2"/>
          <p:cNvSpPr>
            <a:spLocks noGrp="1"/>
          </p:cNvSpPr>
          <p:nvPr>
            <p:ph idx="1"/>
          </p:nvPr>
        </p:nvSpPr>
        <p:spPr>
          <a:xfrm>
            <a:off x="838200" y="1971541"/>
            <a:ext cx="10515600" cy="4351338"/>
          </a:xfrm>
        </p:spPr>
        <p:txBody>
          <a:bodyPr vert="horz" lIns="91440" tIns="45720" rIns="91440" bIns="45720" rtlCol="0" anchor="t">
            <a:normAutofit/>
          </a:bodyPr>
          <a:lstStyle/>
          <a:p>
            <a:pPr marL="0" indent="0">
              <a:buNone/>
            </a:pPr>
            <a:r>
              <a:rPr lang="en-US" sz="2200"/>
              <a:t>Student growth is a measure of how much students are learning each year. New Jersey’s Every Student Succeeds Act (ESSA) state plan outlines that academic progress, or student growth, will be measured by median student growth percentiles (mSGPs) on statewide ELA and mathematics assessments. </a:t>
            </a:r>
          </a:p>
          <a:p>
            <a:pPr marL="0" indent="0">
              <a:buNone/>
            </a:pPr>
            <a:r>
              <a:rPr lang="en-US" sz="2200"/>
              <a:t>Each student gets a </a:t>
            </a:r>
            <a:r>
              <a:rPr lang="en-US" sz="2200" b="1"/>
              <a:t>student growth percentile (SGP) </a:t>
            </a:r>
            <a:r>
              <a:rPr lang="en-US" sz="2200"/>
              <a:t>from 1 to 99 for English (4</a:t>
            </a:r>
            <a:r>
              <a:rPr lang="en-US" sz="2200" baseline="30000"/>
              <a:t>th</a:t>
            </a:r>
            <a:r>
              <a:rPr lang="en-US" sz="2200"/>
              <a:t> to 8</a:t>
            </a:r>
            <a:r>
              <a:rPr lang="en-US" sz="2200" baseline="30000"/>
              <a:t>th</a:t>
            </a:r>
            <a:r>
              <a:rPr lang="en-US" sz="2200"/>
              <a:t> grade) and Mathematics (4</a:t>
            </a:r>
            <a:r>
              <a:rPr lang="en-US" sz="2200" baseline="30000"/>
              <a:t>th</a:t>
            </a:r>
            <a:r>
              <a:rPr lang="en-US" sz="2200"/>
              <a:t> to 7</a:t>
            </a:r>
            <a:r>
              <a:rPr lang="en-US" sz="2200" baseline="30000"/>
              <a:t>th</a:t>
            </a:r>
            <a:r>
              <a:rPr lang="en-US" sz="2200"/>
              <a:t> grade) that explains their progress compared to students who had similar test scores in the past (“academic peers”). </a:t>
            </a:r>
          </a:p>
          <a:p>
            <a:pPr marL="0" indent="0">
              <a:buNone/>
            </a:pPr>
            <a:r>
              <a:rPr lang="en-US" sz="2200" b="1"/>
              <a:t>Median student growth percentiles (mSGPs) </a:t>
            </a:r>
            <a:r>
              <a:rPr lang="en-US" sz="2200"/>
              <a:t>are how growth is measured for groups of students. If the SGPs for all students in a group are ordered from smallest to largest, the mSGP is the percentile in the middle of that list.</a:t>
            </a:r>
          </a:p>
        </p:txBody>
      </p:sp>
      <p:sp>
        <p:nvSpPr>
          <p:cNvPr id="4" name="Slide Number Placeholder 3">
            <a:extLst>
              <a:ext uri="{FF2B5EF4-FFF2-40B4-BE49-F238E27FC236}">
                <a16:creationId xmlns:a16="http://schemas.microsoft.com/office/drawing/2014/main" id="{CA771163-6983-7CC1-0317-C00E1659B73E}"/>
              </a:ext>
            </a:extLst>
          </p:cNvPr>
          <p:cNvSpPr>
            <a:spLocks noGrp="1"/>
          </p:cNvSpPr>
          <p:nvPr>
            <p:ph type="sldNum" sz="quarter" idx="12"/>
          </p:nvPr>
        </p:nvSpPr>
        <p:spPr/>
        <p:txBody>
          <a:bodyPr/>
          <a:lstStyle/>
          <a:p>
            <a:fld id="{343EDAA5-BF2D-41F1-9E86-9751D03BA045}" type="slidenum">
              <a:rPr lang="en-US" smtClean="0"/>
              <a:t>9</a:t>
            </a:fld>
            <a:endParaRPr lang="en-US"/>
          </a:p>
        </p:txBody>
      </p:sp>
    </p:spTree>
    <p:extLst>
      <p:ext uri="{BB962C8B-B14F-4D97-AF65-F5344CB8AC3E}">
        <p14:creationId xmlns:p14="http://schemas.microsoft.com/office/powerpoint/2010/main" val="859974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527733B12F634B9735AAA5FFBBE821" ma:contentTypeVersion="18" ma:contentTypeDescription="Create a new document." ma:contentTypeScope="" ma:versionID="1d318e6e0f75b4848d8cf36da2fbd542">
  <xsd:schema xmlns:xsd="http://www.w3.org/2001/XMLSchema" xmlns:xs="http://www.w3.org/2001/XMLSchema" xmlns:p="http://schemas.microsoft.com/office/2006/metadata/properties" xmlns:ns1="http://schemas.microsoft.com/sharepoint/v3" xmlns:ns2="1765d9d9-734f-4e40-bf37-76520b71712c" xmlns:ns3="2f57b3d6-2a08-4fee-adfc-63f103472337" targetNamespace="http://schemas.microsoft.com/office/2006/metadata/properties" ma:root="true" ma:fieldsID="aac1e3c1d37640645261dbca84d345af" ns1:_="" ns2:_="" ns3:_="">
    <xsd:import namespace="http://schemas.microsoft.com/sharepoint/v3"/>
    <xsd:import namespace="1765d9d9-734f-4e40-bf37-76520b71712c"/>
    <xsd:import namespace="2f57b3d6-2a08-4fee-adfc-63f1034723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1:_ip_UnifiedCompliancePolicyProperties" minOccurs="0"/>
                <xsd:element ref="ns1:_ip_UnifiedCompliancePolicyUIAction"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4" nillable="true" ma:displayName="Unified Compliance Policy Properties" ma:hidden="true" ma:internalName="_ip_UnifiedCompliancePolicyProperties">
      <xsd:simpleType>
        <xsd:restriction base="dms:Note"/>
      </xsd:simpleType>
    </xsd:element>
    <xsd:element name="_ip_UnifiedCompliancePolicyUIAction" ma:index="1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765d9d9-734f-4e40-bf37-76520b7171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f57b3d6-2a08-4fee-adfc-63f10347233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fbea8e1-fa75-4af4-8d6c-761e6afe434d}" ma:internalName="TaxCatchAll" ma:showField="CatchAllData" ma:web="2f57b3d6-2a08-4fee-adfc-63f10347233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1765d9d9-734f-4e40-bf37-76520b71712c">
      <Terms xmlns="http://schemas.microsoft.com/office/infopath/2007/PartnerControls"/>
    </lcf76f155ced4ddcb4097134ff3c332f>
    <_ip_UnifiedCompliancePolicyProperties xmlns="http://schemas.microsoft.com/sharepoint/v3" xsi:nil="true"/>
    <TaxCatchAll xmlns="2f57b3d6-2a08-4fee-adfc-63f103472337" xsi:nil="true"/>
  </documentManagement>
</p:properties>
</file>

<file path=customXml/itemProps1.xml><?xml version="1.0" encoding="utf-8"?>
<ds:datastoreItem xmlns:ds="http://schemas.openxmlformats.org/officeDocument/2006/customXml" ds:itemID="{85DED03E-8F83-4907-A26D-84A3DD2D88E2}">
  <ds:schemaRefs>
    <ds:schemaRef ds:uri="1765d9d9-734f-4e40-bf37-76520b71712c"/>
    <ds:schemaRef ds:uri="2f57b3d6-2a08-4fee-adfc-63f10347233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9040B7B-20F7-4DAB-ACC8-FABF6007F778}">
  <ds:schemaRefs>
    <ds:schemaRef ds:uri="http://schemas.microsoft.com/sharepoint/v3/contenttype/forms"/>
  </ds:schemaRefs>
</ds:datastoreItem>
</file>

<file path=customXml/itemProps3.xml><?xml version="1.0" encoding="utf-8"?>
<ds:datastoreItem xmlns:ds="http://schemas.openxmlformats.org/officeDocument/2006/customXml" ds:itemID="{40761814-7945-42CA-8BA1-412D9D0E32A3}">
  <ds:schemaRefs>
    <ds:schemaRef ds:uri="1765d9d9-734f-4e40-bf37-76520b71712c"/>
    <ds:schemaRef ds:uri="2f57b3d6-2a08-4fee-adfc-63f10347233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38</Slides>
  <Notes>14</Notes>
  <HiddenSlides>0</HiddenSlides>
  <ScaleCrop>false</ScaleCrop>
  <HeadingPairs>
    <vt:vector size="4" baseType="variant">
      <vt:variant>
        <vt:lpstr>Theme</vt:lpstr>
      </vt:variant>
      <vt:variant>
        <vt:i4>2</vt:i4>
      </vt:variant>
      <vt:variant>
        <vt:lpstr>Slide Titles</vt:lpstr>
      </vt:variant>
      <vt:variant>
        <vt:i4>38</vt:i4>
      </vt:variant>
    </vt:vector>
  </HeadingPairs>
  <TitlesOfParts>
    <vt:vector size="40" baseType="lpstr">
      <vt:lpstr>Office Theme</vt:lpstr>
      <vt:lpstr>Custom Design</vt:lpstr>
      <vt:lpstr>New Jersey Department of Education 2023-2024 School Performance Reports</vt:lpstr>
      <vt:lpstr>How to Use This Optional Presentation Template</vt:lpstr>
      <vt:lpstr>2023-2024 School Performance Reports</vt:lpstr>
      <vt:lpstr>School Performance Reports Homepage</vt:lpstr>
      <vt:lpstr>Links to the Performance Reports on District Website</vt:lpstr>
      <vt:lpstr>What Kinds of Information Do the School Performance Reports Include?</vt:lpstr>
      <vt:lpstr>2023-2024 Report Updates</vt:lpstr>
      <vt:lpstr>Student Enrollment and Demographics</vt:lpstr>
      <vt:lpstr>Student Growth Overview</vt:lpstr>
      <vt:lpstr>Student Growth Results</vt:lpstr>
      <vt:lpstr>Statewide Assessment Overview</vt:lpstr>
      <vt:lpstr>Statewide Assessment Results – NJSLA/DLM</vt:lpstr>
      <vt:lpstr>Graduation Rates and Pathways</vt:lpstr>
      <vt:lpstr>Graduation Rates for Federal Reporting and Accountability</vt:lpstr>
      <vt:lpstr>Federal Changes Do Not Impact Graduation Requirements</vt:lpstr>
      <vt:lpstr>State Graduation Rates</vt:lpstr>
      <vt:lpstr>Federal Graduation Rates</vt:lpstr>
      <vt:lpstr>Chronic Absenteeism and Attendance</vt:lpstr>
      <vt:lpstr>K-12 Chronic Absenteeism Rates</vt:lpstr>
      <vt:lpstr>Chronic Absenteeism</vt:lpstr>
      <vt:lpstr>Statewide Teacher Demographic Information</vt:lpstr>
      <vt:lpstr>District Teacher Demographic Information</vt:lpstr>
      <vt:lpstr>College and Career Readiness</vt:lpstr>
      <vt:lpstr>Visual and Performing Arts</vt:lpstr>
      <vt:lpstr>Student Safety in the District</vt:lpstr>
      <vt:lpstr>Early Childhood Education in the District</vt:lpstr>
      <vt:lpstr>Student Supports and Services</vt:lpstr>
      <vt:lpstr>Please Note</vt:lpstr>
      <vt:lpstr>Our Schools </vt:lpstr>
      <vt:lpstr>How Was Our School Identified? </vt:lpstr>
      <vt:lpstr>Comprehensive or Targeted Support?</vt:lpstr>
      <vt:lpstr>What is Comprehensive Support and Improvement?</vt:lpstr>
      <vt:lpstr>What is Targeted Support and Improvement?</vt:lpstr>
      <vt:lpstr>What Happens Next?</vt:lpstr>
      <vt:lpstr>How Can I Get Involved?</vt:lpstr>
      <vt:lpstr>Ways to Engage with Our School</vt:lpstr>
      <vt:lpstr>Questions?</vt:lpstr>
      <vt:lpstr>Have Feedback or Questions?</vt:lpstr>
    </vt:vector>
  </TitlesOfParts>
  <Company>NJ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Performance Reports Optional Public Presentation Template</dc:title>
  <dc:creator>Socha, Chad</dc:creator>
  <cp:revision>1</cp:revision>
  <dcterms:created xsi:type="dcterms:W3CDTF">2024-12-09T17:50:37Z</dcterms:created>
  <dcterms:modified xsi:type="dcterms:W3CDTF">2025-03-25T19:24:59Z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0x01010023527733B12F634B9735AAA5FFBBE821</vt:lpwstr>
  </property>
  <property fmtid="{D5CDD505-2E9C-101B-9397-08002B2CF9AE}" pid="3" name="MediaServiceImageTags">
    <vt:lpwstr/>
  </property>
</Properties>
</file>