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31"/>
  </p:notesMasterIdLst>
  <p:handoutMasterIdLst>
    <p:handoutMasterId r:id="rId32"/>
  </p:handoutMasterIdLst>
  <p:sldIdLst>
    <p:sldId id="1442" r:id="rId7"/>
    <p:sldId id="1347" r:id="rId8"/>
    <p:sldId id="1389" r:id="rId9"/>
    <p:sldId id="1426" r:id="rId10"/>
    <p:sldId id="1444" r:id="rId11"/>
    <p:sldId id="1412" r:id="rId12"/>
    <p:sldId id="1446" r:id="rId13"/>
    <p:sldId id="1402" r:id="rId14"/>
    <p:sldId id="1445" r:id="rId15"/>
    <p:sldId id="1429" r:id="rId16"/>
    <p:sldId id="1422" r:id="rId17"/>
    <p:sldId id="1447" r:id="rId18"/>
    <p:sldId id="1404" r:id="rId19"/>
    <p:sldId id="1430" r:id="rId20"/>
    <p:sldId id="1431" r:id="rId21"/>
    <p:sldId id="1425" r:id="rId22"/>
    <p:sldId id="1427" r:id="rId23"/>
    <p:sldId id="1428" r:id="rId24"/>
    <p:sldId id="1450" r:id="rId25"/>
    <p:sldId id="1451" r:id="rId26"/>
    <p:sldId id="1452" r:id="rId27"/>
    <p:sldId id="1435" r:id="rId28"/>
    <p:sldId id="1449" r:id="rId29"/>
    <p:sldId id="263"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C5013-E33A-798A-171A-52B2E38566D0}" name="Schiff, Jorden" initials="SJ" userId="S::jschiff@doe.nj.gov::77d82222-7197-4078-881e-914573ceb08f" providerId="AD"/>
  <p188:author id="{7CD06546-9DD9-0023-DDD8-EC4F2CAE1FF9}" name="Thomas, Elizabeth" initials="ET" userId="S::ethomas@doe.nj.gov::ecf9b76d-2424-407e-a49b-ad172b417e8c" providerId="AD"/>
  <p188:author id="{52C0154C-1078-02F7-58CA-027F329E986D}" name="Heinz, Michael" initials="HM" userId="S::mheinz@doe.nj.gov::130437f9-8446-42c2-8f58-893a0242b0f6" providerId="AD"/>
  <p188:author id="{00734097-627B-C522-23D9-7E9C800680EE}" name="Haberl, Lisa" initials="HL" userId="S::lhaberl@doe.nj.gov::b64cb466-aeff-4190-9e2e-da1f32030b77" providerId="AD"/>
  <p188:author id="{AFAD229B-0695-CF31-F7BC-BECA5AB35255}" name="Radice, Ann Marie" initials="RM" userId="S::aradice@doe.nj.gov::fdb1f08f-e895-41fb-88dc-8e2ef22c0321" providerId="AD"/>
  <p188:author id="{066653BF-CEDC-6170-60BE-D4268A40D4BC}" name="Richardson, Deidre" initials="RD" userId="S::drichard@doe.nj.gov::bed89a50-5e2a-4586-9cdf-0f24a562c8a2" providerId="AD"/>
  <p188:author id="{70EC24F6-8EE7-920F-A961-E99A70CEBB2D}" name="Deidre Richardson" initials="DR" userId="3f5f70cf93bd26c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ry, Susan" initials="BS" lastIdx="4" clrIdx="0">
    <p:extLst>
      <p:ext uri="{19B8F6BF-5375-455C-9EA6-DF929625EA0E}">
        <p15:presenceInfo xmlns:p15="http://schemas.microsoft.com/office/powerpoint/2012/main" userId="S::sbarry@doe.nj.gov::221d9e1c-b807-4fe3-9495-6eec67339b34" providerId="AD"/>
      </p:ext>
    </p:extLst>
  </p:cmAuthor>
  <p:cmAuthor id="2" name="Heinz, Michael" initials="HM" lastIdx="1" clrIdx="1">
    <p:extLst>
      <p:ext uri="{19B8F6BF-5375-455C-9EA6-DF929625EA0E}">
        <p15:presenceInfo xmlns:p15="http://schemas.microsoft.com/office/powerpoint/2012/main" userId="S::mheinz@doe.nj.gov::130437f9-8446-42c2-8f58-893a0242b0f6" providerId="AD"/>
      </p:ext>
    </p:extLst>
  </p:cmAuthor>
  <p:cmAuthor id="3" name="Haberl, Lisa" initials="HL" lastIdx="7" clrIdx="2">
    <p:extLst>
      <p:ext uri="{19B8F6BF-5375-455C-9EA6-DF929625EA0E}">
        <p15:presenceInfo xmlns:p15="http://schemas.microsoft.com/office/powerpoint/2012/main" userId="S::lhaberl@doe.nj.gov::b64cb466-aeff-4190-9e2e-da1f32030b77" providerId="AD"/>
      </p:ext>
    </p:extLst>
  </p:cmAuthor>
  <p:cmAuthor id="4" name="Richardson, Deidre" initials="RD" lastIdx="1" clrIdx="3">
    <p:extLst>
      <p:ext uri="{19B8F6BF-5375-455C-9EA6-DF929625EA0E}">
        <p15:presenceInfo xmlns:p15="http://schemas.microsoft.com/office/powerpoint/2012/main" userId="S::drichard@doe.nj.gov::bed89a50-5e2a-4586-9cdf-0f24a562c8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C00BC"/>
    <a:srgbClr val="AD4E0F"/>
    <a:srgbClr val="FFB7FF"/>
    <a:srgbClr val="8B356C"/>
    <a:srgbClr val="7C37AF"/>
    <a:srgbClr val="E8D9F3"/>
    <a:srgbClr val="FFCCFF"/>
    <a:srgbClr val="A31D80"/>
    <a:srgbClr val="6E2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83032" autoAdjust="0"/>
  </p:normalViewPr>
  <p:slideViewPr>
    <p:cSldViewPr snapToGrid="0">
      <p:cViewPr varScale="1">
        <p:scale>
          <a:sx n="83" d="100"/>
          <a:sy n="83" d="100"/>
        </p:scale>
        <p:origin x="1530"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7425AFB-E73E-4C47-BA4D-95B867A1CC07}" type="datetimeFigureOut">
              <a:rPr lang="en-US" smtClean="0"/>
              <a:t>1/13/2025</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8AC223-25EB-40B2-9538-010511AACFA5}" type="datetimeFigureOut">
              <a:rPr lang="en-US" smtClean="0"/>
              <a:t>1/13/2025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223986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754625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340E1-8948-CE25-1716-803FC5395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EF89B-283E-0246-39AE-B949A7A575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F5AAD-1023-BB8E-5363-62E2B18BA710}"/>
              </a:ext>
            </a:extLst>
          </p:cNvPr>
          <p:cNvSpPr>
            <a:spLocks noGrp="1"/>
          </p:cNvSpPr>
          <p:nvPr>
            <p:ph type="body" idx="1"/>
          </p:nvPr>
        </p:nvSpPr>
        <p:spPr/>
        <p:txBody>
          <a:bodyPr/>
          <a:lstStyle/>
          <a:p>
            <a:pPr defTabSz="933237">
              <a:defRPr/>
            </a:pPr>
            <a:endParaRPr lang="en-US" dirty="0"/>
          </a:p>
        </p:txBody>
      </p:sp>
      <p:sp>
        <p:nvSpPr>
          <p:cNvPr id="4" name="Slide Number Placeholder 3">
            <a:extLst>
              <a:ext uri="{FF2B5EF4-FFF2-40B4-BE49-F238E27FC236}">
                <a16:creationId xmlns:a16="http://schemas.microsoft.com/office/drawing/2014/main" id="{016B9CCF-7F20-7299-062C-A2DAD33877B7}"/>
              </a:ext>
            </a:extLst>
          </p:cNvPr>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254475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1867903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154242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1446588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1759841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2816759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1510119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E9230-D755-4FC4-043F-3EC64B3A5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A2558-546F-6632-1DB9-66F1A5C09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769D8-1EF0-CC3A-4D75-43D2A959DE1E}"/>
              </a:ext>
            </a:extLst>
          </p:cNvPr>
          <p:cNvSpPr>
            <a:spLocks noGrp="1"/>
          </p:cNvSpPr>
          <p:nvPr>
            <p:ph type="body" idx="1"/>
          </p:nvPr>
        </p:nvSpPr>
        <p:spPr/>
        <p:txBody>
          <a:bodyPr/>
          <a:lstStyle/>
          <a:p>
            <a:pPr defTabSz="933237">
              <a:defRPr/>
            </a:pPr>
            <a:endParaRPr lang="en-US" dirty="0"/>
          </a:p>
        </p:txBody>
      </p:sp>
      <p:sp>
        <p:nvSpPr>
          <p:cNvPr id="4" name="Slide Number Placeholder 3">
            <a:extLst>
              <a:ext uri="{FF2B5EF4-FFF2-40B4-BE49-F238E27FC236}">
                <a16:creationId xmlns:a16="http://schemas.microsoft.com/office/drawing/2014/main" id="{29A9EF12-7324-E248-DAF9-715C8607AD43}"/>
              </a:ext>
            </a:extLst>
          </p:cNvPr>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379840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1E4AE-495A-3279-D95F-E344418EF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25D02-0FE5-51DF-7111-4E25875C4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001EDF-30DC-F6CB-7B74-8570F50188FA}"/>
              </a:ext>
            </a:extLst>
          </p:cNvPr>
          <p:cNvSpPr>
            <a:spLocks noGrp="1"/>
          </p:cNvSpPr>
          <p:nvPr>
            <p:ph type="body" idx="1"/>
          </p:nvPr>
        </p:nvSpPr>
        <p:spPr/>
        <p:txBody>
          <a:bodyPr/>
          <a:lstStyle/>
          <a:p>
            <a:pPr defTabSz="933237">
              <a:defRPr/>
            </a:pPr>
            <a:endParaRPr lang="en-US" dirty="0"/>
          </a:p>
        </p:txBody>
      </p:sp>
      <p:sp>
        <p:nvSpPr>
          <p:cNvPr id="4" name="Slide Number Placeholder 3">
            <a:extLst>
              <a:ext uri="{FF2B5EF4-FFF2-40B4-BE49-F238E27FC236}">
                <a16:creationId xmlns:a16="http://schemas.microsoft.com/office/drawing/2014/main" id="{68A5698D-2C67-D4B4-D76A-66721DC97AC4}"/>
              </a:ext>
            </a:extLst>
          </p:cNvPr>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20675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276118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2FC4B-5598-46A9-59BD-0815DB066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77F6FC-3C14-D579-71D2-DAC2609D5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DB2CF-2177-9C91-1A6D-C01BD85879A7}"/>
              </a:ext>
            </a:extLst>
          </p:cNvPr>
          <p:cNvSpPr>
            <a:spLocks noGrp="1"/>
          </p:cNvSpPr>
          <p:nvPr>
            <p:ph type="body" idx="1"/>
          </p:nvPr>
        </p:nvSpPr>
        <p:spPr/>
        <p:txBody>
          <a:bodyPr/>
          <a:lstStyle/>
          <a:p>
            <a:pPr defTabSz="933237">
              <a:defRPr/>
            </a:pPr>
            <a:endParaRPr lang="en-US" dirty="0"/>
          </a:p>
        </p:txBody>
      </p:sp>
      <p:sp>
        <p:nvSpPr>
          <p:cNvPr id="4" name="Slide Number Placeholder 3">
            <a:extLst>
              <a:ext uri="{FF2B5EF4-FFF2-40B4-BE49-F238E27FC236}">
                <a16:creationId xmlns:a16="http://schemas.microsoft.com/office/drawing/2014/main" id="{F9C49880-68F3-7ADD-CE47-01F941140273}"/>
              </a:ext>
            </a:extLst>
          </p:cNvPr>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3622979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22</a:t>
            </a:fld>
            <a:endParaRPr lang="en-US"/>
          </a:p>
        </p:txBody>
      </p:sp>
    </p:spTree>
    <p:extLst>
      <p:ext uri="{BB962C8B-B14F-4D97-AF65-F5344CB8AC3E}">
        <p14:creationId xmlns:p14="http://schemas.microsoft.com/office/powerpoint/2010/main" val="1430805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518072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105053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63070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a:p>
        </p:txBody>
      </p:sp>
    </p:spTree>
    <p:extLst>
      <p:ext uri="{BB962C8B-B14F-4D97-AF65-F5344CB8AC3E}">
        <p14:creationId xmlns:p14="http://schemas.microsoft.com/office/powerpoint/2010/main" val="346133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3074256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75462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1945376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976CE-5566-9EBE-7476-5D8B4B471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83B78-038E-430F-430A-E7ACDCAC2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5A41E-9C4F-34F5-EE90-6A913B4564C6}"/>
              </a:ext>
            </a:extLst>
          </p:cNvPr>
          <p:cNvSpPr>
            <a:spLocks noGrp="1"/>
          </p:cNvSpPr>
          <p:nvPr>
            <p:ph type="body" idx="1"/>
          </p:nvPr>
        </p:nvSpPr>
        <p:spPr/>
        <p:txBody>
          <a:bodyPr/>
          <a:lstStyle/>
          <a:p>
            <a:pPr defTabSz="933237">
              <a:defRPr/>
            </a:pPr>
            <a:endParaRPr lang="en-US" dirty="0"/>
          </a:p>
          <a:p>
            <a:r>
              <a:rPr lang="en-US" sz="1200" dirty="0"/>
              <a:t>https://whyy.pbslearningmedia.org/resource/ed402c08-329f-417d-b050-f3bf03365596/fractions-on-a-number-line/</a:t>
            </a:r>
          </a:p>
        </p:txBody>
      </p:sp>
      <p:sp>
        <p:nvSpPr>
          <p:cNvPr id="4" name="Slide Number Placeholder 3">
            <a:extLst>
              <a:ext uri="{FF2B5EF4-FFF2-40B4-BE49-F238E27FC236}">
                <a16:creationId xmlns:a16="http://schemas.microsoft.com/office/drawing/2014/main" id="{592CF3F0-05F6-2C50-04D5-1759FFC4201A}"/>
              </a:ext>
            </a:extLst>
          </p:cNvPr>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338621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292229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E5C6-1C04-4D86-8555-886612432D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98DE2-1F98-4979-8D77-997338F829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9CF1F-3457-41FA-B76F-79FAA62468D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BEDE9E1-8C60-428C-9932-B0290D0724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4AFAEA-753C-44DC-8AB7-6796EB49DA7C}"/>
              </a:ext>
            </a:extLst>
          </p:cNvPr>
          <p:cNvSpPr>
            <a:spLocks noGrp="1"/>
          </p:cNvSpPr>
          <p:nvPr>
            <p:ph type="sldNum" sz="quarter" idx="12"/>
          </p:nvPr>
        </p:nvSpPr>
        <p:spPr/>
        <p:txBody>
          <a:bodyPr/>
          <a:lstStyle/>
          <a:p>
            <a:fld id="{810A6998-A26A-4057-A7E3-3212BE7AC5C2}" type="slidenum">
              <a:rPr lang="en-US" smtClean="0"/>
              <a:t>‹#›</a:t>
            </a:fld>
            <a:endParaRPr lang="en-US"/>
          </a:p>
        </p:txBody>
      </p:sp>
    </p:spTree>
    <p:extLst>
      <p:ext uri="{BB962C8B-B14F-4D97-AF65-F5344CB8AC3E}">
        <p14:creationId xmlns:p14="http://schemas.microsoft.com/office/powerpoint/2010/main" val="15137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097817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2759387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315935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691" r:id="rId15"/>
    <p:sldLayoutId id="2147483692" r:id="rId16"/>
    <p:sldLayoutId id="2147483694" r:id="rId17"/>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 id="2147483693" r:id="rId2"/>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1.bin"/><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7.emf"/><Relationship Id="rId5" Type="http://schemas.openxmlformats.org/officeDocument/2006/relationships/oleObject" Target="../embeddings/oleObject2.bin"/><Relationship Id="rId10" Type="http://schemas.openxmlformats.org/officeDocument/2006/relationships/image" Target="../media/image29.png"/><Relationship Id="rId4" Type="http://schemas.openxmlformats.org/officeDocument/2006/relationships/image" Target="../media/image26.emf"/><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0.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60.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9.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A39EA-F9DE-FAF6-269C-4C31506D452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51" y="0"/>
            <a:ext cx="6868732" cy="6858000"/>
          </a:xfrm>
          <a:prstGeom prst="rect">
            <a:avLst/>
          </a:prstGeom>
        </p:spPr>
      </p:pic>
      <p:sp>
        <p:nvSpPr>
          <p:cNvPr id="6" name="Title 5">
            <a:extLst>
              <a:ext uri="{FF2B5EF4-FFF2-40B4-BE49-F238E27FC236}">
                <a16:creationId xmlns:a16="http://schemas.microsoft.com/office/drawing/2014/main" id="{F5360FC6-EBDF-A7B3-0DA2-0A7663E918D8}"/>
              </a:ext>
            </a:extLst>
          </p:cNvPr>
          <p:cNvSpPr txBox="1">
            <a:spLocks noGrp="1"/>
          </p:cNvSpPr>
          <p:nvPr>
            <p:ph type="title" idx="4294967295"/>
          </p:nvPr>
        </p:nvSpPr>
        <p:spPr>
          <a:xfrm>
            <a:off x="6867881" y="0"/>
            <a:ext cx="5324119" cy="5386090"/>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6E2405"/>
              </a:solidFill>
              <a:effectLst/>
              <a:uLnTx/>
              <a:uFillTx/>
              <a:latin typeface="Palatino Linoty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6E2405"/>
              </a:solidFill>
              <a:effectLst/>
              <a:uLnTx/>
              <a:uFillTx/>
              <a:latin typeface="Palatino Linoty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6E2405"/>
                </a:solidFill>
                <a:effectLst/>
                <a:uLnTx/>
                <a:uFillTx/>
                <a:latin typeface="Palatino Linotype"/>
                <a:ea typeface="+mn-ea"/>
                <a:cs typeface="+mn-cs"/>
              </a:rPr>
              <a:t>Exploring Fractions in Grades 3 to 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6E2405"/>
              </a:solidFill>
              <a:effectLst/>
              <a:uLnTx/>
              <a:uFillTx/>
              <a:latin typeface="Palatino Linoty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Palatino Linotype"/>
                <a:ea typeface="+mn-ea"/>
                <a:cs typeface="+mn-cs"/>
              </a:rPr>
              <a:t>Division of Teaching and Learning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Palatino Linotype"/>
                <a:ea typeface="+mn-ea"/>
                <a:cs typeface="+mn-cs"/>
              </a:rPr>
              <a:t>Office of Standards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Palatino Linoty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Palatino Linotype"/>
                <a:ea typeface="+mn-ea"/>
                <a:cs typeface="+mn-cs"/>
              </a:rPr>
              <a:t>Dr. Deidre Richardson, Ed.D.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Palatino Linoty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Palatino Linotyp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Palatino Linotype"/>
                <a:ea typeface="+mn-ea"/>
                <a:cs typeface="+mn-cs"/>
              </a:rPr>
              <a:t>November 21,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Palatino Linotype"/>
                <a:ea typeface="+mn-ea"/>
                <a:cs typeface="+mn-cs"/>
              </a:rPr>
              <a:t>December 5, 2024</a:t>
            </a:r>
          </a:p>
        </p:txBody>
      </p:sp>
    </p:spTree>
    <p:extLst>
      <p:ext uri="{BB962C8B-B14F-4D97-AF65-F5344CB8AC3E}">
        <p14:creationId xmlns:p14="http://schemas.microsoft.com/office/powerpoint/2010/main" val="2762316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Fractions Revisions — Grade 3 </a:t>
            </a:r>
            <a:r>
              <a:rPr lang="en-US" sz="2800" dirty="0">
                <a:latin typeface="Palatino Linotype"/>
              </a:rPr>
              <a:t>(3.NF.A.3b)</a:t>
            </a:r>
            <a:endParaRPr lang="en-US" sz="2800" dirty="0"/>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404745" y="1129841"/>
            <a:ext cx="5843530" cy="2588998"/>
          </a:xfrm>
        </p:spPr>
        <p:txBody>
          <a:bodyPr>
            <a:noAutofit/>
          </a:bodyPr>
          <a:lstStyle/>
          <a:p>
            <a:pPr marL="0" marR="0" indent="0">
              <a:lnSpc>
                <a:spcPct val="150000"/>
              </a:lnSpc>
              <a:spcBef>
                <a:spcPts val="300"/>
              </a:spcBef>
              <a:spcAft>
                <a:spcPts val="300"/>
              </a:spcAft>
              <a:buNone/>
            </a:pPr>
            <a:r>
              <a:rPr lang="en-US" sz="2100" b="1" dirty="0">
                <a:effectLst/>
                <a:latin typeface="+mn-lt"/>
                <a:ea typeface="Calibri" panose="020F0502020204030204" pitchFamily="34" charset="0"/>
                <a:cs typeface="Times New Roman" panose="02020603050405020304" pitchFamily="18" charset="0"/>
              </a:rPr>
              <a:t>3.NF.A.3b </a:t>
            </a:r>
            <a:r>
              <a:rPr lang="en-US" sz="2100" b="0" dirty="0">
                <a:effectLst/>
                <a:latin typeface="+mn-lt"/>
                <a:ea typeface="Calibri" panose="020F0502020204030204" pitchFamily="34" charset="0"/>
                <a:cs typeface="Times New Roman" panose="02020603050405020304" pitchFamily="18" charset="0"/>
              </a:rPr>
              <a:t>Recognize and generate simple equivalent fractions by reasoning </a:t>
            </a:r>
            <a:r>
              <a:rPr lang="en-US" sz="2100" b="1" dirty="0">
                <a:solidFill>
                  <a:srgbClr val="AD4E0F"/>
                </a:solidFill>
                <a:latin typeface="+mn-lt"/>
              </a:rPr>
              <a:t>about their size</a:t>
            </a:r>
            <a:r>
              <a:rPr lang="en-US" sz="2100" b="0" dirty="0">
                <a:effectLst/>
                <a:latin typeface="+mn-lt"/>
                <a:ea typeface="Calibri" panose="020F0502020204030204" pitchFamily="34" charset="0"/>
                <a:cs typeface="Times New Roman" panose="02020603050405020304" pitchFamily="18" charset="0"/>
              </a:rPr>
              <a:t>, (e.g.,           ,            ). Explain why the fractions are equivalent with the support of a visual fraction model.</a:t>
            </a:r>
          </a:p>
        </p:txBody>
      </p:sp>
      <p:graphicFrame>
        <p:nvGraphicFramePr>
          <p:cNvPr id="4" name="Object 3" descr="one-half equals two-fourths.">
            <a:extLst>
              <a:ext uri="{FF2B5EF4-FFF2-40B4-BE49-F238E27FC236}">
                <a16:creationId xmlns:a16="http://schemas.microsoft.com/office/drawing/2014/main" id="{FA0EC6FC-29B1-9ED9-312A-E1B1F083AA25}"/>
              </a:ext>
            </a:extLst>
          </p:cNvPr>
          <p:cNvGraphicFramePr>
            <a:graphicFrameLocks noChangeAspect="1"/>
          </p:cNvGraphicFramePr>
          <p:nvPr>
            <p:extLst>
              <p:ext uri="{D42A27DB-BD31-4B8C-83A1-F6EECF244321}">
                <p14:modId xmlns:p14="http://schemas.microsoft.com/office/powerpoint/2010/main" val="3771520695"/>
              </p:ext>
            </p:extLst>
          </p:nvPr>
        </p:nvGraphicFramePr>
        <p:xfrm>
          <a:off x="2465207" y="2117619"/>
          <a:ext cx="580713" cy="580713"/>
        </p:xfrm>
        <a:graphic>
          <a:graphicData uri="http://schemas.openxmlformats.org/presentationml/2006/ole">
            <mc:AlternateContent xmlns:mc="http://schemas.openxmlformats.org/markup-compatibility/2006">
              <mc:Choice xmlns:v="urn:schemas-microsoft-com:vml" Requires="v">
                <p:oleObj name="Equation" r:id="rId3" imgW="361403" imgH="362163" progId="Equation.DSMT4">
                  <p:embed/>
                </p:oleObj>
              </mc:Choice>
              <mc:Fallback>
                <p:oleObj name="Equation" r:id="rId3" imgW="361403" imgH="362163" progId="Equation.DSMT4">
                  <p:embed/>
                  <p:pic>
                    <p:nvPicPr>
                      <p:cNvPr id="4" name="Object 3" descr="one-half equals two-fourths.">
                        <a:extLst>
                          <a:ext uri="{FF2B5EF4-FFF2-40B4-BE49-F238E27FC236}">
                            <a16:creationId xmlns:a16="http://schemas.microsoft.com/office/drawing/2014/main" id="{FA0EC6FC-29B1-9ED9-312A-E1B1F083AA25}"/>
                          </a:ext>
                        </a:extLst>
                      </p:cNvPr>
                      <p:cNvPicPr/>
                      <p:nvPr/>
                    </p:nvPicPr>
                    <p:blipFill>
                      <a:blip r:embed="rId4"/>
                      <a:stretch>
                        <a:fillRect/>
                      </a:stretch>
                    </p:blipFill>
                    <p:spPr>
                      <a:xfrm>
                        <a:off x="2465207" y="2117619"/>
                        <a:ext cx="580713" cy="580713"/>
                      </a:xfrm>
                      <a:prstGeom prst="rect">
                        <a:avLst/>
                      </a:prstGeom>
                    </p:spPr>
                  </p:pic>
                </p:oleObj>
              </mc:Fallback>
            </mc:AlternateContent>
          </a:graphicData>
        </a:graphic>
      </p:graphicFrame>
      <p:graphicFrame>
        <p:nvGraphicFramePr>
          <p:cNvPr id="5" name="Object 4" descr="four-sixths equals two-thirds.">
            <a:extLst>
              <a:ext uri="{FF2B5EF4-FFF2-40B4-BE49-F238E27FC236}">
                <a16:creationId xmlns:a16="http://schemas.microsoft.com/office/drawing/2014/main" id="{71E9F770-6298-0BAC-F4BE-F859832A632E}"/>
              </a:ext>
            </a:extLst>
          </p:cNvPr>
          <p:cNvGraphicFramePr>
            <a:graphicFrameLocks noChangeAspect="1"/>
          </p:cNvGraphicFramePr>
          <p:nvPr>
            <p:extLst>
              <p:ext uri="{D42A27DB-BD31-4B8C-83A1-F6EECF244321}">
                <p14:modId xmlns:p14="http://schemas.microsoft.com/office/powerpoint/2010/main" val="2243218303"/>
              </p:ext>
            </p:extLst>
          </p:nvPr>
        </p:nvGraphicFramePr>
        <p:xfrm>
          <a:off x="3326510" y="2100531"/>
          <a:ext cx="580713" cy="580713"/>
        </p:xfrm>
        <a:graphic>
          <a:graphicData uri="http://schemas.openxmlformats.org/presentationml/2006/ole">
            <mc:AlternateContent xmlns:mc="http://schemas.openxmlformats.org/markup-compatibility/2006">
              <mc:Choice xmlns:v="urn:schemas-microsoft-com:vml" Requires="v">
                <p:oleObj name="Equation" r:id="rId5" imgW="361403" imgH="362163" progId="Equation.DSMT4">
                  <p:embed/>
                </p:oleObj>
              </mc:Choice>
              <mc:Fallback>
                <p:oleObj name="Equation" r:id="rId5" imgW="361403" imgH="362163" progId="Equation.DSMT4">
                  <p:embed/>
                  <p:pic>
                    <p:nvPicPr>
                      <p:cNvPr id="5" name="Object 4" descr="four-sixths equals two-thirds.">
                        <a:extLst>
                          <a:ext uri="{FF2B5EF4-FFF2-40B4-BE49-F238E27FC236}">
                            <a16:creationId xmlns:a16="http://schemas.microsoft.com/office/drawing/2014/main" id="{71E9F770-6298-0BAC-F4BE-F859832A632E}"/>
                          </a:ext>
                        </a:extLst>
                      </p:cNvPr>
                      <p:cNvPicPr/>
                      <p:nvPr/>
                    </p:nvPicPr>
                    <p:blipFill>
                      <a:blip r:embed="rId6"/>
                      <a:stretch>
                        <a:fillRect/>
                      </a:stretch>
                    </p:blipFill>
                    <p:spPr>
                      <a:xfrm>
                        <a:off x="3326510" y="2100531"/>
                        <a:ext cx="580713" cy="580713"/>
                      </a:xfrm>
                      <a:prstGeom prst="rect">
                        <a:avLst/>
                      </a:prstGeom>
                    </p:spPr>
                  </p:pic>
                </p:oleObj>
              </mc:Fallback>
            </mc:AlternateContent>
          </a:graphicData>
        </a:graphic>
      </p:graphicFrame>
      <p:pic>
        <p:nvPicPr>
          <p:cNvPr id="11" name="Picture 10" descr="three same-sized fraction circles each with one half shaded but partitioned into 2, 4 or 6 parts">
            <a:extLst>
              <a:ext uri="{FF2B5EF4-FFF2-40B4-BE49-F238E27FC236}">
                <a16:creationId xmlns:a16="http://schemas.microsoft.com/office/drawing/2014/main" id="{2D6F4025-3D65-8CFC-3268-F59C372410E4}"/>
              </a:ext>
            </a:extLst>
          </p:cNvPr>
          <p:cNvPicPr>
            <a:picLocks noChangeAspect="1"/>
          </p:cNvPicPr>
          <p:nvPr/>
        </p:nvPicPr>
        <p:blipFill>
          <a:blip r:embed="rId7"/>
          <a:stretch>
            <a:fillRect/>
          </a:stretch>
        </p:blipFill>
        <p:spPr>
          <a:xfrm>
            <a:off x="1063149" y="3974207"/>
            <a:ext cx="3384828" cy="2012125"/>
          </a:xfrm>
          <a:prstGeom prst="rect">
            <a:avLst/>
          </a:prstGeom>
        </p:spPr>
      </p:pic>
      <p:pic>
        <p:nvPicPr>
          <p:cNvPr id="10" name="Picture 9" descr="Fractions that equal one-half: four same sized rectangles, each partitioned differently, to show equivalent fractions. The first is partitioned into two parts with one part colored red to (one half). The second is partitioned into four parts with two parts colored blue (two fourths). The third is partitioned into six parts with three parts colored green (three-sixths). The last is partitioned into eighths with 4 parts colored purple (four-eighths).">
            <a:extLst>
              <a:ext uri="{FF2B5EF4-FFF2-40B4-BE49-F238E27FC236}">
                <a16:creationId xmlns:a16="http://schemas.microsoft.com/office/drawing/2014/main" id="{79E67B70-04A6-34A4-04AD-CF39C986195B}"/>
              </a:ext>
            </a:extLst>
          </p:cNvPr>
          <p:cNvPicPr>
            <a:picLocks noChangeAspect="1"/>
          </p:cNvPicPr>
          <p:nvPr/>
        </p:nvPicPr>
        <p:blipFill>
          <a:blip r:embed="rId8"/>
          <a:stretch>
            <a:fillRect/>
          </a:stretch>
        </p:blipFill>
        <p:spPr>
          <a:xfrm>
            <a:off x="5657325" y="2390887"/>
            <a:ext cx="2897701" cy="3026080"/>
          </a:xfrm>
          <a:prstGeom prst="rect">
            <a:avLst/>
          </a:prstGeom>
        </p:spPr>
      </p:pic>
      <p:pic>
        <p:nvPicPr>
          <p:cNvPr id="3" name="Picture 2" descr="10 rectangular rods of incremental length and unique color ">
            <a:extLst>
              <a:ext uri="{FF2B5EF4-FFF2-40B4-BE49-F238E27FC236}">
                <a16:creationId xmlns:a16="http://schemas.microsoft.com/office/drawing/2014/main" id="{B35BCB9B-53B4-1AE4-B108-4A280AA0767D}"/>
              </a:ext>
            </a:extLst>
          </p:cNvPr>
          <p:cNvPicPr>
            <a:picLocks noChangeAspect="1"/>
          </p:cNvPicPr>
          <p:nvPr/>
        </p:nvPicPr>
        <p:blipFill rotWithShape="1">
          <a:blip r:embed="rId9"/>
          <a:srcRect r="47729"/>
          <a:stretch/>
        </p:blipFill>
        <p:spPr>
          <a:xfrm>
            <a:off x="8928740" y="1595172"/>
            <a:ext cx="2695179" cy="2616200"/>
          </a:xfrm>
          <a:prstGeom prst="rect">
            <a:avLst/>
          </a:prstGeom>
        </p:spPr>
      </p:pic>
      <p:pic>
        <p:nvPicPr>
          <p:cNvPr id="6" name="Picture 5" descr="four white rods each of length one above two red rods each of length two above one pink rod of length four">
            <a:extLst>
              <a:ext uri="{FF2B5EF4-FFF2-40B4-BE49-F238E27FC236}">
                <a16:creationId xmlns:a16="http://schemas.microsoft.com/office/drawing/2014/main" id="{E2B3817B-4ED7-161C-C24B-246EBB6EC2F3}"/>
              </a:ext>
            </a:extLst>
          </p:cNvPr>
          <p:cNvPicPr>
            <a:picLocks noChangeAspect="1"/>
          </p:cNvPicPr>
          <p:nvPr/>
        </p:nvPicPr>
        <p:blipFill>
          <a:blip r:embed="rId10"/>
          <a:stretch>
            <a:fillRect/>
          </a:stretch>
        </p:blipFill>
        <p:spPr>
          <a:xfrm>
            <a:off x="9625678" y="4415120"/>
            <a:ext cx="1358900" cy="1130300"/>
          </a:xfrm>
          <a:prstGeom prst="rect">
            <a:avLst/>
          </a:prstGeom>
        </p:spPr>
      </p:pic>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10</a:t>
            </a:fld>
            <a:endParaRPr lang="en-US"/>
          </a:p>
        </p:txBody>
      </p:sp>
    </p:spTree>
    <p:extLst>
      <p:ext uri="{BB962C8B-B14F-4D97-AF65-F5344CB8AC3E}">
        <p14:creationId xmlns:p14="http://schemas.microsoft.com/office/powerpoint/2010/main" val="42120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7625"/>
            <a:ext cx="10174078" cy="747579"/>
          </a:xfrm>
        </p:spPr>
        <p:txBody>
          <a:bodyPr/>
          <a:lstStyle/>
          <a:p>
            <a:r>
              <a:rPr lang="en-US" sz="4400" dirty="0">
                <a:latin typeface="Palatino Linotype"/>
              </a:rPr>
              <a:t>Representing Fractions</a:t>
            </a:r>
            <a:endParaRPr lang="en-US" sz="4200" dirty="0"/>
          </a:p>
        </p:txBody>
      </p:sp>
      <p:pic>
        <p:nvPicPr>
          <p:cNvPr id="3" name="Picture 2" descr="Fractions that equal one-half: four same sized rectangles, each partitioned differently, to show equivalent fractions. The first is partitioned into two parts with one part colored red to (one half). The second is partitioned into four parts with two parts colored blue (two fourths). The third is partitioned into six parts with three parts colored green (three-sixths). The last is partitioned into eighths with 4 parts colored purple (four-eighths).">
            <a:extLst>
              <a:ext uri="{FF2B5EF4-FFF2-40B4-BE49-F238E27FC236}">
                <a16:creationId xmlns:a16="http://schemas.microsoft.com/office/drawing/2014/main" id="{2CC8DABE-97F0-BD5A-DC9A-09299D09800A}"/>
              </a:ext>
            </a:extLst>
          </p:cNvPr>
          <p:cNvPicPr>
            <a:picLocks noChangeAspect="1"/>
          </p:cNvPicPr>
          <p:nvPr/>
        </p:nvPicPr>
        <p:blipFill>
          <a:blip r:embed="rId3"/>
          <a:stretch>
            <a:fillRect/>
          </a:stretch>
        </p:blipFill>
        <p:spPr>
          <a:xfrm>
            <a:off x="470823" y="1125204"/>
            <a:ext cx="3197804" cy="3339479"/>
          </a:xfrm>
          <a:prstGeom prst="rect">
            <a:avLst/>
          </a:prstGeom>
        </p:spPr>
      </p:pic>
      <p:sp>
        <p:nvSpPr>
          <p:cNvPr id="9" name="Rectangle 8">
            <a:extLst>
              <a:ext uri="{FF2B5EF4-FFF2-40B4-BE49-F238E27FC236}">
                <a16:creationId xmlns:a16="http://schemas.microsoft.com/office/drawing/2014/main" id="{A0124D44-0D7B-425B-A2B8-B52F832614CC}"/>
              </a:ext>
            </a:extLst>
          </p:cNvPr>
          <p:cNvSpPr/>
          <p:nvPr/>
        </p:nvSpPr>
        <p:spPr>
          <a:xfrm>
            <a:off x="396028" y="4519764"/>
            <a:ext cx="3347393" cy="1384995"/>
          </a:xfrm>
          <a:prstGeom prst="rect">
            <a:avLst/>
          </a:prstGeom>
        </p:spPr>
        <p:txBody>
          <a:bodyPr wrap="square">
            <a:spAutoFit/>
          </a:bodyPr>
          <a:lstStyle/>
          <a:p>
            <a:pPr>
              <a:spcAft>
                <a:spcPts val="1200"/>
              </a:spcAft>
            </a:pPr>
            <a:r>
              <a:rPr lang="en-US" sz="2100" dirty="0">
                <a:ea typeface="Calibri" panose="020F0502020204030204" pitchFamily="34" charset="0"/>
                <a:cs typeface="Times New Roman" panose="02020603050405020304" pitchFamily="18" charset="0"/>
              </a:rPr>
              <a:t>Visual fraction models include tape diagrams, number lines, and area models.</a:t>
            </a:r>
          </a:p>
        </p:txBody>
      </p:sp>
      <p:sp>
        <p:nvSpPr>
          <p:cNvPr id="2" name="Rectangle 1">
            <a:extLst>
              <a:ext uri="{FF2B5EF4-FFF2-40B4-BE49-F238E27FC236}">
                <a16:creationId xmlns:a16="http://schemas.microsoft.com/office/drawing/2014/main" id="{C26D3FBF-F430-A79D-D03A-7D25655D7930}"/>
              </a:ext>
            </a:extLst>
          </p:cNvPr>
          <p:cNvSpPr/>
          <p:nvPr/>
        </p:nvSpPr>
        <p:spPr>
          <a:xfrm>
            <a:off x="4247102" y="1524659"/>
            <a:ext cx="6605342" cy="415498"/>
          </a:xfrm>
          <a:prstGeom prst="rect">
            <a:avLst/>
          </a:prstGeom>
        </p:spPr>
        <p:txBody>
          <a:bodyPr wrap="square">
            <a:spAutoFit/>
          </a:bodyPr>
          <a:lstStyle/>
          <a:p>
            <a:pPr>
              <a:spcAft>
                <a:spcPts val="1200"/>
              </a:spcAft>
            </a:pPr>
            <a:r>
              <a:rPr lang="en-US" sz="2100" b="1" dirty="0">
                <a:solidFill>
                  <a:srgbClr val="FF0000"/>
                </a:solidFill>
                <a:ea typeface="Calibri" panose="020F0502020204030204" pitchFamily="34" charset="0"/>
                <a:cs typeface="Times New Roman" panose="02020603050405020304" pitchFamily="18" charset="0"/>
              </a:rPr>
              <a:t>Caution: </a:t>
            </a:r>
            <a:r>
              <a:rPr lang="en-US" sz="2100" dirty="0">
                <a:ea typeface="Calibri" panose="020F0502020204030204" pitchFamily="34" charset="0"/>
                <a:cs typeface="Times New Roman" panose="02020603050405020304" pitchFamily="18" charset="0"/>
              </a:rPr>
              <a:t>Fractions circles for small denominators only</a:t>
            </a:r>
          </a:p>
        </p:txBody>
      </p:sp>
      <p:pic>
        <p:nvPicPr>
          <p:cNvPr id="12" name="Picture 11" descr="ten same-sized fraction circles each partitioned into a different number of parts with a single part shaded in each circle">
            <a:extLst>
              <a:ext uri="{FF2B5EF4-FFF2-40B4-BE49-F238E27FC236}">
                <a16:creationId xmlns:a16="http://schemas.microsoft.com/office/drawing/2014/main" id="{D917FBC8-5220-AC5D-E8A5-FBC15A61A799}"/>
              </a:ext>
            </a:extLst>
          </p:cNvPr>
          <p:cNvPicPr>
            <a:picLocks noChangeAspect="1"/>
          </p:cNvPicPr>
          <p:nvPr/>
        </p:nvPicPr>
        <p:blipFill>
          <a:blip r:embed="rId4"/>
          <a:stretch>
            <a:fillRect/>
          </a:stretch>
        </p:blipFill>
        <p:spPr>
          <a:xfrm>
            <a:off x="4139054" y="2568216"/>
            <a:ext cx="4384321" cy="2312515"/>
          </a:xfrm>
          <a:prstGeom prst="rect">
            <a:avLst/>
          </a:prstGeom>
        </p:spPr>
      </p:pic>
      <p:pic>
        <p:nvPicPr>
          <p:cNvPr id="11" name="Picture 10" descr="twelve rectangular or circular representations of fractions. one-half, one-third, one-fourth, one-sixth, two-thirds, three-fourths, two-sixths, three-eighths, five-eighths, five-sixths, three-ninths, and six-ninths are shown">
            <a:extLst>
              <a:ext uri="{FF2B5EF4-FFF2-40B4-BE49-F238E27FC236}">
                <a16:creationId xmlns:a16="http://schemas.microsoft.com/office/drawing/2014/main" id="{57A7B460-B3AD-13F4-861F-DC5071B76131}"/>
              </a:ext>
            </a:extLst>
          </p:cNvPr>
          <p:cNvPicPr>
            <a:picLocks noChangeAspect="1"/>
          </p:cNvPicPr>
          <p:nvPr/>
        </p:nvPicPr>
        <p:blipFill rotWithShape="1">
          <a:blip r:embed="rId5"/>
          <a:srcRect l="5577" t="16480"/>
          <a:stretch/>
        </p:blipFill>
        <p:spPr>
          <a:xfrm>
            <a:off x="8596008" y="2077723"/>
            <a:ext cx="3094295" cy="3827036"/>
          </a:xfrm>
          <a:prstGeom prst="rect">
            <a:avLst/>
          </a:prstGeom>
        </p:spPr>
      </p:pic>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11</a:t>
            </a:fld>
            <a:endParaRPr lang="en-US"/>
          </a:p>
        </p:txBody>
      </p:sp>
    </p:spTree>
    <p:extLst>
      <p:ext uri="{BB962C8B-B14F-4D97-AF65-F5344CB8AC3E}">
        <p14:creationId xmlns:p14="http://schemas.microsoft.com/office/powerpoint/2010/main" val="79878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55CD7-2753-54BE-A247-21B28E1C219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F612E4A-E3D2-2644-07DF-B2478ECC93DB}"/>
              </a:ext>
            </a:extLst>
          </p:cNvPr>
          <p:cNvSpPr>
            <a:spLocks noGrp="1"/>
          </p:cNvSpPr>
          <p:nvPr>
            <p:ph type="title"/>
          </p:nvPr>
        </p:nvSpPr>
        <p:spPr>
          <a:xfrm>
            <a:off x="1256841" y="378896"/>
            <a:ext cx="10174078" cy="747579"/>
          </a:xfrm>
        </p:spPr>
        <p:txBody>
          <a:bodyPr/>
          <a:lstStyle/>
          <a:p>
            <a:r>
              <a:rPr lang="en-US" sz="4400" dirty="0">
                <a:latin typeface="Palatino Linotype"/>
              </a:rPr>
              <a:t>Fractions Revisions — Grade 3</a:t>
            </a:r>
            <a:endParaRPr lang="en-US" sz="4200" dirty="0"/>
          </a:p>
        </p:txBody>
      </p:sp>
      <p:sp>
        <p:nvSpPr>
          <p:cNvPr id="3" name="Content Placeholder 2">
            <a:extLst>
              <a:ext uri="{FF2B5EF4-FFF2-40B4-BE49-F238E27FC236}">
                <a16:creationId xmlns:a16="http://schemas.microsoft.com/office/drawing/2014/main" id="{EB32FE2B-B081-E2A8-D08B-8ECFBAC9CCBC}"/>
              </a:ext>
            </a:extLst>
          </p:cNvPr>
          <p:cNvSpPr>
            <a:spLocks noGrp="1"/>
          </p:cNvSpPr>
          <p:nvPr>
            <p:ph sz="half" idx="13"/>
          </p:nvPr>
        </p:nvSpPr>
        <p:spPr>
          <a:xfrm>
            <a:off x="410229" y="1308579"/>
            <a:ext cx="5843530" cy="4502706"/>
          </a:xfrm>
        </p:spPr>
        <p:txBody>
          <a:bodyPr>
            <a:normAutofit lnSpcReduction="10000"/>
          </a:bodyPr>
          <a:lstStyle/>
          <a:p>
            <a:pPr marL="0" indent="0">
              <a:lnSpc>
                <a:spcPct val="150000"/>
              </a:lnSpc>
              <a:buNone/>
            </a:pPr>
            <a:r>
              <a:rPr lang="en-US" sz="2100" b="1" dirty="0"/>
              <a:t>3.</a:t>
            </a:r>
            <a:r>
              <a:rPr lang="en-US" sz="2100" b="1" kern="1200" dirty="0">
                <a:solidFill>
                  <a:schemeClr val="tx1"/>
                </a:solidFill>
                <a:effectLst/>
                <a:latin typeface="+mn-lt"/>
                <a:ea typeface="+mn-ea"/>
                <a:cs typeface="+mn-cs"/>
              </a:rPr>
              <a:t>NF.A.3d </a:t>
            </a:r>
            <a:r>
              <a:rPr lang="en-US" sz="2100" b="0" kern="1200" dirty="0">
                <a:solidFill>
                  <a:schemeClr val="tx1"/>
                </a:solidFill>
                <a:effectLst/>
                <a:latin typeface="+mn-lt"/>
                <a:ea typeface="+mn-ea"/>
                <a:cs typeface="+mn-cs"/>
              </a:rPr>
              <a:t>Compare two fractions with the same numerator or the same denominator by reasoning about their size. Recognize that comparisons are valid only when the two fractions refer to the same whole. Record the results of comparisons with the symbols &gt;, =, or &lt;, and </a:t>
            </a:r>
            <a:r>
              <a:rPr lang="en-US" sz="2100" b="1" kern="1200" dirty="0">
                <a:solidFill>
                  <a:srgbClr val="AD4E0F"/>
                </a:solidFill>
                <a:effectLst/>
                <a:latin typeface="+mn-lt"/>
                <a:ea typeface="+mn-ea"/>
                <a:cs typeface="+mn-cs"/>
              </a:rPr>
              <a:t>justify the conclusions with the support of a visual fraction model</a:t>
            </a:r>
            <a:endParaRPr lang="en-US" sz="2100" b="1" dirty="0">
              <a:solidFill>
                <a:srgbClr val="AD4E0F"/>
              </a:solidFill>
              <a:effectLst/>
              <a:latin typeface="+mn-lt"/>
              <a:ea typeface="Calibri" panose="020F0502020204030204" pitchFamily="34" charset="0"/>
              <a:cs typeface="Times New Roman" panose="02020603050405020304" pitchFamily="18" charset="0"/>
            </a:endParaRPr>
          </a:p>
          <a:p>
            <a:pPr>
              <a:lnSpc>
                <a:spcPct val="150000"/>
              </a:lnSpc>
            </a:pPr>
            <a:endParaRPr lang="en-US" sz="2100" b="1" dirty="0">
              <a:solidFill>
                <a:srgbClr val="0070C0"/>
              </a:solidFill>
            </a:endParaRPr>
          </a:p>
        </p:txBody>
      </p:sp>
      <p:grpSp>
        <p:nvGrpSpPr>
          <p:cNvPr id="2" name="Group 1" descr="Math task titled 'Same Numerator' compare 3/5 and 3/8, and shows a rectangle partitioned into 5 parts and another rectangle partitioned into 8 parts. Both rectangle have 3 parts shaded. The rectangle partitioned into 8 parts is shown twice.">
            <a:extLst>
              <a:ext uri="{FF2B5EF4-FFF2-40B4-BE49-F238E27FC236}">
                <a16:creationId xmlns:a16="http://schemas.microsoft.com/office/drawing/2014/main" id="{19536880-1434-7C39-6171-AE028973A996}"/>
              </a:ext>
            </a:extLst>
          </p:cNvPr>
          <p:cNvGrpSpPr/>
          <p:nvPr/>
        </p:nvGrpSpPr>
        <p:grpSpPr>
          <a:xfrm>
            <a:off x="6096000" y="1072612"/>
            <a:ext cx="4822018" cy="3224562"/>
            <a:chOff x="6096000" y="1072612"/>
            <a:chExt cx="4822018" cy="3224562"/>
          </a:xfrm>
        </p:grpSpPr>
        <p:pic>
          <p:nvPicPr>
            <p:cNvPr id="11" name="Picture 10">
              <a:extLst>
                <a:ext uri="{FF2B5EF4-FFF2-40B4-BE49-F238E27FC236}">
                  <a16:creationId xmlns:a16="http://schemas.microsoft.com/office/drawing/2014/main" id="{5B105C37-2995-75C2-FDDA-0D201D89998B}"/>
                </a:ext>
              </a:extLst>
            </p:cNvPr>
            <p:cNvPicPr>
              <a:picLocks noChangeAspect="1"/>
            </p:cNvPicPr>
            <p:nvPr/>
          </p:nvPicPr>
          <p:blipFill>
            <a:blip r:embed="rId3"/>
            <a:stretch>
              <a:fillRect/>
            </a:stretch>
          </p:blipFill>
          <p:spPr>
            <a:xfrm>
              <a:off x="6212761" y="3492165"/>
              <a:ext cx="2326980" cy="805009"/>
            </a:xfrm>
            <a:prstGeom prst="rect">
              <a:avLst/>
            </a:prstGeom>
          </p:spPr>
        </p:pic>
        <p:grpSp>
          <p:nvGrpSpPr>
            <p:cNvPr id="16" name="Group 15">
              <a:extLst>
                <a:ext uri="{FF2B5EF4-FFF2-40B4-BE49-F238E27FC236}">
                  <a16:creationId xmlns:a16="http://schemas.microsoft.com/office/drawing/2014/main" id="{30CBCC02-487F-0153-BB6F-379F757BFADE}"/>
                </a:ext>
              </a:extLst>
            </p:cNvPr>
            <p:cNvGrpSpPr/>
            <p:nvPr/>
          </p:nvGrpSpPr>
          <p:grpSpPr>
            <a:xfrm>
              <a:off x="6096000" y="1072612"/>
              <a:ext cx="4822018" cy="2277387"/>
              <a:chOff x="6096000" y="1414448"/>
              <a:chExt cx="4822018" cy="2277387"/>
            </a:xfrm>
          </p:grpSpPr>
          <p:pic>
            <p:nvPicPr>
              <p:cNvPr id="10" name="Picture 9">
                <a:extLst>
                  <a:ext uri="{FF2B5EF4-FFF2-40B4-BE49-F238E27FC236}">
                    <a16:creationId xmlns:a16="http://schemas.microsoft.com/office/drawing/2014/main" id="{A05CAB7E-299E-4521-DE17-C677635F1902}"/>
                  </a:ext>
                </a:extLst>
              </p:cNvPr>
              <p:cNvPicPr>
                <a:picLocks noChangeAspect="1"/>
              </p:cNvPicPr>
              <p:nvPr/>
            </p:nvPicPr>
            <p:blipFill>
              <a:blip r:embed="rId4"/>
              <a:stretch>
                <a:fillRect/>
              </a:stretch>
            </p:blipFill>
            <p:spPr>
              <a:xfrm>
                <a:off x="6096000" y="1414448"/>
                <a:ext cx="4822018" cy="2277387"/>
              </a:xfrm>
              <a:prstGeom prst="rect">
                <a:avLst/>
              </a:prstGeom>
            </p:spPr>
          </p:pic>
          <p:pic>
            <p:nvPicPr>
              <p:cNvPr id="12" name="Picture 11">
                <a:extLst>
                  <a:ext uri="{FF2B5EF4-FFF2-40B4-BE49-F238E27FC236}">
                    <a16:creationId xmlns:a16="http://schemas.microsoft.com/office/drawing/2014/main" id="{1EF13A3B-21C4-DAA8-04AB-D617F5584393}"/>
                  </a:ext>
                </a:extLst>
              </p:cNvPr>
              <p:cNvPicPr>
                <a:picLocks noChangeAspect="1"/>
              </p:cNvPicPr>
              <p:nvPr/>
            </p:nvPicPr>
            <p:blipFill>
              <a:blip r:embed="rId5"/>
              <a:stretch>
                <a:fillRect/>
              </a:stretch>
            </p:blipFill>
            <p:spPr>
              <a:xfrm>
                <a:off x="8498742" y="2179085"/>
                <a:ext cx="377954" cy="396618"/>
              </a:xfrm>
              <a:prstGeom prst="rect">
                <a:avLst/>
              </a:prstGeom>
            </p:spPr>
          </p:pic>
        </p:grpSp>
      </p:grpSp>
      <p:sp>
        <p:nvSpPr>
          <p:cNvPr id="14" name="TextBox 13">
            <a:extLst>
              <a:ext uri="{FF2B5EF4-FFF2-40B4-BE49-F238E27FC236}">
                <a16:creationId xmlns:a16="http://schemas.microsoft.com/office/drawing/2014/main" id="{1E292B4A-D4D4-46DE-DFDE-8F5255D8E892}"/>
              </a:ext>
            </a:extLst>
          </p:cNvPr>
          <p:cNvSpPr txBox="1"/>
          <p:nvPr/>
        </p:nvSpPr>
        <p:spPr>
          <a:xfrm>
            <a:off x="6096000" y="4339092"/>
            <a:ext cx="6093912" cy="1708160"/>
          </a:xfrm>
          <a:prstGeom prst="rect">
            <a:avLst/>
          </a:prstGeom>
          <a:noFill/>
        </p:spPr>
        <p:txBody>
          <a:bodyPr wrap="square">
            <a:spAutoFit/>
          </a:bodyPr>
          <a:lstStyle/>
          <a:p>
            <a:r>
              <a:rPr lang="en-US" sz="2100" dirty="0"/>
              <a:t>For example, let’s compare 3/5 and 3/8. These two fractions have the same numerator. Since these two fractions have the same numerator, we can compare their denominators. In this example, since 5 </a:t>
            </a:r>
            <a:r>
              <a:rPr lang="en-US" sz="2100" dirty="0">
                <a:solidFill>
                  <a:srgbClr val="0000FF"/>
                </a:solidFill>
              </a:rPr>
              <a:t>is less than </a:t>
            </a:r>
            <a:r>
              <a:rPr lang="en-US" sz="2100" dirty="0"/>
              <a:t>8, 3/5 </a:t>
            </a:r>
            <a:r>
              <a:rPr lang="en-US" sz="2100" dirty="0">
                <a:solidFill>
                  <a:srgbClr val="00B050"/>
                </a:solidFill>
              </a:rPr>
              <a:t>is greater than </a:t>
            </a:r>
            <a:r>
              <a:rPr lang="en-US" sz="2100" dirty="0"/>
              <a:t>3/8. </a:t>
            </a:r>
          </a:p>
        </p:txBody>
      </p:sp>
      <p:sp>
        <p:nvSpPr>
          <p:cNvPr id="7" name="Slide Number Placeholder 6">
            <a:extLst>
              <a:ext uri="{FF2B5EF4-FFF2-40B4-BE49-F238E27FC236}">
                <a16:creationId xmlns:a16="http://schemas.microsoft.com/office/drawing/2014/main" id="{1F9EB236-4E9A-2F4C-97E8-47B0A255CFA3}"/>
              </a:ext>
            </a:extLst>
          </p:cNvPr>
          <p:cNvSpPr>
            <a:spLocks noGrp="1"/>
          </p:cNvSpPr>
          <p:nvPr>
            <p:ph type="sldNum" sz="quarter" idx="12"/>
          </p:nvPr>
        </p:nvSpPr>
        <p:spPr/>
        <p:txBody>
          <a:bodyPr/>
          <a:lstStyle/>
          <a:p>
            <a:fld id="{A3D1C70C-36A2-44FC-A083-98959550CFF4}" type="slidenum">
              <a:rPr lang="en-US" smtClean="0"/>
              <a:t>12</a:t>
            </a:fld>
            <a:endParaRPr lang="en-US"/>
          </a:p>
        </p:txBody>
      </p:sp>
    </p:spTree>
    <p:extLst>
      <p:ext uri="{BB962C8B-B14F-4D97-AF65-F5344CB8AC3E}">
        <p14:creationId xmlns:p14="http://schemas.microsoft.com/office/powerpoint/2010/main" val="278249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Understanding Fraction Equivalence</a:t>
            </a:r>
            <a:endParaRPr lang="en-US" sz="4200" dirty="0"/>
          </a:p>
        </p:txBody>
      </p:sp>
      <p:sp>
        <p:nvSpPr>
          <p:cNvPr id="9" name="Rectangle 8">
            <a:extLst>
              <a:ext uri="{FF2B5EF4-FFF2-40B4-BE49-F238E27FC236}">
                <a16:creationId xmlns:a16="http://schemas.microsoft.com/office/drawing/2014/main" id="{A0124D44-0D7B-425B-A2B8-B52F832614CC}"/>
              </a:ext>
            </a:extLst>
          </p:cNvPr>
          <p:cNvSpPr/>
          <p:nvPr/>
        </p:nvSpPr>
        <p:spPr>
          <a:xfrm>
            <a:off x="176268" y="1196776"/>
            <a:ext cx="11254651" cy="415498"/>
          </a:xfrm>
          <a:prstGeom prst="rect">
            <a:avLst/>
          </a:prstGeom>
        </p:spPr>
        <p:txBody>
          <a:bodyPr wrap="square">
            <a:spAutoFit/>
          </a:bodyPr>
          <a:lstStyle/>
          <a:p>
            <a:r>
              <a:rPr lang="en-US" sz="2100" b="1" dirty="0">
                <a:ea typeface="Calibri" panose="020F0502020204030204" pitchFamily="34" charset="0"/>
                <a:cs typeface="Times New Roman" panose="02020603050405020304" pitchFamily="18" charset="0"/>
              </a:rPr>
              <a:t>Clarification: Set models, including those defined as the whole, are excluded at this grade.</a:t>
            </a:r>
            <a:endParaRPr lang="en-US" sz="2100" b="1" dirty="0"/>
          </a:p>
        </p:txBody>
      </p:sp>
      <p:sp>
        <p:nvSpPr>
          <p:cNvPr id="3" name="Content Placeholder 2">
            <a:extLst>
              <a:ext uri="{FF2B5EF4-FFF2-40B4-BE49-F238E27FC236}">
                <a16:creationId xmlns:a16="http://schemas.microsoft.com/office/drawing/2014/main" id="{0B0EFB5E-AC96-473B-BC7F-ECF82849D7CB}"/>
              </a:ext>
            </a:extLst>
          </p:cNvPr>
          <p:cNvSpPr>
            <a:spLocks noGrp="1"/>
          </p:cNvSpPr>
          <p:nvPr>
            <p:ph sz="half" idx="13"/>
          </p:nvPr>
        </p:nvSpPr>
        <p:spPr>
          <a:xfrm>
            <a:off x="455048" y="1735806"/>
            <a:ext cx="6521379" cy="3426260"/>
          </a:xfrm>
        </p:spPr>
        <p:txBody>
          <a:bodyPr>
            <a:normAutofit/>
          </a:bodyPr>
          <a:lstStyle/>
          <a:p>
            <a:pPr marL="0" marR="0" indent="0">
              <a:lnSpc>
                <a:spcPct val="150000"/>
              </a:lnSpc>
              <a:spcBef>
                <a:spcPts val="300"/>
              </a:spcBef>
              <a:spcAft>
                <a:spcPts val="300"/>
              </a:spcAft>
              <a:buNone/>
            </a:pPr>
            <a:r>
              <a:rPr lang="en-US" sz="2100" dirty="0"/>
              <a:t>4.NF.A.1 Explain why a fraction </a:t>
            </a:r>
            <a:r>
              <a:rPr lang="en-US" sz="2100" b="1" dirty="0"/>
              <a:t>a/b</a:t>
            </a:r>
            <a:r>
              <a:rPr lang="en-US" sz="2100" dirty="0"/>
              <a:t> is equivalent to a fraction (n x a)/(n x b) by using visual fraction models, with attention to how the number and size of the parts differ even though the two fractions themselves are the same size. Use this principle to recognize and generate equivalent fractions.</a:t>
            </a:r>
            <a:endParaRPr lang="en-US" sz="2100" b="1" dirty="0">
              <a:solidFill>
                <a:srgbClr val="0070C0"/>
              </a:solidFill>
            </a:endParaRPr>
          </a:p>
        </p:txBody>
      </p:sp>
      <p:pic>
        <p:nvPicPr>
          <p:cNvPr id="11" name="Picture 10" descr="the equation two-thirds equals four-sixths. Two times two equals four (numerators) and three times two equals six (denominators)">
            <a:extLst>
              <a:ext uri="{FF2B5EF4-FFF2-40B4-BE49-F238E27FC236}">
                <a16:creationId xmlns:a16="http://schemas.microsoft.com/office/drawing/2014/main" id="{F57B2BA0-AFED-115B-9D4F-33D71685F367}"/>
              </a:ext>
            </a:extLst>
          </p:cNvPr>
          <p:cNvPicPr>
            <a:picLocks noChangeAspect="1"/>
          </p:cNvPicPr>
          <p:nvPr/>
        </p:nvPicPr>
        <p:blipFill rotWithShape="1">
          <a:blip r:embed="rId3"/>
          <a:srcRect r="41170" b="44585"/>
          <a:stretch/>
        </p:blipFill>
        <p:spPr>
          <a:xfrm>
            <a:off x="7705327" y="2119605"/>
            <a:ext cx="2299602" cy="1610185"/>
          </a:xfrm>
          <a:prstGeom prst="rect">
            <a:avLst/>
          </a:prstGeom>
        </p:spPr>
      </p:pic>
      <p:pic>
        <p:nvPicPr>
          <p:cNvPr id="2" name="Picture 1" descr=" One pie chart is partitioned into 3 equal parts with 2 parts shaded pink to represent two-thirds. The other pie chart is partitioned into six equal parts with 4 parts shaded pink to represent four sixths.">
            <a:extLst>
              <a:ext uri="{FF2B5EF4-FFF2-40B4-BE49-F238E27FC236}">
                <a16:creationId xmlns:a16="http://schemas.microsoft.com/office/drawing/2014/main" id="{B376AA14-8595-5646-90EE-73BF24CCADB0}"/>
              </a:ext>
            </a:extLst>
          </p:cNvPr>
          <p:cNvPicPr>
            <a:picLocks noChangeAspect="1"/>
          </p:cNvPicPr>
          <p:nvPr/>
        </p:nvPicPr>
        <p:blipFill rotWithShape="1">
          <a:blip r:embed="rId3"/>
          <a:srcRect t="54357" r="34920"/>
          <a:stretch/>
        </p:blipFill>
        <p:spPr>
          <a:xfrm>
            <a:off x="7705327" y="3999084"/>
            <a:ext cx="2543955" cy="1326251"/>
          </a:xfrm>
          <a:prstGeom prst="rect">
            <a:avLst/>
          </a:prstGeom>
        </p:spPr>
      </p:pic>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13</a:t>
            </a:fld>
            <a:endParaRPr lang="en-US"/>
          </a:p>
        </p:txBody>
      </p:sp>
    </p:spTree>
    <p:extLst>
      <p:ext uri="{BB962C8B-B14F-4D97-AF65-F5344CB8AC3E}">
        <p14:creationId xmlns:p14="http://schemas.microsoft.com/office/powerpoint/2010/main" val="206840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Fractions — Grade 4 </a:t>
            </a:r>
            <a:r>
              <a:rPr lang="en-US" sz="3200" dirty="0">
                <a:latin typeface="Palatino Linotype"/>
              </a:rPr>
              <a:t>(4.NF.B.3a)</a:t>
            </a:r>
            <a:endParaRPr lang="en-US" sz="3200" dirty="0"/>
          </a:p>
        </p:txBody>
      </p:sp>
      <p:sp>
        <p:nvSpPr>
          <p:cNvPr id="4" name="TextBox 3">
            <a:extLst>
              <a:ext uri="{FF2B5EF4-FFF2-40B4-BE49-F238E27FC236}">
                <a16:creationId xmlns:a16="http://schemas.microsoft.com/office/drawing/2014/main" id="{DEF4FAEB-7A19-97E3-88D7-007E94374D92}"/>
              </a:ext>
            </a:extLst>
          </p:cNvPr>
          <p:cNvSpPr txBox="1"/>
          <p:nvPr/>
        </p:nvSpPr>
        <p:spPr>
          <a:xfrm>
            <a:off x="230574" y="1102795"/>
            <a:ext cx="5865426" cy="1585049"/>
          </a:xfrm>
          <a:prstGeom prst="rect">
            <a:avLst/>
          </a:prstGeom>
          <a:noFill/>
        </p:spPr>
        <p:txBody>
          <a:bodyPr wrap="square">
            <a:spAutoFit/>
          </a:bodyPr>
          <a:lstStyle/>
          <a:p>
            <a:pPr>
              <a:spcAft>
                <a:spcPts val="1200"/>
              </a:spcAft>
            </a:pPr>
            <a:r>
              <a:rPr lang="en-US" sz="2400" b="1" dirty="0"/>
              <a:t>B. Build fractions from unit fractions … </a:t>
            </a:r>
            <a:endParaRPr lang="en-US" sz="2100" b="1" dirty="0">
              <a:latin typeface="+mn-lt"/>
              <a:ea typeface="Calibri" panose="020F0502020204030204" pitchFamily="34" charset="0"/>
              <a:cs typeface="Times New Roman" panose="02020603050405020304" pitchFamily="18" charset="0"/>
            </a:endParaRPr>
          </a:p>
          <a:p>
            <a:r>
              <a:rPr lang="en-US" sz="2100" b="1" dirty="0">
                <a:latin typeface="+mn-lt"/>
                <a:ea typeface="Calibri" panose="020F0502020204030204" pitchFamily="34" charset="0"/>
                <a:cs typeface="Times New Roman" panose="02020603050405020304" pitchFamily="18" charset="0"/>
              </a:rPr>
              <a:t>4</a:t>
            </a:r>
            <a:r>
              <a:rPr lang="en-US" sz="2100" b="1" dirty="0">
                <a:effectLst/>
                <a:latin typeface="+mn-lt"/>
                <a:ea typeface="Calibri" panose="020F0502020204030204" pitchFamily="34" charset="0"/>
                <a:cs typeface="Times New Roman" panose="02020603050405020304" pitchFamily="18" charset="0"/>
              </a:rPr>
              <a:t>.NF.B.3 </a:t>
            </a:r>
            <a:r>
              <a:rPr lang="en-US" sz="2100" dirty="0">
                <a:effectLst/>
                <a:latin typeface="+mn-lt"/>
                <a:ea typeface="Calibri" panose="020F0502020204030204" pitchFamily="34" charset="0"/>
                <a:cs typeface="Times New Roman" panose="02020603050405020304" pitchFamily="18" charset="0"/>
              </a:rPr>
              <a:t>Understand a fraction a/b with a &gt; 1 as a sum of fractions 1/b. </a:t>
            </a:r>
          </a:p>
          <a:p>
            <a:endParaRPr lang="en-US" sz="2100" dirty="0"/>
          </a:p>
        </p:txBody>
      </p:sp>
      <p:sp>
        <p:nvSpPr>
          <p:cNvPr id="9" name="TextBox 8">
            <a:extLst>
              <a:ext uri="{FF2B5EF4-FFF2-40B4-BE49-F238E27FC236}">
                <a16:creationId xmlns:a16="http://schemas.microsoft.com/office/drawing/2014/main" id="{0DDFD42A-906B-77BC-3C85-1805A8B66B36}"/>
              </a:ext>
            </a:extLst>
          </p:cNvPr>
          <p:cNvSpPr txBox="1"/>
          <p:nvPr/>
        </p:nvSpPr>
        <p:spPr>
          <a:xfrm>
            <a:off x="230574" y="2471665"/>
            <a:ext cx="6214175" cy="2354491"/>
          </a:xfrm>
          <a:prstGeom prst="rect">
            <a:avLst/>
          </a:prstGeom>
          <a:noFill/>
        </p:spPr>
        <p:txBody>
          <a:bodyPr wrap="square">
            <a:spAutoFit/>
          </a:bodyPr>
          <a:lstStyle/>
          <a:p>
            <a:pPr>
              <a:lnSpc>
                <a:spcPct val="150000"/>
              </a:lnSpc>
            </a:pPr>
            <a:r>
              <a:rPr lang="en-US" sz="2100" dirty="0">
                <a:latin typeface="+mn-lt"/>
                <a:ea typeface="Calibri" panose="020F0502020204030204" pitchFamily="34" charset="0"/>
                <a:cs typeface="Times New Roman" panose="02020603050405020304" pitchFamily="18" charset="0"/>
              </a:rPr>
              <a:t>4</a:t>
            </a:r>
            <a:r>
              <a:rPr lang="en-US" sz="2100" dirty="0">
                <a:effectLst/>
                <a:latin typeface="+mn-lt"/>
                <a:ea typeface="Calibri" panose="020F0502020204030204" pitchFamily="34" charset="0"/>
                <a:cs typeface="Times New Roman" panose="02020603050405020304" pitchFamily="18" charset="0"/>
              </a:rPr>
              <a:t>.NF.B.3a Understand addition and subtraction of fractions as joining and separating parts referring to the same whole.</a:t>
            </a:r>
          </a:p>
          <a:p>
            <a:pPr>
              <a:lnSpc>
                <a:spcPct val="150000"/>
              </a:lnSpc>
            </a:pPr>
            <a:endParaRPr lang="en-US" sz="2100" dirty="0">
              <a:effectLst/>
              <a:latin typeface="+mn-lt"/>
              <a:ea typeface="Calibri" panose="020F0502020204030204" pitchFamily="34" charset="0"/>
              <a:cs typeface="Times New Roman" panose="02020603050405020304" pitchFamily="18" charset="0"/>
            </a:endParaRPr>
          </a:p>
          <a:p>
            <a:endParaRPr lang="en-US" sz="2100" dirty="0"/>
          </a:p>
        </p:txBody>
      </p:sp>
      <p:pic>
        <p:nvPicPr>
          <p:cNvPr id="2" name="Picture 1" descr="one large yellow rectangle labeled &quot;one whole&quot; partitioned into three equal rectangles each labeled &quot;one third&quot;">
            <a:extLst>
              <a:ext uri="{FF2B5EF4-FFF2-40B4-BE49-F238E27FC236}">
                <a16:creationId xmlns:a16="http://schemas.microsoft.com/office/drawing/2014/main" id="{691CB09E-F020-0E96-1437-D2E23B2BA6D3}"/>
              </a:ext>
            </a:extLst>
          </p:cNvPr>
          <p:cNvPicPr>
            <a:picLocks noChangeAspect="1"/>
          </p:cNvPicPr>
          <p:nvPr/>
        </p:nvPicPr>
        <p:blipFill>
          <a:blip r:embed="rId3"/>
          <a:stretch>
            <a:fillRect/>
          </a:stretch>
        </p:blipFill>
        <p:spPr>
          <a:xfrm>
            <a:off x="851184" y="4021369"/>
            <a:ext cx="2938574" cy="1832769"/>
          </a:xfrm>
          <a:prstGeom prst="rect">
            <a:avLst/>
          </a:prstGeom>
        </p:spPr>
      </p:pic>
      <p:sp>
        <p:nvSpPr>
          <p:cNvPr id="3" name="Content Placeholder 2">
            <a:extLst>
              <a:ext uri="{FF2B5EF4-FFF2-40B4-BE49-F238E27FC236}">
                <a16:creationId xmlns:a16="http://schemas.microsoft.com/office/drawing/2014/main" id="{0B0EFB5E-AC96-473B-BC7F-ECF82849D7CB}"/>
              </a:ext>
            </a:extLst>
          </p:cNvPr>
          <p:cNvSpPr>
            <a:spLocks noGrp="1"/>
          </p:cNvSpPr>
          <p:nvPr>
            <p:ph sz="half" idx="13"/>
          </p:nvPr>
        </p:nvSpPr>
        <p:spPr>
          <a:xfrm>
            <a:off x="6885091" y="1112006"/>
            <a:ext cx="5348924" cy="4044158"/>
          </a:xfrm>
        </p:spPr>
        <p:txBody>
          <a:bodyPr>
            <a:noAutofit/>
          </a:bodyPr>
          <a:lstStyle/>
          <a:p>
            <a:pPr marL="0" marR="0" indent="0">
              <a:lnSpc>
                <a:spcPct val="150000"/>
              </a:lnSpc>
              <a:spcBef>
                <a:spcPts val="300"/>
              </a:spcBef>
              <a:spcAft>
                <a:spcPts val="300"/>
              </a:spcAft>
              <a:buNone/>
            </a:pPr>
            <a:r>
              <a:rPr lang="en-US" sz="2100" dirty="0">
                <a:effectLst/>
                <a:latin typeface="+mn-lt"/>
                <a:ea typeface="Calibri" panose="020F0502020204030204" pitchFamily="34" charset="0"/>
                <a:cs typeface="Times New Roman" panose="02020603050405020304" pitchFamily="18" charset="0"/>
              </a:rPr>
              <a:t>2.G.A.3. Partition circles and rectangles into two, three, or four equal </a:t>
            </a:r>
            <a:r>
              <a:rPr lang="en-US" sz="2100" b="1" dirty="0">
                <a:effectLst/>
                <a:latin typeface="+mn-lt"/>
                <a:ea typeface="Calibri" panose="020F0502020204030204" pitchFamily="34" charset="0"/>
                <a:cs typeface="Times New Roman" panose="02020603050405020304" pitchFamily="18" charset="0"/>
              </a:rPr>
              <a:t>shares</a:t>
            </a:r>
            <a:r>
              <a:rPr lang="en-US" sz="2100" dirty="0">
                <a:effectLst/>
                <a:latin typeface="+mn-lt"/>
                <a:ea typeface="Calibri" panose="020F0502020204030204" pitchFamily="34" charset="0"/>
                <a:cs typeface="Times New Roman" panose="02020603050405020304" pitchFamily="18" charset="0"/>
              </a:rPr>
              <a:t>, describe the shares using the words </a:t>
            </a:r>
            <a:r>
              <a:rPr lang="en-US" sz="2100" b="1" dirty="0">
                <a:solidFill>
                  <a:srgbClr val="92D050"/>
                </a:solidFill>
                <a:effectLst/>
                <a:latin typeface="+mn-lt"/>
                <a:ea typeface="Calibri" panose="020F0502020204030204" pitchFamily="34" charset="0"/>
                <a:cs typeface="Times New Roman" panose="02020603050405020304" pitchFamily="18" charset="0"/>
              </a:rPr>
              <a:t>halves</a:t>
            </a:r>
            <a:r>
              <a:rPr lang="en-US" sz="2100" dirty="0">
                <a:effectLst/>
                <a:latin typeface="+mn-lt"/>
                <a:ea typeface="Calibri" panose="020F0502020204030204" pitchFamily="34" charset="0"/>
                <a:cs typeface="Times New Roman" panose="02020603050405020304" pitchFamily="18" charset="0"/>
              </a:rPr>
              <a:t>, </a:t>
            </a:r>
            <a:r>
              <a:rPr lang="en-US" sz="2100" b="1" dirty="0">
                <a:solidFill>
                  <a:srgbClr val="FF0000"/>
                </a:solidFill>
                <a:effectLst/>
                <a:latin typeface="+mn-lt"/>
                <a:ea typeface="Calibri" panose="020F0502020204030204" pitchFamily="34" charset="0"/>
                <a:cs typeface="Times New Roman" panose="02020603050405020304" pitchFamily="18" charset="0"/>
              </a:rPr>
              <a:t>thirds</a:t>
            </a:r>
            <a:r>
              <a:rPr lang="en-US" sz="2100" dirty="0">
                <a:effectLst/>
                <a:latin typeface="+mn-lt"/>
                <a:ea typeface="Calibri" panose="020F0502020204030204" pitchFamily="34" charset="0"/>
                <a:cs typeface="Times New Roman" panose="02020603050405020304" pitchFamily="18" charset="0"/>
              </a:rPr>
              <a:t>, </a:t>
            </a:r>
            <a:r>
              <a:rPr lang="en-US" sz="2100" b="1" dirty="0">
                <a:solidFill>
                  <a:srgbClr val="92D050"/>
                </a:solidFill>
                <a:effectLst/>
                <a:latin typeface="+mn-lt"/>
                <a:ea typeface="Calibri" panose="020F0502020204030204" pitchFamily="34" charset="0"/>
                <a:cs typeface="Times New Roman" panose="02020603050405020304" pitchFamily="18" charset="0"/>
              </a:rPr>
              <a:t>half of</a:t>
            </a:r>
            <a:r>
              <a:rPr lang="en-US" sz="2100" dirty="0">
                <a:effectLst/>
                <a:latin typeface="+mn-lt"/>
                <a:ea typeface="Calibri" panose="020F0502020204030204" pitchFamily="34" charset="0"/>
                <a:cs typeface="Times New Roman" panose="02020603050405020304" pitchFamily="18" charset="0"/>
              </a:rPr>
              <a:t>, a </a:t>
            </a:r>
            <a:r>
              <a:rPr lang="en-US" sz="2100" b="1" dirty="0">
                <a:solidFill>
                  <a:srgbClr val="FF0000"/>
                </a:solidFill>
                <a:latin typeface="+mn-lt"/>
                <a:cs typeface="Times New Roman" panose="02020603050405020304" pitchFamily="18" charset="0"/>
              </a:rPr>
              <a:t>third of</a:t>
            </a:r>
            <a:r>
              <a:rPr lang="en-US" sz="2100" dirty="0">
                <a:effectLst/>
                <a:latin typeface="+mn-lt"/>
                <a:ea typeface="Calibri" panose="020F0502020204030204" pitchFamily="34" charset="0"/>
                <a:cs typeface="Times New Roman" panose="02020603050405020304" pitchFamily="18" charset="0"/>
              </a:rPr>
              <a:t>, etc., and </a:t>
            </a:r>
            <a:r>
              <a:rPr lang="en-US" sz="2100" b="1" dirty="0">
                <a:effectLst/>
                <a:latin typeface="+mn-lt"/>
                <a:ea typeface="Calibri" panose="020F0502020204030204" pitchFamily="34" charset="0"/>
                <a:cs typeface="Times New Roman" panose="02020603050405020304" pitchFamily="18" charset="0"/>
              </a:rPr>
              <a:t>describe the whole as two halves, three thirds, four fourths</a:t>
            </a:r>
            <a:r>
              <a:rPr lang="en-US" sz="2100" dirty="0">
                <a:effectLst/>
                <a:latin typeface="+mn-lt"/>
                <a:ea typeface="Calibri" panose="020F0502020204030204" pitchFamily="34" charset="0"/>
                <a:cs typeface="Times New Roman" panose="02020603050405020304" pitchFamily="18" charset="0"/>
              </a:rPr>
              <a:t>. Recognize that equal shares of identical wholes need not have the same shape. </a:t>
            </a:r>
          </a:p>
        </p:txBody>
      </p:sp>
      <p:pic>
        <p:nvPicPr>
          <p:cNvPr id="5" name="Picture 4" descr="three red rods each of length two above two light green rods each of length three above one dark green rod of length six">
            <a:extLst>
              <a:ext uri="{FF2B5EF4-FFF2-40B4-BE49-F238E27FC236}">
                <a16:creationId xmlns:a16="http://schemas.microsoft.com/office/drawing/2014/main" id="{B6927387-8C95-639C-9733-AE8794FD9E66}"/>
              </a:ext>
            </a:extLst>
          </p:cNvPr>
          <p:cNvPicPr>
            <a:picLocks noChangeAspect="1"/>
          </p:cNvPicPr>
          <p:nvPr/>
        </p:nvPicPr>
        <p:blipFill>
          <a:blip r:embed="rId4"/>
          <a:stretch>
            <a:fillRect/>
          </a:stretch>
        </p:blipFill>
        <p:spPr>
          <a:xfrm>
            <a:off x="8299462" y="5056218"/>
            <a:ext cx="1803400" cy="1104900"/>
          </a:xfrm>
          <a:prstGeom prst="rect">
            <a:avLst/>
          </a:prstGeom>
        </p:spPr>
      </p:pic>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14</a:t>
            </a:fld>
            <a:endParaRPr lang="en-US"/>
          </a:p>
        </p:txBody>
      </p:sp>
    </p:spTree>
    <p:extLst>
      <p:ext uri="{BB962C8B-B14F-4D97-AF65-F5344CB8AC3E}">
        <p14:creationId xmlns:p14="http://schemas.microsoft.com/office/powerpoint/2010/main" val="291281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Fractions — Grade 4 </a:t>
            </a:r>
            <a:r>
              <a:rPr lang="en-US" sz="3200" dirty="0">
                <a:latin typeface="Palatino Linotype"/>
              </a:rPr>
              <a:t>(4.NF.B.3b) </a:t>
            </a:r>
            <a:endParaRPr lang="en-US" sz="3200" dirty="0"/>
          </a:p>
        </p:txBody>
      </p:sp>
      <p:sp>
        <p:nvSpPr>
          <p:cNvPr id="9" name="TextBox 8">
            <a:extLst>
              <a:ext uri="{FF2B5EF4-FFF2-40B4-BE49-F238E27FC236}">
                <a16:creationId xmlns:a16="http://schemas.microsoft.com/office/drawing/2014/main" id="{0DDFD42A-906B-77BC-3C85-1805A8B66B36}"/>
              </a:ext>
            </a:extLst>
          </p:cNvPr>
          <p:cNvSpPr txBox="1"/>
          <p:nvPr/>
        </p:nvSpPr>
        <p:spPr>
          <a:xfrm>
            <a:off x="404745" y="1104649"/>
            <a:ext cx="10822698" cy="1261884"/>
          </a:xfrm>
          <a:prstGeom prst="rect">
            <a:avLst/>
          </a:prstGeom>
          <a:noFill/>
        </p:spPr>
        <p:txBody>
          <a:bodyPr wrap="square">
            <a:spAutoFit/>
          </a:bodyPr>
          <a:lstStyle/>
          <a:p>
            <a:pPr>
              <a:spcAft>
                <a:spcPts val="1200"/>
              </a:spcAft>
            </a:pPr>
            <a:r>
              <a:rPr lang="en-US" sz="2400" b="1" dirty="0"/>
              <a:t>B. Build fractions from unit fractions … </a:t>
            </a:r>
            <a:endParaRPr lang="en-US" sz="2100" b="1" dirty="0">
              <a:latin typeface="+mn-lt"/>
              <a:ea typeface="Calibri" panose="020F0502020204030204" pitchFamily="34" charset="0"/>
              <a:cs typeface="Times New Roman" panose="02020603050405020304" pitchFamily="18" charset="0"/>
            </a:endParaRPr>
          </a:p>
          <a:p>
            <a:r>
              <a:rPr lang="en-US" sz="2100" b="1" dirty="0">
                <a:latin typeface="+mn-lt"/>
                <a:ea typeface="Calibri" panose="020F0502020204030204" pitchFamily="34" charset="0"/>
                <a:cs typeface="Times New Roman" panose="02020603050405020304" pitchFamily="18" charset="0"/>
              </a:rPr>
              <a:t>4</a:t>
            </a:r>
            <a:r>
              <a:rPr lang="en-US" sz="2100" b="1" dirty="0">
                <a:effectLst/>
                <a:latin typeface="+mn-lt"/>
                <a:ea typeface="Calibri" panose="020F0502020204030204" pitchFamily="34" charset="0"/>
                <a:cs typeface="Times New Roman" panose="02020603050405020304" pitchFamily="18" charset="0"/>
              </a:rPr>
              <a:t>.NF.B.3 </a:t>
            </a:r>
            <a:r>
              <a:rPr lang="en-US" sz="2100" dirty="0">
                <a:effectLst/>
                <a:latin typeface="+mn-lt"/>
                <a:ea typeface="Calibri" panose="020F0502020204030204" pitchFamily="34" charset="0"/>
                <a:cs typeface="Times New Roman" panose="02020603050405020304" pitchFamily="18" charset="0"/>
              </a:rPr>
              <a:t>Understand a fraction a/b with a &gt; 1 as a sum of fractions 1/b. </a:t>
            </a:r>
          </a:p>
          <a:p>
            <a:endParaRPr lang="en-US" sz="2100" dirty="0"/>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404745" y="2209232"/>
            <a:ext cx="5168340" cy="2132660"/>
          </a:xfrm>
        </p:spPr>
        <p:txBody>
          <a:bodyPr>
            <a:noAutofit/>
          </a:bodyPr>
          <a:lstStyle/>
          <a:p>
            <a:pPr marL="0" marR="0" indent="0">
              <a:lnSpc>
                <a:spcPct val="150000"/>
              </a:lnSpc>
              <a:spcBef>
                <a:spcPts val="300"/>
              </a:spcBef>
              <a:spcAft>
                <a:spcPts val="300"/>
              </a:spcAft>
              <a:buNone/>
            </a:pPr>
            <a:r>
              <a:rPr lang="en-US" sz="2100" dirty="0">
                <a:latin typeface="+mn-lt"/>
                <a:ea typeface="Calibri" panose="020F0502020204030204" pitchFamily="34" charset="0"/>
                <a:cs typeface="Times New Roman" panose="02020603050405020304" pitchFamily="18" charset="0"/>
              </a:rPr>
              <a:t>4</a:t>
            </a:r>
            <a:r>
              <a:rPr lang="en-US" sz="2100" dirty="0">
                <a:effectLst/>
                <a:latin typeface="+mn-lt"/>
                <a:ea typeface="Calibri" panose="020F0502020204030204" pitchFamily="34" charset="0"/>
                <a:cs typeface="Times New Roman" panose="02020603050405020304" pitchFamily="18" charset="0"/>
              </a:rPr>
              <a:t>.NF.B.3a Understand addition and subtraction of fractions as joining and separating parts referring to the same whole.</a:t>
            </a:r>
          </a:p>
        </p:txBody>
      </p:sp>
      <p:pic>
        <p:nvPicPr>
          <p:cNvPr id="4" name="Picture 3">
            <a:extLst>
              <a:ext uri="{FF2B5EF4-FFF2-40B4-BE49-F238E27FC236}">
                <a16:creationId xmlns:a16="http://schemas.microsoft.com/office/drawing/2014/main" id="{00D9E454-FAD5-6A82-556E-482C9A45F1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56841" y="4196255"/>
            <a:ext cx="2938574" cy="1832769"/>
          </a:xfrm>
          <a:prstGeom prst="rect">
            <a:avLst/>
          </a:prstGeom>
        </p:spPr>
      </p:pic>
      <p:sp>
        <p:nvSpPr>
          <p:cNvPr id="3" name="Content Placeholder 2">
            <a:extLst>
              <a:ext uri="{FF2B5EF4-FFF2-40B4-BE49-F238E27FC236}">
                <a16:creationId xmlns:a16="http://schemas.microsoft.com/office/drawing/2014/main" id="{0B0EFB5E-AC96-473B-BC7F-ECF82849D7CB}"/>
              </a:ext>
            </a:extLst>
          </p:cNvPr>
          <p:cNvSpPr>
            <a:spLocks noGrp="1"/>
          </p:cNvSpPr>
          <p:nvPr>
            <p:ph sz="half" idx="13"/>
          </p:nvPr>
        </p:nvSpPr>
        <p:spPr>
          <a:xfrm>
            <a:off x="5943725" y="2209232"/>
            <a:ext cx="5843530" cy="3974046"/>
          </a:xfrm>
        </p:spPr>
        <p:txBody>
          <a:bodyPr>
            <a:normAutofit fontScale="92500" lnSpcReduction="20000"/>
          </a:bodyPr>
          <a:lstStyle/>
          <a:p>
            <a:pPr marL="0" marR="0" indent="0">
              <a:lnSpc>
                <a:spcPct val="150000"/>
              </a:lnSpc>
              <a:spcBef>
                <a:spcPts val="300"/>
              </a:spcBef>
              <a:spcAft>
                <a:spcPts val="300"/>
              </a:spcAft>
              <a:buNone/>
            </a:pPr>
            <a:r>
              <a:rPr lang="en-US" sz="2300" dirty="0">
                <a:latin typeface="+mn-lt"/>
                <a:cs typeface="Times New Roman" panose="02020603050405020304" pitchFamily="18" charset="0"/>
              </a:rPr>
              <a:t>4.NF.B.3b Decompose a fraction into a sum of fractions with the same denominator in more than one way, recording each decomposition by an equation. Justify decompositions, e.g., by using a visual fraction model. </a:t>
            </a:r>
          </a:p>
          <a:p>
            <a:pPr marL="0" marR="0" indent="0">
              <a:lnSpc>
                <a:spcPct val="150000"/>
              </a:lnSpc>
              <a:spcBef>
                <a:spcPts val="300"/>
              </a:spcBef>
              <a:spcAft>
                <a:spcPts val="300"/>
              </a:spcAft>
              <a:buNone/>
            </a:pPr>
            <a:r>
              <a:rPr lang="en-US" sz="2100" dirty="0">
                <a:effectLst/>
                <a:latin typeface="+mn-lt"/>
                <a:ea typeface="Calibri" panose="020F0502020204030204" pitchFamily="34" charset="0"/>
                <a:cs typeface="Times New Roman" panose="02020603050405020304" pitchFamily="18" charset="0"/>
              </a:rPr>
              <a:t>Examples: 3/8 = 1/8 + 1/8 + 1/8 ; </a:t>
            </a:r>
          </a:p>
          <a:p>
            <a:pPr marL="0" marR="0" indent="0">
              <a:lnSpc>
                <a:spcPct val="150000"/>
              </a:lnSpc>
              <a:spcBef>
                <a:spcPts val="300"/>
              </a:spcBef>
              <a:spcAft>
                <a:spcPts val="300"/>
              </a:spcAft>
              <a:buNone/>
            </a:pPr>
            <a:r>
              <a:rPr lang="en-US" sz="2100" dirty="0">
                <a:effectLst/>
                <a:latin typeface="+mn-lt"/>
                <a:ea typeface="Calibri" panose="020F0502020204030204" pitchFamily="34" charset="0"/>
                <a:cs typeface="Times New Roman" panose="02020603050405020304" pitchFamily="18" charset="0"/>
              </a:rPr>
              <a:t>3/8 = 1/8 + 2/8 ; </a:t>
            </a:r>
          </a:p>
          <a:p>
            <a:pPr marL="0" marR="0" indent="0">
              <a:lnSpc>
                <a:spcPct val="150000"/>
              </a:lnSpc>
              <a:spcBef>
                <a:spcPts val="300"/>
              </a:spcBef>
              <a:spcAft>
                <a:spcPts val="300"/>
              </a:spcAft>
              <a:buNone/>
            </a:pPr>
            <a:r>
              <a:rPr lang="en-US" sz="2100" dirty="0">
                <a:effectLst/>
                <a:latin typeface="+mn-lt"/>
                <a:ea typeface="Calibri" panose="020F0502020204030204" pitchFamily="34" charset="0"/>
                <a:cs typeface="Times New Roman" panose="02020603050405020304" pitchFamily="18" charset="0"/>
              </a:rPr>
              <a:t>2 1/8 = 1 + 1 + 1/8 = 8/8 + 8/8 + 1/8.</a:t>
            </a: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15</a:t>
            </a:fld>
            <a:endParaRPr lang="en-US"/>
          </a:p>
        </p:txBody>
      </p:sp>
    </p:spTree>
    <p:extLst>
      <p:ext uri="{BB962C8B-B14F-4D97-AF65-F5344CB8AC3E}">
        <p14:creationId xmlns:p14="http://schemas.microsoft.com/office/powerpoint/2010/main" val="278053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Fractions — Grade 5 </a:t>
            </a:r>
            <a:endParaRPr lang="en-US" sz="4200" dirty="0"/>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761081" y="1126475"/>
                <a:ext cx="9747892" cy="3167229"/>
              </a:xfrm>
            </p:spPr>
            <p:txBody>
              <a:bodyPr>
                <a:noAutofit/>
              </a:bodyPr>
              <a:lstStyle/>
              <a:p>
                <a:pPr marL="0" indent="0">
                  <a:lnSpc>
                    <a:spcPct val="100000"/>
                  </a:lnSpc>
                  <a:spcBef>
                    <a:spcPts val="300"/>
                  </a:spcBef>
                  <a:spcAft>
                    <a:spcPts val="1200"/>
                  </a:spcAft>
                  <a:buNone/>
                </a:pPr>
                <a:r>
                  <a:rPr lang="en-US" sz="2400" b="1" kern="1200" dirty="0">
                    <a:solidFill>
                      <a:schemeClr val="tx1"/>
                    </a:solidFill>
                    <a:effectLst/>
                    <a:latin typeface="+mn-lt"/>
                  </a:rPr>
                  <a:t>B. Apply and extend previous understandings of multiplication and division to multiply and divide fractions.</a:t>
                </a:r>
              </a:p>
              <a:p>
                <a:pPr marL="0" indent="0">
                  <a:lnSpc>
                    <a:spcPct val="150000"/>
                  </a:lnSpc>
                  <a:spcBef>
                    <a:spcPts val="300"/>
                  </a:spcBef>
                  <a:spcAft>
                    <a:spcPts val="300"/>
                  </a:spcAft>
                  <a:buNone/>
                </a:pPr>
                <a:r>
                  <a:rPr lang="en-US" sz="2000" kern="1200" dirty="0">
                    <a:solidFill>
                      <a:schemeClr val="tx1"/>
                    </a:solidFill>
                    <a:effectLst/>
                    <a:latin typeface="+mn-lt"/>
                  </a:rPr>
                  <a:t>5.NF.B.3 Interpret a fraction as division of the numerator by the denominator (i.e., </a:t>
                </a:r>
                <a14:m>
                  <m:oMath xmlns:m="http://schemas.openxmlformats.org/officeDocument/2006/math">
                    <m:f>
                      <m:fPr>
                        <m:ctrlPr>
                          <a:rPr lang="en-US" sz="2000" i="1" kern="1200" smtClean="0">
                            <a:solidFill>
                              <a:schemeClr val="tx1"/>
                            </a:solidFill>
                            <a:effectLst/>
                            <a:latin typeface="Cambria Math" panose="02040503050406030204" pitchFamily="18" charset="0"/>
                          </a:rPr>
                        </m:ctrlPr>
                      </m:fPr>
                      <m:num>
                        <m:r>
                          <a:rPr lang="en-US" sz="2000" b="0" i="1" kern="1200" smtClean="0">
                            <a:solidFill>
                              <a:schemeClr val="tx1"/>
                            </a:solidFill>
                            <a:effectLst/>
                            <a:latin typeface="Cambria Math" panose="02040503050406030204" pitchFamily="18" charset="0"/>
                          </a:rPr>
                          <m:t>𝑎</m:t>
                        </m:r>
                      </m:num>
                      <m:den>
                        <m:r>
                          <a:rPr lang="en-US" sz="2000" b="0" i="1" kern="1200" smtClean="0">
                            <a:solidFill>
                              <a:schemeClr val="tx1"/>
                            </a:solidFill>
                            <a:effectLst/>
                            <a:latin typeface="Cambria Math" panose="02040503050406030204" pitchFamily="18" charset="0"/>
                          </a:rPr>
                          <m:t>𝑏</m:t>
                        </m:r>
                      </m:den>
                    </m:f>
                    <m:r>
                      <a:rPr lang="en-US" sz="2000" i="1" kern="1200" smtClean="0">
                        <a:solidFill>
                          <a:schemeClr val="tx1"/>
                        </a:solidFill>
                        <a:effectLst/>
                        <a:latin typeface="Cambria Math" panose="02040503050406030204" pitchFamily="18" charset="0"/>
                        <a:ea typeface="Cambria Math" panose="02040503050406030204" pitchFamily="18" charset="0"/>
                      </a:rPr>
                      <m:t>=</m:t>
                    </m:r>
                    <m:r>
                      <a:rPr lang="en-US" sz="2000" b="0" i="1" kern="1200" smtClean="0">
                        <a:solidFill>
                          <a:schemeClr val="tx1"/>
                        </a:solidFill>
                        <a:effectLst/>
                        <a:latin typeface="Cambria Math" panose="02040503050406030204" pitchFamily="18" charset="0"/>
                        <a:ea typeface="Cambria Math" panose="02040503050406030204" pitchFamily="18" charset="0"/>
                      </a:rPr>
                      <m:t>𝑎</m:t>
                    </m:r>
                    <m:r>
                      <a:rPr lang="en-US" sz="2000" b="0" i="1" kern="1200" smtClean="0">
                        <a:solidFill>
                          <a:schemeClr val="tx1"/>
                        </a:solidFill>
                        <a:effectLst/>
                        <a:latin typeface="Cambria Math" panose="02040503050406030204" pitchFamily="18" charset="0"/>
                        <a:ea typeface="Cambria Math" panose="02040503050406030204" pitchFamily="18" charset="0"/>
                      </a:rPr>
                      <m:t>÷</m:t>
                    </m:r>
                    <m:r>
                      <a:rPr lang="en-US" sz="2000" b="0" i="1" kern="1200" smtClean="0">
                        <a:solidFill>
                          <a:schemeClr val="tx1"/>
                        </a:solidFill>
                        <a:effectLst/>
                        <a:latin typeface="Cambria Math" panose="02040503050406030204" pitchFamily="18" charset="0"/>
                        <a:ea typeface="Cambria Math" panose="02040503050406030204" pitchFamily="18" charset="0"/>
                      </a:rPr>
                      <m:t>𝑏</m:t>
                    </m:r>
                  </m:oMath>
                </a14:m>
                <a:r>
                  <a:rPr lang="en-US" sz="2000" kern="1200" dirty="0">
                    <a:solidFill>
                      <a:schemeClr val="tx1"/>
                    </a:solidFill>
                    <a:effectLst/>
                    <a:latin typeface="+mn-lt"/>
                  </a:rPr>
                  <a:t>). Solve word problems involving division of whole numbers leading to answers in the form of fractions or mixed numbers, e.g., </a:t>
                </a:r>
                <a:r>
                  <a:rPr lang="en-US" sz="2000" u="sng" kern="1200" dirty="0">
                    <a:solidFill>
                      <a:schemeClr val="tx1"/>
                    </a:solidFill>
                    <a:effectLst/>
                    <a:latin typeface="+mn-lt"/>
                  </a:rPr>
                  <a:t>by using visual fraction models</a:t>
                </a:r>
                <a:r>
                  <a:rPr lang="en-US" sz="2000" kern="1200" dirty="0">
                    <a:solidFill>
                      <a:schemeClr val="tx1"/>
                    </a:solidFill>
                    <a:effectLst/>
                    <a:latin typeface="+mn-lt"/>
                  </a:rPr>
                  <a:t> or equations to represent the problem. </a:t>
                </a:r>
                <a:endParaRPr lang="en-US" sz="2000" dirty="0"/>
              </a:p>
            </p:txBody>
          </p:sp>
        </mc:Choice>
        <mc:Fallback xmlns="">
          <p:sp>
            <p:nvSpPr>
              <p:cNvPr id="2" name="Content Placeholder 1">
                <a:extLst>
                  <a:ext uri="{FF2B5EF4-FFF2-40B4-BE49-F238E27FC236}">
                    <a16:creationId xmlns:a16="http://schemas.microsoft.com/office/drawing/2014/main" id="{71C3D8DF-E137-4A51-9364-1273FDCAFB97}"/>
                  </a:ext>
                </a:extLst>
              </p:cNvPr>
              <p:cNvSpPr>
                <a:spLocks noGrp="1" noRot="1" noChangeAspect="1" noMove="1" noResize="1" noEditPoints="1" noAdjustHandles="1" noChangeArrowheads="1" noChangeShapeType="1" noTextEdit="1"/>
              </p:cNvSpPr>
              <p:nvPr>
                <p:ph sz="half" idx="1"/>
              </p:nvPr>
            </p:nvSpPr>
            <p:spPr>
              <a:xfrm>
                <a:off x="761081" y="1126475"/>
                <a:ext cx="9747892" cy="3167229"/>
              </a:xfrm>
              <a:blipFill>
                <a:blip r:embed="rId3"/>
                <a:stretch>
                  <a:fillRect l="-1042" t="-1600"/>
                </a:stretch>
              </a:blipFill>
            </p:spPr>
            <p:txBody>
              <a:bodyPr/>
              <a:lstStyle/>
              <a:p>
                <a:r>
                  <a:rPr lang="en-US">
                    <a:noFill/>
                  </a:rPr>
                  <a:t> </a:t>
                </a:r>
              </a:p>
            </p:txBody>
          </p:sp>
        </mc:Fallback>
      </mc:AlternateContent>
      <p:pic>
        <p:nvPicPr>
          <p:cNvPr id="4" name="Picture 3" descr="three rectangular rods">
            <a:extLst>
              <a:ext uri="{FF2B5EF4-FFF2-40B4-BE49-F238E27FC236}">
                <a16:creationId xmlns:a16="http://schemas.microsoft.com/office/drawing/2014/main" id="{48F7D448-AA5C-5ECC-5688-28ED8E136B6F}"/>
              </a:ext>
            </a:extLst>
          </p:cNvPr>
          <p:cNvPicPr>
            <a:picLocks noChangeAspect="1"/>
          </p:cNvPicPr>
          <p:nvPr/>
        </p:nvPicPr>
        <p:blipFill>
          <a:blip r:embed="rId4"/>
          <a:stretch>
            <a:fillRect/>
          </a:stretch>
        </p:blipFill>
        <p:spPr>
          <a:xfrm>
            <a:off x="2076288" y="4447530"/>
            <a:ext cx="2182054" cy="1412740"/>
          </a:xfrm>
          <a:prstGeom prst="rect">
            <a:avLst/>
          </a:prstGeom>
        </p:spPr>
      </p:pic>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16</a:t>
            </a:fld>
            <a:endParaRPr lang="en-US" dirty="0"/>
          </a:p>
        </p:txBody>
      </p:sp>
    </p:spTree>
    <p:extLst>
      <p:ext uri="{BB962C8B-B14F-4D97-AF65-F5344CB8AC3E}">
        <p14:creationId xmlns:p14="http://schemas.microsoft.com/office/powerpoint/2010/main" val="244127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Fractions — Grade 5 </a:t>
            </a:r>
            <a:r>
              <a:rPr lang="en-US" sz="4000" dirty="0">
                <a:latin typeface="Palatino Linotype"/>
              </a:rPr>
              <a:t>Example</a:t>
            </a:r>
            <a:endParaRPr lang="en-US" sz="4200" dirty="0"/>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339634" y="1126475"/>
                <a:ext cx="11220995" cy="3471651"/>
              </a:xfrm>
            </p:spPr>
            <p:txBody>
              <a:bodyPr>
                <a:noAutofit/>
              </a:bodyPr>
              <a:lstStyle/>
              <a:p>
                <a:pPr marL="0" indent="0">
                  <a:lnSpc>
                    <a:spcPts val="3580"/>
                  </a:lnSpc>
                  <a:spcBef>
                    <a:spcPts val="0"/>
                  </a:spcBef>
                  <a:spcAft>
                    <a:spcPts val="0"/>
                  </a:spcAft>
                  <a:buNone/>
                </a:pPr>
                <a:r>
                  <a:rPr lang="en-US" sz="1600" kern="1200" dirty="0">
                    <a:solidFill>
                      <a:schemeClr val="tx1"/>
                    </a:solidFill>
                    <a:effectLst/>
                    <a:latin typeface="+mn-lt"/>
                  </a:rPr>
                  <a:t>5.NF.B.3 Interpret a fraction as division of the numerator by the denominator (i.e., </a:t>
                </a:r>
                <a14:m>
                  <m:oMath xmlns:m="http://schemas.openxmlformats.org/officeDocument/2006/math">
                    <m:f>
                      <m:fPr>
                        <m:ctrlPr>
                          <a:rPr lang="en-US" sz="1600" i="1" kern="1200" smtClean="0">
                            <a:solidFill>
                              <a:schemeClr val="tx1"/>
                            </a:solidFill>
                            <a:effectLst/>
                            <a:latin typeface="Cambria Math" panose="02040503050406030204" pitchFamily="18" charset="0"/>
                          </a:rPr>
                        </m:ctrlPr>
                      </m:fPr>
                      <m:num>
                        <m:r>
                          <a:rPr lang="en-US" sz="1600" b="0" i="1" kern="1200" smtClean="0">
                            <a:solidFill>
                              <a:schemeClr val="tx1"/>
                            </a:solidFill>
                            <a:effectLst/>
                            <a:latin typeface="Cambria Math" panose="02040503050406030204" pitchFamily="18" charset="0"/>
                          </a:rPr>
                          <m:t>𝑎</m:t>
                        </m:r>
                      </m:num>
                      <m:den>
                        <m:r>
                          <a:rPr lang="en-US" sz="1600" b="0" i="1" kern="1200" smtClean="0">
                            <a:solidFill>
                              <a:schemeClr val="tx1"/>
                            </a:solidFill>
                            <a:effectLst/>
                            <a:latin typeface="Cambria Math" panose="02040503050406030204" pitchFamily="18" charset="0"/>
                          </a:rPr>
                          <m:t>𝑏</m:t>
                        </m:r>
                      </m:den>
                    </m:f>
                    <m:r>
                      <a:rPr lang="en-US" sz="1600" i="1" kern="1200" smtClean="0">
                        <a:solidFill>
                          <a:schemeClr val="tx1"/>
                        </a:solidFill>
                        <a:effectLst/>
                        <a:latin typeface="Cambria Math" panose="02040503050406030204" pitchFamily="18" charset="0"/>
                        <a:ea typeface="Cambria Math" panose="02040503050406030204" pitchFamily="18" charset="0"/>
                      </a:rPr>
                      <m:t>=</m:t>
                    </m:r>
                    <m:r>
                      <a:rPr lang="en-US" sz="1600" b="0" i="1" kern="1200" smtClean="0">
                        <a:solidFill>
                          <a:schemeClr val="tx1"/>
                        </a:solidFill>
                        <a:effectLst/>
                        <a:latin typeface="Cambria Math" panose="02040503050406030204" pitchFamily="18" charset="0"/>
                        <a:ea typeface="Cambria Math" panose="02040503050406030204" pitchFamily="18" charset="0"/>
                      </a:rPr>
                      <m:t>𝑎</m:t>
                    </m:r>
                    <m:r>
                      <a:rPr lang="en-US" sz="1600" b="0" i="1" kern="1200" smtClean="0">
                        <a:solidFill>
                          <a:schemeClr val="tx1"/>
                        </a:solidFill>
                        <a:effectLst/>
                        <a:latin typeface="Cambria Math" panose="02040503050406030204" pitchFamily="18" charset="0"/>
                        <a:ea typeface="Cambria Math" panose="02040503050406030204" pitchFamily="18" charset="0"/>
                      </a:rPr>
                      <m:t>÷</m:t>
                    </m:r>
                    <m:r>
                      <a:rPr lang="en-US" sz="1600" b="0" i="1" kern="1200" smtClean="0">
                        <a:solidFill>
                          <a:schemeClr val="tx1"/>
                        </a:solidFill>
                        <a:effectLst/>
                        <a:latin typeface="Cambria Math" panose="02040503050406030204" pitchFamily="18" charset="0"/>
                        <a:ea typeface="Cambria Math" panose="02040503050406030204" pitchFamily="18" charset="0"/>
                      </a:rPr>
                      <m:t>𝑏</m:t>
                    </m:r>
                  </m:oMath>
                </a14:m>
                <a:r>
                  <a:rPr lang="en-US" sz="1600" kern="1200" dirty="0">
                    <a:solidFill>
                      <a:schemeClr val="tx1"/>
                    </a:solidFill>
                    <a:effectLst/>
                    <a:latin typeface="+mn-lt"/>
                  </a:rPr>
                  <a:t>). Solve word problems involving division of whole numbers leading to answers in the form of fractions or mixed numbers, e.g., by using visual fraction models or equations to represent the problem. </a:t>
                </a:r>
                <a:r>
                  <a:rPr lang="en-US" sz="2400" dirty="0"/>
                  <a:t>For example, interpret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4</m:t>
                        </m:r>
                      </m:den>
                    </m:f>
                  </m:oMath>
                </a14:m>
                <a:r>
                  <a:rPr lang="en-US" sz="2400" dirty="0"/>
                  <a:t> as the result of dividing 3 by 4, noting that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4</m:t>
                        </m:r>
                      </m:den>
                    </m:f>
                  </m:oMath>
                </a14:m>
                <a:r>
                  <a:rPr lang="en-US" sz="2400" dirty="0"/>
                  <a:t> multiplied by 4 equals 3, and that when 3 wholes are shared equally among 4 people each person has a share of size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4</m:t>
                        </m:r>
                      </m:den>
                    </m:f>
                  </m:oMath>
                </a14:m>
                <a:r>
                  <a:rPr lang="en-US" sz="2400" dirty="0"/>
                  <a:t> . </a:t>
                </a:r>
                <a:r>
                  <a:rPr lang="en-US" sz="1600" dirty="0"/>
                  <a:t>If 9 people want to share a 50-pound sack of rice equally by weight, how many pounds of rice should each person get? Between what two whole numbers does your answer lie? </a:t>
                </a:r>
                <a:endParaRPr lang="en-US" sz="1600" dirty="0">
                  <a:ea typeface="Calibri" panose="020F0502020204030204" pitchFamily="34" charset="0"/>
                  <a:cs typeface="Times New Roman" panose="02020603050405020304" pitchFamily="18" charset="0"/>
                </a:endParaRPr>
              </a:p>
              <a:p>
                <a:pPr marL="0" indent="0">
                  <a:lnSpc>
                    <a:spcPct val="150000"/>
                  </a:lnSpc>
                  <a:spcBef>
                    <a:spcPts val="300"/>
                  </a:spcBef>
                  <a:spcAft>
                    <a:spcPts val="300"/>
                  </a:spcAft>
                  <a:buNone/>
                </a:pPr>
                <a:endParaRPr lang="en-US" sz="2000" dirty="0"/>
              </a:p>
            </p:txBody>
          </p:sp>
        </mc:Choice>
        <mc:Fallback xmlns="">
          <p:sp>
            <p:nvSpPr>
              <p:cNvPr id="2" name="Content Placeholder 1">
                <a:extLst>
                  <a:ext uri="{FF2B5EF4-FFF2-40B4-BE49-F238E27FC236}">
                    <a16:creationId xmlns:a16="http://schemas.microsoft.com/office/drawing/2014/main" id="{71C3D8DF-E137-4A51-9364-1273FDCAFB97}"/>
                  </a:ext>
                </a:extLst>
              </p:cNvPr>
              <p:cNvSpPr>
                <a:spLocks noGrp="1" noRot="1" noChangeAspect="1" noMove="1" noResize="1" noEditPoints="1" noAdjustHandles="1" noChangeArrowheads="1" noChangeShapeType="1" noTextEdit="1"/>
              </p:cNvSpPr>
              <p:nvPr>
                <p:ph sz="half" idx="1"/>
              </p:nvPr>
            </p:nvSpPr>
            <p:spPr>
              <a:xfrm>
                <a:off x="339634" y="1126475"/>
                <a:ext cx="11220995" cy="3471651"/>
              </a:xfrm>
              <a:blipFill>
                <a:blip r:embed="rId3"/>
                <a:stretch>
                  <a:fillRect l="-791"/>
                </a:stretch>
              </a:blipFill>
            </p:spPr>
            <p:txBody>
              <a:bodyPr/>
              <a:lstStyle/>
              <a:p>
                <a:r>
                  <a:rPr lang="en-US">
                    <a:noFill/>
                  </a:rPr>
                  <a:t> </a:t>
                </a:r>
              </a:p>
            </p:txBody>
          </p:sp>
        </mc:Fallback>
      </mc:AlternateContent>
      <p:pic>
        <p:nvPicPr>
          <p:cNvPr id="4" name="Picture 3" descr="three rectangular rods">
            <a:extLst>
              <a:ext uri="{FF2B5EF4-FFF2-40B4-BE49-F238E27FC236}">
                <a16:creationId xmlns:a16="http://schemas.microsoft.com/office/drawing/2014/main" id="{C8A9E718-0631-9098-F10F-2448045CF2FC}"/>
              </a:ext>
            </a:extLst>
          </p:cNvPr>
          <p:cNvPicPr>
            <a:picLocks noChangeAspect="1"/>
          </p:cNvPicPr>
          <p:nvPr/>
        </p:nvPicPr>
        <p:blipFill>
          <a:blip r:embed="rId4"/>
          <a:stretch>
            <a:fillRect/>
          </a:stretch>
        </p:blipFill>
        <p:spPr>
          <a:xfrm>
            <a:off x="1072100" y="4783980"/>
            <a:ext cx="2182054" cy="1412740"/>
          </a:xfrm>
          <a:prstGeom prst="rect">
            <a:avLst/>
          </a:prstGeom>
        </p:spPr>
      </p:pic>
      <p:pic>
        <p:nvPicPr>
          <p:cNvPr id="5" name="Picture 4" descr="three rectangular rods, each partitioned into 4 parts">
            <a:extLst>
              <a:ext uri="{FF2B5EF4-FFF2-40B4-BE49-F238E27FC236}">
                <a16:creationId xmlns:a16="http://schemas.microsoft.com/office/drawing/2014/main" id="{FC1B99E0-2A06-95E7-FEAD-97349209E483}"/>
              </a:ext>
            </a:extLst>
          </p:cNvPr>
          <p:cNvPicPr>
            <a:picLocks noChangeAspect="1"/>
          </p:cNvPicPr>
          <p:nvPr/>
        </p:nvPicPr>
        <p:blipFill>
          <a:blip r:embed="rId5"/>
          <a:stretch>
            <a:fillRect/>
          </a:stretch>
        </p:blipFill>
        <p:spPr>
          <a:xfrm>
            <a:off x="4174395" y="4726868"/>
            <a:ext cx="2197596" cy="1412740"/>
          </a:xfrm>
          <a:prstGeom prst="rect">
            <a:avLst/>
          </a:prstGeom>
        </p:spPr>
      </p:pic>
      <p:grpSp>
        <p:nvGrpSpPr>
          <p:cNvPr id="13" name="Group 12" descr="twelve rectangular parts reorganized and shared among 4 people">
            <a:extLst>
              <a:ext uri="{FF2B5EF4-FFF2-40B4-BE49-F238E27FC236}">
                <a16:creationId xmlns:a16="http://schemas.microsoft.com/office/drawing/2014/main" id="{7ECCE765-B6AE-B336-7A3E-A54620764F79}"/>
              </a:ext>
            </a:extLst>
          </p:cNvPr>
          <p:cNvGrpSpPr/>
          <p:nvPr/>
        </p:nvGrpSpPr>
        <p:grpSpPr>
          <a:xfrm>
            <a:off x="7548809" y="4257638"/>
            <a:ext cx="3692268" cy="1881970"/>
            <a:chOff x="7895336" y="4191074"/>
            <a:chExt cx="3692268" cy="1881970"/>
          </a:xfrm>
        </p:grpSpPr>
        <p:pic>
          <p:nvPicPr>
            <p:cNvPr id="9" name="Picture 8">
              <a:extLst>
                <a:ext uri="{FF2B5EF4-FFF2-40B4-BE49-F238E27FC236}">
                  <a16:creationId xmlns:a16="http://schemas.microsoft.com/office/drawing/2014/main" id="{0AABE9B1-64B0-2DC4-68BF-C177AE4D0E24}"/>
                </a:ext>
              </a:extLst>
            </p:cNvPr>
            <p:cNvPicPr>
              <a:picLocks noChangeAspect="1"/>
            </p:cNvPicPr>
            <p:nvPr/>
          </p:nvPicPr>
          <p:blipFill>
            <a:blip r:embed="rId6"/>
            <a:stretch>
              <a:fillRect/>
            </a:stretch>
          </p:blipFill>
          <p:spPr>
            <a:xfrm>
              <a:off x="7895336" y="4488305"/>
              <a:ext cx="889000" cy="1584739"/>
            </a:xfrm>
            <a:prstGeom prst="rect">
              <a:avLst/>
            </a:prstGeom>
          </p:spPr>
        </p:pic>
        <p:pic>
          <p:nvPicPr>
            <p:cNvPr id="10" name="Picture 9">
              <a:extLst>
                <a:ext uri="{FF2B5EF4-FFF2-40B4-BE49-F238E27FC236}">
                  <a16:creationId xmlns:a16="http://schemas.microsoft.com/office/drawing/2014/main" id="{E3E5743E-3282-0AC1-D8C7-827D4662727B}"/>
                </a:ext>
              </a:extLst>
            </p:cNvPr>
            <p:cNvPicPr>
              <a:picLocks noChangeAspect="1"/>
            </p:cNvPicPr>
            <p:nvPr/>
          </p:nvPicPr>
          <p:blipFill>
            <a:blip r:embed="rId7"/>
            <a:stretch>
              <a:fillRect/>
            </a:stretch>
          </p:blipFill>
          <p:spPr>
            <a:xfrm>
              <a:off x="8802282" y="4191074"/>
              <a:ext cx="873069" cy="1461054"/>
            </a:xfrm>
            <a:prstGeom prst="rect">
              <a:avLst/>
            </a:prstGeom>
          </p:spPr>
        </p:pic>
        <p:pic>
          <p:nvPicPr>
            <p:cNvPr id="11" name="Picture 10">
              <a:extLst>
                <a:ext uri="{FF2B5EF4-FFF2-40B4-BE49-F238E27FC236}">
                  <a16:creationId xmlns:a16="http://schemas.microsoft.com/office/drawing/2014/main" id="{98351CF4-F800-34CD-68F0-2C68329D39E4}"/>
                </a:ext>
              </a:extLst>
            </p:cNvPr>
            <p:cNvPicPr>
              <a:picLocks noChangeAspect="1"/>
            </p:cNvPicPr>
            <p:nvPr/>
          </p:nvPicPr>
          <p:blipFill>
            <a:blip r:embed="rId8"/>
            <a:stretch>
              <a:fillRect/>
            </a:stretch>
          </p:blipFill>
          <p:spPr>
            <a:xfrm>
              <a:off x="9859035" y="4336503"/>
              <a:ext cx="784228" cy="1318170"/>
            </a:xfrm>
            <a:prstGeom prst="rect">
              <a:avLst/>
            </a:prstGeom>
          </p:spPr>
        </p:pic>
        <p:pic>
          <p:nvPicPr>
            <p:cNvPr id="12" name="Picture 11">
              <a:extLst>
                <a:ext uri="{FF2B5EF4-FFF2-40B4-BE49-F238E27FC236}">
                  <a16:creationId xmlns:a16="http://schemas.microsoft.com/office/drawing/2014/main" id="{518B3C0B-3BC2-2856-4D21-FCB94DF85DCE}"/>
                </a:ext>
              </a:extLst>
            </p:cNvPr>
            <p:cNvPicPr>
              <a:picLocks noChangeAspect="1"/>
            </p:cNvPicPr>
            <p:nvPr/>
          </p:nvPicPr>
          <p:blipFill>
            <a:blip r:embed="rId9"/>
            <a:stretch>
              <a:fillRect/>
            </a:stretch>
          </p:blipFill>
          <p:spPr>
            <a:xfrm>
              <a:off x="10803375" y="4696629"/>
              <a:ext cx="784229" cy="1258034"/>
            </a:xfrm>
            <a:prstGeom prst="rect">
              <a:avLst/>
            </a:prstGeom>
          </p:spPr>
        </p:pic>
      </p:gr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17</a:t>
            </a:fld>
            <a:endParaRPr lang="en-US"/>
          </a:p>
        </p:txBody>
      </p:sp>
    </p:spTree>
    <p:extLst>
      <p:ext uri="{BB962C8B-B14F-4D97-AF65-F5344CB8AC3E}">
        <p14:creationId xmlns:p14="http://schemas.microsoft.com/office/powerpoint/2010/main" val="2544189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Fractions — Grade 5 </a:t>
            </a:r>
            <a:r>
              <a:rPr lang="en-US" sz="4000" dirty="0">
                <a:latin typeface="Palatino Linotype"/>
              </a:rPr>
              <a:t>Example continued</a:t>
            </a:r>
            <a:endParaRPr lang="en-US" sz="4200" dirty="0"/>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761081" y="1011399"/>
                <a:ext cx="10290153" cy="4302052"/>
              </a:xfrm>
            </p:spPr>
            <p:txBody>
              <a:bodyPr>
                <a:noAutofit/>
              </a:bodyPr>
              <a:lstStyle/>
              <a:p>
                <a:pPr marL="0" indent="0">
                  <a:lnSpc>
                    <a:spcPct val="150000"/>
                  </a:lnSpc>
                  <a:spcBef>
                    <a:spcPts val="300"/>
                  </a:spcBef>
                  <a:spcAft>
                    <a:spcPts val="300"/>
                  </a:spcAft>
                  <a:buNone/>
                </a:pPr>
                <a:r>
                  <a:rPr lang="en-US" sz="1600" kern="1200" dirty="0">
                    <a:solidFill>
                      <a:schemeClr val="tx1"/>
                    </a:solidFill>
                    <a:effectLst/>
                    <a:latin typeface="+mn-lt"/>
                  </a:rPr>
                  <a:t>5.NF.B.3 Interpret a fraction as division of the numerator by the denominator (i.e., </a:t>
                </a:r>
                <a14:m>
                  <m:oMath xmlns:m="http://schemas.openxmlformats.org/officeDocument/2006/math">
                    <m:f>
                      <m:fPr>
                        <m:ctrlPr>
                          <a:rPr lang="en-US" sz="1600" i="1" kern="1200" smtClean="0">
                            <a:solidFill>
                              <a:schemeClr val="tx1"/>
                            </a:solidFill>
                            <a:effectLst/>
                            <a:latin typeface="Cambria Math" panose="02040503050406030204" pitchFamily="18" charset="0"/>
                          </a:rPr>
                        </m:ctrlPr>
                      </m:fPr>
                      <m:num>
                        <m:r>
                          <a:rPr lang="en-US" sz="1600" b="0" i="1" kern="1200" smtClean="0">
                            <a:solidFill>
                              <a:schemeClr val="tx1"/>
                            </a:solidFill>
                            <a:effectLst/>
                            <a:latin typeface="Cambria Math" panose="02040503050406030204" pitchFamily="18" charset="0"/>
                          </a:rPr>
                          <m:t>𝑎</m:t>
                        </m:r>
                      </m:num>
                      <m:den>
                        <m:r>
                          <a:rPr lang="en-US" sz="1600" b="0" i="1" kern="1200" smtClean="0">
                            <a:solidFill>
                              <a:schemeClr val="tx1"/>
                            </a:solidFill>
                            <a:effectLst/>
                            <a:latin typeface="Cambria Math" panose="02040503050406030204" pitchFamily="18" charset="0"/>
                          </a:rPr>
                          <m:t>𝑏</m:t>
                        </m:r>
                      </m:den>
                    </m:f>
                    <m:r>
                      <a:rPr lang="en-US" sz="1600" i="1" kern="1200" smtClean="0">
                        <a:solidFill>
                          <a:schemeClr val="tx1"/>
                        </a:solidFill>
                        <a:effectLst/>
                        <a:latin typeface="Cambria Math" panose="02040503050406030204" pitchFamily="18" charset="0"/>
                        <a:ea typeface="Cambria Math" panose="02040503050406030204" pitchFamily="18" charset="0"/>
                      </a:rPr>
                      <m:t>=</m:t>
                    </m:r>
                    <m:r>
                      <a:rPr lang="en-US" sz="1600" b="0" i="1" kern="1200" smtClean="0">
                        <a:solidFill>
                          <a:schemeClr val="tx1"/>
                        </a:solidFill>
                        <a:effectLst/>
                        <a:latin typeface="Cambria Math" panose="02040503050406030204" pitchFamily="18" charset="0"/>
                        <a:ea typeface="Cambria Math" panose="02040503050406030204" pitchFamily="18" charset="0"/>
                      </a:rPr>
                      <m:t>𝑎</m:t>
                    </m:r>
                    <m:r>
                      <a:rPr lang="en-US" sz="1600" b="0" i="1" kern="1200" smtClean="0">
                        <a:solidFill>
                          <a:schemeClr val="tx1"/>
                        </a:solidFill>
                        <a:effectLst/>
                        <a:latin typeface="Cambria Math" panose="02040503050406030204" pitchFamily="18" charset="0"/>
                        <a:ea typeface="Cambria Math" panose="02040503050406030204" pitchFamily="18" charset="0"/>
                      </a:rPr>
                      <m:t>÷</m:t>
                    </m:r>
                    <m:r>
                      <a:rPr lang="en-US" sz="1600" b="0" i="1" kern="1200" smtClean="0">
                        <a:solidFill>
                          <a:schemeClr val="tx1"/>
                        </a:solidFill>
                        <a:effectLst/>
                        <a:latin typeface="Cambria Math" panose="02040503050406030204" pitchFamily="18" charset="0"/>
                        <a:ea typeface="Cambria Math" panose="02040503050406030204" pitchFamily="18" charset="0"/>
                      </a:rPr>
                      <m:t>𝑏</m:t>
                    </m:r>
                  </m:oMath>
                </a14:m>
                <a:r>
                  <a:rPr lang="en-US" sz="1600" kern="1200" dirty="0">
                    <a:solidFill>
                      <a:schemeClr val="tx1"/>
                    </a:solidFill>
                    <a:effectLst/>
                    <a:latin typeface="+mn-lt"/>
                  </a:rPr>
                  <a:t>). Solve word problems involving division of whole numbers leading to answers in the form of fractions or mixed numbers, e.g., by using visual fraction models or equations to represent the problem. </a:t>
                </a:r>
                <a:r>
                  <a:rPr lang="en-US" sz="1600" dirty="0"/>
                  <a:t>For example, interpret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3</m:t>
                        </m:r>
                      </m:num>
                      <m:den>
                        <m:r>
                          <a:rPr lang="en-US" sz="1600" i="1">
                            <a:latin typeface="Cambria Math" panose="02040503050406030204" pitchFamily="18" charset="0"/>
                          </a:rPr>
                          <m:t>4</m:t>
                        </m:r>
                      </m:den>
                    </m:f>
                  </m:oMath>
                </a14:m>
                <a:r>
                  <a:rPr lang="en-US" sz="1600" dirty="0"/>
                  <a:t> as the result of dividing 3 by 4, noting that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3</m:t>
                        </m:r>
                      </m:num>
                      <m:den>
                        <m:r>
                          <a:rPr lang="en-US" sz="1600" i="1">
                            <a:latin typeface="Cambria Math" panose="02040503050406030204" pitchFamily="18" charset="0"/>
                          </a:rPr>
                          <m:t>4</m:t>
                        </m:r>
                      </m:den>
                    </m:f>
                  </m:oMath>
                </a14:m>
                <a:r>
                  <a:rPr lang="en-US" sz="1600" dirty="0"/>
                  <a:t> multiplied by 4 equals 3, and that when 3 wholes are shared equally among 4 people each person has a share of size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3</m:t>
                        </m:r>
                      </m:num>
                      <m:den>
                        <m:r>
                          <a:rPr lang="en-US" sz="1600" i="1">
                            <a:latin typeface="Cambria Math" panose="02040503050406030204" pitchFamily="18" charset="0"/>
                          </a:rPr>
                          <m:t>4</m:t>
                        </m:r>
                      </m:den>
                    </m:f>
                  </m:oMath>
                </a14:m>
                <a:r>
                  <a:rPr lang="en-US" sz="1600" dirty="0"/>
                  <a:t> . </a:t>
                </a:r>
                <a:r>
                  <a:rPr lang="en-US" sz="2400" dirty="0"/>
                  <a:t>If 9 people want to share a 50-pound sack of rice equally by weight, how many pounds of rice should each person get? </a:t>
                </a:r>
                <a:r>
                  <a:rPr lang="en-US" sz="1600" dirty="0"/>
                  <a:t>Between what two whole numbers does your answer lie? </a:t>
                </a:r>
                <a:endParaRPr lang="en-US" sz="1600" dirty="0">
                  <a:ea typeface="Calibri" panose="020F0502020204030204" pitchFamily="34"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71C3D8DF-E137-4A51-9364-1273FDCAFB97}"/>
                  </a:ext>
                </a:extLst>
              </p:cNvPr>
              <p:cNvSpPr>
                <a:spLocks noGrp="1" noRot="1" noChangeAspect="1" noMove="1" noResize="1" noEditPoints="1" noAdjustHandles="1" noChangeArrowheads="1" noChangeShapeType="1" noTextEdit="1"/>
              </p:cNvSpPr>
              <p:nvPr>
                <p:ph sz="half" idx="1"/>
              </p:nvPr>
            </p:nvSpPr>
            <p:spPr>
              <a:xfrm>
                <a:off x="761081" y="1011399"/>
                <a:ext cx="10290153" cy="4302052"/>
              </a:xfrm>
              <a:blipFill>
                <a:blip r:embed="rId3"/>
                <a:stretch>
                  <a:fillRect l="-986"/>
                </a:stretch>
              </a:blipFill>
            </p:spPr>
            <p:txBody>
              <a:bodyPr/>
              <a:lstStyle/>
              <a:p>
                <a:r>
                  <a:rPr lang="en-US">
                    <a:noFill/>
                  </a:rPr>
                  <a:t> </a:t>
                </a:r>
              </a:p>
            </p:txBody>
          </p:sp>
        </mc:Fallback>
      </mc:AlternateContent>
      <p:pic>
        <p:nvPicPr>
          <p:cNvPr id="3" name="Picture 2" descr="three rectangular rods">
            <a:extLst>
              <a:ext uri="{FF2B5EF4-FFF2-40B4-BE49-F238E27FC236}">
                <a16:creationId xmlns:a16="http://schemas.microsoft.com/office/drawing/2014/main" id="{FC37317D-D155-8785-30A5-4962B0610F6A}"/>
              </a:ext>
            </a:extLst>
          </p:cNvPr>
          <p:cNvPicPr>
            <a:picLocks noChangeAspect="1"/>
          </p:cNvPicPr>
          <p:nvPr/>
        </p:nvPicPr>
        <p:blipFill>
          <a:blip r:embed="rId4"/>
          <a:stretch>
            <a:fillRect/>
          </a:stretch>
        </p:blipFill>
        <p:spPr>
          <a:xfrm>
            <a:off x="1256841" y="4722157"/>
            <a:ext cx="2182054" cy="1412740"/>
          </a:xfrm>
          <a:prstGeom prst="rect">
            <a:avLst/>
          </a:prstGeom>
        </p:spPr>
      </p:pic>
      <p:pic>
        <p:nvPicPr>
          <p:cNvPr id="4" name="Picture 3" descr="three rectangular rods, each partitioned into 4 parts">
            <a:extLst>
              <a:ext uri="{FF2B5EF4-FFF2-40B4-BE49-F238E27FC236}">
                <a16:creationId xmlns:a16="http://schemas.microsoft.com/office/drawing/2014/main" id="{84280703-B56B-2F0C-AF75-2CBE64E5C453}"/>
              </a:ext>
            </a:extLst>
          </p:cNvPr>
          <p:cNvPicPr>
            <a:picLocks noChangeAspect="1"/>
          </p:cNvPicPr>
          <p:nvPr/>
        </p:nvPicPr>
        <p:blipFill>
          <a:blip r:embed="rId5"/>
          <a:stretch>
            <a:fillRect/>
          </a:stretch>
        </p:blipFill>
        <p:spPr>
          <a:xfrm>
            <a:off x="4496369" y="4686846"/>
            <a:ext cx="2197596" cy="1412740"/>
          </a:xfrm>
          <a:prstGeom prst="rect">
            <a:avLst/>
          </a:prstGeom>
        </p:spPr>
      </p:pic>
      <p:grpSp>
        <p:nvGrpSpPr>
          <p:cNvPr id="12" name="Group 11" descr="twelve rectangular parts reorganized and shared among 4 people">
            <a:extLst>
              <a:ext uri="{FF2B5EF4-FFF2-40B4-BE49-F238E27FC236}">
                <a16:creationId xmlns:a16="http://schemas.microsoft.com/office/drawing/2014/main" id="{757A4883-5908-9CF8-EDAE-07B2FE921ABE}"/>
              </a:ext>
            </a:extLst>
          </p:cNvPr>
          <p:cNvGrpSpPr/>
          <p:nvPr/>
        </p:nvGrpSpPr>
        <p:grpSpPr>
          <a:xfrm>
            <a:off x="8484781" y="4338083"/>
            <a:ext cx="3420672" cy="1796813"/>
            <a:chOff x="7895336" y="4191074"/>
            <a:chExt cx="3692268" cy="1881970"/>
          </a:xfrm>
        </p:grpSpPr>
        <p:pic>
          <p:nvPicPr>
            <p:cNvPr id="13" name="Picture 12">
              <a:extLst>
                <a:ext uri="{FF2B5EF4-FFF2-40B4-BE49-F238E27FC236}">
                  <a16:creationId xmlns:a16="http://schemas.microsoft.com/office/drawing/2014/main" id="{F738A0AD-903A-69D3-50FE-D758E2DC18F3}"/>
                </a:ext>
              </a:extLst>
            </p:cNvPr>
            <p:cNvPicPr>
              <a:picLocks noChangeAspect="1"/>
            </p:cNvPicPr>
            <p:nvPr/>
          </p:nvPicPr>
          <p:blipFill>
            <a:blip r:embed="rId6"/>
            <a:stretch>
              <a:fillRect/>
            </a:stretch>
          </p:blipFill>
          <p:spPr>
            <a:xfrm>
              <a:off x="7895336" y="4488305"/>
              <a:ext cx="889000" cy="1584739"/>
            </a:xfrm>
            <a:prstGeom prst="rect">
              <a:avLst/>
            </a:prstGeom>
          </p:spPr>
        </p:pic>
        <p:pic>
          <p:nvPicPr>
            <p:cNvPr id="14" name="Picture 13">
              <a:extLst>
                <a:ext uri="{FF2B5EF4-FFF2-40B4-BE49-F238E27FC236}">
                  <a16:creationId xmlns:a16="http://schemas.microsoft.com/office/drawing/2014/main" id="{6B25947D-8D7B-7071-6AC9-7E85D1F3ACD0}"/>
                </a:ext>
              </a:extLst>
            </p:cNvPr>
            <p:cNvPicPr>
              <a:picLocks noChangeAspect="1"/>
            </p:cNvPicPr>
            <p:nvPr/>
          </p:nvPicPr>
          <p:blipFill>
            <a:blip r:embed="rId7"/>
            <a:stretch>
              <a:fillRect/>
            </a:stretch>
          </p:blipFill>
          <p:spPr>
            <a:xfrm>
              <a:off x="8802282" y="4191074"/>
              <a:ext cx="873069" cy="1461054"/>
            </a:xfrm>
            <a:prstGeom prst="rect">
              <a:avLst/>
            </a:prstGeom>
          </p:spPr>
        </p:pic>
        <p:pic>
          <p:nvPicPr>
            <p:cNvPr id="15" name="Picture 14">
              <a:extLst>
                <a:ext uri="{FF2B5EF4-FFF2-40B4-BE49-F238E27FC236}">
                  <a16:creationId xmlns:a16="http://schemas.microsoft.com/office/drawing/2014/main" id="{E6846786-54DF-0A6D-C864-6479B1010044}"/>
                </a:ext>
              </a:extLst>
            </p:cNvPr>
            <p:cNvPicPr>
              <a:picLocks noChangeAspect="1"/>
            </p:cNvPicPr>
            <p:nvPr/>
          </p:nvPicPr>
          <p:blipFill>
            <a:blip r:embed="rId8"/>
            <a:stretch>
              <a:fillRect/>
            </a:stretch>
          </p:blipFill>
          <p:spPr>
            <a:xfrm>
              <a:off x="9859035" y="4336503"/>
              <a:ext cx="784228" cy="1318170"/>
            </a:xfrm>
            <a:prstGeom prst="rect">
              <a:avLst/>
            </a:prstGeom>
          </p:spPr>
        </p:pic>
        <p:pic>
          <p:nvPicPr>
            <p:cNvPr id="16" name="Picture 15">
              <a:extLst>
                <a:ext uri="{FF2B5EF4-FFF2-40B4-BE49-F238E27FC236}">
                  <a16:creationId xmlns:a16="http://schemas.microsoft.com/office/drawing/2014/main" id="{8DA1E60C-50C1-5EB9-EC75-B33D23B26C5C}"/>
                </a:ext>
              </a:extLst>
            </p:cNvPr>
            <p:cNvPicPr>
              <a:picLocks noChangeAspect="1"/>
            </p:cNvPicPr>
            <p:nvPr/>
          </p:nvPicPr>
          <p:blipFill>
            <a:blip r:embed="rId9"/>
            <a:stretch>
              <a:fillRect/>
            </a:stretch>
          </p:blipFill>
          <p:spPr>
            <a:xfrm>
              <a:off x="10803375" y="4696629"/>
              <a:ext cx="784229" cy="1258034"/>
            </a:xfrm>
            <a:prstGeom prst="rect">
              <a:avLst/>
            </a:prstGeom>
          </p:spPr>
        </p:pic>
      </p:gr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18</a:t>
            </a:fld>
            <a:endParaRPr lang="en-US"/>
          </a:p>
        </p:txBody>
      </p:sp>
    </p:spTree>
    <p:extLst>
      <p:ext uri="{BB962C8B-B14F-4D97-AF65-F5344CB8AC3E}">
        <p14:creationId xmlns:p14="http://schemas.microsoft.com/office/powerpoint/2010/main" val="4221948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956BE-7921-7D23-931E-1F635A6B8A3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CC47414-8C5E-FDB3-220D-5ED233B1DEE7}"/>
              </a:ext>
            </a:extLst>
          </p:cNvPr>
          <p:cNvSpPr>
            <a:spLocks noGrp="1"/>
          </p:cNvSpPr>
          <p:nvPr>
            <p:ph type="title"/>
          </p:nvPr>
        </p:nvSpPr>
        <p:spPr>
          <a:xfrm>
            <a:off x="1256841" y="378896"/>
            <a:ext cx="10174078" cy="747579"/>
          </a:xfrm>
        </p:spPr>
        <p:txBody>
          <a:bodyPr/>
          <a:lstStyle/>
          <a:p>
            <a:r>
              <a:rPr lang="en-US" sz="4400" dirty="0">
                <a:latin typeface="Palatino Linotype"/>
              </a:rPr>
              <a:t>Fractions — Grade 5 (5.NF.A.1)</a:t>
            </a:r>
            <a:endParaRPr lang="en-US" sz="4200" dirty="0"/>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B5CEBD9-0789-5C83-9D35-A964220376A0}"/>
                  </a:ext>
                </a:extLst>
              </p:cNvPr>
              <p:cNvSpPr>
                <a:spLocks noGrp="1"/>
              </p:cNvSpPr>
              <p:nvPr>
                <p:ph sz="half" idx="1"/>
              </p:nvPr>
            </p:nvSpPr>
            <p:spPr>
              <a:xfrm>
                <a:off x="761081" y="1126475"/>
                <a:ext cx="7379309" cy="4326471"/>
              </a:xfrm>
            </p:spPr>
            <p:txBody>
              <a:bodyPr>
                <a:noAutofit/>
              </a:bodyPr>
              <a:lstStyle/>
              <a:p>
                <a:pPr marL="0" indent="0">
                  <a:lnSpc>
                    <a:spcPct val="100000"/>
                  </a:lnSpc>
                  <a:spcBef>
                    <a:spcPts val="300"/>
                  </a:spcBef>
                  <a:spcAft>
                    <a:spcPts val="1200"/>
                  </a:spcAft>
                  <a:buNone/>
                </a:pPr>
                <a:r>
                  <a:rPr lang="en-US" sz="2400" b="1" kern="1200" dirty="0">
                    <a:solidFill>
                      <a:schemeClr val="tx1"/>
                    </a:solidFill>
                    <a:effectLst/>
                    <a:latin typeface="+mn-lt"/>
                  </a:rPr>
                  <a:t>A. Use equivalent fractions as a strategy to add and subtract fractions.</a:t>
                </a:r>
              </a:p>
              <a:p>
                <a:pPr marL="0" indent="0">
                  <a:lnSpc>
                    <a:spcPct val="150000"/>
                  </a:lnSpc>
                  <a:spcBef>
                    <a:spcPts val="300"/>
                  </a:spcBef>
                  <a:spcAft>
                    <a:spcPts val="300"/>
                  </a:spcAft>
                  <a:buNone/>
                </a:pPr>
                <a:r>
                  <a:rPr lang="en-US" sz="2000" kern="1200" dirty="0">
                    <a:solidFill>
                      <a:schemeClr val="tx1"/>
                    </a:solidFill>
                    <a:effectLst/>
                    <a:latin typeface="+mn-lt"/>
                  </a:rPr>
                  <a:t>5.NF.A.1 Add and subtract fractions with unlike denominators (including mixed numbers) </a:t>
                </a:r>
                <a:r>
                  <a:rPr lang="en-US" sz="2000" b="1" kern="1200" dirty="0">
                    <a:solidFill>
                      <a:srgbClr val="7030A0"/>
                    </a:solidFill>
                    <a:effectLst/>
                    <a:latin typeface="+mn-lt"/>
                  </a:rPr>
                  <a:t>by replacing given fractions with equivalent fractions </a:t>
                </a:r>
                <a:r>
                  <a:rPr lang="en-US" sz="2000" kern="1200" dirty="0">
                    <a:solidFill>
                      <a:schemeClr val="tx1"/>
                    </a:solidFill>
                    <a:effectLst/>
                    <a:latin typeface="+mn-lt"/>
                  </a:rPr>
                  <a:t>in such a way as to produce an </a:t>
                </a:r>
                <a:r>
                  <a:rPr lang="en-US" sz="2000" kern="1200" dirty="0">
                    <a:solidFill>
                      <a:srgbClr val="0000FF"/>
                    </a:solidFill>
                    <a:effectLst/>
                    <a:latin typeface="+mn-lt"/>
                  </a:rPr>
                  <a:t>equivalent sum or difference of fractions </a:t>
                </a:r>
                <a:r>
                  <a:rPr lang="en-US" sz="2000" kern="1200" dirty="0">
                    <a:solidFill>
                      <a:schemeClr val="tx1"/>
                    </a:solidFill>
                    <a:effectLst/>
                    <a:latin typeface="+mn-lt"/>
                  </a:rPr>
                  <a:t>with like denominators. For example,  </a:t>
                </a:r>
                <a14:m>
                  <m:oMath xmlns:m="http://schemas.openxmlformats.org/officeDocument/2006/math">
                    <m:f>
                      <m:fPr>
                        <m:ctrlPr>
                          <a:rPr lang="en-US" sz="2000" i="1" kern="1200" smtClean="0">
                            <a:solidFill>
                              <a:schemeClr val="tx1"/>
                            </a:solidFill>
                            <a:effectLst/>
                            <a:latin typeface="Cambria Math" panose="02040503050406030204" pitchFamily="18" charset="0"/>
                          </a:rPr>
                        </m:ctrlPr>
                      </m:fPr>
                      <m:num>
                        <m:r>
                          <a:rPr lang="en-US" sz="2000" b="0" i="1" kern="1200" smtClean="0">
                            <a:solidFill>
                              <a:schemeClr val="tx1"/>
                            </a:solidFill>
                            <a:effectLst/>
                            <a:latin typeface="Cambria Math" panose="02040503050406030204" pitchFamily="18" charset="0"/>
                          </a:rPr>
                          <m:t>2</m:t>
                        </m:r>
                      </m:num>
                      <m:den>
                        <m:r>
                          <a:rPr lang="en-US" sz="2000" b="0" i="1" kern="1200" smtClean="0">
                            <a:solidFill>
                              <a:schemeClr val="tx1"/>
                            </a:solidFill>
                            <a:effectLst/>
                            <a:latin typeface="Cambria Math" panose="02040503050406030204" pitchFamily="18" charset="0"/>
                          </a:rPr>
                          <m:t>3</m:t>
                        </m:r>
                      </m:den>
                    </m:f>
                    <m:r>
                      <a:rPr lang="en-US" sz="2000" b="0" i="1" kern="1200" smtClean="0">
                        <a:solidFill>
                          <a:schemeClr val="tx1"/>
                        </a:solidFill>
                        <a:effectLst/>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4</m:t>
                        </m:r>
                      </m:den>
                    </m:f>
                    <m:r>
                      <a:rPr lang="en-US" sz="2000" i="1" kern="1200" smtClean="0">
                        <a:solidFill>
                          <a:schemeClr val="tx1"/>
                        </a:solidFill>
                        <a:effectLst/>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8</m:t>
                        </m:r>
                      </m:num>
                      <m:den>
                        <m:r>
                          <a:rPr lang="en-US" sz="2000" b="0" i="1" smtClean="0">
                            <a:latin typeface="Cambria Math" panose="02040503050406030204" pitchFamily="18" charset="0"/>
                          </a:rPr>
                          <m:t>12</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15</m:t>
                        </m:r>
                      </m:num>
                      <m:den>
                        <m:r>
                          <a:rPr lang="en-US" sz="2000" b="0" i="1" smtClean="0">
                            <a:latin typeface="Cambria Math" panose="02040503050406030204" pitchFamily="18" charset="0"/>
                          </a:rPr>
                          <m:t>12</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r>
                          <a:rPr lang="en-US" sz="2000" b="0" i="1" smtClean="0">
                            <a:latin typeface="Cambria Math" panose="02040503050406030204" pitchFamily="18" charset="0"/>
                          </a:rPr>
                          <m:t>3</m:t>
                        </m:r>
                      </m:num>
                      <m:den>
                        <m:r>
                          <a:rPr lang="en-US" sz="2000" b="0" i="1" smtClean="0">
                            <a:latin typeface="Cambria Math" panose="02040503050406030204" pitchFamily="18" charset="0"/>
                          </a:rPr>
                          <m:t>12</m:t>
                        </m:r>
                      </m:den>
                    </m:f>
                  </m:oMath>
                </a14:m>
                <a:r>
                  <a:rPr lang="en-US" sz="2000" kern="1200" dirty="0">
                    <a:solidFill>
                      <a:schemeClr val="tx1"/>
                    </a:solidFill>
                    <a:effectLst/>
                    <a:latin typeface="+mn-lt"/>
                  </a:rPr>
                  <a:t> (In general,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𝑏</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𝑐</m:t>
                        </m:r>
                      </m:num>
                      <m:den>
                        <m:r>
                          <a:rPr lang="en-US" sz="2000" b="0" i="1" smtClean="0">
                            <a:latin typeface="Cambria Math" panose="02040503050406030204" pitchFamily="18" charset="0"/>
                          </a:rPr>
                          <m:t>𝑑</m:t>
                        </m:r>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𝑎𝑑</m:t>
                        </m:r>
                        <m:r>
                          <a:rPr lang="en-US" sz="2000" b="0" i="1" smtClean="0">
                            <a:latin typeface="Cambria Math" panose="02040503050406030204" pitchFamily="18" charset="0"/>
                          </a:rPr>
                          <m:t>+</m:t>
                        </m:r>
                        <m:r>
                          <a:rPr lang="en-US" sz="2000" b="0" i="1" smtClean="0">
                            <a:latin typeface="Cambria Math" panose="02040503050406030204" pitchFamily="18" charset="0"/>
                          </a:rPr>
                          <m:t>𝑏𝑐</m:t>
                        </m:r>
                      </m:num>
                      <m:den>
                        <m:r>
                          <a:rPr lang="en-US" sz="2000" b="0" i="1" smtClean="0">
                            <a:latin typeface="Cambria Math" panose="02040503050406030204" pitchFamily="18" charset="0"/>
                          </a:rPr>
                          <m:t>𝑏𝑑</m:t>
                        </m:r>
                      </m:den>
                    </m:f>
                  </m:oMath>
                </a14:m>
                <a:r>
                  <a:rPr lang="en-US" sz="2000" kern="1200" dirty="0">
                    <a:solidFill>
                      <a:schemeClr val="tx1"/>
                    </a:solidFill>
                    <a:effectLst/>
                    <a:latin typeface="+mn-lt"/>
                  </a:rPr>
                  <a:t>). </a:t>
                </a:r>
                <a:endParaRPr lang="en-US" sz="2000" dirty="0"/>
              </a:p>
            </p:txBody>
          </p:sp>
        </mc:Choice>
        <mc:Fallback xmlns="">
          <p:sp>
            <p:nvSpPr>
              <p:cNvPr id="2" name="Content Placeholder 1">
                <a:extLst>
                  <a:ext uri="{FF2B5EF4-FFF2-40B4-BE49-F238E27FC236}">
                    <a16:creationId xmlns:a16="http://schemas.microsoft.com/office/drawing/2014/main" id="{8B5CEBD9-0789-5C83-9D35-A964220376A0}"/>
                  </a:ext>
                </a:extLst>
              </p:cNvPr>
              <p:cNvSpPr>
                <a:spLocks noGrp="1" noRot="1" noChangeAspect="1" noMove="1" noResize="1" noEditPoints="1" noAdjustHandles="1" noChangeArrowheads="1" noChangeShapeType="1" noTextEdit="1"/>
              </p:cNvSpPr>
              <p:nvPr>
                <p:ph sz="half" idx="1"/>
              </p:nvPr>
            </p:nvSpPr>
            <p:spPr>
              <a:xfrm>
                <a:off x="761081" y="1126475"/>
                <a:ext cx="7379309" cy="4326471"/>
              </a:xfrm>
              <a:blipFill>
                <a:blip r:embed="rId3"/>
                <a:stretch>
                  <a:fillRect l="-1322" t="-1127"/>
                </a:stretch>
              </a:blipFill>
            </p:spPr>
            <p:txBody>
              <a:bodyPr/>
              <a:lstStyle/>
              <a:p>
                <a:r>
                  <a:rPr lang="en-US">
                    <a:noFill/>
                  </a:rPr>
                  <a:t> </a:t>
                </a:r>
              </a:p>
            </p:txBody>
          </p:sp>
        </mc:Fallback>
      </mc:AlternateContent>
      <p:pic>
        <p:nvPicPr>
          <p:cNvPr id="6" name="Picture 5" descr="four white rods each of length one above two red rods each of length two above one pink rod of length four">
            <a:extLst>
              <a:ext uri="{FF2B5EF4-FFF2-40B4-BE49-F238E27FC236}">
                <a16:creationId xmlns:a16="http://schemas.microsoft.com/office/drawing/2014/main" id="{3EFA75BD-38F1-D28A-616F-32A9F85F6616}"/>
              </a:ext>
            </a:extLst>
          </p:cNvPr>
          <p:cNvPicPr>
            <a:picLocks noChangeAspect="1"/>
          </p:cNvPicPr>
          <p:nvPr/>
        </p:nvPicPr>
        <p:blipFill>
          <a:blip r:embed="rId4"/>
          <a:stretch>
            <a:fillRect/>
          </a:stretch>
        </p:blipFill>
        <p:spPr>
          <a:xfrm>
            <a:off x="8990571" y="1640894"/>
            <a:ext cx="1677440" cy="1395254"/>
          </a:xfrm>
          <a:prstGeom prst="rect">
            <a:avLst/>
          </a:prstGeom>
        </p:spPr>
      </p:pic>
      <p:pic>
        <p:nvPicPr>
          <p:cNvPr id="4" name="Picture 3" descr="the equation two-thirds equals four-sixths. Two times two equals four (numerators) and three times two equals six (denominators)">
            <a:extLst>
              <a:ext uri="{FF2B5EF4-FFF2-40B4-BE49-F238E27FC236}">
                <a16:creationId xmlns:a16="http://schemas.microsoft.com/office/drawing/2014/main" id="{345B4979-E6B3-44F0-1D3C-78165671CD08}"/>
              </a:ext>
            </a:extLst>
          </p:cNvPr>
          <p:cNvPicPr>
            <a:picLocks noChangeAspect="1"/>
          </p:cNvPicPr>
          <p:nvPr/>
        </p:nvPicPr>
        <p:blipFill rotWithShape="1">
          <a:blip r:embed="rId5"/>
          <a:srcRect r="41170" b="44585"/>
          <a:stretch/>
        </p:blipFill>
        <p:spPr>
          <a:xfrm>
            <a:off x="8947612" y="3645193"/>
            <a:ext cx="1580648" cy="1106772"/>
          </a:xfrm>
          <a:prstGeom prst="rect">
            <a:avLst/>
          </a:prstGeom>
        </p:spPr>
      </p:pic>
      <p:pic>
        <p:nvPicPr>
          <p:cNvPr id="5" name="Picture 4" descr=" One pie chart is partitioned into 3 equal parts with 2 parts shaded pink to represent two-thirds. The other pie chart is partitioned into six equal parts with 4 parts shaded pink to represent four sixths.">
            <a:extLst>
              <a:ext uri="{FF2B5EF4-FFF2-40B4-BE49-F238E27FC236}">
                <a16:creationId xmlns:a16="http://schemas.microsoft.com/office/drawing/2014/main" id="{2758FBCA-F300-ED6D-D9D7-EF6630A6E045}"/>
              </a:ext>
            </a:extLst>
          </p:cNvPr>
          <p:cNvPicPr>
            <a:picLocks noChangeAspect="1"/>
          </p:cNvPicPr>
          <p:nvPr/>
        </p:nvPicPr>
        <p:blipFill rotWithShape="1">
          <a:blip r:embed="rId5"/>
          <a:srcRect t="54357" r="34920"/>
          <a:stretch/>
        </p:blipFill>
        <p:spPr>
          <a:xfrm>
            <a:off x="8990571" y="4751965"/>
            <a:ext cx="1580648" cy="824047"/>
          </a:xfrm>
          <a:prstGeom prst="rect">
            <a:avLst/>
          </a:prstGeom>
        </p:spPr>
      </p:pic>
      <p:sp>
        <p:nvSpPr>
          <p:cNvPr id="7" name="Slide Number Placeholder 6">
            <a:extLst>
              <a:ext uri="{FF2B5EF4-FFF2-40B4-BE49-F238E27FC236}">
                <a16:creationId xmlns:a16="http://schemas.microsoft.com/office/drawing/2014/main" id="{C3ABCB10-9352-2B46-C177-AE2F786F88F2}"/>
              </a:ext>
            </a:extLst>
          </p:cNvPr>
          <p:cNvSpPr>
            <a:spLocks noGrp="1"/>
          </p:cNvSpPr>
          <p:nvPr>
            <p:ph type="sldNum" sz="quarter" idx="12"/>
          </p:nvPr>
        </p:nvSpPr>
        <p:spPr/>
        <p:txBody>
          <a:bodyPr/>
          <a:lstStyle/>
          <a:p>
            <a:fld id="{A3D1C70C-36A2-44FC-A083-98959550CFF4}" type="slidenum">
              <a:rPr lang="en-US" smtClean="0"/>
              <a:t>19</a:t>
            </a:fld>
            <a:endParaRPr lang="en-US" dirty="0"/>
          </a:p>
        </p:txBody>
      </p:sp>
    </p:spTree>
    <p:extLst>
      <p:ext uri="{BB962C8B-B14F-4D97-AF65-F5344CB8AC3E}">
        <p14:creationId xmlns:p14="http://schemas.microsoft.com/office/powerpoint/2010/main" val="59451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41D04B-735A-F4EE-F49F-333AD2EF2FE8}"/>
              </a:ext>
            </a:extLst>
          </p:cNvPr>
          <p:cNvSpPr>
            <a:spLocks noGrp="1"/>
          </p:cNvSpPr>
          <p:nvPr>
            <p:ph type="title"/>
          </p:nvPr>
        </p:nvSpPr>
        <p:spPr>
          <a:xfrm>
            <a:off x="1344284" y="266470"/>
            <a:ext cx="10096959" cy="747579"/>
          </a:xfrm>
        </p:spPr>
        <p:txBody>
          <a:bodyPr/>
          <a:lstStyle/>
          <a:p>
            <a:r>
              <a:rPr lang="en-US" sz="4000">
                <a:latin typeface="Palatino Linotype"/>
              </a:rPr>
              <a:t>Agenda</a:t>
            </a:r>
            <a:endParaRPr lang="en-US" sz="4000"/>
          </a:p>
        </p:txBody>
      </p:sp>
      <p:sp>
        <p:nvSpPr>
          <p:cNvPr id="12" name="Content Placeholder 2">
            <a:extLst>
              <a:ext uri="{FF2B5EF4-FFF2-40B4-BE49-F238E27FC236}">
                <a16:creationId xmlns:a16="http://schemas.microsoft.com/office/drawing/2014/main" id="{CDD0FDFB-AFCD-7637-EE9B-51BBAE5618BF}"/>
              </a:ext>
            </a:extLst>
          </p:cNvPr>
          <p:cNvSpPr>
            <a:spLocks noGrp="1"/>
          </p:cNvSpPr>
          <p:nvPr>
            <p:ph idx="1"/>
          </p:nvPr>
        </p:nvSpPr>
        <p:spPr>
          <a:xfrm>
            <a:off x="474354" y="1175267"/>
            <a:ext cx="11243291" cy="4507465"/>
          </a:xfrm>
        </p:spPr>
        <p:txBody>
          <a:bodyPr vert="horz" lIns="91440" tIns="45720" rIns="822960" bIns="45720" rtlCol="0" anchor="t">
            <a:normAutofit/>
          </a:bodyPr>
          <a:lstStyle/>
          <a:p>
            <a:r>
              <a:rPr lang="en-US" sz="3600">
                <a:latin typeface="Palatino Linotype"/>
              </a:rPr>
              <a:t>K</a:t>
            </a:r>
            <a:r>
              <a:rPr lang="en-US" sz="3600" kern="100">
                <a:effectLst/>
                <a:latin typeface="+mn-lt"/>
                <a:ea typeface="Calibri" panose="020F0502020204030204" pitchFamily="34" charset="0"/>
                <a:cs typeface="Times New Roman" panose="02020603050405020304" pitchFamily="18" charset="0"/>
              </a:rPr>
              <a:t>–</a:t>
            </a:r>
            <a:r>
              <a:rPr lang="en-US" sz="3600">
                <a:latin typeface="Palatino Linotype"/>
              </a:rPr>
              <a:t>5 Structural Revision</a:t>
            </a:r>
          </a:p>
          <a:p>
            <a:r>
              <a:rPr lang="en-US" sz="3600">
                <a:latin typeface="Palatino Linotype"/>
              </a:rPr>
              <a:t>Grades 3-5 Content Emphases</a:t>
            </a:r>
          </a:p>
          <a:p>
            <a:r>
              <a:rPr lang="en-US" sz="3600">
                <a:latin typeface="Palatino Linotype"/>
              </a:rPr>
              <a:t>Revisions to Fractions Standards</a:t>
            </a:r>
          </a:p>
          <a:p>
            <a:r>
              <a:rPr lang="en-US" sz="3600">
                <a:latin typeface="Palatino Linotype"/>
              </a:rPr>
              <a:t>Conceptual Understandings</a:t>
            </a:r>
            <a:endParaRPr lang="en-US" sz="3600"/>
          </a:p>
          <a:p>
            <a:r>
              <a:rPr lang="en-US" sz="3600">
                <a:latin typeface="Palatino Linotype"/>
              </a:rPr>
              <a:t>Resources and Opportunities</a:t>
            </a:r>
            <a:endParaRPr lang="en-US" sz="3600" dirty="0"/>
          </a:p>
        </p:txBody>
      </p:sp>
      <p:pic>
        <p:nvPicPr>
          <p:cNvPr id="3" name="Picture 2">
            <a:extLst>
              <a:ext uri="{FF2B5EF4-FFF2-40B4-BE49-F238E27FC236}">
                <a16:creationId xmlns:a16="http://schemas.microsoft.com/office/drawing/2014/main" id="{8D314F57-2AFE-AC8B-925E-B299D506AE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56114" y="2129996"/>
            <a:ext cx="2460674" cy="2472917"/>
          </a:xfrm>
          <a:prstGeom prst="rect">
            <a:avLst/>
          </a:prstGeom>
        </p:spPr>
      </p:pic>
      <p:sp>
        <p:nvSpPr>
          <p:cNvPr id="2" name="TextBox 1">
            <a:extLst>
              <a:ext uri="{FF2B5EF4-FFF2-40B4-BE49-F238E27FC236}">
                <a16:creationId xmlns:a16="http://schemas.microsoft.com/office/drawing/2014/main" id="{C5B16A94-431B-19C1-84B7-5F2C6BE50696}"/>
              </a:ext>
            </a:extLst>
          </p:cNvPr>
          <p:cNvSpPr txBox="1"/>
          <p:nvPr/>
        </p:nvSpPr>
        <p:spPr>
          <a:xfrm>
            <a:off x="8856114" y="4638290"/>
            <a:ext cx="2460674" cy="369332"/>
          </a:xfrm>
          <a:prstGeom prst="rect">
            <a:avLst/>
          </a:prstGeom>
          <a:noFill/>
        </p:spPr>
        <p:txBody>
          <a:bodyPr wrap="square">
            <a:spAutoFit/>
          </a:bodyPr>
          <a:lstStyle/>
          <a:p>
            <a:r>
              <a:rPr lang="en-US" dirty="0"/>
              <a:t>https://</a:t>
            </a:r>
            <a:r>
              <a:rPr lang="en-US" dirty="0" err="1"/>
              <a:t>bit.ly</a:t>
            </a:r>
            <a:r>
              <a:rPr lang="en-US" dirty="0"/>
              <a:t>/</a:t>
            </a:r>
            <a:r>
              <a:rPr lang="en-US" dirty="0" err="1"/>
              <a:t>NJMath</a:t>
            </a:r>
            <a:endParaRPr lang="en-US" dirty="0"/>
          </a:p>
        </p:txBody>
      </p:sp>
      <p:sp>
        <p:nvSpPr>
          <p:cNvPr id="5" name="Slide Number Placeholder 4">
            <a:extLst>
              <a:ext uri="{FF2B5EF4-FFF2-40B4-BE49-F238E27FC236}">
                <a16:creationId xmlns:a16="http://schemas.microsoft.com/office/drawing/2014/main" id="{4551786A-70CE-400B-368A-02B5BEF08A24}"/>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a:t>
            </a:fld>
            <a:endParaRPr lang="en-US"/>
          </a:p>
        </p:txBody>
      </p:sp>
    </p:spTree>
    <p:extLst>
      <p:ext uri="{BB962C8B-B14F-4D97-AF65-F5344CB8AC3E}">
        <p14:creationId xmlns:p14="http://schemas.microsoft.com/office/powerpoint/2010/main" val="27667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3C651-EF06-7A85-8659-21557E7B28F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F3BDF5C-5FB4-EAF2-5C16-AC6FAFDD5089}"/>
              </a:ext>
            </a:extLst>
          </p:cNvPr>
          <p:cNvSpPr>
            <a:spLocks noGrp="1"/>
          </p:cNvSpPr>
          <p:nvPr>
            <p:ph type="title"/>
          </p:nvPr>
        </p:nvSpPr>
        <p:spPr>
          <a:xfrm>
            <a:off x="1256841" y="378896"/>
            <a:ext cx="10174078" cy="747579"/>
          </a:xfrm>
        </p:spPr>
        <p:txBody>
          <a:bodyPr/>
          <a:lstStyle/>
          <a:p>
            <a:r>
              <a:rPr lang="en-US" sz="4400" dirty="0">
                <a:latin typeface="Palatino Linotype"/>
              </a:rPr>
              <a:t>Fractions — Grade 5 (5.NF.A.2)</a:t>
            </a:r>
            <a:endParaRPr lang="en-US" sz="4200" dirty="0"/>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1DC5298-2B6A-F496-BBB4-0F5F41BA9F24}"/>
                  </a:ext>
                </a:extLst>
              </p:cNvPr>
              <p:cNvSpPr>
                <a:spLocks noGrp="1"/>
              </p:cNvSpPr>
              <p:nvPr>
                <p:ph sz="half" idx="1"/>
              </p:nvPr>
            </p:nvSpPr>
            <p:spPr>
              <a:xfrm>
                <a:off x="107490" y="1126475"/>
                <a:ext cx="12186110" cy="2755901"/>
              </a:xfrm>
            </p:spPr>
            <p:txBody>
              <a:bodyPr>
                <a:noAutofit/>
              </a:bodyPr>
              <a:lstStyle/>
              <a:p>
                <a:pPr marL="0" indent="0">
                  <a:lnSpc>
                    <a:spcPct val="150000"/>
                  </a:lnSpc>
                  <a:spcBef>
                    <a:spcPts val="300"/>
                  </a:spcBef>
                  <a:spcAft>
                    <a:spcPts val="300"/>
                  </a:spcAft>
                  <a:buNone/>
                </a:pPr>
                <a:r>
                  <a:rPr lang="en-US" sz="2000" kern="1200" dirty="0">
                    <a:solidFill>
                      <a:schemeClr val="tx1"/>
                    </a:solidFill>
                    <a:effectLst/>
                    <a:latin typeface="+mn-lt"/>
                  </a:rPr>
                  <a:t>5.NF.A.2 </a:t>
                </a:r>
                <a:r>
                  <a:rPr lang="en-US" sz="2000" dirty="0">
                    <a:latin typeface="+mn-lt"/>
                  </a:rPr>
                  <a:t>Solve word problems involving addition and subtraction of fractions referring to the same whole, including cases of </a:t>
                </a:r>
                <a:r>
                  <a:rPr lang="en-US" sz="2000" b="1" dirty="0">
                    <a:latin typeface="+mn-lt"/>
                  </a:rPr>
                  <a:t>unlike denominators</a:t>
                </a:r>
                <a:r>
                  <a:rPr lang="en-US" sz="2000" dirty="0">
                    <a:latin typeface="+mn-lt"/>
                  </a:rPr>
                  <a:t>, e.g., by </a:t>
                </a:r>
                <a:r>
                  <a:rPr lang="en-US" sz="2000" b="1" dirty="0">
                    <a:latin typeface="+mn-lt"/>
                  </a:rPr>
                  <a:t>using visual fraction models</a:t>
                </a:r>
                <a:r>
                  <a:rPr lang="en-US" sz="2000" dirty="0">
                    <a:latin typeface="+mn-lt"/>
                  </a:rPr>
                  <a:t> or equations to represent the problem. Use benchmark fractions and number sense of fractions to estimate mentally and assess the reasonableness of answers. </a:t>
                </a:r>
                <a:r>
                  <a:rPr lang="en-US" sz="2000" kern="1200" dirty="0">
                    <a:solidFill>
                      <a:schemeClr val="tx1"/>
                    </a:solidFill>
                    <a:effectLst/>
                    <a:latin typeface="+mn-lt"/>
                  </a:rPr>
                  <a:t>For example, recognize an incorrect result  </a:t>
                </a:r>
                <a14:m>
                  <m:oMath xmlns:m="http://schemas.openxmlformats.org/officeDocument/2006/math">
                    <m:f>
                      <m:fPr>
                        <m:ctrlPr>
                          <a:rPr lang="en-US" sz="2000" i="1" kern="1200" smtClean="0">
                            <a:solidFill>
                              <a:schemeClr val="tx1"/>
                            </a:solidFill>
                            <a:effectLst/>
                            <a:latin typeface="Cambria Math" panose="02040503050406030204" pitchFamily="18" charset="0"/>
                          </a:rPr>
                        </m:ctrlPr>
                      </m:fPr>
                      <m:num>
                        <m:r>
                          <a:rPr lang="en-US" sz="2000" b="0" i="1" kern="1200" smtClean="0">
                            <a:solidFill>
                              <a:schemeClr val="tx1"/>
                            </a:solidFill>
                            <a:effectLst/>
                            <a:latin typeface="Cambria Math" panose="02040503050406030204" pitchFamily="18" charset="0"/>
                          </a:rPr>
                          <m:t>2</m:t>
                        </m:r>
                      </m:num>
                      <m:den>
                        <m:r>
                          <a:rPr lang="en-US" sz="2000" b="0" i="1" kern="1200" smtClean="0">
                            <a:solidFill>
                              <a:schemeClr val="tx1"/>
                            </a:solidFill>
                            <a:effectLst/>
                            <a:latin typeface="Cambria Math" panose="02040503050406030204" pitchFamily="18" charset="0"/>
                          </a:rPr>
                          <m:t>5</m:t>
                        </m:r>
                      </m:den>
                    </m:f>
                    <m:r>
                      <a:rPr lang="en-US" sz="2000" b="0" i="1" kern="1200" smtClean="0">
                        <a:solidFill>
                          <a:schemeClr val="tx1"/>
                        </a:solidFill>
                        <a:effectLst/>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i="1" kern="1200" smtClean="0">
                        <a:solidFill>
                          <a:schemeClr val="tx1"/>
                        </a:solidFill>
                        <a:effectLst/>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7</m:t>
                        </m:r>
                      </m:den>
                    </m:f>
                  </m:oMath>
                </a14:m>
                <a:r>
                  <a:rPr lang="en-US" sz="2000" kern="1200" dirty="0">
                    <a:solidFill>
                      <a:schemeClr val="tx1"/>
                    </a:solidFill>
                    <a:effectLst/>
                    <a:latin typeface="+mn-lt"/>
                  </a:rPr>
                  <a:t>  by observing that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7</m:t>
                        </m:r>
                      </m:den>
                    </m:f>
                    <m:r>
                      <a:rPr lang="en-US" sz="2000" b="0" i="1" smtClean="0">
                        <a:latin typeface="Cambria Math" panose="02040503050406030204" pitchFamily="18" charset="0"/>
                      </a:rPr>
                      <m:t>&lt;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kern="1200" dirty="0">
                    <a:solidFill>
                      <a:schemeClr val="tx1"/>
                    </a:solidFill>
                    <a:effectLst/>
                    <a:latin typeface="+mn-lt"/>
                  </a:rPr>
                  <a:t>. </a:t>
                </a:r>
                <a:endParaRPr lang="en-US" sz="2000" dirty="0"/>
              </a:p>
            </p:txBody>
          </p:sp>
        </mc:Choice>
        <mc:Fallback xmlns="">
          <p:sp>
            <p:nvSpPr>
              <p:cNvPr id="2" name="Content Placeholder 1">
                <a:extLst>
                  <a:ext uri="{FF2B5EF4-FFF2-40B4-BE49-F238E27FC236}">
                    <a16:creationId xmlns:a16="http://schemas.microsoft.com/office/drawing/2014/main" id="{A1DC5298-2B6A-F496-BBB4-0F5F41BA9F24}"/>
                  </a:ext>
                </a:extLst>
              </p:cNvPr>
              <p:cNvSpPr>
                <a:spLocks noGrp="1" noRot="1" noChangeAspect="1" noMove="1" noResize="1" noEditPoints="1" noAdjustHandles="1" noChangeArrowheads="1" noChangeShapeType="1" noTextEdit="1"/>
              </p:cNvSpPr>
              <p:nvPr>
                <p:ph sz="half" idx="1"/>
              </p:nvPr>
            </p:nvSpPr>
            <p:spPr>
              <a:xfrm>
                <a:off x="107490" y="1126475"/>
                <a:ext cx="12186110" cy="2755901"/>
              </a:xfrm>
              <a:blipFill>
                <a:blip r:embed="rId3"/>
                <a:stretch>
                  <a:fillRect l="-520"/>
                </a:stretch>
              </a:blipFill>
            </p:spPr>
            <p:txBody>
              <a:bodyPr/>
              <a:lstStyle/>
              <a:p>
                <a:r>
                  <a:rPr lang="en-US">
                    <a:noFill/>
                  </a:rPr>
                  <a:t> </a:t>
                </a:r>
              </a:p>
            </p:txBody>
          </p:sp>
        </mc:Fallback>
      </mc:AlternateContent>
      <p:pic>
        <p:nvPicPr>
          <p:cNvPr id="6" name="Picture 5" descr="A virtual manipulatives toolbox used to create rods of different lengths and place them on a grid">
            <a:extLst>
              <a:ext uri="{FF2B5EF4-FFF2-40B4-BE49-F238E27FC236}">
                <a16:creationId xmlns:a16="http://schemas.microsoft.com/office/drawing/2014/main" id="{C5919FDC-27A2-5674-8085-E09FA5408D09}"/>
              </a:ext>
            </a:extLst>
          </p:cNvPr>
          <p:cNvPicPr>
            <a:picLocks noChangeAspect="1"/>
          </p:cNvPicPr>
          <p:nvPr/>
        </p:nvPicPr>
        <p:blipFill>
          <a:blip r:embed="rId4"/>
          <a:stretch>
            <a:fillRect/>
          </a:stretch>
        </p:blipFill>
        <p:spPr>
          <a:xfrm>
            <a:off x="2967286" y="3429000"/>
            <a:ext cx="7259808" cy="1314450"/>
          </a:xfrm>
          <a:prstGeom prst="rect">
            <a:avLst/>
          </a:prstGeom>
        </p:spPr>
      </p:pic>
      <p:pic>
        <p:nvPicPr>
          <p:cNvPr id="9" name="Picture 8">
            <a:extLst>
              <a:ext uri="{FF2B5EF4-FFF2-40B4-BE49-F238E27FC236}">
                <a16:creationId xmlns:a16="http://schemas.microsoft.com/office/drawing/2014/main" id="{6A1CF777-6CAF-7087-3D14-ED598934788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434119" y="4258700"/>
            <a:ext cx="996800" cy="1010455"/>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13787E9-CA73-E397-4296-7E96C6AFEEDB}"/>
                  </a:ext>
                </a:extLst>
              </p:cNvPr>
              <p:cNvSpPr txBox="1"/>
              <p:nvPr/>
            </p:nvSpPr>
            <p:spPr>
              <a:xfrm>
                <a:off x="230013" y="4806785"/>
                <a:ext cx="2053656" cy="924740"/>
              </a:xfrm>
              <a:prstGeom prst="rect">
                <a:avLst/>
              </a:prstGeom>
              <a:noFill/>
            </p:spPr>
            <p:txBody>
              <a:bodyPr wrap="square">
                <a:spAutoFit/>
              </a:bodyPr>
              <a:lstStyle/>
              <a:p>
                <a:r>
                  <a:rPr lang="en-US" sz="2000" kern="1200" dirty="0">
                    <a:solidFill>
                      <a:schemeClr val="tx1"/>
                    </a:solidFill>
                    <a:effectLst/>
                  </a:rPr>
                  <a:t>Incorrect result.     </a:t>
                </a:r>
              </a:p>
              <a:p>
                <a14:m>
                  <m:oMath xmlns:m="http://schemas.openxmlformats.org/officeDocument/2006/math">
                    <m:f>
                      <m:fPr>
                        <m:ctrlPr>
                          <a:rPr lang="en-US" sz="2400" i="1" kern="1200" smtClean="0">
                            <a:solidFill>
                              <a:schemeClr val="tx1"/>
                            </a:solidFill>
                            <a:effectLst/>
                            <a:latin typeface="Cambria Math" panose="02040503050406030204" pitchFamily="18" charset="0"/>
                          </a:rPr>
                        </m:ctrlPr>
                      </m:fPr>
                      <m:num>
                        <m:r>
                          <a:rPr lang="en-US" sz="2400" b="0" i="1" kern="1200" smtClean="0">
                            <a:solidFill>
                              <a:schemeClr val="tx1"/>
                            </a:solidFill>
                            <a:effectLst/>
                            <a:latin typeface="Cambria Math" panose="02040503050406030204" pitchFamily="18" charset="0"/>
                          </a:rPr>
                          <m:t>2</m:t>
                        </m:r>
                      </m:num>
                      <m:den>
                        <m:r>
                          <a:rPr lang="en-US" sz="2400" b="0" i="1" kern="1200" smtClean="0">
                            <a:solidFill>
                              <a:schemeClr val="tx1"/>
                            </a:solidFill>
                            <a:effectLst/>
                            <a:latin typeface="Cambria Math" panose="02040503050406030204" pitchFamily="18" charset="0"/>
                          </a:rPr>
                          <m:t>3</m:t>
                        </m:r>
                      </m:den>
                    </m:f>
                    <m:r>
                      <a:rPr lang="en-US" sz="2400" b="0" i="1" kern="1200" smtClean="0">
                        <a:solidFill>
                          <a:schemeClr val="tx1"/>
                        </a:solidFill>
                        <a:effectLst/>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i="1" kern="1200" smtClean="0">
                        <a:solidFill>
                          <a:schemeClr val="tx1"/>
                        </a:solidFill>
                        <a:effectLst/>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oMath>
                </a14:m>
                <a:r>
                  <a:rPr lang="en-US" sz="2400" kern="1200" dirty="0">
                    <a:solidFill>
                      <a:schemeClr val="tx1"/>
                    </a:solidFill>
                    <a:effectLst/>
                  </a:rPr>
                  <a:t> </a:t>
                </a:r>
                <a:endParaRPr lang="en-US" dirty="0"/>
              </a:p>
            </p:txBody>
          </p:sp>
        </mc:Choice>
        <mc:Fallback xmlns="">
          <p:sp>
            <p:nvSpPr>
              <p:cNvPr id="12" name="TextBox 11">
                <a:extLst>
                  <a:ext uri="{FF2B5EF4-FFF2-40B4-BE49-F238E27FC236}">
                    <a16:creationId xmlns:a16="http://schemas.microsoft.com/office/drawing/2014/main" id="{B13787E9-CA73-E397-4296-7E96C6AFEEDB}"/>
                  </a:ext>
                </a:extLst>
              </p:cNvPr>
              <p:cNvSpPr txBox="1">
                <a:spLocks noRot="1" noChangeAspect="1" noMove="1" noResize="1" noEditPoints="1" noAdjustHandles="1" noChangeArrowheads="1" noChangeShapeType="1" noTextEdit="1"/>
              </p:cNvSpPr>
              <p:nvPr/>
            </p:nvSpPr>
            <p:spPr>
              <a:xfrm>
                <a:off x="230013" y="4806785"/>
                <a:ext cx="2053656" cy="924740"/>
              </a:xfrm>
              <a:prstGeom prst="rect">
                <a:avLst/>
              </a:prstGeom>
              <a:blipFill>
                <a:blip r:embed="rId6"/>
                <a:stretch>
                  <a:fillRect l="-3264" t="-3974" r="-13353"/>
                </a:stretch>
              </a:blipFill>
            </p:spPr>
            <p:txBody>
              <a:bodyPr/>
              <a:lstStyle/>
              <a:p>
                <a:r>
                  <a:rPr lang="en-US">
                    <a:noFill/>
                  </a:rPr>
                  <a:t> </a:t>
                </a:r>
              </a:p>
            </p:txBody>
          </p:sp>
        </mc:Fallback>
      </mc:AlternateContent>
      <p:pic>
        <p:nvPicPr>
          <p:cNvPr id="10" name="Picture 9" descr="five green rods each of length six below three orange rods each of length ten below two pink rods each of length fifteen below one cream rod of length thirty">
            <a:extLst>
              <a:ext uri="{FF2B5EF4-FFF2-40B4-BE49-F238E27FC236}">
                <a16:creationId xmlns:a16="http://schemas.microsoft.com/office/drawing/2014/main" id="{D34AB712-4AA5-466C-C7C4-6840B0AE6BE7}"/>
              </a:ext>
            </a:extLst>
          </p:cNvPr>
          <p:cNvPicPr>
            <a:picLocks noChangeAspect="1"/>
          </p:cNvPicPr>
          <p:nvPr/>
        </p:nvPicPr>
        <p:blipFill>
          <a:blip r:embed="rId7"/>
          <a:stretch>
            <a:fillRect/>
          </a:stretch>
        </p:blipFill>
        <p:spPr>
          <a:xfrm>
            <a:off x="3333979" y="4864230"/>
            <a:ext cx="6019801" cy="1320671"/>
          </a:xfrm>
          <a:prstGeom prst="rect">
            <a:avLst/>
          </a:prstGeom>
        </p:spPr>
      </p:pic>
      <p:sp>
        <p:nvSpPr>
          <p:cNvPr id="7" name="Slide Number Placeholder 6">
            <a:extLst>
              <a:ext uri="{FF2B5EF4-FFF2-40B4-BE49-F238E27FC236}">
                <a16:creationId xmlns:a16="http://schemas.microsoft.com/office/drawing/2014/main" id="{F9DF4915-F2B9-465C-A250-A802C9009962}"/>
              </a:ext>
            </a:extLst>
          </p:cNvPr>
          <p:cNvSpPr>
            <a:spLocks noGrp="1"/>
          </p:cNvSpPr>
          <p:nvPr>
            <p:ph type="sldNum" sz="quarter" idx="12"/>
          </p:nvPr>
        </p:nvSpPr>
        <p:spPr/>
        <p:txBody>
          <a:bodyPr/>
          <a:lstStyle/>
          <a:p>
            <a:fld id="{A3D1C70C-36A2-44FC-A083-98959550CFF4}" type="slidenum">
              <a:rPr lang="en-US" smtClean="0"/>
              <a:t>20</a:t>
            </a:fld>
            <a:endParaRPr lang="en-US" dirty="0"/>
          </a:p>
        </p:txBody>
      </p:sp>
    </p:spTree>
    <p:extLst>
      <p:ext uri="{BB962C8B-B14F-4D97-AF65-F5344CB8AC3E}">
        <p14:creationId xmlns:p14="http://schemas.microsoft.com/office/powerpoint/2010/main" val="2300294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82A2F-27C3-82A0-FD2B-A7133DBD4D1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30015CE-DF8B-D6B4-CF94-DBEA41211A6B}"/>
              </a:ext>
            </a:extLst>
          </p:cNvPr>
          <p:cNvSpPr>
            <a:spLocks noGrp="1"/>
          </p:cNvSpPr>
          <p:nvPr>
            <p:ph type="title"/>
          </p:nvPr>
        </p:nvSpPr>
        <p:spPr>
          <a:xfrm>
            <a:off x="1256840" y="378896"/>
            <a:ext cx="10279051" cy="747579"/>
          </a:xfrm>
        </p:spPr>
        <p:txBody>
          <a:bodyPr/>
          <a:lstStyle/>
          <a:p>
            <a:r>
              <a:rPr lang="en-US" sz="4400" dirty="0">
                <a:latin typeface="Palatino Linotype"/>
              </a:rPr>
              <a:t>Fractions — Grade 5 </a:t>
            </a:r>
            <a:r>
              <a:rPr lang="en-US" sz="4000" dirty="0">
                <a:latin typeface="Palatino Linotype"/>
              </a:rPr>
              <a:t>(5.NF.A.2) continued</a:t>
            </a:r>
            <a:endParaRPr lang="en-US" sz="4200" dirty="0"/>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44F2FB0-DB94-4B7F-8EF9-D776B37ECA40}"/>
                  </a:ext>
                </a:extLst>
              </p:cNvPr>
              <p:cNvSpPr>
                <a:spLocks noGrp="1"/>
              </p:cNvSpPr>
              <p:nvPr>
                <p:ph sz="half" idx="1"/>
              </p:nvPr>
            </p:nvSpPr>
            <p:spPr>
              <a:xfrm>
                <a:off x="107490" y="1126475"/>
                <a:ext cx="12186110" cy="2755901"/>
              </a:xfrm>
            </p:spPr>
            <p:txBody>
              <a:bodyPr>
                <a:noAutofit/>
              </a:bodyPr>
              <a:lstStyle/>
              <a:p>
                <a:pPr marL="0" indent="0">
                  <a:lnSpc>
                    <a:spcPct val="150000"/>
                  </a:lnSpc>
                  <a:spcBef>
                    <a:spcPts val="300"/>
                  </a:spcBef>
                  <a:spcAft>
                    <a:spcPts val="300"/>
                  </a:spcAft>
                  <a:buNone/>
                </a:pPr>
                <a:r>
                  <a:rPr lang="en-US" sz="2000" kern="1200" dirty="0">
                    <a:solidFill>
                      <a:schemeClr val="tx1"/>
                    </a:solidFill>
                    <a:effectLst/>
                    <a:latin typeface="+mn-lt"/>
                  </a:rPr>
                  <a:t>5.NF.A.2 </a:t>
                </a:r>
                <a:r>
                  <a:rPr lang="en-US" sz="2000" dirty="0">
                    <a:latin typeface="+mn-lt"/>
                  </a:rPr>
                  <a:t>Solve word problems involving addition and subtraction of fractions referring to the same whole, including cases of </a:t>
                </a:r>
                <a:r>
                  <a:rPr lang="en-US" sz="2000" b="1" dirty="0">
                    <a:latin typeface="+mn-lt"/>
                  </a:rPr>
                  <a:t>unlike denominators</a:t>
                </a:r>
                <a:r>
                  <a:rPr lang="en-US" sz="2000" dirty="0">
                    <a:latin typeface="+mn-lt"/>
                  </a:rPr>
                  <a:t>, e.g., by </a:t>
                </a:r>
                <a:r>
                  <a:rPr lang="en-US" sz="2000" b="1" dirty="0">
                    <a:latin typeface="+mn-lt"/>
                  </a:rPr>
                  <a:t>using visual fraction models</a:t>
                </a:r>
                <a:r>
                  <a:rPr lang="en-US" sz="2000" dirty="0">
                    <a:latin typeface="+mn-lt"/>
                  </a:rPr>
                  <a:t> or equations to represent the problem. Use benchmark fractions and number sense of fractions to estimate mentally and assess the reasonableness of answers. </a:t>
                </a:r>
                <a:r>
                  <a:rPr lang="en-US" sz="2000" kern="1200" dirty="0">
                    <a:solidFill>
                      <a:schemeClr val="tx1"/>
                    </a:solidFill>
                    <a:effectLst/>
                    <a:latin typeface="+mn-lt"/>
                  </a:rPr>
                  <a:t>For example, recognize an incorrect result  </a:t>
                </a:r>
                <a14:m>
                  <m:oMath xmlns:m="http://schemas.openxmlformats.org/officeDocument/2006/math">
                    <m:f>
                      <m:fPr>
                        <m:ctrlPr>
                          <a:rPr lang="en-US" sz="2000" i="1" kern="1200" smtClean="0">
                            <a:solidFill>
                              <a:schemeClr val="tx1"/>
                            </a:solidFill>
                            <a:effectLst/>
                            <a:latin typeface="Cambria Math" panose="02040503050406030204" pitchFamily="18" charset="0"/>
                          </a:rPr>
                        </m:ctrlPr>
                      </m:fPr>
                      <m:num>
                        <m:r>
                          <a:rPr lang="en-US" sz="2000" b="0" i="1" kern="1200" smtClean="0">
                            <a:solidFill>
                              <a:schemeClr val="tx1"/>
                            </a:solidFill>
                            <a:effectLst/>
                            <a:latin typeface="Cambria Math" panose="02040503050406030204" pitchFamily="18" charset="0"/>
                          </a:rPr>
                          <m:t>2</m:t>
                        </m:r>
                      </m:num>
                      <m:den>
                        <m:r>
                          <a:rPr lang="en-US" sz="2000" b="0" i="1" kern="1200" smtClean="0">
                            <a:solidFill>
                              <a:schemeClr val="tx1"/>
                            </a:solidFill>
                            <a:effectLst/>
                            <a:latin typeface="Cambria Math" panose="02040503050406030204" pitchFamily="18" charset="0"/>
                          </a:rPr>
                          <m:t>5</m:t>
                        </m:r>
                      </m:den>
                    </m:f>
                    <m:r>
                      <a:rPr lang="en-US" sz="2000" b="0" i="1" kern="1200" smtClean="0">
                        <a:solidFill>
                          <a:schemeClr val="tx1"/>
                        </a:solidFill>
                        <a:effectLst/>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i="1" kern="1200" smtClean="0">
                        <a:solidFill>
                          <a:schemeClr val="tx1"/>
                        </a:solidFill>
                        <a:effectLst/>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7</m:t>
                        </m:r>
                      </m:den>
                    </m:f>
                  </m:oMath>
                </a14:m>
                <a:r>
                  <a:rPr lang="en-US" sz="2000" kern="1200" dirty="0">
                    <a:solidFill>
                      <a:schemeClr val="tx1"/>
                    </a:solidFill>
                    <a:effectLst/>
                    <a:latin typeface="+mn-lt"/>
                  </a:rPr>
                  <a:t>  by observing that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7</m:t>
                        </m:r>
                      </m:den>
                    </m:f>
                    <m:r>
                      <a:rPr lang="en-US" sz="2000" b="0" i="1" smtClean="0">
                        <a:latin typeface="Cambria Math" panose="02040503050406030204" pitchFamily="18" charset="0"/>
                      </a:rPr>
                      <m:t>&lt;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kern="1200" dirty="0">
                    <a:solidFill>
                      <a:schemeClr val="tx1"/>
                    </a:solidFill>
                    <a:effectLst/>
                    <a:latin typeface="+mn-lt"/>
                  </a:rPr>
                  <a:t>. </a:t>
                </a:r>
                <a:endParaRPr lang="en-US" sz="2000" dirty="0"/>
              </a:p>
            </p:txBody>
          </p:sp>
        </mc:Choice>
        <mc:Fallback xmlns="">
          <p:sp>
            <p:nvSpPr>
              <p:cNvPr id="2" name="Content Placeholder 1">
                <a:extLst>
                  <a:ext uri="{FF2B5EF4-FFF2-40B4-BE49-F238E27FC236}">
                    <a16:creationId xmlns:a16="http://schemas.microsoft.com/office/drawing/2014/main" id="{A1DC5298-2B6A-F496-BBB4-0F5F41BA9F24}"/>
                  </a:ext>
                </a:extLst>
              </p:cNvPr>
              <p:cNvSpPr>
                <a:spLocks noGrp="1" noRot="1" noChangeAspect="1" noMove="1" noResize="1" noEditPoints="1" noAdjustHandles="1" noChangeArrowheads="1" noChangeShapeType="1" noTextEdit="1"/>
              </p:cNvSpPr>
              <p:nvPr>
                <p:ph sz="half" idx="1"/>
              </p:nvPr>
            </p:nvSpPr>
            <p:spPr>
              <a:xfrm>
                <a:off x="107490" y="1126475"/>
                <a:ext cx="12186110" cy="2755901"/>
              </a:xfrm>
              <a:blipFill>
                <a:blip r:embed="rId3"/>
                <a:stretch>
                  <a:fillRect l="-520"/>
                </a:stretch>
              </a:blipFill>
            </p:spPr>
            <p:txBody>
              <a:bodyPr/>
              <a:lstStyle/>
              <a:p>
                <a:r>
                  <a:rPr lang="en-US">
                    <a:noFill/>
                  </a:rPr>
                  <a:t> </a:t>
                </a:r>
              </a:p>
            </p:txBody>
          </p:sp>
        </mc:Fallback>
      </mc:AlternateContent>
      <p:pic>
        <p:nvPicPr>
          <p:cNvPr id="10" name="Picture 9" descr="five green rods each of length six below three orange rods each of length ten below two pink rods each of length fifteen below one cream rod of length thirty">
            <a:extLst>
              <a:ext uri="{FF2B5EF4-FFF2-40B4-BE49-F238E27FC236}">
                <a16:creationId xmlns:a16="http://schemas.microsoft.com/office/drawing/2014/main" id="{4C1E7102-45AD-048F-F7FA-1AC794480AB5}"/>
              </a:ext>
            </a:extLst>
          </p:cNvPr>
          <p:cNvPicPr>
            <a:picLocks noChangeAspect="1"/>
          </p:cNvPicPr>
          <p:nvPr/>
        </p:nvPicPr>
        <p:blipFill>
          <a:blip r:embed="rId4"/>
          <a:stretch>
            <a:fillRect/>
          </a:stretch>
        </p:blipFill>
        <p:spPr>
          <a:xfrm>
            <a:off x="3239185" y="3221592"/>
            <a:ext cx="6019801" cy="132067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13ED21E-4CC6-A852-54FC-2F29E310C7EF}"/>
                  </a:ext>
                </a:extLst>
              </p:cNvPr>
              <p:cNvSpPr txBox="1"/>
              <p:nvPr/>
            </p:nvSpPr>
            <p:spPr>
              <a:xfrm>
                <a:off x="473645" y="5037953"/>
                <a:ext cx="2053656" cy="924740"/>
              </a:xfrm>
              <a:prstGeom prst="rect">
                <a:avLst/>
              </a:prstGeom>
              <a:noFill/>
            </p:spPr>
            <p:txBody>
              <a:bodyPr wrap="square">
                <a:spAutoFit/>
              </a:bodyPr>
              <a:lstStyle/>
              <a:p>
                <a:r>
                  <a:rPr lang="en-US" sz="2000" kern="1200" dirty="0">
                    <a:solidFill>
                      <a:schemeClr val="tx1"/>
                    </a:solidFill>
                    <a:effectLst/>
                  </a:rPr>
                  <a:t>Incorrect result.     </a:t>
                </a:r>
              </a:p>
              <a:p>
                <a14:m>
                  <m:oMath xmlns:m="http://schemas.openxmlformats.org/officeDocument/2006/math">
                    <m:f>
                      <m:fPr>
                        <m:ctrlPr>
                          <a:rPr lang="en-US" sz="2400" i="1" kern="1200" smtClean="0">
                            <a:solidFill>
                              <a:schemeClr val="tx1"/>
                            </a:solidFill>
                            <a:effectLst/>
                            <a:latin typeface="Cambria Math" panose="02040503050406030204" pitchFamily="18" charset="0"/>
                          </a:rPr>
                        </m:ctrlPr>
                      </m:fPr>
                      <m:num>
                        <m:r>
                          <a:rPr lang="en-US" sz="2400" b="0" i="1" kern="1200" smtClean="0">
                            <a:solidFill>
                              <a:schemeClr val="tx1"/>
                            </a:solidFill>
                            <a:effectLst/>
                            <a:latin typeface="Cambria Math" panose="02040503050406030204" pitchFamily="18" charset="0"/>
                          </a:rPr>
                          <m:t>2</m:t>
                        </m:r>
                      </m:num>
                      <m:den>
                        <m:r>
                          <a:rPr lang="en-US" sz="2400" b="0" i="1" kern="1200" smtClean="0">
                            <a:solidFill>
                              <a:schemeClr val="tx1"/>
                            </a:solidFill>
                            <a:effectLst/>
                            <a:latin typeface="Cambria Math" panose="02040503050406030204" pitchFamily="18" charset="0"/>
                          </a:rPr>
                          <m:t>3</m:t>
                        </m:r>
                      </m:den>
                    </m:f>
                    <m:r>
                      <a:rPr lang="en-US" sz="2400" b="0" i="1" kern="1200" smtClean="0">
                        <a:solidFill>
                          <a:schemeClr val="tx1"/>
                        </a:solidFill>
                        <a:effectLst/>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i="1" kern="1200" smtClean="0">
                        <a:solidFill>
                          <a:schemeClr val="tx1"/>
                        </a:solidFill>
                        <a:effectLst/>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oMath>
                </a14:m>
                <a:r>
                  <a:rPr lang="en-US" sz="2400" kern="1200" dirty="0">
                    <a:solidFill>
                      <a:schemeClr val="tx1"/>
                    </a:solidFill>
                    <a:effectLst/>
                  </a:rPr>
                  <a:t> </a:t>
                </a:r>
                <a:endParaRPr lang="en-US" dirty="0"/>
              </a:p>
            </p:txBody>
          </p:sp>
        </mc:Choice>
        <mc:Fallback xmlns="">
          <p:sp>
            <p:nvSpPr>
              <p:cNvPr id="12" name="TextBox 11">
                <a:extLst>
                  <a:ext uri="{FF2B5EF4-FFF2-40B4-BE49-F238E27FC236}">
                    <a16:creationId xmlns:a16="http://schemas.microsoft.com/office/drawing/2014/main" id="{B13787E9-CA73-E397-4296-7E96C6AFEEDB}"/>
                  </a:ext>
                </a:extLst>
              </p:cNvPr>
              <p:cNvSpPr txBox="1">
                <a:spLocks noRot="1" noChangeAspect="1" noMove="1" noResize="1" noEditPoints="1" noAdjustHandles="1" noChangeArrowheads="1" noChangeShapeType="1" noTextEdit="1"/>
              </p:cNvSpPr>
              <p:nvPr/>
            </p:nvSpPr>
            <p:spPr>
              <a:xfrm>
                <a:off x="473645" y="5037953"/>
                <a:ext cx="2053656" cy="924740"/>
              </a:xfrm>
              <a:prstGeom prst="rect">
                <a:avLst/>
              </a:prstGeom>
              <a:blipFill>
                <a:blip r:embed="rId7"/>
                <a:stretch>
                  <a:fillRect l="-3067" t="-2703" r="-12883" b="-2703"/>
                </a:stretch>
              </a:blipFill>
            </p:spPr>
            <p:txBody>
              <a:bodyPr/>
              <a:lstStyle/>
              <a:p>
                <a:r>
                  <a:rPr lang="en-US">
                    <a:noFill/>
                  </a:rPr>
                  <a:t> </a:t>
                </a:r>
              </a:p>
            </p:txBody>
          </p:sp>
        </mc:Fallback>
      </mc:AlternateContent>
      <p:pic>
        <p:nvPicPr>
          <p:cNvPr id="13" name="Picture 12" descr="two orange rods of length 10 next to one pink rod of length 15 above one cream rod of length thirty">
            <a:extLst>
              <a:ext uri="{FF2B5EF4-FFF2-40B4-BE49-F238E27FC236}">
                <a16:creationId xmlns:a16="http://schemas.microsoft.com/office/drawing/2014/main" id="{A8D68F72-8D2B-668A-2F7F-736D833C9368}"/>
              </a:ext>
            </a:extLst>
          </p:cNvPr>
          <p:cNvPicPr>
            <a:picLocks noChangeAspect="1"/>
          </p:cNvPicPr>
          <p:nvPr/>
        </p:nvPicPr>
        <p:blipFill>
          <a:blip r:embed="rId8"/>
          <a:stretch>
            <a:fillRect/>
          </a:stretch>
        </p:blipFill>
        <p:spPr>
          <a:xfrm>
            <a:off x="3141863" y="4654224"/>
            <a:ext cx="6543040" cy="730250"/>
          </a:xfrm>
          <a:prstGeom prst="rect">
            <a:avLst/>
          </a:prstGeom>
        </p:spPr>
      </p:pic>
      <p:pic>
        <p:nvPicPr>
          <p:cNvPr id="14" name="Picture 13" descr="three green rods of length six above one cream rod of length thirty">
            <a:extLst>
              <a:ext uri="{FF2B5EF4-FFF2-40B4-BE49-F238E27FC236}">
                <a16:creationId xmlns:a16="http://schemas.microsoft.com/office/drawing/2014/main" id="{566240DC-C082-8A34-5204-5658527D1BEB}"/>
              </a:ext>
            </a:extLst>
          </p:cNvPr>
          <p:cNvPicPr>
            <a:picLocks noChangeAspect="1"/>
          </p:cNvPicPr>
          <p:nvPr/>
        </p:nvPicPr>
        <p:blipFill>
          <a:blip r:embed="rId9"/>
          <a:stretch>
            <a:fillRect/>
          </a:stretch>
        </p:blipFill>
        <p:spPr>
          <a:xfrm>
            <a:off x="3567780" y="5500323"/>
            <a:ext cx="5691206" cy="696882"/>
          </a:xfrm>
          <a:prstGeom prst="rect">
            <a:avLst/>
          </a:prstGeom>
        </p:spPr>
      </p:pic>
      <p:sp>
        <p:nvSpPr>
          <p:cNvPr id="7" name="Slide Number Placeholder 6">
            <a:extLst>
              <a:ext uri="{FF2B5EF4-FFF2-40B4-BE49-F238E27FC236}">
                <a16:creationId xmlns:a16="http://schemas.microsoft.com/office/drawing/2014/main" id="{F743558A-EFDC-6467-5B76-6AE667B7D2B0}"/>
              </a:ext>
            </a:extLst>
          </p:cNvPr>
          <p:cNvSpPr>
            <a:spLocks noGrp="1"/>
          </p:cNvSpPr>
          <p:nvPr>
            <p:ph type="sldNum" sz="quarter" idx="12"/>
          </p:nvPr>
        </p:nvSpPr>
        <p:spPr/>
        <p:txBody>
          <a:bodyPr/>
          <a:lstStyle/>
          <a:p>
            <a:fld id="{A3D1C70C-36A2-44FC-A083-98959550CFF4}" type="slidenum">
              <a:rPr lang="en-US" smtClean="0"/>
              <a:t>21</a:t>
            </a:fld>
            <a:endParaRPr lang="en-US" dirty="0"/>
          </a:p>
        </p:txBody>
      </p:sp>
    </p:spTree>
    <p:extLst>
      <p:ext uri="{BB962C8B-B14F-4D97-AF65-F5344CB8AC3E}">
        <p14:creationId xmlns:p14="http://schemas.microsoft.com/office/powerpoint/2010/main" val="2172400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8113-A8EE-4CFB-86E0-0FAF913DB8A4}"/>
              </a:ext>
            </a:extLst>
          </p:cNvPr>
          <p:cNvSpPr>
            <a:spLocks noGrp="1"/>
          </p:cNvSpPr>
          <p:nvPr>
            <p:ph type="title"/>
          </p:nvPr>
        </p:nvSpPr>
        <p:spPr>
          <a:xfrm>
            <a:off x="1256841" y="378896"/>
            <a:ext cx="10096959" cy="747579"/>
          </a:xfrm>
        </p:spPr>
        <p:txBody>
          <a:bodyPr anchor="ctr">
            <a:normAutofit/>
          </a:bodyPr>
          <a:lstStyle/>
          <a:p>
            <a:r>
              <a:rPr lang="en-US" sz="4600" dirty="0"/>
              <a:t>Opportunities</a:t>
            </a:r>
          </a:p>
        </p:txBody>
      </p:sp>
      <p:sp>
        <p:nvSpPr>
          <p:cNvPr id="6" name="Text Placeholder 5">
            <a:extLst>
              <a:ext uri="{FF2B5EF4-FFF2-40B4-BE49-F238E27FC236}">
                <a16:creationId xmlns:a16="http://schemas.microsoft.com/office/drawing/2014/main" id="{0FD92B79-D686-4050-9A5C-3BCC51C4C2E5}"/>
              </a:ext>
            </a:extLst>
          </p:cNvPr>
          <p:cNvSpPr>
            <a:spLocks noGrp="1"/>
          </p:cNvSpPr>
          <p:nvPr>
            <p:ph sz="half" idx="1"/>
          </p:nvPr>
        </p:nvSpPr>
        <p:spPr>
          <a:xfrm>
            <a:off x="176270" y="1027415"/>
            <a:ext cx="11710930" cy="5229781"/>
          </a:xfrm>
        </p:spPr>
        <p:txBody>
          <a:bodyPr>
            <a:normAutofit/>
          </a:bodyPr>
          <a:lstStyle/>
          <a:p>
            <a:pPr marL="682625" indent="-342900">
              <a:lnSpc>
                <a:spcPct val="100000"/>
              </a:lnSpc>
              <a:spcBef>
                <a:spcPts val="0"/>
              </a:spcBef>
              <a:spcAft>
                <a:spcPts val="600"/>
              </a:spcAft>
            </a:pPr>
            <a:endParaRPr lang="en-US" sz="2800" i="1" dirty="0"/>
          </a:p>
          <a:p>
            <a:pPr marL="682625" indent="-342900">
              <a:lnSpc>
                <a:spcPct val="100000"/>
              </a:lnSpc>
              <a:spcBef>
                <a:spcPts val="0"/>
              </a:spcBef>
              <a:spcAft>
                <a:spcPts val="600"/>
              </a:spcAft>
            </a:pPr>
            <a:r>
              <a:rPr lang="en-US" sz="2800" i="1" dirty="0"/>
              <a:t>Exploring Fractions in Grades 3 to 5</a:t>
            </a:r>
          </a:p>
          <a:p>
            <a:pPr marL="1139825" lvl="1" indent="-342900">
              <a:lnSpc>
                <a:spcPct val="100000"/>
              </a:lnSpc>
              <a:spcBef>
                <a:spcPts val="0"/>
              </a:spcBef>
              <a:spcAft>
                <a:spcPts val="2400"/>
              </a:spcAft>
            </a:pPr>
            <a:r>
              <a:rPr lang="en-US" sz="2800" dirty="0">
                <a:latin typeface="Palatino Linotype"/>
              </a:rPr>
              <a:t>December 5, 2024</a:t>
            </a:r>
          </a:p>
          <a:p>
            <a:pPr marL="682625" indent="-342900">
              <a:lnSpc>
                <a:spcPct val="100000"/>
              </a:lnSpc>
              <a:spcBef>
                <a:spcPts val="0"/>
              </a:spcBef>
              <a:spcAft>
                <a:spcPts val="600"/>
              </a:spcAft>
            </a:pPr>
            <a:r>
              <a:rPr lang="en-US" sz="2800" i="1" dirty="0"/>
              <a:t>Elementary Data Literacy Overview</a:t>
            </a:r>
          </a:p>
          <a:p>
            <a:pPr marL="1139825" lvl="1" indent="-342900">
              <a:lnSpc>
                <a:spcPct val="100000"/>
              </a:lnSpc>
              <a:spcBef>
                <a:spcPts val="0"/>
              </a:spcBef>
              <a:spcAft>
                <a:spcPts val="2400"/>
              </a:spcAft>
            </a:pPr>
            <a:r>
              <a:rPr lang="en-US" sz="2800" dirty="0">
                <a:latin typeface="Palatino Linotype"/>
              </a:rPr>
              <a:t>December 12, 2024</a:t>
            </a:r>
          </a:p>
          <a:p>
            <a:pPr marL="682625" indent="-342900">
              <a:lnSpc>
                <a:spcPct val="100000"/>
              </a:lnSpc>
              <a:spcBef>
                <a:spcPts val="0"/>
              </a:spcBef>
              <a:spcAft>
                <a:spcPts val="600"/>
              </a:spcAft>
            </a:pPr>
            <a:r>
              <a:rPr lang="en-US" sz="2800" i="1" dirty="0"/>
              <a:t>Revisions and Key Perspectives in Middle School Mathematics</a:t>
            </a:r>
          </a:p>
          <a:p>
            <a:pPr marL="1139825" lvl="1" indent="-342900">
              <a:lnSpc>
                <a:spcPct val="100000"/>
              </a:lnSpc>
              <a:spcBef>
                <a:spcPts val="0"/>
              </a:spcBef>
              <a:spcAft>
                <a:spcPts val="0"/>
              </a:spcAft>
            </a:pPr>
            <a:r>
              <a:rPr lang="en-US" sz="2800" dirty="0">
                <a:latin typeface="Palatino Linotype"/>
              </a:rPr>
              <a:t>December 17, 2024</a:t>
            </a:r>
          </a:p>
          <a:p>
            <a:pPr marL="1139825" lvl="1" indent="-342900">
              <a:lnSpc>
                <a:spcPct val="100000"/>
              </a:lnSpc>
              <a:spcBef>
                <a:spcPts val="0"/>
              </a:spcBef>
              <a:spcAft>
                <a:spcPts val="2400"/>
              </a:spcAft>
            </a:pPr>
            <a:endParaRPr lang="en-US" sz="2400" dirty="0">
              <a:latin typeface="Palatino Linotype"/>
            </a:endParaRPr>
          </a:p>
          <a:p>
            <a:pPr marL="682625" indent="-342900">
              <a:lnSpc>
                <a:spcPct val="100000"/>
              </a:lnSpc>
              <a:spcBef>
                <a:spcPts val="0"/>
              </a:spcBef>
              <a:spcAft>
                <a:spcPts val="600"/>
              </a:spcAft>
            </a:pPr>
            <a:endParaRPr lang="en-US" dirty="0">
              <a:latin typeface="Palatino Linotype"/>
            </a:endParaRPr>
          </a:p>
          <a:p>
            <a:pPr marL="112712" indent="0" algn="just">
              <a:lnSpc>
                <a:spcPct val="100000"/>
              </a:lnSpc>
              <a:spcBef>
                <a:spcPts val="0"/>
              </a:spcBef>
              <a:spcAft>
                <a:spcPts val="600"/>
              </a:spcAft>
              <a:buNone/>
            </a:pPr>
            <a:endParaRPr lang="en-US" sz="3200" dirty="0"/>
          </a:p>
        </p:txBody>
      </p:sp>
      <p:pic>
        <p:nvPicPr>
          <p:cNvPr id="10" name="Picture 9" descr="Logo: NJ Department of Education STAMP: Standards transparency and mastery platform.">
            <a:extLst>
              <a:ext uri="{FF2B5EF4-FFF2-40B4-BE49-F238E27FC236}">
                <a16:creationId xmlns:a16="http://schemas.microsoft.com/office/drawing/2014/main" id="{E3C9192C-BCF8-4B97-805B-88595AADE7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14803" y="4709286"/>
            <a:ext cx="4277197" cy="1427228"/>
          </a:xfrm>
          <a:prstGeom prst="rect">
            <a:avLst/>
          </a:prstGeom>
          <a:noFill/>
        </p:spPr>
      </p:pic>
      <p:sp>
        <p:nvSpPr>
          <p:cNvPr id="5" name="Slide Number Placeholder 4">
            <a:extLst>
              <a:ext uri="{FF2B5EF4-FFF2-40B4-BE49-F238E27FC236}">
                <a16:creationId xmlns:a16="http://schemas.microsoft.com/office/drawing/2014/main" id="{ABFE3EEB-C18F-43DE-9A84-7BEB2E4A13EF}"/>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22</a:t>
            </a:fld>
            <a:endParaRPr lang="en-US"/>
          </a:p>
        </p:txBody>
      </p:sp>
    </p:spTree>
    <p:extLst>
      <p:ext uri="{BB962C8B-B14F-4D97-AF65-F5344CB8AC3E}">
        <p14:creationId xmlns:p14="http://schemas.microsoft.com/office/powerpoint/2010/main" val="502119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027F-9F2E-C670-F7D3-00B11FAFB355}"/>
              </a:ext>
            </a:extLst>
          </p:cNvPr>
          <p:cNvSpPr>
            <a:spLocks noGrp="1"/>
          </p:cNvSpPr>
          <p:nvPr>
            <p:ph type="ctrTitle"/>
          </p:nvPr>
        </p:nvSpPr>
        <p:spPr>
          <a:xfrm>
            <a:off x="310491" y="3231455"/>
            <a:ext cx="10363199" cy="1282447"/>
          </a:xfrm>
        </p:spPr>
        <p:txBody>
          <a:bodyPr/>
          <a:lstStyle/>
          <a:p>
            <a:r>
              <a:rPr lang="en-US" dirty="0"/>
              <a:t>Thank You!</a:t>
            </a:r>
            <a:endParaRPr lang="en-US" dirty="0">
              <a:highlight>
                <a:srgbClr val="FFFF00"/>
              </a:highlight>
            </a:endParaRPr>
          </a:p>
        </p:txBody>
      </p:sp>
      <p:sp>
        <p:nvSpPr>
          <p:cNvPr id="3" name="Subtitle 2">
            <a:extLst>
              <a:ext uri="{FF2B5EF4-FFF2-40B4-BE49-F238E27FC236}">
                <a16:creationId xmlns:a16="http://schemas.microsoft.com/office/drawing/2014/main" id="{990DD83F-1146-239F-A360-9657F213DB78}"/>
              </a:ext>
            </a:extLst>
          </p:cNvPr>
          <p:cNvSpPr>
            <a:spLocks noGrp="1"/>
          </p:cNvSpPr>
          <p:nvPr>
            <p:ph type="subTitle" idx="1"/>
          </p:nvPr>
        </p:nvSpPr>
        <p:spPr>
          <a:xfrm>
            <a:off x="1607128" y="4593391"/>
            <a:ext cx="8977744" cy="1417792"/>
          </a:xfrm>
        </p:spPr>
        <p:txBody>
          <a:bodyPr>
            <a:normAutofit/>
          </a:bodyPr>
          <a:lstStyle/>
          <a:p>
            <a:pPr>
              <a:lnSpc>
                <a:spcPct val="100000"/>
              </a:lnSpc>
              <a:spcAft>
                <a:spcPts val="200"/>
              </a:spcAft>
            </a:pPr>
            <a:r>
              <a:rPr lang="en-US" sz="3600" b="1" dirty="0">
                <a:solidFill>
                  <a:schemeClr val="accent5">
                    <a:lumMod val="50000"/>
                  </a:schemeClr>
                </a:solidFill>
              </a:rPr>
              <a:t>Dr. Deidre Richardson, Ed.D.</a:t>
            </a:r>
          </a:p>
          <a:p>
            <a:pPr>
              <a:lnSpc>
                <a:spcPct val="100000"/>
              </a:lnSpc>
              <a:spcAft>
                <a:spcPts val="200"/>
              </a:spcAft>
            </a:pPr>
            <a:r>
              <a:rPr lang="en-US" sz="3600" b="1" dirty="0" err="1">
                <a:solidFill>
                  <a:schemeClr val="accent5">
                    <a:lumMod val="50000"/>
                  </a:schemeClr>
                </a:solidFill>
              </a:rPr>
              <a:t>deidre.richardson@doe.nj.gov</a:t>
            </a:r>
            <a:endParaRPr lang="en-US" sz="3600" b="1" dirty="0">
              <a:solidFill>
                <a:schemeClr val="accent5">
                  <a:lumMod val="50000"/>
                </a:schemeClr>
              </a:solidFill>
            </a:endParaRPr>
          </a:p>
        </p:txBody>
      </p:sp>
    </p:spTree>
    <p:extLst>
      <p:ext uri="{BB962C8B-B14F-4D97-AF65-F5344CB8AC3E}">
        <p14:creationId xmlns:p14="http://schemas.microsoft.com/office/powerpoint/2010/main" val="1814917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24</a:t>
            </a:fld>
            <a:endParaRPr lang="en-US"/>
          </a:p>
        </p:txBody>
      </p:sp>
    </p:spTree>
    <p:extLst>
      <p:ext uri="{BB962C8B-B14F-4D97-AF65-F5344CB8AC3E}">
        <p14:creationId xmlns:p14="http://schemas.microsoft.com/office/powerpoint/2010/main" val="252969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xfrm>
            <a:off x="1256841" y="429520"/>
            <a:ext cx="10096959" cy="646331"/>
          </a:xfrm>
          <a:prstGeom prst="rect">
            <a:avLst/>
          </a:prstGeom>
          <a:noFill/>
        </p:spPr>
        <p:txBody>
          <a:bodyPr wrap="square" rtlCol="0">
            <a:spAutoFit/>
          </a:bodyPr>
          <a:lstStyle/>
          <a:p>
            <a:r>
              <a:rPr lang="en-US" sz="4000" dirty="0">
                <a:latin typeface="Palatino Linotype"/>
              </a:rPr>
              <a:t>K–HS Domain Progression</a:t>
            </a:r>
          </a:p>
        </p:txBody>
      </p:sp>
      <p:pic>
        <p:nvPicPr>
          <p:cNvPr id="14" name="Picture 13" descr="Kindergarten to High School Domain Progressions (table). All content is presented on the next page, under the heading 2 &quot;Text Version: K to HS Domain Progression.&quot;">
            <a:extLst>
              <a:ext uri="{FF2B5EF4-FFF2-40B4-BE49-F238E27FC236}">
                <a16:creationId xmlns:a16="http://schemas.microsoft.com/office/drawing/2014/main" id="{AC76AF1E-A96A-4C63-BE5E-4573C2E7CA5E}"/>
              </a:ext>
            </a:extLst>
          </p:cNvPr>
          <p:cNvPicPr>
            <a:picLocks noChangeAspect="1"/>
          </p:cNvPicPr>
          <p:nvPr/>
        </p:nvPicPr>
        <p:blipFill>
          <a:blip r:embed="rId3"/>
          <a:stretch>
            <a:fillRect/>
          </a:stretch>
        </p:blipFill>
        <p:spPr>
          <a:xfrm>
            <a:off x="1086862" y="1075851"/>
            <a:ext cx="9848297" cy="5029626"/>
          </a:xfrm>
          <a:prstGeom prst="rect">
            <a:avLst/>
          </a:prstGeom>
        </p:spPr>
      </p:pic>
    </p:spTree>
    <p:extLst>
      <p:ext uri="{BB962C8B-B14F-4D97-AF65-F5344CB8AC3E}">
        <p14:creationId xmlns:p14="http://schemas.microsoft.com/office/powerpoint/2010/main" val="371627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prstGeom prst="rect">
            <a:avLst/>
          </a:prstGeom>
          <a:noFill/>
        </p:spPr>
        <p:txBody>
          <a:bodyPr wrap="square" rtlCol="0">
            <a:spAutoFit/>
          </a:bodyPr>
          <a:lstStyle/>
          <a:p>
            <a:r>
              <a:rPr lang="en-US" sz="4000" dirty="0">
                <a:latin typeface="Palatino Linotype"/>
              </a:rPr>
              <a:t>Text Version: K–HS Domain Progression</a:t>
            </a:r>
          </a:p>
        </p:txBody>
      </p:sp>
      <p:sp>
        <p:nvSpPr>
          <p:cNvPr id="3" name="Content Placeholder 2">
            <a:extLst>
              <a:ext uri="{FF2B5EF4-FFF2-40B4-BE49-F238E27FC236}">
                <a16:creationId xmlns:a16="http://schemas.microsoft.com/office/drawing/2014/main" id="{C01735F6-4E7E-E97D-F0A2-7310B3C07408}"/>
              </a:ext>
            </a:extLst>
          </p:cNvPr>
          <p:cNvSpPr>
            <a:spLocks noGrp="1"/>
          </p:cNvSpPr>
          <p:nvPr>
            <p:ph sz="quarter" idx="11"/>
          </p:nvPr>
        </p:nvSpPr>
        <p:spPr>
          <a:xfrm>
            <a:off x="125506" y="1113198"/>
            <a:ext cx="11839480" cy="1264104"/>
          </a:xfrm>
        </p:spPr>
        <p:txBody>
          <a:bodyPr numCol="3">
            <a:noAutofit/>
          </a:bodyPr>
          <a:lstStyle/>
          <a:p>
            <a:pPr marL="0" marR="0">
              <a:lnSpc>
                <a:spcPct val="107000"/>
              </a:lnSpc>
              <a:spcBef>
                <a:spcPts val="0"/>
              </a:spcBef>
              <a:spcAft>
                <a:spcPts val="800"/>
              </a:spcAft>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Key</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1400" b="1" kern="100" dirty="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A</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Algebra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CC</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Counting and Cardinality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DL: </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Data Literacy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F</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Functions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G</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Geometry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M</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Measurement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NBT</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Number and Operations in Base Ten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NF</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Number and Operations – Fractions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OA</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Operations and Algebraic Thinking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SP</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Statistics and Probability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Placeholder 6">
            <a:extLst>
              <a:ext uri="{FF2B5EF4-FFF2-40B4-BE49-F238E27FC236}">
                <a16:creationId xmlns:a16="http://schemas.microsoft.com/office/drawing/2014/main" id="{C086A71F-9679-CDD1-2776-6F05A09A2C82}"/>
              </a:ext>
            </a:extLst>
          </p:cNvPr>
          <p:cNvGraphicFramePr>
            <a:graphicFrameLocks noGrp="1"/>
          </p:cNvGraphicFramePr>
          <p:nvPr>
            <p:ph type="tbl" sz="quarter" idx="12"/>
          </p:nvPr>
        </p:nvGraphicFramePr>
        <p:xfrm>
          <a:off x="227015" y="2377302"/>
          <a:ext cx="11737974" cy="3566295"/>
        </p:xfrm>
        <a:graphic>
          <a:graphicData uri="http://schemas.openxmlformats.org/drawingml/2006/table">
            <a:tbl>
              <a:tblPr firstRow="1" bandRow="1">
                <a:tableStyleId>{5940675A-B579-460E-94D1-54222C63F5DA}</a:tableStyleId>
              </a:tblPr>
              <a:tblGrid>
                <a:gridCol w="1175429">
                  <a:extLst>
                    <a:ext uri="{9D8B030D-6E8A-4147-A177-3AD203B41FA5}">
                      <a16:colId xmlns:a16="http://schemas.microsoft.com/office/drawing/2014/main" val="3869234259"/>
                    </a:ext>
                  </a:extLst>
                </a:gridCol>
                <a:gridCol w="1175429">
                  <a:extLst>
                    <a:ext uri="{9D8B030D-6E8A-4147-A177-3AD203B41FA5}">
                      <a16:colId xmlns:a16="http://schemas.microsoft.com/office/drawing/2014/main" val="3624479235"/>
                    </a:ext>
                  </a:extLst>
                </a:gridCol>
                <a:gridCol w="1175429">
                  <a:extLst>
                    <a:ext uri="{9D8B030D-6E8A-4147-A177-3AD203B41FA5}">
                      <a16:colId xmlns:a16="http://schemas.microsoft.com/office/drawing/2014/main" val="4291121347"/>
                    </a:ext>
                  </a:extLst>
                </a:gridCol>
                <a:gridCol w="1174613">
                  <a:extLst>
                    <a:ext uri="{9D8B030D-6E8A-4147-A177-3AD203B41FA5}">
                      <a16:colId xmlns:a16="http://schemas.microsoft.com/office/drawing/2014/main" val="2383657538"/>
                    </a:ext>
                  </a:extLst>
                </a:gridCol>
                <a:gridCol w="1174613">
                  <a:extLst>
                    <a:ext uri="{9D8B030D-6E8A-4147-A177-3AD203B41FA5}">
                      <a16:colId xmlns:a16="http://schemas.microsoft.com/office/drawing/2014/main" val="528473936"/>
                    </a:ext>
                  </a:extLst>
                </a:gridCol>
                <a:gridCol w="1174613">
                  <a:extLst>
                    <a:ext uri="{9D8B030D-6E8A-4147-A177-3AD203B41FA5}">
                      <a16:colId xmlns:a16="http://schemas.microsoft.com/office/drawing/2014/main" val="3564144774"/>
                    </a:ext>
                  </a:extLst>
                </a:gridCol>
                <a:gridCol w="1174613">
                  <a:extLst>
                    <a:ext uri="{9D8B030D-6E8A-4147-A177-3AD203B41FA5}">
                      <a16:colId xmlns:a16="http://schemas.microsoft.com/office/drawing/2014/main" val="2107192996"/>
                    </a:ext>
                  </a:extLst>
                </a:gridCol>
                <a:gridCol w="1174613">
                  <a:extLst>
                    <a:ext uri="{9D8B030D-6E8A-4147-A177-3AD203B41FA5}">
                      <a16:colId xmlns:a16="http://schemas.microsoft.com/office/drawing/2014/main" val="439732836"/>
                    </a:ext>
                  </a:extLst>
                </a:gridCol>
                <a:gridCol w="1174613">
                  <a:extLst>
                    <a:ext uri="{9D8B030D-6E8A-4147-A177-3AD203B41FA5}">
                      <a16:colId xmlns:a16="http://schemas.microsoft.com/office/drawing/2014/main" val="1923301356"/>
                    </a:ext>
                  </a:extLst>
                </a:gridCol>
                <a:gridCol w="1164009">
                  <a:extLst>
                    <a:ext uri="{9D8B030D-6E8A-4147-A177-3AD203B41FA5}">
                      <a16:colId xmlns:a16="http://schemas.microsoft.com/office/drawing/2014/main" val="3863967467"/>
                    </a:ext>
                  </a:extLst>
                </a:gridCol>
              </a:tblGrid>
              <a:tr h="396255">
                <a:tc>
                  <a:txBody>
                    <a:bodyPr/>
                    <a:lstStyle/>
                    <a:p>
                      <a:pPr marL="0" marR="0" algn="ctr">
                        <a:lnSpc>
                          <a:spcPct val="107000"/>
                        </a:lnSpc>
                        <a:spcBef>
                          <a:spcPts val="0"/>
                        </a:spcBef>
                        <a:spcAft>
                          <a:spcPts val="0"/>
                        </a:spcAft>
                      </a:pPr>
                      <a:r>
                        <a:rPr lang="en-US" sz="1800" b="1" kern="100" dirty="0">
                          <a:solidFill>
                            <a:schemeClr val="tx1"/>
                          </a:solidFill>
                          <a:effectLst/>
                        </a:rPr>
                        <a:t>K</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1</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2</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3</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4</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5</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6</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7</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8</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HS</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extLst>
                  <a:ext uri="{0D108BD9-81ED-4DB2-BD59-A6C34878D82A}">
                    <a16:rowId xmlns:a16="http://schemas.microsoft.com/office/drawing/2014/main" val="663067218"/>
                  </a:ext>
                </a:extLst>
              </a:tr>
              <a:tr h="396255">
                <a:tc>
                  <a:txBody>
                    <a:bodyPr/>
                    <a:lstStyle/>
                    <a:p>
                      <a:pPr marL="0" marR="0" algn="ctr">
                        <a:lnSpc>
                          <a:spcPct val="107000"/>
                        </a:lnSpc>
                        <a:spcBef>
                          <a:spcPts val="0"/>
                        </a:spcBef>
                        <a:spcAft>
                          <a:spcPts val="0"/>
                        </a:spcAft>
                      </a:pPr>
                      <a:r>
                        <a:rPr lang="en-US" sz="1800" kern="100" dirty="0">
                          <a:effectLst/>
                        </a:rPr>
                        <a:t>CC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6">
                        <a:lumMod val="20000"/>
                        <a:lumOff val="80000"/>
                      </a:schemeClr>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575534687"/>
                  </a:ext>
                </a:extLst>
              </a:tr>
              <a:tr h="396255">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solidFill>
                            <a:schemeClr val="bg1"/>
                          </a:solidFill>
                          <a:effectLst/>
                        </a:rPr>
                        <a:t>RP</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RP</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NQ</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extLst>
                  <a:ext uri="{0D108BD9-81ED-4DB2-BD59-A6C34878D82A}">
                    <a16:rowId xmlns:a16="http://schemas.microsoft.com/office/drawing/2014/main" val="1464776816"/>
                  </a:ext>
                </a:extLst>
              </a:tr>
              <a:tr h="396255">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solidFill>
                      <a:schemeClr val="tx1"/>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NQ</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extLst>
                  <a:ext uri="{0D108BD9-81ED-4DB2-BD59-A6C34878D82A}">
                    <a16:rowId xmlns:a16="http://schemas.microsoft.com/office/drawing/2014/main" val="189167923"/>
                  </a:ext>
                </a:extLst>
              </a:tr>
              <a:tr h="396255">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A</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extLst>
                  <a:ext uri="{0D108BD9-81ED-4DB2-BD59-A6C34878D82A}">
                    <a16:rowId xmlns:a16="http://schemas.microsoft.com/office/drawing/2014/main" val="2406143703"/>
                  </a:ext>
                </a:extLst>
              </a:tr>
              <a:tr h="396255">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F</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F</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7C37AF"/>
                    </a:solidFill>
                  </a:tcPr>
                </a:tc>
                <a:extLst>
                  <a:ext uri="{0D108BD9-81ED-4DB2-BD59-A6C34878D82A}">
                    <a16:rowId xmlns:a16="http://schemas.microsoft.com/office/drawing/2014/main" val="1398942340"/>
                  </a:ext>
                </a:extLst>
              </a:tr>
              <a:tr h="396255">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extLst>
                  <a:ext uri="{0D108BD9-81ED-4DB2-BD59-A6C34878D82A}">
                    <a16:rowId xmlns:a16="http://schemas.microsoft.com/office/drawing/2014/main" val="1331128535"/>
                  </a:ext>
                </a:extLst>
              </a:tr>
              <a:tr h="396255">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extLst>
                  <a:ext uri="{0D108BD9-81ED-4DB2-BD59-A6C34878D82A}">
                    <a16:rowId xmlns:a16="http://schemas.microsoft.com/office/drawing/2014/main" val="1315715054"/>
                  </a:ext>
                </a:extLst>
              </a:tr>
              <a:tr h="396255">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a:effectLst/>
                        </a:rPr>
                        <a:t>DL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solidFill>
                      <a:srgbClr val="BC00BC"/>
                    </a:solidFill>
                  </a:tcPr>
                </a:tc>
                <a:extLst>
                  <a:ext uri="{0D108BD9-81ED-4DB2-BD59-A6C34878D82A}">
                    <a16:rowId xmlns:a16="http://schemas.microsoft.com/office/drawing/2014/main" val="815744574"/>
                  </a:ext>
                </a:extLst>
              </a:tr>
            </a:tbl>
          </a:graphicData>
        </a:graphic>
      </p:graphicFrame>
    </p:spTree>
    <p:extLst>
      <p:ext uri="{BB962C8B-B14F-4D97-AF65-F5344CB8AC3E}">
        <p14:creationId xmlns:p14="http://schemas.microsoft.com/office/powerpoint/2010/main" val="413130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3A6E7-0765-4432-B344-97EADDC71342}"/>
              </a:ext>
            </a:extLst>
          </p:cNvPr>
          <p:cNvSpPr>
            <a:spLocks noGrp="1"/>
          </p:cNvSpPr>
          <p:nvPr>
            <p:ph type="title"/>
          </p:nvPr>
        </p:nvSpPr>
        <p:spPr>
          <a:xfrm>
            <a:off x="1256841" y="378896"/>
            <a:ext cx="10292734" cy="747579"/>
          </a:xfrm>
        </p:spPr>
        <p:txBody>
          <a:bodyPr/>
          <a:lstStyle/>
          <a:p>
            <a:r>
              <a:rPr lang="en-US" dirty="0"/>
              <a:t>Content Emphases: Grade 3</a:t>
            </a:r>
          </a:p>
        </p:txBody>
      </p:sp>
      <p:grpSp>
        <p:nvGrpSpPr>
          <p:cNvPr id="11" name="Group 10" descr="Image/layout of content emphases as it appears on the website">
            <a:extLst>
              <a:ext uri="{FF2B5EF4-FFF2-40B4-BE49-F238E27FC236}">
                <a16:creationId xmlns:a16="http://schemas.microsoft.com/office/drawing/2014/main" id="{2F1896EC-A18F-5F1C-F548-913E935C5369}"/>
              </a:ext>
            </a:extLst>
          </p:cNvPr>
          <p:cNvGrpSpPr/>
          <p:nvPr/>
        </p:nvGrpSpPr>
        <p:grpSpPr>
          <a:xfrm>
            <a:off x="171788" y="1058733"/>
            <a:ext cx="6784653" cy="5010686"/>
            <a:chOff x="171788" y="1058733"/>
            <a:chExt cx="6784653" cy="5010686"/>
          </a:xfrm>
        </p:grpSpPr>
        <p:pic>
          <p:nvPicPr>
            <p:cNvPr id="8" name="Picture 7">
              <a:extLst>
                <a:ext uri="{FF2B5EF4-FFF2-40B4-BE49-F238E27FC236}">
                  <a16:creationId xmlns:a16="http://schemas.microsoft.com/office/drawing/2014/main" id="{AF117131-4084-956F-3AA5-6B8278E04E06}"/>
                </a:ext>
              </a:extLst>
            </p:cNvPr>
            <p:cNvPicPr>
              <a:picLocks noChangeAspect="1"/>
            </p:cNvPicPr>
            <p:nvPr/>
          </p:nvPicPr>
          <p:blipFill rotWithShape="1">
            <a:blip r:embed="rId3"/>
            <a:srcRect t="18111" b="33474"/>
            <a:stretch/>
          </p:blipFill>
          <p:spPr>
            <a:xfrm>
              <a:off x="171788" y="1806312"/>
              <a:ext cx="6756870" cy="3163268"/>
            </a:xfrm>
            <a:prstGeom prst="rect">
              <a:avLst/>
            </a:prstGeom>
          </p:spPr>
        </p:pic>
        <p:pic>
          <p:nvPicPr>
            <p:cNvPr id="2" name="Picture 1">
              <a:extLst>
                <a:ext uri="{FF2B5EF4-FFF2-40B4-BE49-F238E27FC236}">
                  <a16:creationId xmlns:a16="http://schemas.microsoft.com/office/drawing/2014/main" id="{0C043413-0AB0-71A5-7721-A9B5F7427F1A}"/>
                </a:ext>
              </a:extLst>
            </p:cNvPr>
            <p:cNvPicPr>
              <a:picLocks noChangeAspect="1"/>
            </p:cNvPicPr>
            <p:nvPr/>
          </p:nvPicPr>
          <p:blipFill rotWithShape="1">
            <a:blip r:embed="rId3"/>
            <a:srcRect t="1" r="1880" b="88557"/>
            <a:stretch/>
          </p:blipFill>
          <p:spPr>
            <a:xfrm>
              <a:off x="171788" y="1058733"/>
              <a:ext cx="6629845" cy="747579"/>
            </a:xfrm>
            <a:prstGeom prst="rect">
              <a:avLst/>
            </a:prstGeom>
          </p:spPr>
        </p:pic>
        <p:pic>
          <p:nvPicPr>
            <p:cNvPr id="3" name="Picture 2">
              <a:extLst>
                <a:ext uri="{FF2B5EF4-FFF2-40B4-BE49-F238E27FC236}">
                  <a16:creationId xmlns:a16="http://schemas.microsoft.com/office/drawing/2014/main" id="{E6311A8F-11D6-E23F-4503-1A4CF1ACF5AE}"/>
                </a:ext>
              </a:extLst>
            </p:cNvPr>
            <p:cNvPicPr>
              <a:picLocks noChangeAspect="1"/>
            </p:cNvPicPr>
            <p:nvPr/>
          </p:nvPicPr>
          <p:blipFill rotWithShape="1">
            <a:blip r:embed="rId3"/>
            <a:srcRect t="84976"/>
            <a:stretch/>
          </p:blipFill>
          <p:spPr>
            <a:xfrm>
              <a:off x="199571" y="5087806"/>
              <a:ext cx="6756870" cy="981613"/>
            </a:xfrm>
            <a:prstGeom prst="rect">
              <a:avLst/>
            </a:prstGeom>
          </p:spPr>
        </p:pic>
      </p:grpSp>
      <p:sp>
        <p:nvSpPr>
          <p:cNvPr id="9" name="Rectangle 8">
            <a:extLst>
              <a:ext uri="{FF2B5EF4-FFF2-40B4-BE49-F238E27FC236}">
                <a16:creationId xmlns:a16="http://schemas.microsoft.com/office/drawing/2014/main" id="{617AC139-960B-4A7F-836A-2595D596FC1B}"/>
              </a:ext>
            </a:extLst>
          </p:cNvPr>
          <p:cNvSpPr/>
          <p:nvPr/>
        </p:nvSpPr>
        <p:spPr>
          <a:xfrm>
            <a:off x="7100446" y="1552491"/>
            <a:ext cx="4686452" cy="2462213"/>
          </a:xfrm>
          <a:prstGeom prst="rect">
            <a:avLst/>
          </a:prstGeom>
        </p:spPr>
        <p:txBody>
          <a:bodyPr wrap="square">
            <a:spAutoFit/>
          </a:bodyPr>
          <a:lstStyle/>
          <a:p>
            <a:r>
              <a:rPr lang="en-US" sz="2200" dirty="0"/>
              <a:t>Some things have greater emphasis</a:t>
            </a:r>
          </a:p>
          <a:p>
            <a:r>
              <a:rPr lang="en-US" sz="2200" dirty="0"/>
              <a:t>No standards can be neglected or omitted. Neglecting material will: </a:t>
            </a:r>
          </a:p>
          <a:p>
            <a:pPr marL="342900" indent="-342900">
              <a:buFont typeface="Arial" panose="020B0604020202020204" pitchFamily="34" charset="0"/>
              <a:buChar char="•"/>
            </a:pPr>
            <a:r>
              <a:rPr lang="en-US" sz="2200" dirty="0"/>
              <a:t>leave gaps in student skill and understanding</a:t>
            </a:r>
          </a:p>
          <a:p>
            <a:pPr marL="342900" indent="-342900">
              <a:buFont typeface="Arial" panose="020B0604020202020204" pitchFamily="34" charset="0"/>
              <a:buChar char="•"/>
            </a:pPr>
            <a:r>
              <a:rPr lang="en-US" sz="2200" dirty="0"/>
              <a:t>leave students unprepared for later grades.</a:t>
            </a:r>
          </a:p>
        </p:txBody>
      </p:sp>
      <p:pic>
        <p:nvPicPr>
          <p:cNvPr id="10" name="Picture 9" descr="A qr code with black squares">
            <a:extLst>
              <a:ext uri="{FF2B5EF4-FFF2-40B4-BE49-F238E27FC236}">
                <a16:creationId xmlns:a16="http://schemas.microsoft.com/office/drawing/2014/main" id="{523FE2E4-93A2-0367-DE5A-E6BB39D7D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719" y="4132076"/>
            <a:ext cx="1446536" cy="1446536"/>
          </a:xfrm>
          <a:prstGeom prst="rect">
            <a:avLst/>
          </a:prstGeom>
        </p:spPr>
      </p:pic>
      <p:sp>
        <p:nvSpPr>
          <p:cNvPr id="12" name="TextBox 11">
            <a:extLst>
              <a:ext uri="{FF2B5EF4-FFF2-40B4-BE49-F238E27FC236}">
                <a16:creationId xmlns:a16="http://schemas.microsoft.com/office/drawing/2014/main" id="{A40B42B4-B20B-6342-8FC3-97D15E49EB34}"/>
              </a:ext>
            </a:extLst>
          </p:cNvPr>
          <p:cNvSpPr txBox="1"/>
          <p:nvPr/>
        </p:nvSpPr>
        <p:spPr>
          <a:xfrm>
            <a:off x="7648650" y="5695984"/>
            <a:ext cx="4138248" cy="400110"/>
          </a:xfrm>
          <a:prstGeom prst="rect">
            <a:avLst/>
          </a:prstGeom>
          <a:noFill/>
        </p:spPr>
        <p:txBody>
          <a:bodyPr wrap="square">
            <a:spAutoFit/>
          </a:bodyPr>
          <a:lstStyle/>
          <a:p>
            <a:r>
              <a:rPr lang="en-US" sz="2000" dirty="0"/>
              <a:t>https://tinyurl.com/K8ContEmph</a:t>
            </a:r>
          </a:p>
        </p:txBody>
      </p:sp>
      <p:sp>
        <p:nvSpPr>
          <p:cNvPr id="5" name="Slide Number Placeholder 4">
            <a:extLst>
              <a:ext uri="{FF2B5EF4-FFF2-40B4-BE49-F238E27FC236}">
                <a16:creationId xmlns:a16="http://schemas.microsoft.com/office/drawing/2014/main" id="{BD0EDD7C-B788-4D92-901E-73C056C50569}"/>
              </a:ext>
            </a:extLst>
          </p:cNvPr>
          <p:cNvSpPr>
            <a:spLocks noGrp="1"/>
          </p:cNvSpPr>
          <p:nvPr>
            <p:ph type="sldNum" sz="quarter" idx="10"/>
          </p:nvPr>
        </p:nvSpPr>
        <p:spPr/>
        <p:txBody>
          <a:bodyPr/>
          <a:lstStyle/>
          <a:p>
            <a:fld id="{A3D1C70C-36A2-44FC-A083-98959550CFF4}" type="slidenum">
              <a:rPr lang="en-US" smtClean="0"/>
              <a:t>5</a:t>
            </a:fld>
            <a:endParaRPr lang="en-US"/>
          </a:p>
        </p:txBody>
      </p:sp>
    </p:spTree>
    <p:extLst>
      <p:ext uri="{BB962C8B-B14F-4D97-AF65-F5344CB8AC3E}">
        <p14:creationId xmlns:p14="http://schemas.microsoft.com/office/powerpoint/2010/main" val="403122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3A6E7-0765-4432-B344-97EADDC71342}"/>
              </a:ext>
            </a:extLst>
          </p:cNvPr>
          <p:cNvSpPr>
            <a:spLocks noGrp="1"/>
          </p:cNvSpPr>
          <p:nvPr>
            <p:ph type="title"/>
          </p:nvPr>
        </p:nvSpPr>
        <p:spPr>
          <a:xfrm>
            <a:off x="1256841" y="378896"/>
            <a:ext cx="10292734" cy="747579"/>
          </a:xfrm>
        </p:spPr>
        <p:txBody>
          <a:bodyPr/>
          <a:lstStyle/>
          <a:p>
            <a:r>
              <a:rPr lang="en-US" dirty="0"/>
              <a:t>Content Emphases: Grade 4 and 5</a:t>
            </a:r>
          </a:p>
        </p:txBody>
      </p:sp>
      <p:grpSp>
        <p:nvGrpSpPr>
          <p:cNvPr id="8" name="Group 7" descr="Image/layout of content emphases for grades 4 and 5 as they appear in the downloadable file">
            <a:extLst>
              <a:ext uri="{FF2B5EF4-FFF2-40B4-BE49-F238E27FC236}">
                <a16:creationId xmlns:a16="http://schemas.microsoft.com/office/drawing/2014/main" id="{F4B3BE79-EF66-D66A-C613-7A652BB8C2E2}"/>
              </a:ext>
            </a:extLst>
          </p:cNvPr>
          <p:cNvGrpSpPr/>
          <p:nvPr/>
        </p:nvGrpSpPr>
        <p:grpSpPr>
          <a:xfrm>
            <a:off x="1668056" y="1126475"/>
            <a:ext cx="8256994" cy="4950475"/>
            <a:chOff x="1210856" y="1126475"/>
            <a:chExt cx="9347664" cy="5575669"/>
          </a:xfrm>
        </p:grpSpPr>
        <p:pic>
          <p:nvPicPr>
            <p:cNvPr id="2" name="Picture 1">
              <a:extLst>
                <a:ext uri="{FF2B5EF4-FFF2-40B4-BE49-F238E27FC236}">
                  <a16:creationId xmlns:a16="http://schemas.microsoft.com/office/drawing/2014/main" id="{68DAA67B-3F0D-47AD-8AC0-19BF294ED97E}"/>
                </a:ext>
              </a:extLst>
            </p:cNvPr>
            <p:cNvPicPr>
              <a:picLocks noChangeAspect="1"/>
            </p:cNvPicPr>
            <p:nvPr/>
          </p:nvPicPr>
          <p:blipFill rotWithShape="1">
            <a:blip r:embed="rId3"/>
            <a:srcRect b="3527"/>
            <a:stretch/>
          </p:blipFill>
          <p:spPr>
            <a:xfrm>
              <a:off x="1210856" y="1126475"/>
              <a:ext cx="4510616" cy="5495847"/>
            </a:xfrm>
            <a:prstGeom prst="rect">
              <a:avLst/>
            </a:prstGeom>
          </p:spPr>
        </p:pic>
        <p:pic>
          <p:nvPicPr>
            <p:cNvPr id="3" name="Picture 2">
              <a:extLst>
                <a:ext uri="{FF2B5EF4-FFF2-40B4-BE49-F238E27FC236}">
                  <a16:creationId xmlns:a16="http://schemas.microsoft.com/office/drawing/2014/main" id="{FBF153DC-817F-CCD8-8293-CDE18B2EC583}"/>
                </a:ext>
              </a:extLst>
            </p:cNvPr>
            <p:cNvPicPr>
              <a:picLocks noChangeAspect="1"/>
            </p:cNvPicPr>
            <p:nvPr/>
          </p:nvPicPr>
          <p:blipFill>
            <a:blip r:embed="rId4"/>
            <a:srcRect r="2481"/>
            <a:stretch/>
          </p:blipFill>
          <p:spPr>
            <a:xfrm>
              <a:off x="6307204" y="1135870"/>
              <a:ext cx="4251316" cy="5566274"/>
            </a:xfrm>
            <a:prstGeom prst="rect">
              <a:avLst/>
            </a:prstGeom>
            <a:solidFill>
              <a:srgbClr val="FF0000"/>
            </a:solidFill>
          </p:spPr>
        </p:pic>
      </p:grpSp>
      <p:sp>
        <p:nvSpPr>
          <p:cNvPr id="5" name="Slide Number Placeholder 4">
            <a:extLst>
              <a:ext uri="{FF2B5EF4-FFF2-40B4-BE49-F238E27FC236}">
                <a16:creationId xmlns:a16="http://schemas.microsoft.com/office/drawing/2014/main" id="{BD0EDD7C-B788-4D92-901E-73C056C50569}"/>
              </a:ext>
            </a:extLst>
          </p:cNvPr>
          <p:cNvSpPr>
            <a:spLocks noGrp="1"/>
          </p:cNvSpPr>
          <p:nvPr>
            <p:ph type="sldNum" sz="quarter" idx="10"/>
          </p:nvPr>
        </p:nvSpPr>
        <p:spPr/>
        <p:txBody>
          <a:bodyPr/>
          <a:lstStyle/>
          <a:p>
            <a:fld id="{A3D1C70C-36A2-44FC-A083-98959550CFF4}" type="slidenum">
              <a:rPr lang="en-US" smtClean="0"/>
              <a:t>6</a:t>
            </a:fld>
            <a:endParaRPr lang="en-US"/>
          </a:p>
        </p:txBody>
      </p:sp>
    </p:spTree>
    <p:extLst>
      <p:ext uri="{BB962C8B-B14F-4D97-AF65-F5344CB8AC3E}">
        <p14:creationId xmlns:p14="http://schemas.microsoft.com/office/powerpoint/2010/main" val="197439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7625"/>
            <a:ext cx="10174078" cy="747579"/>
          </a:xfrm>
        </p:spPr>
        <p:txBody>
          <a:bodyPr/>
          <a:lstStyle/>
          <a:p>
            <a:r>
              <a:rPr lang="en-US" sz="4400" dirty="0">
                <a:latin typeface="Palatino Linotype"/>
              </a:rPr>
              <a:t>Visual Fraction Models</a:t>
            </a:r>
            <a:endParaRPr lang="en-US" sz="4200" dirty="0"/>
          </a:p>
        </p:txBody>
      </p:sp>
      <p:sp>
        <p:nvSpPr>
          <p:cNvPr id="9" name="Rectangle 8">
            <a:extLst>
              <a:ext uri="{FF2B5EF4-FFF2-40B4-BE49-F238E27FC236}">
                <a16:creationId xmlns:a16="http://schemas.microsoft.com/office/drawing/2014/main" id="{A0124D44-0D7B-425B-A2B8-B52F832614CC}"/>
              </a:ext>
            </a:extLst>
          </p:cNvPr>
          <p:cNvSpPr/>
          <p:nvPr/>
        </p:nvSpPr>
        <p:spPr>
          <a:xfrm>
            <a:off x="482503" y="1177701"/>
            <a:ext cx="5296985" cy="1200329"/>
          </a:xfrm>
          <a:prstGeom prst="rect">
            <a:avLst/>
          </a:prstGeom>
        </p:spPr>
        <p:txBody>
          <a:bodyPr wrap="square">
            <a:spAutoFit/>
          </a:bodyPr>
          <a:lstStyle/>
          <a:p>
            <a:pPr>
              <a:spcAft>
                <a:spcPts val="1200"/>
              </a:spcAft>
            </a:pPr>
            <a:r>
              <a:rPr lang="en-US" sz="2400" dirty="0">
                <a:ea typeface="Calibri" panose="020F0502020204030204" pitchFamily="34" charset="0"/>
                <a:cs typeface="Times New Roman" panose="02020603050405020304" pitchFamily="18" charset="0"/>
              </a:rPr>
              <a:t>Visual fraction models include tape diagrams, number lines, and area models.</a:t>
            </a:r>
          </a:p>
        </p:txBody>
      </p:sp>
      <p:pic>
        <p:nvPicPr>
          <p:cNvPr id="3" name="Picture 2" descr="Fractions that equal one-half: four same sized rectangles, each partitioned differently, to show equivalent fractions. The first is partitioned into two parts with one part colored red to (one half). The second is partitioned into four parts with two parts colored blue (two fourths). The third is partitioned into six parts with three parts colored green (three-sixths). The last is partitioned into eighths with 4 parts colored purple (four-eighths).">
            <a:extLst>
              <a:ext uri="{FF2B5EF4-FFF2-40B4-BE49-F238E27FC236}">
                <a16:creationId xmlns:a16="http://schemas.microsoft.com/office/drawing/2014/main" id="{2CC8DABE-97F0-BD5A-DC9A-09299D09800A}"/>
              </a:ext>
            </a:extLst>
          </p:cNvPr>
          <p:cNvPicPr>
            <a:picLocks noChangeAspect="1"/>
          </p:cNvPicPr>
          <p:nvPr/>
        </p:nvPicPr>
        <p:blipFill>
          <a:blip r:embed="rId3"/>
          <a:stretch>
            <a:fillRect/>
          </a:stretch>
        </p:blipFill>
        <p:spPr>
          <a:xfrm>
            <a:off x="71591" y="2773116"/>
            <a:ext cx="2370499" cy="2475521"/>
          </a:xfrm>
          <a:prstGeom prst="rect">
            <a:avLst/>
          </a:prstGeom>
        </p:spPr>
      </p:pic>
      <p:pic>
        <p:nvPicPr>
          <p:cNvPr id="2" name="Picture 1" descr="10 rectangular rods of incremental length and unique color ">
            <a:extLst>
              <a:ext uri="{FF2B5EF4-FFF2-40B4-BE49-F238E27FC236}">
                <a16:creationId xmlns:a16="http://schemas.microsoft.com/office/drawing/2014/main" id="{A71A22F9-50A6-2E93-F07A-9DBF277EDD2B}"/>
              </a:ext>
            </a:extLst>
          </p:cNvPr>
          <p:cNvPicPr>
            <a:picLocks noChangeAspect="1"/>
          </p:cNvPicPr>
          <p:nvPr/>
        </p:nvPicPr>
        <p:blipFill rotWithShape="1">
          <a:blip r:embed="rId4"/>
          <a:srcRect r="47729"/>
          <a:stretch/>
        </p:blipFill>
        <p:spPr>
          <a:xfrm>
            <a:off x="2822222" y="2378030"/>
            <a:ext cx="2957266" cy="2870607"/>
          </a:xfrm>
          <a:prstGeom prst="rect">
            <a:avLst/>
          </a:prstGeom>
        </p:spPr>
      </p:pic>
      <p:sp>
        <p:nvSpPr>
          <p:cNvPr id="12" name="Rectangle 11">
            <a:extLst>
              <a:ext uri="{FF2B5EF4-FFF2-40B4-BE49-F238E27FC236}">
                <a16:creationId xmlns:a16="http://schemas.microsoft.com/office/drawing/2014/main" id="{A90628C6-D306-4A5D-8B44-B90B83231DBB}"/>
              </a:ext>
            </a:extLst>
          </p:cNvPr>
          <p:cNvSpPr/>
          <p:nvPr/>
        </p:nvSpPr>
        <p:spPr>
          <a:xfrm>
            <a:off x="6412513" y="1405551"/>
            <a:ext cx="5050640" cy="1200329"/>
          </a:xfrm>
          <a:prstGeom prst="rect">
            <a:avLst/>
          </a:prstGeom>
        </p:spPr>
        <p:txBody>
          <a:bodyPr wrap="square">
            <a:spAutoFit/>
          </a:bodyPr>
          <a:lstStyle/>
          <a:p>
            <a:pPr>
              <a:spcAft>
                <a:spcPts val="1200"/>
              </a:spcAft>
            </a:pPr>
            <a:r>
              <a:rPr lang="en-US" sz="2400" b="1" i="0" u="none" strike="noStrike" dirty="0">
                <a:solidFill>
                  <a:srgbClr val="000000"/>
                </a:solidFill>
                <a:effectLst/>
              </a:rPr>
              <a:t>Clarification: </a:t>
            </a:r>
            <a:r>
              <a:rPr lang="en-US" sz="2400" i="0" u="none" strike="noStrike" dirty="0">
                <a:solidFill>
                  <a:srgbClr val="000000"/>
                </a:solidFill>
                <a:effectLst/>
              </a:rPr>
              <a:t>Set models, including those defined as the whole, are excluded at this grade band.</a:t>
            </a:r>
            <a:r>
              <a:rPr lang="en-US" sz="2400" i="0" dirty="0">
                <a:solidFill>
                  <a:srgbClr val="000000"/>
                </a:solidFill>
                <a:effectLst/>
              </a:rPr>
              <a:t>​</a:t>
            </a:r>
            <a:endParaRPr lang="en-US" sz="2400" dirty="0">
              <a:ea typeface="Calibri" panose="020F0502020204030204" pitchFamily="34" charset="0"/>
              <a:cs typeface="Times New Roman" panose="02020603050405020304" pitchFamily="18" charset="0"/>
            </a:endParaRPr>
          </a:p>
        </p:txBody>
      </p:sp>
      <p:grpSp>
        <p:nvGrpSpPr>
          <p:cNvPr id="5" name="Group 4" descr="Three representations of two-thirds: A rectangle partitioned into 3 parts with 2 parts shaded orange, the number two-thirds, 3 circles with 2 circles shaded yellow and a number line between zero and one with a dot plotted at two-thirds.">
            <a:extLst>
              <a:ext uri="{FF2B5EF4-FFF2-40B4-BE49-F238E27FC236}">
                <a16:creationId xmlns:a16="http://schemas.microsoft.com/office/drawing/2014/main" id="{175F716A-1550-7AC6-2C16-00A068F2C981}"/>
              </a:ext>
            </a:extLst>
          </p:cNvPr>
          <p:cNvGrpSpPr/>
          <p:nvPr/>
        </p:nvGrpSpPr>
        <p:grpSpPr>
          <a:xfrm>
            <a:off x="6340080" y="3255605"/>
            <a:ext cx="4318236" cy="1993032"/>
            <a:chOff x="6340080" y="3255605"/>
            <a:chExt cx="4318236" cy="1993032"/>
          </a:xfrm>
        </p:grpSpPr>
        <p:pic>
          <p:nvPicPr>
            <p:cNvPr id="1026" name="Picture 2">
              <a:extLst>
                <a:ext uri="{FF2B5EF4-FFF2-40B4-BE49-F238E27FC236}">
                  <a16:creationId xmlns:a16="http://schemas.microsoft.com/office/drawing/2014/main" id="{A9317F35-0048-0E9C-5CAE-577C77FEA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0080" y="3255605"/>
              <a:ext cx="4318236" cy="1993032"/>
            </a:xfrm>
            <a:prstGeom prst="rect">
              <a:avLst/>
            </a:prstGeom>
            <a:noFill/>
            <a:extLst>
              <a:ext uri="{909E8E84-426E-40DD-AFC4-6F175D3DCCD1}">
                <a14:hiddenFill xmlns:a14="http://schemas.microsoft.com/office/drawing/2010/main">
                  <a:solidFill>
                    <a:srgbClr val="FFFFFF"/>
                  </a:solidFill>
                </a14:hiddenFill>
              </a:ext>
            </a:extLst>
          </p:spPr>
        </p:pic>
        <p:sp>
          <p:nvSpPr>
            <p:cNvPr id="10" name="Multiplication Sign 9">
              <a:extLst>
                <a:ext uri="{FF2B5EF4-FFF2-40B4-BE49-F238E27FC236}">
                  <a16:creationId xmlns:a16="http://schemas.microsoft.com/office/drawing/2014/main" id="{380898F3-8BBD-6AB5-5AFE-0EBF0AF5D925}"/>
                </a:ext>
              </a:extLst>
            </p:cNvPr>
            <p:cNvSpPr/>
            <p:nvPr/>
          </p:nvSpPr>
          <p:spPr>
            <a:xfrm>
              <a:off x="9339220" y="3425308"/>
              <a:ext cx="960778" cy="954507"/>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7</a:t>
            </a:fld>
            <a:endParaRPr lang="en-US"/>
          </a:p>
        </p:txBody>
      </p:sp>
    </p:spTree>
    <p:extLst>
      <p:ext uri="{BB962C8B-B14F-4D97-AF65-F5344CB8AC3E}">
        <p14:creationId xmlns:p14="http://schemas.microsoft.com/office/powerpoint/2010/main" val="1120427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Fractions Revisions — Grade 3 </a:t>
            </a:r>
            <a:r>
              <a:rPr lang="en-US" sz="3200" dirty="0">
                <a:latin typeface="Palatino Linotype"/>
              </a:rPr>
              <a:t>(3.NF.A.1)</a:t>
            </a:r>
            <a:endParaRPr lang="en-US" sz="3200" dirty="0"/>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500350" y="1341509"/>
            <a:ext cx="5843530" cy="4385325"/>
          </a:xfrm>
        </p:spPr>
        <p:txBody>
          <a:bodyPr>
            <a:noAutofit/>
          </a:bodyPr>
          <a:lstStyle/>
          <a:p>
            <a:pPr marL="0" marR="0" indent="0">
              <a:lnSpc>
                <a:spcPct val="150000"/>
              </a:lnSpc>
              <a:spcBef>
                <a:spcPts val="300"/>
              </a:spcBef>
              <a:spcAft>
                <a:spcPts val="300"/>
              </a:spcAft>
              <a:buNone/>
            </a:pPr>
            <a:r>
              <a:rPr lang="en-US" sz="2100" b="1" dirty="0"/>
              <a:t>3.NF.A.1 </a:t>
            </a:r>
            <a:r>
              <a:rPr lang="en-US" sz="2100" dirty="0"/>
              <a:t>Understand a fraction 1/b as the quantity formed by 1 part when a whole is partitioned into b equal parts; understand a fraction a/b as the quantity formed by a parts of size 1/b.</a:t>
            </a:r>
            <a:r>
              <a:rPr lang="en-US" sz="2100" b="1" dirty="0"/>
              <a:t> </a:t>
            </a:r>
            <a:r>
              <a:rPr lang="en-US" sz="2100" b="1" dirty="0">
                <a:solidFill>
                  <a:srgbClr val="0070C0"/>
                </a:solidFill>
              </a:rPr>
              <a:t>For example: If a rectangle (i.e., the whole) is partitioned into 3 equal parts, each part is 1/3. Two of these parts would be 2/3.</a:t>
            </a: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8</a:t>
            </a:fld>
            <a:endParaRPr lang="en-US"/>
          </a:p>
        </p:txBody>
      </p:sp>
      <p:pic>
        <p:nvPicPr>
          <p:cNvPr id="9" name="Picture 8" descr="one large yellow rectangle labeled &quot;one whole&quot; partitioned into three equal rectangles each labeled &quot;one third&quot;">
            <a:extLst>
              <a:ext uri="{FF2B5EF4-FFF2-40B4-BE49-F238E27FC236}">
                <a16:creationId xmlns:a16="http://schemas.microsoft.com/office/drawing/2014/main" id="{B450D1BE-5064-2429-C77D-875F86E6436B}"/>
              </a:ext>
            </a:extLst>
          </p:cNvPr>
          <p:cNvPicPr>
            <a:picLocks noChangeAspect="1"/>
          </p:cNvPicPr>
          <p:nvPr/>
        </p:nvPicPr>
        <p:blipFill>
          <a:blip r:embed="rId3"/>
          <a:stretch>
            <a:fillRect/>
          </a:stretch>
        </p:blipFill>
        <p:spPr>
          <a:xfrm>
            <a:off x="7514791" y="3956083"/>
            <a:ext cx="2938574" cy="1832769"/>
          </a:xfrm>
          <a:prstGeom prst="rect">
            <a:avLst/>
          </a:prstGeom>
        </p:spPr>
      </p:pic>
    </p:spTree>
    <p:extLst>
      <p:ext uri="{BB962C8B-B14F-4D97-AF65-F5344CB8AC3E}">
        <p14:creationId xmlns:p14="http://schemas.microsoft.com/office/powerpoint/2010/main" val="220832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32FDF-3E7A-9B21-986F-ADD207D23EA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A1BCA2C-947A-70A2-4F12-9F4672B1EEE3}"/>
              </a:ext>
            </a:extLst>
          </p:cNvPr>
          <p:cNvSpPr>
            <a:spLocks noGrp="1"/>
          </p:cNvSpPr>
          <p:nvPr>
            <p:ph type="title"/>
          </p:nvPr>
        </p:nvSpPr>
        <p:spPr>
          <a:xfrm>
            <a:off x="1256841" y="378896"/>
            <a:ext cx="10174078" cy="747579"/>
          </a:xfrm>
        </p:spPr>
        <p:txBody>
          <a:bodyPr/>
          <a:lstStyle/>
          <a:p>
            <a:r>
              <a:rPr lang="en-US" sz="4400" dirty="0">
                <a:latin typeface="Palatino Linotype"/>
              </a:rPr>
              <a:t>Fractions Revisions — Grade 3 </a:t>
            </a:r>
            <a:r>
              <a:rPr lang="en-US" sz="3200" dirty="0">
                <a:latin typeface="Palatino Linotype"/>
              </a:rPr>
              <a:t>(3.NF.A.2a)</a:t>
            </a:r>
            <a:endParaRPr lang="en-US" sz="3200" dirty="0"/>
          </a:p>
        </p:txBody>
      </p:sp>
      <p:sp>
        <p:nvSpPr>
          <p:cNvPr id="3" name="Content Placeholder 2">
            <a:extLst>
              <a:ext uri="{FF2B5EF4-FFF2-40B4-BE49-F238E27FC236}">
                <a16:creationId xmlns:a16="http://schemas.microsoft.com/office/drawing/2014/main" id="{10EE2090-E85F-A366-8C69-09C59BFAA275}"/>
              </a:ext>
            </a:extLst>
          </p:cNvPr>
          <p:cNvSpPr>
            <a:spLocks noGrp="1"/>
          </p:cNvSpPr>
          <p:nvPr>
            <p:ph sz="half" idx="13"/>
          </p:nvPr>
        </p:nvSpPr>
        <p:spPr>
          <a:xfrm>
            <a:off x="500350" y="1126475"/>
            <a:ext cx="5843530" cy="5111457"/>
          </a:xfrm>
        </p:spPr>
        <p:txBody>
          <a:bodyPr>
            <a:normAutofit lnSpcReduction="10000"/>
          </a:bodyPr>
          <a:lstStyle/>
          <a:p>
            <a:pPr marL="0" indent="0">
              <a:lnSpc>
                <a:spcPct val="150000"/>
              </a:lnSpc>
              <a:buNone/>
            </a:pPr>
            <a:r>
              <a:rPr lang="en-US" sz="2100" b="1" dirty="0"/>
              <a:t>3.NF.A.2a </a:t>
            </a:r>
            <a:r>
              <a:rPr lang="en-US" sz="2100" dirty="0"/>
              <a:t>Represent a fraction 1/b on a number line diagram by defining the interval from 0 to 1 as the whole and partitioning it into b equal parts. Recognize that each part has size 1/b and that the endpoint of the part based at 0 locates the number 1/b on the number line. </a:t>
            </a:r>
            <a:r>
              <a:rPr lang="en-US" sz="2100" b="1" dirty="0">
                <a:solidFill>
                  <a:srgbClr val="0070C0"/>
                </a:solidFill>
              </a:rPr>
              <a:t>For example, partition the number line from 0 to 1 into 3 equal parts, represent 1/3 on the number line and show that each part has a size 1/3.</a:t>
            </a:r>
          </a:p>
        </p:txBody>
      </p:sp>
      <p:pic>
        <p:nvPicPr>
          <p:cNvPr id="6" name="Picture 5" descr="Fractions on a Number Line: A rectangular, numberline and spatial representation of one-third">
            <a:extLst>
              <a:ext uri="{FF2B5EF4-FFF2-40B4-BE49-F238E27FC236}">
                <a16:creationId xmlns:a16="http://schemas.microsoft.com/office/drawing/2014/main" id="{DE8468D4-2B5A-D53B-23C2-37019DD87CC4}"/>
              </a:ext>
            </a:extLst>
          </p:cNvPr>
          <p:cNvPicPr>
            <a:picLocks noChangeAspect="1"/>
          </p:cNvPicPr>
          <p:nvPr/>
        </p:nvPicPr>
        <p:blipFill>
          <a:blip r:embed="rId3"/>
          <a:stretch>
            <a:fillRect/>
          </a:stretch>
        </p:blipFill>
        <p:spPr>
          <a:xfrm>
            <a:off x="6736078" y="1205061"/>
            <a:ext cx="4302642" cy="1876301"/>
          </a:xfrm>
          <a:prstGeom prst="rect">
            <a:avLst/>
          </a:prstGeom>
        </p:spPr>
      </p:pic>
      <p:pic>
        <p:nvPicPr>
          <p:cNvPr id="9" name="Picture 8" descr="Fractions on a Number Line: A rectangular, numberline and spatial representation of one-third with dotted lines drawn to connect the rectangular and numberline representations">
            <a:extLst>
              <a:ext uri="{FF2B5EF4-FFF2-40B4-BE49-F238E27FC236}">
                <a16:creationId xmlns:a16="http://schemas.microsoft.com/office/drawing/2014/main" id="{80184A12-1CBD-230D-3DE9-EEFB702907BC}"/>
              </a:ext>
            </a:extLst>
          </p:cNvPr>
          <p:cNvPicPr>
            <a:picLocks noChangeAspect="1"/>
          </p:cNvPicPr>
          <p:nvPr/>
        </p:nvPicPr>
        <p:blipFill>
          <a:blip r:embed="rId4"/>
          <a:stretch>
            <a:fillRect/>
          </a:stretch>
        </p:blipFill>
        <p:spPr>
          <a:xfrm>
            <a:off x="6828227" y="3151270"/>
            <a:ext cx="4084202" cy="2145353"/>
          </a:xfrm>
          <a:prstGeom prst="rect">
            <a:avLst/>
          </a:prstGeom>
        </p:spPr>
      </p:pic>
      <p:sp>
        <p:nvSpPr>
          <p:cNvPr id="7" name="Slide Number Placeholder 6">
            <a:extLst>
              <a:ext uri="{FF2B5EF4-FFF2-40B4-BE49-F238E27FC236}">
                <a16:creationId xmlns:a16="http://schemas.microsoft.com/office/drawing/2014/main" id="{422F8F17-B2E4-AB83-FCD3-76EC8F3DD9C7}"/>
              </a:ext>
            </a:extLst>
          </p:cNvPr>
          <p:cNvSpPr>
            <a:spLocks noGrp="1"/>
          </p:cNvSpPr>
          <p:nvPr>
            <p:ph type="sldNum" sz="quarter" idx="12"/>
          </p:nvPr>
        </p:nvSpPr>
        <p:spPr/>
        <p:txBody>
          <a:bodyPr/>
          <a:lstStyle/>
          <a:p>
            <a:fld id="{A3D1C70C-36A2-44FC-A083-98959550CFF4}" type="slidenum">
              <a:rPr lang="en-US" smtClean="0"/>
              <a:t>9</a:t>
            </a:fld>
            <a:endParaRPr lang="en-US"/>
          </a:p>
        </p:txBody>
      </p:sp>
    </p:spTree>
    <p:extLst>
      <p:ext uri="{BB962C8B-B14F-4D97-AF65-F5344CB8AC3E}">
        <p14:creationId xmlns:p14="http://schemas.microsoft.com/office/powerpoint/2010/main" val="1655528647"/>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6080DE70-D3A6-4ADC-B9E6-5D13C638877F}"/>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DA7A772E-3E91-4C0E-901A-AEE387D63F5F}"/>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8E2EFDC4-4C08-44AD-AF93-50897449635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f253534-c1ae-4677-b3fa-1e231638d25d">
      <UserInfo>
        <DisplayName>Richardson, Deidre</DisplayName>
        <AccountId>293</AccountId>
        <AccountType/>
      </UserInfo>
    </SharedWithUsers>
    <_ip_UnifiedCompliancePolicyUIAction xmlns="http://schemas.microsoft.com/sharepoint/v3" xsi:nil="true"/>
    <_activity xmlns="e85c625f-13cc-47b0-834a-13f91d91e67b"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5CEE59D22E904491112C7876D795BA" ma:contentTypeVersion="16" ma:contentTypeDescription="Create a new document." ma:contentTypeScope="" ma:versionID="b2a683683bcf8a18c2d04012d16ccf30">
  <xsd:schema xmlns:xsd="http://www.w3.org/2001/XMLSchema" xmlns:xs="http://www.w3.org/2001/XMLSchema" xmlns:p="http://schemas.microsoft.com/office/2006/metadata/properties" xmlns:ns1="http://schemas.microsoft.com/sharepoint/v3" xmlns:ns3="e85c625f-13cc-47b0-834a-13f91d91e67b" xmlns:ns4="1f253534-c1ae-4677-b3fa-1e231638d25d" targetNamespace="http://schemas.microsoft.com/office/2006/metadata/properties" ma:root="true" ma:fieldsID="bcb21b7a1fcbbf5d0757e223df69da00" ns1:_="" ns3:_="" ns4:_="">
    <xsd:import namespace="http://schemas.microsoft.com/sharepoint/v3"/>
    <xsd:import namespace="e85c625f-13cc-47b0-834a-13f91d91e67b"/>
    <xsd:import namespace="1f253534-c1ae-4677-b3fa-1e231638d25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5c625f-13cc-47b0-834a-13f91d91e6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253534-c1ae-4677-b3fa-1e231638d2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866CD5-74CC-418B-BC6E-32F84EFFD6C1}">
  <ds:schemaRefs>
    <ds:schemaRef ds:uri="http://schemas.microsoft.com/sharepoint/v3/contenttype/forms"/>
  </ds:schemaRefs>
</ds:datastoreItem>
</file>

<file path=customXml/itemProps2.xml><?xml version="1.0" encoding="utf-8"?>
<ds:datastoreItem xmlns:ds="http://schemas.openxmlformats.org/officeDocument/2006/customXml" ds:itemID="{9B9D2179-4069-4CB0-B1DD-8962B10A9ABB}">
  <ds:schemaRefs>
    <ds:schemaRef ds:uri="e85c625f-13cc-47b0-834a-13f91d91e67b"/>
    <ds:schemaRef ds:uri="http://schemas.microsoft.com/sharepoint/v3"/>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http://purl.org/dc/terms/"/>
    <ds:schemaRef ds:uri="http://schemas.microsoft.com/office/2006/documentManagement/types"/>
    <ds:schemaRef ds:uri="1f253534-c1ae-4677-b3fa-1e231638d25d"/>
    <ds:schemaRef ds:uri="http://purl.org/dc/dcmitype/"/>
  </ds:schemaRefs>
</ds:datastoreItem>
</file>

<file path=customXml/itemProps3.xml><?xml version="1.0" encoding="utf-8"?>
<ds:datastoreItem xmlns:ds="http://schemas.openxmlformats.org/officeDocument/2006/customXml" ds:itemID="{8E95E027-41A0-4581-B952-AF3EAEC67B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85c625f-13cc-47b0-834a-13f91d91e67b"/>
    <ds:schemaRef ds:uri="1f253534-c1ae-4677-b3fa-1e231638d2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57930</TotalTime>
  <Words>1909</Words>
  <Application>Microsoft Office PowerPoint</Application>
  <PresentationFormat>Widescreen</PresentationFormat>
  <Paragraphs>242</Paragraphs>
  <Slides>24</Slides>
  <Notes>23</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Cambria Math</vt:lpstr>
      <vt:lpstr>Palatino Linotype</vt:lpstr>
      <vt:lpstr>NDJOE_Main</vt:lpstr>
      <vt:lpstr>NJDOE_TitleSlide</vt:lpstr>
      <vt:lpstr>NJDOE_SectionTitle</vt:lpstr>
      <vt:lpstr>Equation</vt:lpstr>
      <vt:lpstr>  Exploring Fractions in Grades 3 to 5  Division of Teaching and Learning Services Office of Standards  Dr. Deidre Richardson, Ed.D.   November 21, 2024 December 5, 2024</vt:lpstr>
      <vt:lpstr>Agenda</vt:lpstr>
      <vt:lpstr>K–HS Domain Progression</vt:lpstr>
      <vt:lpstr>Text Version: K–HS Domain Progression</vt:lpstr>
      <vt:lpstr>Content Emphases: Grade 3</vt:lpstr>
      <vt:lpstr>Content Emphases: Grade 4 and 5</vt:lpstr>
      <vt:lpstr>Visual Fraction Models</vt:lpstr>
      <vt:lpstr>Fractions Revisions — Grade 3 (3.NF.A.1)</vt:lpstr>
      <vt:lpstr>Fractions Revisions — Grade 3 (3.NF.A.2a)</vt:lpstr>
      <vt:lpstr>Fractions Revisions — Grade 3 (3.NF.A.3b)</vt:lpstr>
      <vt:lpstr>Representing Fractions</vt:lpstr>
      <vt:lpstr>Fractions Revisions — Grade 3</vt:lpstr>
      <vt:lpstr>Understanding Fraction Equivalence</vt:lpstr>
      <vt:lpstr>Fractions — Grade 4 (4.NF.B.3a)</vt:lpstr>
      <vt:lpstr>Fractions — Grade 4 (4.NF.B.3b) </vt:lpstr>
      <vt:lpstr>Fractions — Grade 5 </vt:lpstr>
      <vt:lpstr>Fractions — Grade 5 Example</vt:lpstr>
      <vt:lpstr>Fractions — Grade 5 Example continued</vt:lpstr>
      <vt:lpstr>Fractions — Grade 5 (5.NF.A.1)</vt:lpstr>
      <vt:lpstr>Fractions — Grade 5 (5.NF.A.2)</vt:lpstr>
      <vt:lpstr>Fractions — Grade 5 (5.NF.A.2) continued</vt:lpstr>
      <vt:lpstr>Opportunities</vt:lpstr>
      <vt:lpstr>Thank You!</vt:lpstr>
      <vt:lpstr>Follow Us on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Fractions in Grades 3 to 5</dc:title>
  <dc:creator>Richardson, Deidre</dc:creator>
  <cp:lastModifiedBy>Strege, Tami</cp:lastModifiedBy>
  <cp:revision>196</cp:revision>
  <cp:lastPrinted>2024-11-20T19:55:41Z</cp:lastPrinted>
  <dcterms:created xsi:type="dcterms:W3CDTF">2021-09-17T18:04:56Z</dcterms:created>
  <dcterms:modified xsi:type="dcterms:W3CDTF">2025-01-13T20:21:57Z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0x010100285CEE59D22E904491112C7876D795BA</vt:lpwstr>
  </property>
</Properties>
</file>