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4"/>
  </p:sldMasterIdLst>
  <p:notesMasterIdLst>
    <p:notesMasterId r:id="rId14"/>
  </p:notesMasterIdLst>
  <p:handoutMasterIdLst>
    <p:handoutMasterId r:id="rId15"/>
  </p:handoutMasterIdLst>
  <p:sldIdLst>
    <p:sldId id="265" r:id="rId5"/>
    <p:sldId id="276" r:id="rId6"/>
    <p:sldId id="277" r:id="rId7"/>
    <p:sldId id="278" r:id="rId8"/>
    <p:sldId id="279" r:id="rId9"/>
    <p:sldId id="280" r:id="rId10"/>
    <p:sldId id="281" r:id="rId11"/>
    <p:sldId id="282" r:id="rId12"/>
    <p:sldId id="283" r:id="rId13"/>
  </p:sldIdLst>
  <p:sldSz cx="7772400" cy="100584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D06546-9DD9-0023-DDD8-EC4F2CAE1FF9}" name="Thomas, Elizabeth" initials="ET" userId="S::ethomas@doe.nj.gov::ecf9b76d-2424-407e-a49b-ad172b417e8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oolsey, Ashley" initials="WA" lastIdx="11" clrIdx="0">
    <p:extLst>
      <p:ext uri="{19B8F6BF-5375-455C-9EA6-DF929625EA0E}">
        <p15:presenceInfo xmlns:p15="http://schemas.microsoft.com/office/powerpoint/2012/main" userId="S::awoolsey@doe.nj.gov::75af7577-f378-4504-b441-030e683e69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14A08"/>
    <a:srgbClr val="1E781E"/>
    <a:srgbClr val="165616"/>
    <a:srgbClr val="943906"/>
    <a:srgbClr val="33CC33"/>
    <a:srgbClr val="FFD966"/>
    <a:srgbClr val="FFFFFF"/>
    <a:srgbClr val="66FF33"/>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385" autoAdjust="0"/>
  </p:normalViewPr>
  <p:slideViewPr>
    <p:cSldViewPr snapToGrid="0">
      <p:cViewPr>
        <p:scale>
          <a:sx n="100" d="100"/>
          <a:sy n="100" d="100"/>
        </p:scale>
        <p:origin x="864" y="-236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4" d="100"/>
          <a:sy n="64" d="100"/>
        </p:scale>
        <p:origin x="401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B8B488-414D-4637-A44E-6F3233C0D4E4}"/>
              </a:ext>
            </a:extLst>
          </p:cNvPr>
          <p:cNvSpPr>
            <a:spLocks noGrp="1"/>
          </p:cNvSpPr>
          <p:nvPr>
            <p:ph type="hdr" sz="quarter"/>
          </p:nvPr>
        </p:nvSpPr>
        <p:spPr>
          <a:xfrm>
            <a:off x="0" y="0"/>
            <a:ext cx="3043343" cy="467072"/>
          </a:xfrm>
          <a:prstGeom prst="rect">
            <a:avLst/>
          </a:prstGeom>
        </p:spPr>
        <p:txBody>
          <a:bodyPr vert="horz" lIns="93312" tIns="46656" rIns="93312" bIns="46656" rtlCol="0"/>
          <a:lstStyle>
            <a:lvl1pPr algn="l">
              <a:defRPr sz="1200"/>
            </a:lvl1pPr>
          </a:lstStyle>
          <a:p>
            <a:endParaRPr lang="en-US"/>
          </a:p>
        </p:txBody>
      </p:sp>
      <p:sp>
        <p:nvSpPr>
          <p:cNvPr id="3" name="Date Placeholder 2">
            <a:extLst>
              <a:ext uri="{FF2B5EF4-FFF2-40B4-BE49-F238E27FC236}">
                <a16:creationId xmlns:a16="http://schemas.microsoft.com/office/drawing/2014/main" id="{A8EEA213-94CA-498D-944D-C4F090E4981E}"/>
              </a:ext>
            </a:extLst>
          </p:cNvPr>
          <p:cNvSpPr>
            <a:spLocks noGrp="1"/>
          </p:cNvSpPr>
          <p:nvPr>
            <p:ph type="dt" sz="quarter" idx="1"/>
          </p:nvPr>
        </p:nvSpPr>
        <p:spPr>
          <a:xfrm>
            <a:off x="3978132" y="0"/>
            <a:ext cx="3043343" cy="467072"/>
          </a:xfrm>
          <a:prstGeom prst="rect">
            <a:avLst/>
          </a:prstGeom>
        </p:spPr>
        <p:txBody>
          <a:bodyPr vert="horz" lIns="93312" tIns="46656" rIns="93312" bIns="46656" rtlCol="0"/>
          <a:lstStyle>
            <a:lvl1pPr algn="r">
              <a:defRPr sz="1200"/>
            </a:lvl1pPr>
          </a:lstStyle>
          <a:p>
            <a:fld id="{6CA09C4D-69FE-4B86-B514-F479969F723A}" type="datetimeFigureOut">
              <a:rPr lang="en-US" smtClean="0"/>
              <a:t>10/16/2024</a:t>
            </a:fld>
            <a:endParaRPr lang="en-US"/>
          </a:p>
        </p:txBody>
      </p:sp>
      <p:sp>
        <p:nvSpPr>
          <p:cNvPr id="4" name="Footer Placeholder 3">
            <a:extLst>
              <a:ext uri="{FF2B5EF4-FFF2-40B4-BE49-F238E27FC236}">
                <a16:creationId xmlns:a16="http://schemas.microsoft.com/office/drawing/2014/main" id="{C8E9DA32-63DD-4229-AE27-33EAB4EB38BF}"/>
              </a:ext>
            </a:extLst>
          </p:cNvPr>
          <p:cNvSpPr>
            <a:spLocks noGrp="1"/>
          </p:cNvSpPr>
          <p:nvPr>
            <p:ph type="ftr" sz="quarter" idx="2"/>
          </p:nvPr>
        </p:nvSpPr>
        <p:spPr>
          <a:xfrm>
            <a:off x="0" y="8842031"/>
            <a:ext cx="3043343" cy="467071"/>
          </a:xfrm>
          <a:prstGeom prst="rect">
            <a:avLst/>
          </a:prstGeom>
        </p:spPr>
        <p:txBody>
          <a:bodyPr vert="horz" lIns="93312" tIns="46656" rIns="93312" bIns="46656"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C6A0323-A543-4A40-AFAA-DC68B70B79C6}"/>
              </a:ext>
            </a:extLst>
          </p:cNvPr>
          <p:cNvSpPr>
            <a:spLocks noGrp="1"/>
          </p:cNvSpPr>
          <p:nvPr>
            <p:ph type="sldNum" sz="quarter" idx="3"/>
          </p:nvPr>
        </p:nvSpPr>
        <p:spPr>
          <a:xfrm>
            <a:off x="3978132" y="8842031"/>
            <a:ext cx="3043343" cy="467071"/>
          </a:xfrm>
          <a:prstGeom prst="rect">
            <a:avLst/>
          </a:prstGeom>
        </p:spPr>
        <p:txBody>
          <a:bodyPr vert="horz" lIns="93312" tIns="46656" rIns="93312" bIns="46656" rtlCol="0" anchor="b"/>
          <a:lstStyle>
            <a:lvl1pPr algn="r">
              <a:defRPr sz="1200"/>
            </a:lvl1pPr>
          </a:lstStyle>
          <a:p>
            <a:fld id="{407A0D67-7BB1-4B61-8FD9-7E0E6AF5542F}" type="slidenum">
              <a:rPr lang="en-US" smtClean="0"/>
              <a:t>‹#›</a:t>
            </a:fld>
            <a:endParaRPr lang="en-US"/>
          </a:p>
        </p:txBody>
      </p:sp>
    </p:spTree>
    <p:extLst>
      <p:ext uri="{BB962C8B-B14F-4D97-AF65-F5344CB8AC3E}">
        <p14:creationId xmlns:p14="http://schemas.microsoft.com/office/powerpoint/2010/main" val="472647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2920D389-6468-45D6-A47F-0B48A1A873A3}" type="datetimeFigureOut">
              <a:rPr lang="en-US" smtClean="0"/>
              <a:t>10/16/2024</a:t>
            </a:fld>
            <a:endParaRPr lang="en-US"/>
          </a:p>
        </p:txBody>
      </p:sp>
      <p:sp>
        <p:nvSpPr>
          <p:cNvPr id="4" name="Slide Image Placeholder 3"/>
          <p:cNvSpPr>
            <a:spLocks noGrp="1" noRot="1" noChangeAspect="1"/>
          </p:cNvSpPr>
          <p:nvPr>
            <p:ph type="sldImg" idx="2"/>
          </p:nvPr>
        </p:nvSpPr>
        <p:spPr>
          <a:xfrm>
            <a:off x="2297113" y="1163638"/>
            <a:ext cx="242887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53AE8E72-64A9-438D-9718-1180C12AAA43}" type="slidenum">
              <a:rPr lang="en-US" smtClean="0"/>
              <a:t>‹#›</a:t>
            </a:fld>
            <a:endParaRPr lang="en-US"/>
          </a:p>
        </p:txBody>
      </p:sp>
    </p:spTree>
    <p:extLst>
      <p:ext uri="{BB962C8B-B14F-4D97-AF65-F5344CB8AC3E}">
        <p14:creationId xmlns:p14="http://schemas.microsoft.com/office/powerpoint/2010/main" val="1321359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AE8E72-64A9-438D-9718-1180C12AAA43}" type="slidenum">
              <a:rPr lang="en-US" smtClean="0"/>
              <a:t>2</a:t>
            </a:fld>
            <a:endParaRPr lang="en-US"/>
          </a:p>
        </p:txBody>
      </p:sp>
    </p:spTree>
    <p:extLst>
      <p:ext uri="{BB962C8B-B14F-4D97-AF65-F5344CB8AC3E}">
        <p14:creationId xmlns:p14="http://schemas.microsoft.com/office/powerpoint/2010/main" val="1862312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AE8E72-64A9-438D-9718-1180C12AAA43}" type="slidenum">
              <a:rPr lang="en-US" smtClean="0"/>
              <a:t>3</a:t>
            </a:fld>
            <a:endParaRPr lang="en-US"/>
          </a:p>
        </p:txBody>
      </p:sp>
    </p:spTree>
    <p:extLst>
      <p:ext uri="{BB962C8B-B14F-4D97-AF65-F5344CB8AC3E}">
        <p14:creationId xmlns:p14="http://schemas.microsoft.com/office/powerpoint/2010/main" val="3961883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AE8E72-64A9-438D-9718-1180C12AAA43}" type="slidenum">
              <a:rPr lang="en-US" smtClean="0"/>
              <a:t>4</a:t>
            </a:fld>
            <a:endParaRPr lang="en-US"/>
          </a:p>
        </p:txBody>
      </p:sp>
    </p:spTree>
    <p:extLst>
      <p:ext uri="{BB962C8B-B14F-4D97-AF65-F5344CB8AC3E}">
        <p14:creationId xmlns:p14="http://schemas.microsoft.com/office/powerpoint/2010/main" val="1998778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AE8E72-64A9-438D-9718-1180C12AAA43}" type="slidenum">
              <a:rPr lang="en-US" smtClean="0"/>
              <a:t>5</a:t>
            </a:fld>
            <a:endParaRPr lang="en-US"/>
          </a:p>
        </p:txBody>
      </p:sp>
    </p:spTree>
    <p:extLst>
      <p:ext uri="{BB962C8B-B14F-4D97-AF65-F5344CB8AC3E}">
        <p14:creationId xmlns:p14="http://schemas.microsoft.com/office/powerpoint/2010/main" val="1546177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AE8E72-64A9-438D-9718-1180C12AAA43}" type="slidenum">
              <a:rPr lang="en-US" smtClean="0"/>
              <a:t>6</a:t>
            </a:fld>
            <a:endParaRPr lang="en-US"/>
          </a:p>
        </p:txBody>
      </p:sp>
    </p:spTree>
    <p:extLst>
      <p:ext uri="{BB962C8B-B14F-4D97-AF65-F5344CB8AC3E}">
        <p14:creationId xmlns:p14="http://schemas.microsoft.com/office/powerpoint/2010/main" val="1213429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AE8E72-64A9-438D-9718-1180C12AAA43}" type="slidenum">
              <a:rPr lang="en-US" smtClean="0"/>
              <a:t>7</a:t>
            </a:fld>
            <a:endParaRPr lang="en-US"/>
          </a:p>
        </p:txBody>
      </p:sp>
    </p:spTree>
    <p:extLst>
      <p:ext uri="{BB962C8B-B14F-4D97-AF65-F5344CB8AC3E}">
        <p14:creationId xmlns:p14="http://schemas.microsoft.com/office/powerpoint/2010/main" val="1439741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AE8E72-64A9-438D-9718-1180C12AAA43}" type="slidenum">
              <a:rPr lang="en-US" smtClean="0"/>
              <a:t>8</a:t>
            </a:fld>
            <a:endParaRPr lang="en-US"/>
          </a:p>
        </p:txBody>
      </p:sp>
    </p:spTree>
    <p:extLst>
      <p:ext uri="{BB962C8B-B14F-4D97-AF65-F5344CB8AC3E}">
        <p14:creationId xmlns:p14="http://schemas.microsoft.com/office/powerpoint/2010/main" val="3928634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AE8E72-64A9-438D-9718-1180C12AAA43}" type="slidenum">
              <a:rPr lang="en-US" smtClean="0"/>
              <a:t>9</a:t>
            </a:fld>
            <a:endParaRPr lang="en-US"/>
          </a:p>
        </p:txBody>
      </p:sp>
    </p:spTree>
    <p:extLst>
      <p:ext uri="{BB962C8B-B14F-4D97-AF65-F5344CB8AC3E}">
        <p14:creationId xmlns:p14="http://schemas.microsoft.com/office/powerpoint/2010/main" val="2504009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AllSectio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AEC6194-9CAD-D070-DD43-094CE12BA85E}"/>
              </a:ext>
            </a:extLst>
          </p:cNvPr>
          <p:cNvSpPr/>
          <p:nvPr userDrawn="1"/>
        </p:nvSpPr>
        <p:spPr>
          <a:xfrm>
            <a:off x="0" y="-5852"/>
            <a:ext cx="7772400" cy="2950464"/>
          </a:xfrm>
          <a:prstGeom prst="rect">
            <a:avLst/>
          </a:prstGeom>
          <a:solidFill>
            <a:srgbClr val="00009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11" name="Picture Placeholder 10">
            <a:extLst>
              <a:ext uri="{FF2B5EF4-FFF2-40B4-BE49-F238E27FC236}">
                <a16:creationId xmlns:a16="http://schemas.microsoft.com/office/drawing/2014/main" id="{6759A4C0-F621-C14C-7F59-31E95022CBDE}"/>
              </a:ext>
            </a:extLst>
          </p:cNvPr>
          <p:cNvSpPr>
            <a:spLocks noGrp="1" noChangeAspect="1"/>
          </p:cNvSpPr>
          <p:nvPr>
            <p:ph type="pic" sz="quarter" idx="10"/>
          </p:nvPr>
        </p:nvSpPr>
        <p:spPr>
          <a:xfrm>
            <a:off x="85010" y="168855"/>
            <a:ext cx="2066544" cy="758952"/>
          </a:xfrm>
        </p:spPr>
        <p:txBody>
          <a:bodyPr/>
          <a:lstStyle/>
          <a:p>
            <a:endParaRPr lang="en-US" dirty="0"/>
          </a:p>
        </p:txBody>
      </p:sp>
      <p:sp>
        <p:nvSpPr>
          <p:cNvPr id="13" name="Title 12">
            <a:extLst>
              <a:ext uri="{FF2B5EF4-FFF2-40B4-BE49-F238E27FC236}">
                <a16:creationId xmlns:a16="http://schemas.microsoft.com/office/drawing/2014/main" id="{D1BCCBDE-D43B-F4B0-ACFD-0E3BD8B6E531}"/>
              </a:ext>
            </a:extLst>
          </p:cNvPr>
          <p:cNvSpPr>
            <a:spLocks noGrp="1"/>
          </p:cNvSpPr>
          <p:nvPr>
            <p:ph type="title" hasCustomPrompt="1"/>
          </p:nvPr>
        </p:nvSpPr>
        <p:spPr>
          <a:xfrm>
            <a:off x="127758" y="1078486"/>
            <a:ext cx="2016529" cy="1630096"/>
          </a:xfrm>
        </p:spPr>
        <p:txBody>
          <a:bodyPr>
            <a:noAutofit/>
          </a:bodyPr>
          <a:lstStyle>
            <a:lvl1pPr algn="ctr">
              <a:defRPr sz="1530" cap="none">
                <a:solidFill>
                  <a:srgbClr val="FFD966"/>
                </a:solidFill>
                <a:latin typeface="Cambria" panose="02040503050406030204" pitchFamily="18" charset="0"/>
                <a:ea typeface="Cambria" panose="02040503050406030204" pitchFamily="18" charset="0"/>
              </a:defRPr>
            </a:lvl1pPr>
          </a:lstStyle>
          <a:p>
            <a:r>
              <a:rPr lang="en-US" dirty="0"/>
              <a:t>Click To Edit Master Title Style</a:t>
            </a:r>
          </a:p>
        </p:txBody>
      </p:sp>
      <p:sp>
        <p:nvSpPr>
          <p:cNvPr id="15" name="Text Placeholder 1">
            <a:extLst>
              <a:ext uri="{FF2B5EF4-FFF2-40B4-BE49-F238E27FC236}">
                <a16:creationId xmlns:a16="http://schemas.microsoft.com/office/drawing/2014/main" id="{C59EF45F-6890-4FCC-E5CE-F6E0A121224C}"/>
              </a:ext>
            </a:extLst>
          </p:cNvPr>
          <p:cNvSpPr>
            <a:spLocks noGrp="1"/>
          </p:cNvSpPr>
          <p:nvPr>
            <p:ph type="body" sz="quarter" idx="11"/>
          </p:nvPr>
        </p:nvSpPr>
        <p:spPr>
          <a:xfrm>
            <a:off x="2304585" y="119816"/>
            <a:ext cx="5382805" cy="623896"/>
          </a:xfrm>
        </p:spPr>
        <p:txBody>
          <a:bodyPr>
            <a:normAutofit/>
          </a:bodyPr>
          <a:lstStyle>
            <a:lvl1pPr marL="0" indent="0">
              <a:buNone/>
              <a:defRPr sz="1400">
                <a:solidFill>
                  <a:schemeClr val="tx1"/>
                </a:solidFill>
                <a:latin typeface="Cambria" panose="02040503050406030204" pitchFamily="18" charset="0"/>
                <a:ea typeface="Cambria" panose="02040503050406030204" pitchFamily="18" charset="0"/>
              </a:defRPr>
            </a:lvl1pPr>
          </a:lstStyle>
          <a:p>
            <a:pPr lvl="0"/>
            <a:endParaRPr lang="en-US" dirty="0"/>
          </a:p>
        </p:txBody>
      </p:sp>
      <p:sp>
        <p:nvSpPr>
          <p:cNvPr id="18" name="Text Placeholder 2">
            <a:extLst>
              <a:ext uri="{FF2B5EF4-FFF2-40B4-BE49-F238E27FC236}">
                <a16:creationId xmlns:a16="http://schemas.microsoft.com/office/drawing/2014/main" id="{CF0659C6-D529-4335-D766-F0D2D54D9287}"/>
              </a:ext>
            </a:extLst>
          </p:cNvPr>
          <p:cNvSpPr>
            <a:spLocks noGrp="1"/>
          </p:cNvSpPr>
          <p:nvPr>
            <p:ph type="body" sz="quarter" idx="12"/>
          </p:nvPr>
        </p:nvSpPr>
        <p:spPr>
          <a:xfrm>
            <a:off x="2298171" y="837854"/>
            <a:ext cx="2807859" cy="1977653"/>
          </a:xfrm>
        </p:spPr>
        <p:txBody>
          <a:bodyPr>
            <a:normAutofit/>
          </a:bodyPr>
          <a:lstStyle>
            <a:lvl1pPr marL="0" indent="0">
              <a:buNone/>
              <a:defRPr sz="1200">
                <a:solidFill>
                  <a:schemeClr val="bg1"/>
                </a:solidFill>
                <a:latin typeface="Cambria" panose="02040503050406030204" pitchFamily="18" charset="0"/>
                <a:ea typeface="Cambria" panose="02040503050406030204" pitchFamily="18" charset="0"/>
              </a:defRPr>
            </a:lvl1pPr>
          </a:lstStyle>
          <a:p>
            <a:pPr lvl="0"/>
            <a:endParaRPr lang="en-US" dirty="0"/>
          </a:p>
        </p:txBody>
      </p:sp>
      <p:sp>
        <p:nvSpPr>
          <p:cNvPr id="20" name="Text Placeholder 3">
            <a:extLst>
              <a:ext uri="{FF2B5EF4-FFF2-40B4-BE49-F238E27FC236}">
                <a16:creationId xmlns:a16="http://schemas.microsoft.com/office/drawing/2014/main" id="{13BFC25F-1A94-BB74-21B3-6CEB0A2FD10D}"/>
              </a:ext>
            </a:extLst>
          </p:cNvPr>
          <p:cNvSpPr>
            <a:spLocks noGrp="1"/>
          </p:cNvSpPr>
          <p:nvPr>
            <p:ph type="body" sz="quarter" idx="13"/>
          </p:nvPr>
        </p:nvSpPr>
        <p:spPr>
          <a:xfrm>
            <a:off x="5259915" y="854529"/>
            <a:ext cx="2420212" cy="1960296"/>
          </a:xfrm>
        </p:spPr>
        <p:txBody>
          <a:bodyPr>
            <a:normAutofit/>
          </a:bodyPr>
          <a:lstStyle>
            <a:lvl1pPr marL="0" indent="0">
              <a:buNone/>
              <a:defRPr sz="1200">
                <a:solidFill>
                  <a:schemeClr val="tx1"/>
                </a:solidFill>
                <a:latin typeface="Cambria" panose="02040503050406030204" pitchFamily="18" charset="0"/>
                <a:ea typeface="Cambria" panose="02040503050406030204" pitchFamily="18" charset="0"/>
              </a:defRPr>
            </a:lvl1pPr>
          </a:lstStyle>
          <a:p>
            <a:pPr lvl="0"/>
            <a:endParaRPr lang="en-US" dirty="0"/>
          </a:p>
        </p:txBody>
      </p:sp>
      <p:sp>
        <p:nvSpPr>
          <p:cNvPr id="21" name="Text Placeholder 4">
            <a:extLst>
              <a:ext uri="{FF2B5EF4-FFF2-40B4-BE49-F238E27FC236}">
                <a16:creationId xmlns:a16="http://schemas.microsoft.com/office/drawing/2014/main" id="{A39E2A7C-C11C-F3AC-A8F8-972900BF021A}"/>
              </a:ext>
            </a:extLst>
          </p:cNvPr>
          <p:cNvSpPr>
            <a:spLocks noGrp="1"/>
          </p:cNvSpPr>
          <p:nvPr>
            <p:ph type="body" sz="quarter" idx="14"/>
          </p:nvPr>
        </p:nvSpPr>
        <p:spPr>
          <a:xfrm>
            <a:off x="47512" y="3038754"/>
            <a:ext cx="7724888" cy="571689"/>
          </a:xfrm>
        </p:spPr>
        <p:txBody>
          <a:bodyPr>
            <a:normAutofit/>
          </a:bodyPr>
          <a:lstStyle>
            <a:lvl1pPr marL="0" indent="0">
              <a:buNone/>
              <a:defRPr sz="1020">
                <a:solidFill>
                  <a:schemeClr val="tx1"/>
                </a:solidFill>
              </a:defRPr>
            </a:lvl1pPr>
          </a:lstStyle>
          <a:p>
            <a:pPr lvl="0"/>
            <a:endParaRPr lang="en-US" dirty="0"/>
          </a:p>
        </p:txBody>
      </p:sp>
      <p:sp>
        <p:nvSpPr>
          <p:cNvPr id="12" name="Rectangle: Rounded Corners 11">
            <a:extLst>
              <a:ext uri="{FF2B5EF4-FFF2-40B4-BE49-F238E27FC236}">
                <a16:creationId xmlns:a16="http://schemas.microsoft.com/office/drawing/2014/main" id="{31F0BF6F-281A-4296-B77E-7D292F359B8E}"/>
              </a:ext>
            </a:extLst>
          </p:cNvPr>
          <p:cNvSpPr/>
          <p:nvPr userDrawn="1"/>
        </p:nvSpPr>
        <p:spPr>
          <a:xfrm>
            <a:off x="58969" y="3676033"/>
            <a:ext cx="4694060" cy="956927"/>
          </a:xfrm>
          <a:prstGeom prst="round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530" dirty="0"/>
          </a:p>
        </p:txBody>
      </p:sp>
      <p:sp>
        <p:nvSpPr>
          <p:cNvPr id="22" name="Clusters">
            <a:extLst>
              <a:ext uri="{FF2B5EF4-FFF2-40B4-BE49-F238E27FC236}">
                <a16:creationId xmlns:a16="http://schemas.microsoft.com/office/drawing/2014/main" id="{8FE98152-1BA8-5CEC-6FFF-6F156D132CC2}"/>
              </a:ext>
            </a:extLst>
          </p:cNvPr>
          <p:cNvSpPr>
            <a:spLocks noGrp="1"/>
          </p:cNvSpPr>
          <p:nvPr>
            <p:ph type="body" sz="quarter" idx="15"/>
          </p:nvPr>
        </p:nvSpPr>
        <p:spPr>
          <a:xfrm>
            <a:off x="127758" y="3746638"/>
            <a:ext cx="4495155" cy="805599"/>
          </a:xfrm>
        </p:spPr>
        <p:txBody>
          <a:bodyPr>
            <a:normAutofit/>
          </a:bodyPr>
          <a:lstStyle>
            <a:lvl1pPr marL="0" indent="0">
              <a:buNone/>
              <a:defRPr sz="1020">
                <a:solidFill>
                  <a:srgbClr val="000099"/>
                </a:solidFill>
                <a:latin typeface="Cambria" panose="02040503050406030204" pitchFamily="18" charset="0"/>
                <a:ea typeface="Cambria" panose="02040503050406030204" pitchFamily="18" charset="0"/>
              </a:defRPr>
            </a:lvl1pPr>
          </a:lstStyle>
          <a:p>
            <a:pPr lvl="0"/>
            <a:endParaRPr lang="en-US" dirty="0"/>
          </a:p>
        </p:txBody>
      </p:sp>
      <p:sp>
        <p:nvSpPr>
          <p:cNvPr id="2" name="Key">
            <a:extLst>
              <a:ext uri="{FF2B5EF4-FFF2-40B4-BE49-F238E27FC236}">
                <a16:creationId xmlns:a16="http://schemas.microsoft.com/office/drawing/2014/main" id="{F22DBE8E-7B22-4D34-4E13-66CD628C5C11}"/>
              </a:ext>
            </a:extLst>
          </p:cNvPr>
          <p:cNvSpPr>
            <a:spLocks noGrp="1"/>
          </p:cNvSpPr>
          <p:nvPr>
            <p:ph type="body" sz="quarter" idx="21"/>
          </p:nvPr>
        </p:nvSpPr>
        <p:spPr>
          <a:xfrm>
            <a:off x="58969" y="4703181"/>
            <a:ext cx="4720454" cy="326020"/>
          </a:xfrm>
        </p:spPr>
        <p:txBody>
          <a:bodyPr>
            <a:normAutofit/>
          </a:bodyPr>
          <a:lstStyle>
            <a:lvl1pPr marL="0" indent="0">
              <a:buNone/>
              <a:defRPr sz="1100">
                <a:solidFill>
                  <a:schemeClr val="bg1"/>
                </a:solidFill>
                <a:latin typeface="Cambria" panose="02040503050406030204" pitchFamily="18" charset="0"/>
                <a:ea typeface="Cambria" panose="02040503050406030204" pitchFamily="18" charset="0"/>
              </a:defRPr>
            </a:lvl1pPr>
          </a:lstStyle>
          <a:p>
            <a:pPr lvl="0"/>
            <a:endParaRPr lang="en-US" dirty="0"/>
          </a:p>
        </p:txBody>
      </p:sp>
      <p:sp>
        <p:nvSpPr>
          <p:cNvPr id="25" name="Table clusters">
            <a:extLst>
              <a:ext uri="{FF2B5EF4-FFF2-40B4-BE49-F238E27FC236}">
                <a16:creationId xmlns:a16="http://schemas.microsoft.com/office/drawing/2014/main" id="{0EE48C26-814C-FC9D-0A41-1F8095096EBE}"/>
              </a:ext>
            </a:extLst>
          </p:cNvPr>
          <p:cNvSpPr>
            <a:spLocks noGrp="1"/>
          </p:cNvSpPr>
          <p:nvPr>
            <p:ph type="tbl" sz="quarter" idx="16"/>
          </p:nvPr>
        </p:nvSpPr>
        <p:spPr>
          <a:xfrm>
            <a:off x="85363" y="5171955"/>
            <a:ext cx="4694060" cy="4557262"/>
          </a:xfrm>
        </p:spPr>
        <p:txBody>
          <a:bodyPr/>
          <a:lstStyle/>
          <a:p>
            <a:endParaRPr lang="en-US"/>
          </a:p>
        </p:txBody>
      </p:sp>
      <p:sp>
        <p:nvSpPr>
          <p:cNvPr id="16" name="Rectangle: Rounded Corners 15">
            <a:extLst>
              <a:ext uri="{FF2B5EF4-FFF2-40B4-BE49-F238E27FC236}">
                <a16:creationId xmlns:a16="http://schemas.microsoft.com/office/drawing/2014/main" id="{CF03F0A3-B4AD-4AC7-80B2-7334CBCA4E36}"/>
              </a:ext>
            </a:extLst>
          </p:cNvPr>
          <p:cNvSpPr/>
          <p:nvPr userDrawn="1"/>
        </p:nvSpPr>
        <p:spPr>
          <a:xfrm>
            <a:off x="4981471" y="3709729"/>
            <a:ext cx="2724244" cy="731520"/>
          </a:xfrm>
          <a:prstGeom prst="round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530" dirty="0"/>
          </a:p>
        </p:txBody>
      </p:sp>
      <p:sp>
        <p:nvSpPr>
          <p:cNvPr id="27" name="highlights">
            <a:extLst>
              <a:ext uri="{FF2B5EF4-FFF2-40B4-BE49-F238E27FC236}">
                <a16:creationId xmlns:a16="http://schemas.microsoft.com/office/drawing/2014/main" id="{79F99707-F8F6-F6AF-8573-CA894F38A3DF}"/>
              </a:ext>
            </a:extLst>
          </p:cNvPr>
          <p:cNvSpPr>
            <a:spLocks noGrp="1"/>
          </p:cNvSpPr>
          <p:nvPr>
            <p:ph type="body" sz="quarter" idx="17"/>
          </p:nvPr>
        </p:nvSpPr>
        <p:spPr>
          <a:xfrm>
            <a:off x="5003053" y="3820545"/>
            <a:ext cx="2655454" cy="526048"/>
          </a:xfrm>
        </p:spPr>
        <p:txBody>
          <a:bodyPr>
            <a:normAutofit/>
          </a:bodyPr>
          <a:lstStyle>
            <a:lvl1pPr marL="0" indent="0">
              <a:buNone/>
              <a:defRPr sz="1020">
                <a:solidFill>
                  <a:srgbClr val="000099"/>
                </a:solidFill>
                <a:latin typeface="Cambria" panose="02040503050406030204" pitchFamily="18" charset="0"/>
                <a:ea typeface="Cambria" panose="02040503050406030204" pitchFamily="18" charset="0"/>
              </a:defRPr>
            </a:lvl1pPr>
          </a:lstStyle>
          <a:p>
            <a:pPr lvl="0"/>
            <a:endParaRPr lang="en-US" dirty="0"/>
          </a:p>
        </p:txBody>
      </p:sp>
      <p:sp>
        <p:nvSpPr>
          <p:cNvPr id="28" name="Table highlights">
            <a:extLst>
              <a:ext uri="{FF2B5EF4-FFF2-40B4-BE49-F238E27FC236}">
                <a16:creationId xmlns:a16="http://schemas.microsoft.com/office/drawing/2014/main" id="{A23A7568-1B46-C10A-4ADD-055BE662F88C}"/>
              </a:ext>
            </a:extLst>
          </p:cNvPr>
          <p:cNvSpPr>
            <a:spLocks noGrp="1"/>
          </p:cNvSpPr>
          <p:nvPr>
            <p:ph type="tbl" sz="quarter" idx="18"/>
          </p:nvPr>
        </p:nvSpPr>
        <p:spPr>
          <a:xfrm>
            <a:off x="4981437" y="4528458"/>
            <a:ext cx="2698691" cy="3278355"/>
          </a:xfrm>
        </p:spPr>
        <p:txBody>
          <a:bodyPr/>
          <a:lstStyle/>
          <a:p>
            <a:endParaRPr lang="en-US"/>
          </a:p>
        </p:txBody>
      </p:sp>
      <p:sp>
        <p:nvSpPr>
          <p:cNvPr id="19" name="Rectangle: Rounded Corners 18">
            <a:extLst>
              <a:ext uri="{FF2B5EF4-FFF2-40B4-BE49-F238E27FC236}">
                <a16:creationId xmlns:a16="http://schemas.microsoft.com/office/drawing/2014/main" id="{C6C59A15-BFCB-4B08-980F-3B2EA9CB3C37}"/>
              </a:ext>
            </a:extLst>
          </p:cNvPr>
          <p:cNvSpPr/>
          <p:nvPr userDrawn="1"/>
        </p:nvSpPr>
        <p:spPr>
          <a:xfrm>
            <a:off x="4993733" y="8225508"/>
            <a:ext cx="2686394" cy="731520"/>
          </a:xfrm>
          <a:prstGeom prst="round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360" kern="1200" dirty="0">
              <a:solidFill>
                <a:srgbClr val="000099"/>
              </a:solidFill>
              <a:latin typeface="Cambria" panose="02040503050406030204" pitchFamily="18" charset="0"/>
              <a:ea typeface="Cambria" panose="02040503050406030204" pitchFamily="18" charset="0"/>
              <a:cs typeface="+mn-cs"/>
            </a:endParaRPr>
          </a:p>
        </p:txBody>
      </p:sp>
      <p:sp>
        <p:nvSpPr>
          <p:cNvPr id="29" name="Fluencies">
            <a:extLst>
              <a:ext uri="{FF2B5EF4-FFF2-40B4-BE49-F238E27FC236}">
                <a16:creationId xmlns:a16="http://schemas.microsoft.com/office/drawing/2014/main" id="{A7B72C71-9131-BA90-68D4-027D51801D0A}"/>
              </a:ext>
            </a:extLst>
          </p:cNvPr>
          <p:cNvSpPr>
            <a:spLocks noGrp="1"/>
          </p:cNvSpPr>
          <p:nvPr>
            <p:ph type="body" sz="quarter" idx="19"/>
          </p:nvPr>
        </p:nvSpPr>
        <p:spPr>
          <a:xfrm>
            <a:off x="5100376" y="8274892"/>
            <a:ext cx="2382327" cy="538054"/>
          </a:xfrm>
        </p:spPr>
        <p:txBody>
          <a:bodyPr>
            <a:normAutofit/>
          </a:bodyPr>
          <a:lstStyle>
            <a:lvl1pPr marL="0" indent="0">
              <a:buNone/>
              <a:defRPr sz="1300">
                <a:solidFill>
                  <a:srgbClr val="000099"/>
                </a:solidFill>
                <a:latin typeface="Cambria" panose="02040503050406030204" pitchFamily="18" charset="0"/>
                <a:ea typeface="Cambria" panose="02040503050406030204" pitchFamily="18" charset="0"/>
              </a:defRPr>
            </a:lvl1pPr>
          </a:lstStyle>
          <a:p>
            <a:pPr lvl="0"/>
            <a:endParaRPr lang="en-US" dirty="0"/>
          </a:p>
        </p:txBody>
      </p:sp>
      <p:sp>
        <p:nvSpPr>
          <p:cNvPr id="30" name="Fluencies 2">
            <a:extLst>
              <a:ext uri="{FF2B5EF4-FFF2-40B4-BE49-F238E27FC236}">
                <a16:creationId xmlns:a16="http://schemas.microsoft.com/office/drawing/2014/main" id="{9760A52F-1DBC-829F-8820-F82637498C10}"/>
              </a:ext>
            </a:extLst>
          </p:cNvPr>
          <p:cNvSpPr>
            <a:spLocks noGrp="1"/>
          </p:cNvSpPr>
          <p:nvPr>
            <p:ph type="body" sz="quarter" idx="20"/>
          </p:nvPr>
        </p:nvSpPr>
        <p:spPr>
          <a:xfrm>
            <a:off x="4993732" y="9044235"/>
            <a:ext cx="2693305" cy="953093"/>
          </a:xfrm>
        </p:spPr>
        <p:txBody>
          <a:bodyPr>
            <a:normAutofit/>
          </a:bodyPr>
          <a:lstStyle>
            <a:lvl1pPr marL="0" indent="0">
              <a:buNone/>
              <a:defRPr sz="1200">
                <a:solidFill>
                  <a:srgbClr val="000099"/>
                </a:solidFill>
                <a:latin typeface="Cambria" panose="02040503050406030204" pitchFamily="18" charset="0"/>
                <a:ea typeface="Cambria" panose="02040503050406030204" pitchFamily="18" charset="0"/>
              </a:defRPr>
            </a:lvl1pPr>
          </a:lstStyle>
          <a:p>
            <a:pPr lvl="0"/>
            <a:endParaRPr lang="en-US" dirty="0"/>
          </a:p>
        </p:txBody>
      </p:sp>
    </p:spTree>
    <p:extLst>
      <p:ext uri="{BB962C8B-B14F-4D97-AF65-F5344CB8AC3E}">
        <p14:creationId xmlns:p14="http://schemas.microsoft.com/office/powerpoint/2010/main" val="2204772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AllSectio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AEC6194-9CAD-D070-DD43-094CE12BA85E}"/>
              </a:ext>
            </a:extLst>
          </p:cNvPr>
          <p:cNvSpPr/>
          <p:nvPr userDrawn="1"/>
        </p:nvSpPr>
        <p:spPr>
          <a:xfrm>
            <a:off x="0" y="-5852"/>
            <a:ext cx="7772400" cy="2950464"/>
          </a:xfrm>
          <a:prstGeom prst="rect">
            <a:avLst/>
          </a:prstGeom>
          <a:solidFill>
            <a:srgbClr val="00009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11" name="Picture Placeholder 10">
            <a:extLst>
              <a:ext uri="{FF2B5EF4-FFF2-40B4-BE49-F238E27FC236}">
                <a16:creationId xmlns:a16="http://schemas.microsoft.com/office/drawing/2014/main" id="{6759A4C0-F621-C14C-7F59-31E95022CBDE}"/>
              </a:ext>
            </a:extLst>
          </p:cNvPr>
          <p:cNvSpPr>
            <a:spLocks noGrp="1" noChangeAspect="1"/>
          </p:cNvSpPr>
          <p:nvPr>
            <p:ph type="pic" sz="quarter" idx="10"/>
          </p:nvPr>
        </p:nvSpPr>
        <p:spPr>
          <a:xfrm>
            <a:off x="85010" y="168855"/>
            <a:ext cx="2066544" cy="758952"/>
          </a:xfrm>
        </p:spPr>
        <p:txBody>
          <a:bodyPr/>
          <a:lstStyle/>
          <a:p>
            <a:endParaRPr lang="en-US" dirty="0"/>
          </a:p>
        </p:txBody>
      </p:sp>
      <p:sp>
        <p:nvSpPr>
          <p:cNvPr id="13" name="Title 12">
            <a:extLst>
              <a:ext uri="{FF2B5EF4-FFF2-40B4-BE49-F238E27FC236}">
                <a16:creationId xmlns:a16="http://schemas.microsoft.com/office/drawing/2014/main" id="{D1BCCBDE-D43B-F4B0-ACFD-0E3BD8B6E531}"/>
              </a:ext>
            </a:extLst>
          </p:cNvPr>
          <p:cNvSpPr>
            <a:spLocks noGrp="1"/>
          </p:cNvSpPr>
          <p:nvPr>
            <p:ph type="title" hasCustomPrompt="1"/>
          </p:nvPr>
        </p:nvSpPr>
        <p:spPr>
          <a:xfrm>
            <a:off x="127758" y="1078486"/>
            <a:ext cx="2016529" cy="1630096"/>
          </a:xfrm>
        </p:spPr>
        <p:txBody>
          <a:bodyPr>
            <a:noAutofit/>
          </a:bodyPr>
          <a:lstStyle>
            <a:lvl1pPr algn="ctr">
              <a:defRPr sz="1530" cap="none">
                <a:solidFill>
                  <a:srgbClr val="FFD966"/>
                </a:solidFill>
                <a:latin typeface="Cambria" panose="02040503050406030204" pitchFamily="18" charset="0"/>
                <a:ea typeface="Cambria" panose="02040503050406030204" pitchFamily="18" charset="0"/>
              </a:defRPr>
            </a:lvl1pPr>
          </a:lstStyle>
          <a:p>
            <a:r>
              <a:rPr lang="en-US" dirty="0"/>
              <a:t>Click To Edit Master Title Style</a:t>
            </a:r>
          </a:p>
        </p:txBody>
      </p:sp>
      <p:sp>
        <p:nvSpPr>
          <p:cNvPr id="15" name="Text Placeholder 1">
            <a:extLst>
              <a:ext uri="{FF2B5EF4-FFF2-40B4-BE49-F238E27FC236}">
                <a16:creationId xmlns:a16="http://schemas.microsoft.com/office/drawing/2014/main" id="{C59EF45F-6890-4FCC-E5CE-F6E0A121224C}"/>
              </a:ext>
            </a:extLst>
          </p:cNvPr>
          <p:cNvSpPr>
            <a:spLocks noGrp="1"/>
          </p:cNvSpPr>
          <p:nvPr>
            <p:ph type="body" sz="quarter" idx="11"/>
          </p:nvPr>
        </p:nvSpPr>
        <p:spPr>
          <a:xfrm>
            <a:off x="2304585" y="156392"/>
            <a:ext cx="5382805" cy="648280"/>
          </a:xfrm>
        </p:spPr>
        <p:txBody>
          <a:bodyPr>
            <a:normAutofit/>
          </a:bodyPr>
          <a:lstStyle>
            <a:lvl1pPr marL="0" indent="0">
              <a:buNone/>
              <a:defRPr sz="1400">
                <a:solidFill>
                  <a:schemeClr val="tx1"/>
                </a:solidFill>
                <a:latin typeface="Cambria" panose="02040503050406030204" pitchFamily="18" charset="0"/>
                <a:ea typeface="Cambria" panose="02040503050406030204" pitchFamily="18" charset="0"/>
              </a:defRPr>
            </a:lvl1pPr>
          </a:lstStyle>
          <a:p>
            <a:pPr lvl="0"/>
            <a:endParaRPr lang="en-US" dirty="0"/>
          </a:p>
        </p:txBody>
      </p:sp>
      <p:sp>
        <p:nvSpPr>
          <p:cNvPr id="18" name="Text Placeholder 2">
            <a:extLst>
              <a:ext uri="{FF2B5EF4-FFF2-40B4-BE49-F238E27FC236}">
                <a16:creationId xmlns:a16="http://schemas.microsoft.com/office/drawing/2014/main" id="{CF0659C6-D529-4335-D766-F0D2D54D9287}"/>
              </a:ext>
            </a:extLst>
          </p:cNvPr>
          <p:cNvSpPr>
            <a:spLocks noGrp="1"/>
          </p:cNvSpPr>
          <p:nvPr>
            <p:ph type="body" sz="quarter" idx="12"/>
          </p:nvPr>
        </p:nvSpPr>
        <p:spPr>
          <a:xfrm>
            <a:off x="2298171" y="939787"/>
            <a:ext cx="2807859" cy="1839144"/>
          </a:xfrm>
        </p:spPr>
        <p:txBody>
          <a:bodyPr>
            <a:normAutofit/>
          </a:bodyPr>
          <a:lstStyle>
            <a:lvl1pPr marL="0" indent="0">
              <a:buNone/>
              <a:defRPr sz="1200">
                <a:solidFill>
                  <a:schemeClr val="bg1"/>
                </a:solidFill>
                <a:latin typeface="Cambria" panose="02040503050406030204" pitchFamily="18" charset="0"/>
                <a:ea typeface="Cambria" panose="02040503050406030204" pitchFamily="18" charset="0"/>
              </a:defRPr>
            </a:lvl1pPr>
          </a:lstStyle>
          <a:p>
            <a:pPr lvl="0"/>
            <a:endParaRPr lang="en-US" dirty="0"/>
          </a:p>
        </p:txBody>
      </p:sp>
      <p:sp>
        <p:nvSpPr>
          <p:cNvPr id="20" name="Text Placeholder 3">
            <a:extLst>
              <a:ext uri="{FF2B5EF4-FFF2-40B4-BE49-F238E27FC236}">
                <a16:creationId xmlns:a16="http://schemas.microsoft.com/office/drawing/2014/main" id="{13BFC25F-1A94-BB74-21B3-6CEB0A2FD10D}"/>
              </a:ext>
            </a:extLst>
          </p:cNvPr>
          <p:cNvSpPr>
            <a:spLocks noGrp="1"/>
          </p:cNvSpPr>
          <p:nvPr>
            <p:ph type="body" sz="quarter" idx="13"/>
          </p:nvPr>
        </p:nvSpPr>
        <p:spPr>
          <a:xfrm>
            <a:off x="5259915" y="953701"/>
            <a:ext cx="2420212" cy="1824547"/>
          </a:xfrm>
        </p:spPr>
        <p:txBody>
          <a:bodyPr>
            <a:normAutofit/>
          </a:bodyPr>
          <a:lstStyle>
            <a:lvl1pPr marL="0" indent="0">
              <a:buNone/>
              <a:defRPr sz="1200">
                <a:solidFill>
                  <a:schemeClr val="tx1"/>
                </a:solidFill>
                <a:latin typeface="Cambria" panose="02040503050406030204" pitchFamily="18" charset="0"/>
                <a:ea typeface="Cambria" panose="02040503050406030204" pitchFamily="18" charset="0"/>
              </a:defRPr>
            </a:lvl1pPr>
          </a:lstStyle>
          <a:p>
            <a:pPr lvl="0"/>
            <a:endParaRPr lang="en-US" dirty="0"/>
          </a:p>
        </p:txBody>
      </p:sp>
      <p:sp>
        <p:nvSpPr>
          <p:cNvPr id="21" name="Text Placeholder 4">
            <a:extLst>
              <a:ext uri="{FF2B5EF4-FFF2-40B4-BE49-F238E27FC236}">
                <a16:creationId xmlns:a16="http://schemas.microsoft.com/office/drawing/2014/main" id="{A39E2A7C-C11C-F3AC-A8F8-972900BF021A}"/>
              </a:ext>
            </a:extLst>
          </p:cNvPr>
          <p:cNvSpPr>
            <a:spLocks noGrp="1"/>
          </p:cNvSpPr>
          <p:nvPr>
            <p:ph type="body" sz="quarter" idx="14"/>
          </p:nvPr>
        </p:nvSpPr>
        <p:spPr>
          <a:xfrm>
            <a:off x="47512" y="3038754"/>
            <a:ext cx="7724888" cy="571689"/>
          </a:xfrm>
        </p:spPr>
        <p:txBody>
          <a:bodyPr>
            <a:normAutofit/>
          </a:bodyPr>
          <a:lstStyle>
            <a:lvl1pPr marL="0" indent="0">
              <a:buNone/>
              <a:defRPr sz="1020">
                <a:solidFill>
                  <a:schemeClr val="tx1"/>
                </a:solidFill>
              </a:defRPr>
            </a:lvl1pPr>
          </a:lstStyle>
          <a:p>
            <a:pPr lvl="0"/>
            <a:endParaRPr lang="en-US" dirty="0"/>
          </a:p>
        </p:txBody>
      </p:sp>
      <p:sp>
        <p:nvSpPr>
          <p:cNvPr id="12" name="Rectangle: Rounded Corners 11">
            <a:extLst>
              <a:ext uri="{FF2B5EF4-FFF2-40B4-BE49-F238E27FC236}">
                <a16:creationId xmlns:a16="http://schemas.microsoft.com/office/drawing/2014/main" id="{31F0BF6F-281A-4296-B77E-7D292F359B8E}"/>
              </a:ext>
            </a:extLst>
          </p:cNvPr>
          <p:cNvSpPr/>
          <p:nvPr userDrawn="1"/>
        </p:nvSpPr>
        <p:spPr>
          <a:xfrm>
            <a:off x="14440" y="3702802"/>
            <a:ext cx="4694060" cy="1015701"/>
          </a:xfrm>
          <a:prstGeom prst="round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530" dirty="0"/>
          </a:p>
        </p:txBody>
      </p:sp>
      <p:sp>
        <p:nvSpPr>
          <p:cNvPr id="22" name="Clusters">
            <a:extLst>
              <a:ext uri="{FF2B5EF4-FFF2-40B4-BE49-F238E27FC236}">
                <a16:creationId xmlns:a16="http://schemas.microsoft.com/office/drawing/2014/main" id="{8FE98152-1BA8-5CEC-6FFF-6F156D132CC2}"/>
              </a:ext>
            </a:extLst>
          </p:cNvPr>
          <p:cNvSpPr>
            <a:spLocks noGrp="1"/>
          </p:cNvSpPr>
          <p:nvPr>
            <p:ph type="body" sz="quarter" idx="15"/>
          </p:nvPr>
        </p:nvSpPr>
        <p:spPr>
          <a:xfrm>
            <a:off x="113893" y="3820545"/>
            <a:ext cx="4495155" cy="805599"/>
          </a:xfrm>
        </p:spPr>
        <p:txBody>
          <a:bodyPr>
            <a:normAutofit/>
          </a:bodyPr>
          <a:lstStyle>
            <a:lvl1pPr marL="0" indent="0">
              <a:buNone/>
              <a:defRPr sz="1020">
                <a:solidFill>
                  <a:srgbClr val="000099"/>
                </a:solidFill>
                <a:latin typeface="Cambria" panose="02040503050406030204" pitchFamily="18" charset="0"/>
                <a:ea typeface="Cambria" panose="02040503050406030204" pitchFamily="18" charset="0"/>
              </a:defRPr>
            </a:lvl1pPr>
          </a:lstStyle>
          <a:p>
            <a:pPr lvl="0"/>
            <a:endParaRPr lang="en-US" dirty="0"/>
          </a:p>
        </p:txBody>
      </p:sp>
      <p:sp>
        <p:nvSpPr>
          <p:cNvPr id="2" name="Key">
            <a:extLst>
              <a:ext uri="{FF2B5EF4-FFF2-40B4-BE49-F238E27FC236}">
                <a16:creationId xmlns:a16="http://schemas.microsoft.com/office/drawing/2014/main" id="{DFAF9004-F479-309D-72D5-3A839FDA303F}"/>
              </a:ext>
            </a:extLst>
          </p:cNvPr>
          <p:cNvSpPr>
            <a:spLocks noGrp="1"/>
          </p:cNvSpPr>
          <p:nvPr>
            <p:ph type="body" sz="quarter" idx="21"/>
          </p:nvPr>
        </p:nvSpPr>
        <p:spPr>
          <a:xfrm>
            <a:off x="72166" y="4782219"/>
            <a:ext cx="4720454" cy="326020"/>
          </a:xfrm>
        </p:spPr>
        <p:txBody>
          <a:bodyPr>
            <a:normAutofit/>
          </a:bodyPr>
          <a:lstStyle>
            <a:lvl1pPr marL="0" indent="0">
              <a:buNone/>
              <a:defRPr sz="1100">
                <a:solidFill>
                  <a:schemeClr val="bg1"/>
                </a:solidFill>
                <a:latin typeface="Cambria" panose="02040503050406030204" pitchFamily="18" charset="0"/>
                <a:ea typeface="Cambria" panose="02040503050406030204" pitchFamily="18" charset="0"/>
              </a:defRPr>
            </a:lvl1pPr>
          </a:lstStyle>
          <a:p>
            <a:pPr lvl="0"/>
            <a:endParaRPr lang="en-US" dirty="0"/>
          </a:p>
        </p:txBody>
      </p:sp>
      <p:sp>
        <p:nvSpPr>
          <p:cNvPr id="25" name="Table clusters">
            <a:extLst>
              <a:ext uri="{FF2B5EF4-FFF2-40B4-BE49-F238E27FC236}">
                <a16:creationId xmlns:a16="http://schemas.microsoft.com/office/drawing/2014/main" id="{0EE48C26-814C-FC9D-0A41-1F8095096EBE}"/>
              </a:ext>
            </a:extLst>
          </p:cNvPr>
          <p:cNvSpPr>
            <a:spLocks noGrp="1"/>
          </p:cNvSpPr>
          <p:nvPr>
            <p:ph type="tbl" sz="quarter" idx="16"/>
          </p:nvPr>
        </p:nvSpPr>
        <p:spPr>
          <a:xfrm>
            <a:off x="85363" y="5171955"/>
            <a:ext cx="4694060" cy="4557262"/>
          </a:xfrm>
        </p:spPr>
        <p:txBody>
          <a:bodyPr/>
          <a:lstStyle/>
          <a:p>
            <a:endParaRPr lang="en-US"/>
          </a:p>
        </p:txBody>
      </p:sp>
      <p:sp>
        <p:nvSpPr>
          <p:cNvPr id="16" name="Rectangle: Rounded Corners 15">
            <a:extLst>
              <a:ext uri="{FF2B5EF4-FFF2-40B4-BE49-F238E27FC236}">
                <a16:creationId xmlns:a16="http://schemas.microsoft.com/office/drawing/2014/main" id="{CF03F0A3-B4AD-4AC7-80B2-7334CBCA4E36}"/>
              </a:ext>
            </a:extLst>
          </p:cNvPr>
          <p:cNvSpPr/>
          <p:nvPr userDrawn="1"/>
        </p:nvSpPr>
        <p:spPr>
          <a:xfrm>
            <a:off x="4981471" y="3709729"/>
            <a:ext cx="2724244" cy="731520"/>
          </a:xfrm>
          <a:prstGeom prst="round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530" dirty="0"/>
          </a:p>
        </p:txBody>
      </p:sp>
      <p:sp>
        <p:nvSpPr>
          <p:cNvPr id="27" name="highlights">
            <a:extLst>
              <a:ext uri="{FF2B5EF4-FFF2-40B4-BE49-F238E27FC236}">
                <a16:creationId xmlns:a16="http://schemas.microsoft.com/office/drawing/2014/main" id="{79F99707-F8F6-F6AF-8573-CA894F38A3DF}"/>
              </a:ext>
            </a:extLst>
          </p:cNvPr>
          <p:cNvSpPr>
            <a:spLocks noGrp="1"/>
          </p:cNvSpPr>
          <p:nvPr>
            <p:ph type="body" sz="quarter" idx="17"/>
          </p:nvPr>
        </p:nvSpPr>
        <p:spPr>
          <a:xfrm>
            <a:off x="5003053" y="3820545"/>
            <a:ext cx="2655454" cy="526048"/>
          </a:xfrm>
        </p:spPr>
        <p:txBody>
          <a:bodyPr>
            <a:normAutofit/>
          </a:bodyPr>
          <a:lstStyle>
            <a:lvl1pPr marL="0" indent="0">
              <a:buNone/>
              <a:defRPr sz="1020">
                <a:solidFill>
                  <a:srgbClr val="000099"/>
                </a:solidFill>
                <a:latin typeface="Cambria" panose="02040503050406030204" pitchFamily="18" charset="0"/>
                <a:ea typeface="Cambria" panose="02040503050406030204" pitchFamily="18" charset="0"/>
              </a:defRPr>
            </a:lvl1pPr>
          </a:lstStyle>
          <a:p>
            <a:pPr lvl="0"/>
            <a:endParaRPr lang="en-US" dirty="0"/>
          </a:p>
        </p:txBody>
      </p:sp>
      <p:sp>
        <p:nvSpPr>
          <p:cNvPr id="28" name="Table highlights">
            <a:extLst>
              <a:ext uri="{FF2B5EF4-FFF2-40B4-BE49-F238E27FC236}">
                <a16:creationId xmlns:a16="http://schemas.microsoft.com/office/drawing/2014/main" id="{A23A7568-1B46-C10A-4ADD-055BE662F88C}"/>
              </a:ext>
            </a:extLst>
          </p:cNvPr>
          <p:cNvSpPr>
            <a:spLocks noGrp="1"/>
          </p:cNvSpPr>
          <p:nvPr>
            <p:ph type="tbl" sz="quarter" idx="18"/>
          </p:nvPr>
        </p:nvSpPr>
        <p:spPr>
          <a:xfrm>
            <a:off x="4981437" y="4528458"/>
            <a:ext cx="2698691" cy="3278355"/>
          </a:xfrm>
        </p:spPr>
        <p:txBody>
          <a:bodyPr/>
          <a:lstStyle/>
          <a:p>
            <a:endParaRPr lang="en-US"/>
          </a:p>
        </p:txBody>
      </p:sp>
    </p:spTree>
    <p:extLst>
      <p:ext uri="{BB962C8B-B14F-4D97-AF65-F5344CB8AC3E}">
        <p14:creationId xmlns:p14="http://schemas.microsoft.com/office/powerpoint/2010/main" val="219590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AllSectio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AEC6194-9CAD-D070-DD43-094CE12BA85E}"/>
              </a:ext>
            </a:extLst>
          </p:cNvPr>
          <p:cNvSpPr/>
          <p:nvPr userDrawn="1"/>
        </p:nvSpPr>
        <p:spPr>
          <a:xfrm>
            <a:off x="0" y="-5852"/>
            <a:ext cx="7772400" cy="2950464"/>
          </a:xfrm>
          <a:prstGeom prst="rect">
            <a:avLst/>
          </a:prstGeom>
          <a:solidFill>
            <a:srgbClr val="00009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11" name="Picture Placeholder 10">
            <a:extLst>
              <a:ext uri="{FF2B5EF4-FFF2-40B4-BE49-F238E27FC236}">
                <a16:creationId xmlns:a16="http://schemas.microsoft.com/office/drawing/2014/main" id="{6759A4C0-F621-C14C-7F59-31E95022CBDE}"/>
              </a:ext>
            </a:extLst>
          </p:cNvPr>
          <p:cNvSpPr>
            <a:spLocks noGrp="1" noChangeAspect="1"/>
          </p:cNvSpPr>
          <p:nvPr>
            <p:ph type="pic" sz="quarter" idx="10"/>
          </p:nvPr>
        </p:nvSpPr>
        <p:spPr>
          <a:xfrm>
            <a:off x="85010" y="168855"/>
            <a:ext cx="2066544" cy="758952"/>
          </a:xfrm>
        </p:spPr>
        <p:txBody>
          <a:bodyPr/>
          <a:lstStyle/>
          <a:p>
            <a:endParaRPr lang="en-US" dirty="0"/>
          </a:p>
        </p:txBody>
      </p:sp>
      <p:sp>
        <p:nvSpPr>
          <p:cNvPr id="13" name="Title 12">
            <a:extLst>
              <a:ext uri="{FF2B5EF4-FFF2-40B4-BE49-F238E27FC236}">
                <a16:creationId xmlns:a16="http://schemas.microsoft.com/office/drawing/2014/main" id="{D1BCCBDE-D43B-F4B0-ACFD-0E3BD8B6E531}"/>
              </a:ext>
            </a:extLst>
          </p:cNvPr>
          <p:cNvSpPr>
            <a:spLocks noGrp="1"/>
          </p:cNvSpPr>
          <p:nvPr>
            <p:ph type="title" hasCustomPrompt="1"/>
          </p:nvPr>
        </p:nvSpPr>
        <p:spPr>
          <a:xfrm>
            <a:off x="127758" y="1078486"/>
            <a:ext cx="2016529" cy="1630096"/>
          </a:xfrm>
        </p:spPr>
        <p:txBody>
          <a:bodyPr>
            <a:noAutofit/>
          </a:bodyPr>
          <a:lstStyle>
            <a:lvl1pPr algn="ctr">
              <a:defRPr sz="1530" cap="none">
                <a:solidFill>
                  <a:srgbClr val="FFD966"/>
                </a:solidFill>
                <a:latin typeface="Cambria" panose="02040503050406030204" pitchFamily="18" charset="0"/>
                <a:ea typeface="Cambria" panose="02040503050406030204" pitchFamily="18" charset="0"/>
              </a:defRPr>
            </a:lvl1pPr>
          </a:lstStyle>
          <a:p>
            <a:r>
              <a:rPr lang="en-US" dirty="0"/>
              <a:t>Click To Edit Master Title Style</a:t>
            </a:r>
          </a:p>
        </p:txBody>
      </p:sp>
      <p:sp>
        <p:nvSpPr>
          <p:cNvPr id="15" name="Text Placeholder 1">
            <a:extLst>
              <a:ext uri="{FF2B5EF4-FFF2-40B4-BE49-F238E27FC236}">
                <a16:creationId xmlns:a16="http://schemas.microsoft.com/office/drawing/2014/main" id="{C59EF45F-6890-4FCC-E5CE-F6E0A121224C}"/>
              </a:ext>
            </a:extLst>
          </p:cNvPr>
          <p:cNvSpPr>
            <a:spLocks noGrp="1"/>
          </p:cNvSpPr>
          <p:nvPr>
            <p:ph type="body" sz="quarter" idx="11"/>
          </p:nvPr>
        </p:nvSpPr>
        <p:spPr>
          <a:xfrm>
            <a:off x="2304585" y="156392"/>
            <a:ext cx="5382805" cy="677611"/>
          </a:xfrm>
        </p:spPr>
        <p:txBody>
          <a:bodyPr>
            <a:normAutofit/>
          </a:bodyPr>
          <a:lstStyle>
            <a:lvl1pPr marL="0" indent="0">
              <a:buNone/>
              <a:defRPr sz="1400">
                <a:solidFill>
                  <a:schemeClr val="tx1"/>
                </a:solidFill>
                <a:latin typeface="Cambria" panose="02040503050406030204" pitchFamily="18" charset="0"/>
                <a:ea typeface="Cambria" panose="02040503050406030204" pitchFamily="18" charset="0"/>
              </a:defRPr>
            </a:lvl1pPr>
          </a:lstStyle>
          <a:p>
            <a:pPr lvl="0"/>
            <a:endParaRPr lang="en-US" dirty="0"/>
          </a:p>
        </p:txBody>
      </p:sp>
      <p:sp>
        <p:nvSpPr>
          <p:cNvPr id="18" name="Text Placeholder 2">
            <a:extLst>
              <a:ext uri="{FF2B5EF4-FFF2-40B4-BE49-F238E27FC236}">
                <a16:creationId xmlns:a16="http://schemas.microsoft.com/office/drawing/2014/main" id="{CF0659C6-D529-4335-D766-F0D2D54D9287}"/>
              </a:ext>
            </a:extLst>
          </p:cNvPr>
          <p:cNvSpPr>
            <a:spLocks noGrp="1"/>
          </p:cNvSpPr>
          <p:nvPr>
            <p:ph type="body" sz="quarter" idx="12"/>
          </p:nvPr>
        </p:nvSpPr>
        <p:spPr>
          <a:xfrm>
            <a:off x="2298171" y="939787"/>
            <a:ext cx="2807859" cy="1839144"/>
          </a:xfrm>
        </p:spPr>
        <p:txBody>
          <a:bodyPr>
            <a:normAutofit/>
          </a:bodyPr>
          <a:lstStyle>
            <a:lvl1pPr marL="0" indent="0">
              <a:buNone/>
              <a:defRPr sz="1200">
                <a:solidFill>
                  <a:schemeClr val="bg1"/>
                </a:solidFill>
                <a:latin typeface="Cambria" panose="02040503050406030204" pitchFamily="18" charset="0"/>
                <a:ea typeface="Cambria" panose="02040503050406030204" pitchFamily="18" charset="0"/>
              </a:defRPr>
            </a:lvl1pPr>
          </a:lstStyle>
          <a:p>
            <a:pPr lvl="0"/>
            <a:endParaRPr lang="en-US" dirty="0"/>
          </a:p>
        </p:txBody>
      </p:sp>
      <p:sp>
        <p:nvSpPr>
          <p:cNvPr id="20" name="Text Placeholder 3">
            <a:extLst>
              <a:ext uri="{FF2B5EF4-FFF2-40B4-BE49-F238E27FC236}">
                <a16:creationId xmlns:a16="http://schemas.microsoft.com/office/drawing/2014/main" id="{13BFC25F-1A94-BB74-21B3-6CEB0A2FD10D}"/>
              </a:ext>
            </a:extLst>
          </p:cNvPr>
          <p:cNvSpPr>
            <a:spLocks noGrp="1"/>
          </p:cNvSpPr>
          <p:nvPr>
            <p:ph type="body" sz="quarter" idx="13"/>
          </p:nvPr>
        </p:nvSpPr>
        <p:spPr>
          <a:xfrm>
            <a:off x="5259915" y="953701"/>
            <a:ext cx="2420212" cy="1824547"/>
          </a:xfrm>
        </p:spPr>
        <p:txBody>
          <a:bodyPr>
            <a:normAutofit/>
          </a:bodyPr>
          <a:lstStyle>
            <a:lvl1pPr marL="0" indent="0">
              <a:buNone/>
              <a:defRPr sz="1200">
                <a:solidFill>
                  <a:schemeClr val="tx1"/>
                </a:solidFill>
                <a:latin typeface="Cambria" panose="02040503050406030204" pitchFamily="18" charset="0"/>
                <a:ea typeface="Cambria" panose="02040503050406030204" pitchFamily="18" charset="0"/>
              </a:defRPr>
            </a:lvl1pPr>
          </a:lstStyle>
          <a:p>
            <a:pPr lvl="0"/>
            <a:endParaRPr lang="en-US" dirty="0"/>
          </a:p>
        </p:txBody>
      </p:sp>
      <p:sp>
        <p:nvSpPr>
          <p:cNvPr id="21" name="Text Placeholder 4">
            <a:extLst>
              <a:ext uri="{FF2B5EF4-FFF2-40B4-BE49-F238E27FC236}">
                <a16:creationId xmlns:a16="http://schemas.microsoft.com/office/drawing/2014/main" id="{A39E2A7C-C11C-F3AC-A8F8-972900BF021A}"/>
              </a:ext>
            </a:extLst>
          </p:cNvPr>
          <p:cNvSpPr>
            <a:spLocks noGrp="1"/>
          </p:cNvSpPr>
          <p:nvPr>
            <p:ph type="body" sz="quarter" idx="14"/>
          </p:nvPr>
        </p:nvSpPr>
        <p:spPr>
          <a:xfrm>
            <a:off x="47512" y="3038754"/>
            <a:ext cx="7724888" cy="571689"/>
          </a:xfrm>
        </p:spPr>
        <p:txBody>
          <a:bodyPr>
            <a:normAutofit/>
          </a:bodyPr>
          <a:lstStyle>
            <a:lvl1pPr marL="0" indent="0">
              <a:buNone/>
              <a:defRPr sz="1020">
                <a:solidFill>
                  <a:schemeClr val="tx1"/>
                </a:solidFill>
              </a:defRPr>
            </a:lvl1pPr>
          </a:lstStyle>
          <a:p>
            <a:pPr lvl="0"/>
            <a:endParaRPr lang="en-US" dirty="0"/>
          </a:p>
        </p:txBody>
      </p:sp>
      <p:sp>
        <p:nvSpPr>
          <p:cNvPr id="12" name="Rectangle: Rounded Corners 11">
            <a:extLst>
              <a:ext uri="{FF2B5EF4-FFF2-40B4-BE49-F238E27FC236}">
                <a16:creationId xmlns:a16="http://schemas.microsoft.com/office/drawing/2014/main" id="{31F0BF6F-281A-4296-B77E-7D292F359B8E}"/>
              </a:ext>
            </a:extLst>
          </p:cNvPr>
          <p:cNvSpPr/>
          <p:nvPr userDrawn="1"/>
        </p:nvSpPr>
        <p:spPr>
          <a:xfrm>
            <a:off x="58969" y="3676033"/>
            <a:ext cx="4694060" cy="852425"/>
          </a:xfrm>
          <a:prstGeom prst="round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530" dirty="0"/>
          </a:p>
        </p:txBody>
      </p:sp>
      <p:sp>
        <p:nvSpPr>
          <p:cNvPr id="22" name="Clusters">
            <a:extLst>
              <a:ext uri="{FF2B5EF4-FFF2-40B4-BE49-F238E27FC236}">
                <a16:creationId xmlns:a16="http://schemas.microsoft.com/office/drawing/2014/main" id="{8FE98152-1BA8-5CEC-6FFF-6F156D132CC2}"/>
              </a:ext>
            </a:extLst>
          </p:cNvPr>
          <p:cNvSpPr>
            <a:spLocks noGrp="1"/>
          </p:cNvSpPr>
          <p:nvPr>
            <p:ph type="body" sz="quarter" idx="15"/>
          </p:nvPr>
        </p:nvSpPr>
        <p:spPr>
          <a:xfrm>
            <a:off x="134923" y="3722859"/>
            <a:ext cx="4495155" cy="805599"/>
          </a:xfrm>
        </p:spPr>
        <p:txBody>
          <a:bodyPr>
            <a:normAutofit/>
          </a:bodyPr>
          <a:lstStyle>
            <a:lvl1pPr marL="0" indent="0">
              <a:buNone/>
              <a:defRPr sz="1020">
                <a:solidFill>
                  <a:srgbClr val="000099"/>
                </a:solidFill>
                <a:latin typeface="Cambria" panose="02040503050406030204" pitchFamily="18" charset="0"/>
                <a:ea typeface="Cambria" panose="02040503050406030204" pitchFamily="18" charset="0"/>
              </a:defRPr>
            </a:lvl1pPr>
          </a:lstStyle>
          <a:p>
            <a:pPr lvl="0"/>
            <a:endParaRPr lang="en-US" dirty="0"/>
          </a:p>
        </p:txBody>
      </p:sp>
      <p:sp>
        <p:nvSpPr>
          <p:cNvPr id="25" name="Table clusters">
            <a:extLst>
              <a:ext uri="{FF2B5EF4-FFF2-40B4-BE49-F238E27FC236}">
                <a16:creationId xmlns:a16="http://schemas.microsoft.com/office/drawing/2014/main" id="{0EE48C26-814C-FC9D-0A41-1F8095096EBE}"/>
              </a:ext>
            </a:extLst>
          </p:cNvPr>
          <p:cNvSpPr>
            <a:spLocks noGrp="1"/>
          </p:cNvSpPr>
          <p:nvPr>
            <p:ph type="tbl" sz="quarter" idx="16"/>
          </p:nvPr>
        </p:nvSpPr>
        <p:spPr>
          <a:xfrm>
            <a:off x="85363" y="4852028"/>
            <a:ext cx="4694060" cy="4877189"/>
          </a:xfrm>
        </p:spPr>
        <p:txBody>
          <a:bodyPr/>
          <a:lstStyle/>
          <a:p>
            <a:endParaRPr lang="en-US"/>
          </a:p>
        </p:txBody>
      </p:sp>
      <p:sp>
        <p:nvSpPr>
          <p:cNvPr id="16" name="Rectangle: Rounded Corners 15">
            <a:extLst>
              <a:ext uri="{FF2B5EF4-FFF2-40B4-BE49-F238E27FC236}">
                <a16:creationId xmlns:a16="http://schemas.microsoft.com/office/drawing/2014/main" id="{CF03F0A3-B4AD-4AC7-80B2-7334CBCA4E36}"/>
              </a:ext>
            </a:extLst>
          </p:cNvPr>
          <p:cNvSpPr/>
          <p:nvPr userDrawn="1"/>
        </p:nvSpPr>
        <p:spPr>
          <a:xfrm>
            <a:off x="4981471" y="3709729"/>
            <a:ext cx="2724244" cy="731520"/>
          </a:xfrm>
          <a:prstGeom prst="round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530" dirty="0"/>
          </a:p>
        </p:txBody>
      </p:sp>
      <p:sp>
        <p:nvSpPr>
          <p:cNvPr id="27" name="highlights">
            <a:extLst>
              <a:ext uri="{FF2B5EF4-FFF2-40B4-BE49-F238E27FC236}">
                <a16:creationId xmlns:a16="http://schemas.microsoft.com/office/drawing/2014/main" id="{79F99707-F8F6-F6AF-8573-CA894F38A3DF}"/>
              </a:ext>
            </a:extLst>
          </p:cNvPr>
          <p:cNvSpPr>
            <a:spLocks noGrp="1"/>
          </p:cNvSpPr>
          <p:nvPr>
            <p:ph type="body" sz="quarter" idx="17"/>
          </p:nvPr>
        </p:nvSpPr>
        <p:spPr>
          <a:xfrm>
            <a:off x="5003053" y="3820545"/>
            <a:ext cx="2655454" cy="526048"/>
          </a:xfrm>
        </p:spPr>
        <p:txBody>
          <a:bodyPr>
            <a:normAutofit/>
          </a:bodyPr>
          <a:lstStyle>
            <a:lvl1pPr marL="0" indent="0">
              <a:buNone/>
              <a:defRPr sz="1020">
                <a:solidFill>
                  <a:srgbClr val="000099"/>
                </a:solidFill>
                <a:latin typeface="Cambria" panose="02040503050406030204" pitchFamily="18" charset="0"/>
                <a:ea typeface="Cambria" panose="02040503050406030204" pitchFamily="18" charset="0"/>
              </a:defRPr>
            </a:lvl1pPr>
          </a:lstStyle>
          <a:p>
            <a:pPr lvl="0"/>
            <a:endParaRPr lang="en-US" dirty="0"/>
          </a:p>
        </p:txBody>
      </p:sp>
      <p:sp>
        <p:nvSpPr>
          <p:cNvPr id="28" name="Table highlights">
            <a:extLst>
              <a:ext uri="{FF2B5EF4-FFF2-40B4-BE49-F238E27FC236}">
                <a16:creationId xmlns:a16="http://schemas.microsoft.com/office/drawing/2014/main" id="{A23A7568-1B46-C10A-4ADD-055BE662F88C}"/>
              </a:ext>
            </a:extLst>
          </p:cNvPr>
          <p:cNvSpPr>
            <a:spLocks noGrp="1"/>
          </p:cNvSpPr>
          <p:nvPr>
            <p:ph type="tbl" sz="quarter" idx="18"/>
          </p:nvPr>
        </p:nvSpPr>
        <p:spPr>
          <a:xfrm>
            <a:off x="4981437" y="4528458"/>
            <a:ext cx="2698691" cy="3278355"/>
          </a:xfrm>
        </p:spPr>
        <p:txBody>
          <a:bodyPr/>
          <a:lstStyle/>
          <a:p>
            <a:endParaRPr lang="en-US"/>
          </a:p>
        </p:txBody>
      </p:sp>
      <p:sp>
        <p:nvSpPr>
          <p:cNvPr id="19" name="Rectangle: Rounded Corners 18">
            <a:extLst>
              <a:ext uri="{FF2B5EF4-FFF2-40B4-BE49-F238E27FC236}">
                <a16:creationId xmlns:a16="http://schemas.microsoft.com/office/drawing/2014/main" id="{C6C59A15-BFCB-4B08-980F-3B2EA9CB3C37}"/>
              </a:ext>
            </a:extLst>
          </p:cNvPr>
          <p:cNvSpPr/>
          <p:nvPr userDrawn="1"/>
        </p:nvSpPr>
        <p:spPr>
          <a:xfrm>
            <a:off x="4993733" y="8225508"/>
            <a:ext cx="2686394" cy="731520"/>
          </a:xfrm>
          <a:prstGeom prst="round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360" kern="1200" dirty="0">
              <a:solidFill>
                <a:srgbClr val="000099"/>
              </a:solidFill>
              <a:latin typeface="Cambria" panose="02040503050406030204" pitchFamily="18" charset="0"/>
              <a:ea typeface="Cambria" panose="02040503050406030204" pitchFamily="18" charset="0"/>
              <a:cs typeface="+mn-cs"/>
            </a:endParaRPr>
          </a:p>
        </p:txBody>
      </p:sp>
      <p:sp>
        <p:nvSpPr>
          <p:cNvPr id="29" name="Fluencies">
            <a:extLst>
              <a:ext uri="{FF2B5EF4-FFF2-40B4-BE49-F238E27FC236}">
                <a16:creationId xmlns:a16="http://schemas.microsoft.com/office/drawing/2014/main" id="{A7B72C71-9131-BA90-68D4-027D51801D0A}"/>
              </a:ext>
            </a:extLst>
          </p:cNvPr>
          <p:cNvSpPr>
            <a:spLocks noGrp="1"/>
          </p:cNvSpPr>
          <p:nvPr>
            <p:ph type="body" sz="quarter" idx="19"/>
          </p:nvPr>
        </p:nvSpPr>
        <p:spPr>
          <a:xfrm>
            <a:off x="5100376" y="8274892"/>
            <a:ext cx="2382327" cy="538054"/>
          </a:xfrm>
        </p:spPr>
        <p:txBody>
          <a:bodyPr>
            <a:normAutofit/>
          </a:bodyPr>
          <a:lstStyle>
            <a:lvl1pPr marL="0" indent="0">
              <a:buNone/>
              <a:defRPr sz="1300">
                <a:solidFill>
                  <a:srgbClr val="000099"/>
                </a:solidFill>
                <a:latin typeface="Cambria" panose="02040503050406030204" pitchFamily="18" charset="0"/>
                <a:ea typeface="Cambria" panose="02040503050406030204" pitchFamily="18" charset="0"/>
              </a:defRPr>
            </a:lvl1pPr>
          </a:lstStyle>
          <a:p>
            <a:pPr lvl="0"/>
            <a:endParaRPr lang="en-US" dirty="0"/>
          </a:p>
        </p:txBody>
      </p:sp>
      <p:sp>
        <p:nvSpPr>
          <p:cNvPr id="30" name="Fluencies 2">
            <a:extLst>
              <a:ext uri="{FF2B5EF4-FFF2-40B4-BE49-F238E27FC236}">
                <a16:creationId xmlns:a16="http://schemas.microsoft.com/office/drawing/2014/main" id="{9760A52F-1DBC-829F-8820-F82637498C10}"/>
              </a:ext>
            </a:extLst>
          </p:cNvPr>
          <p:cNvSpPr>
            <a:spLocks noGrp="1"/>
          </p:cNvSpPr>
          <p:nvPr>
            <p:ph type="body" sz="quarter" idx="20"/>
          </p:nvPr>
        </p:nvSpPr>
        <p:spPr>
          <a:xfrm>
            <a:off x="4993732" y="9044235"/>
            <a:ext cx="2693305" cy="953093"/>
          </a:xfrm>
        </p:spPr>
        <p:txBody>
          <a:bodyPr>
            <a:normAutofit/>
          </a:bodyPr>
          <a:lstStyle>
            <a:lvl1pPr marL="0" indent="0">
              <a:buNone/>
              <a:defRPr sz="1200">
                <a:solidFill>
                  <a:srgbClr val="000099"/>
                </a:solidFill>
                <a:latin typeface="Cambria" panose="02040503050406030204" pitchFamily="18" charset="0"/>
                <a:ea typeface="Cambria" panose="02040503050406030204" pitchFamily="18" charset="0"/>
              </a:defRPr>
            </a:lvl1pPr>
          </a:lstStyle>
          <a:p>
            <a:pPr lvl="0"/>
            <a:endParaRPr lang="en-US" dirty="0"/>
          </a:p>
        </p:txBody>
      </p:sp>
      <p:sp>
        <p:nvSpPr>
          <p:cNvPr id="2" name="Key">
            <a:extLst>
              <a:ext uri="{FF2B5EF4-FFF2-40B4-BE49-F238E27FC236}">
                <a16:creationId xmlns:a16="http://schemas.microsoft.com/office/drawing/2014/main" id="{34023377-1970-6FC9-A78E-5D650BC260C1}"/>
              </a:ext>
            </a:extLst>
          </p:cNvPr>
          <p:cNvSpPr>
            <a:spLocks noGrp="1"/>
          </p:cNvSpPr>
          <p:nvPr>
            <p:ph type="body" sz="quarter" idx="21"/>
          </p:nvPr>
        </p:nvSpPr>
        <p:spPr>
          <a:xfrm>
            <a:off x="92272" y="4527233"/>
            <a:ext cx="4720454" cy="326020"/>
          </a:xfrm>
        </p:spPr>
        <p:txBody>
          <a:bodyPr>
            <a:normAutofit/>
          </a:bodyPr>
          <a:lstStyle>
            <a:lvl1pPr marL="0" indent="0">
              <a:buNone/>
              <a:defRPr sz="1100">
                <a:solidFill>
                  <a:schemeClr val="bg1"/>
                </a:solidFill>
                <a:latin typeface="Cambria" panose="02040503050406030204" pitchFamily="18" charset="0"/>
                <a:ea typeface="Cambria" panose="02040503050406030204" pitchFamily="18" charset="0"/>
              </a:defRPr>
            </a:lvl1pPr>
          </a:lstStyle>
          <a:p>
            <a:pPr lvl="0"/>
            <a:endParaRPr lang="en-US" dirty="0"/>
          </a:p>
        </p:txBody>
      </p:sp>
    </p:spTree>
    <p:extLst>
      <p:ext uri="{BB962C8B-B14F-4D97-AF65-F5344CB8AC3E}">
        <p14:creationId xmlns:p14="http://schemas.microsoft.com/office/powerpoint/2010/main" val="4236123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309" y="258295"/>
            <a:ext cx="7770457" cy="241401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82266" y="416791"/>
            <a:ext cx="6606540" cy="221284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82266" y="2950464"/>
            <a:ext cx="6606540" cy="61691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9325" y="9420188"/>
            <a:ext cx="2205787" cy="535518"/>
          </a:xfrm>
          <a:prstGeom prst="rect">
            <a:avLst/>
          </a:prstGeom>
        </p:spPr>
        <p:txBody>
          <a:bodyPr vert="horz" lIns="91440" tIns="45720" rIns="45720" bIns="45720" rtlCol="0" anchor="ctr"/>
          <a:lstStyle>
            <a:lvl1pPr algn="l">
              <a:defRPr sz="893">
                <a:solidFill>
                  <a:schemeClr val="tx1"/>
                </a:solidFill>
              </a:defRPr>
            </a:lvl1pPr>
          </a:lstStyle>
          <a:p>
            <a:fld id="{284A9810-23A2-4EF3-B55E-B8679C407C16}" type="datetimeFigureOut">
              <a:rPr lang="en-US" smtClean="0"/>
              <a:t>10/16/2024</a:t>
            </a:fld>
            <a:endParaRPr lang="en-US"/>
          </a:p>
        </p:txBody>
      </p:sp>
      <p:sp>
        <p:nvSpPr>
          <p:cNvPr id="5" name="Footer Placeholder 4"/>
          <p:cNvSpPr>
            <a:spLocks noGrp="1"/>
          </p:cNvSpPr>
          <p:nvPr>
            <p:ph type="ftr" sz="quarter" idx="3"/>
          </p:nvPr>
        </p:nvSpPr>
        <p:spPr>
          <a:xfrm>
            <a:off x="3562351" y="9420188"/>
            <a:ext cx="3451533" cy="535518"/>
          </a:xfrm>
          <a:prstGeom prst="rect">
            <a:avLst/>
          </a:prstGeom>
        </p:spPr>
        <p:txBody>
          <a:bodyPr vert="horz" lIns="91440" tIns="45720" rIns="91440" bIns="45720" rtlCol="0" anchor="ctr"/>
          <a:lstStyle>
            <a:lvl1pPr algn="r">
              <a:defRPr sz="893">
                <a:solidFill>
                  <a:schemeClr val="tx1"/>
                </a:solidFill>
              </a:defRPr>
            </a:lvl1pPr>
          </a:lstStyle>
          <a:p>
            <a:endParaRPr lang="en-US"/>
          </a:p>
        </p:txBody>
      </p:sp>
      <p:sp>
        <p:nvSpPr>
          <p:cNvPr id="6" name="Slide Number Placeholder 5"/>
          <p:cNvSpPr>
            <a:spLocks noGrp="1"/>
          </p:cNvSpPr>
          <p:nvPr>
            <p:ph type="sldNum" sz="quarter" idx="4"/>
          </p:nvPr>
        </p:nvSpPr>
        <p:spPr>
          <a:xfrm>
            <a:off x="7025369" y="9420188"/>
            <a:ext cx="603243" cy="535518"/>
          </a:xfrm>
          <a:prstGeom prst="rect">
            <a:avLst/>
          </a:prstGeom>
        </p:spPr>
        <p:txBody>
          <a:bodyPr vert="horz" lIns="45720" tIns="45720" rIns="91440" bIns="45720" rtlCol="0" anchor="ctr"/>
          <a:lstStyle>
            <a:lvl1pPr algn="l">
              <a:defRPr sz="1020" b="0">
                <a:solidFill>
                  <a:schemeClr val="tx1"/>
                </a:solidFill>
              </a:defRPr>
            </a:lvl1pPr>
          </a:lstStyle>
          <a:p>
            <a:fld id="{99E90BFA-5929-4B07-9507-11A5FD4BA671}" type="slidenum">
              <a:rPr lang="en-US" smtClean="0"/>
              <a:t>‹#›</a:t>
            </a:fld>
            <a:endParaRPr lang="en-US"/>
          </a:p>
        </p:txBody>
      </p:sp>
    </p:spTree>
    <p:extLst>
      <p:ext uri="{BB962C8B-B14F-4D97-AF65-F5344CB8AC3E}">
        <p14:creationId xmlns:p14="http://schemas.microsoft.com/office/powerpoint/2010/main" val="1696582981"/>
      </p:ext>
    </p:extLst>
  </p:cSld>
  <p:clrMap bg1="dk1" tx1="lt1" bg2="dk2" tx2="lt2" accent1="accent1" accent2="accent2" accent3="accent3" accent4="accent4" accent5="accent5" accent6="accent6" hlink="hlink" folHlink="folHlink"/>
  <p:sldLayoutIdLst>
    <p:sldLayoutId id="2147483812" r:id="rId1"/>
    <p:sldLayoutId id="2147483814" r:id="rId2"/>
    <p:sldLayoutId id="2147483813" r:id="rId3"/>
  </p:sldLayoutIdLst>
  <p:txStyles>
    <p:titleStyle>
      <a:lvl1pPr algn="l" defTabSz="777202" rtl="0" eaLnBrk="1" latinLnBrk="0" hangingPunct="1">
        <a:lnSpc>
          <a:spcPct val="85000"/>
        </a:lnSpc>
        <a:spcBef>
          <a:spcPct val="0"/>
        </a:spcBef>
        <a:buNone/>
        <a:defRPr sz="3400" kern="1200" cap="none" baseline="0">
          <a:solidFill>
            <a:schemeClr val="bg2"/>
          </a:solidFill>
          <a:latin typeface="Cambria" panose="02040503050406030204" pitchFamily="18" charset="0"/>
          <a:ea typeface="Cambria" panose="02040503050406030204" pitchFamily="18" charset="0"/>
          <a:cs typeface="+mj-cs"/>
        </a:defRPr>
      </a:lvl1pPr>
    </p:titleStyle>
    <p:bodyStyle>
      <a:lvl1pPr marL="155440" indent="-155440" algn="l" defTabSz="777202" rtl="0" eaLnBrk="1" latinLnBrk="0" hangingPunct="1">
        <a:lnSpc>
          <a:spcPct val="90000"/>
        </a:lnSpc>
        <a:spcBef>
          <a:spcPts val="1020"/>
        </a:spcBef>
        <a:spcAft>
          <a:spcPts val="170"/>
        </a:spcAft>
        <a:buClr>
          <a:schemeClr val="tx1"/>
        </a:buClr>
        <a:buFont typeface="Wingdings" pitchFamily="2" charset="2"/>
        <a:buChar char=""/>
        <a:defRPr sz="1870" kern="1200">
          <a:solidFill>
            <a:schemeClr val="tx1"/>
          </a:solidFill>
          <a:latin typeface="+mn-lt"/>
          <a:ea typeface="+mn-ea"/>
          <a:cs typeface="+mn-cs"/>
        </a:defRPr>
      </a:lvl1pPr>
      <a:lvl2pPr marL="349741" indent="-155440" algn="l" defTabSz="777202" rtl="0" eaLnBrk="1" latinLnBrk="0" hangingPunct="1">
        <a:lnSpc>
          <a:spcPct val="90000"/>
        </a:lnSpc>
        <a:spcBef>
          <a:spcPts val="170"/>
        </a:spcBef>
        <a:spcAft>
          <a:spcPts val="340"/>
        </a:spcAft>
        <a:buClr>
          <a:schemeClr val="tx1"/>
        </a:buClr>
        <a:buFont typeface="Wingdings" pitchFamily="2" charset="2"/>
        <a:buChar char=""/>
        <a:defRPr sz="1700" kern="1200">
          <a:solidFill>
            <a:schemeClr val="tx1"/>
          </a:solidFill>
          <a:latin typeface="+mn-lt"/>
          <a:ea typeface="+mn-ea"/>
          <a:cs typeface="+mn-cs"/>
        </a:defRPr>
      </a:lvl2pPr>
      <a:lvl3pPr marL="544041" indent="-155440" algn="l" defTabSz="777202" rtl="0" eaLnBrk="1" latinLnBrk="0" hangingPunct="1">
        <a:lnSpc>
          <a:spcPct val="90000"/>
        </a:lnSpc>
        <a:spcBef>
          <a:spcPts val="170"/>
        </a:spcBef>
        <a:spcAft>
          <a:spcPts val="340"/>
        </a:spcAft>
        <a:buClr>
          <a:schemeClr val="tx1"/>
        </a:buClr>
        <a:buFont typeface="Wingdings" pitchFamily="2" charset="2"/>
        <a:buChar char=""/>
        <a:defRPr sz="1530" kern="1200">
          <a:solidFill>
            <a:schemeClr val="tx1"/>
          </a:solidFill>
          <a:latin typeface="+mn-lt"/>
          <a:ea typeface="+mn-ea"/>
          <a:cs typeface="+mn-cs"/>
        </a:defRPr>
      </a:lvl3pPr>
      <a:lvl4pPr marL="738342" indent="-155440" algn="l" defTabSz="777202" rtl="0" eaLnBrk="1" latinLnBrk="0" hangingPunct="1">
        <a:lnSpc>
          <a:spcPct val="90000"/>
        </a:lnSpc>
        <a:spcBef>
          <a:spcPts val="170"/>
        </a:spcBef>
        <a:spcAft>
          <a:spcPts val="340"/>
        </a:spcAft>
        <a:buClr>
          <a:schemeClr val="tx1"/>
        </a:buClr>
        <a:buFont typeface="Wingdings" pitchFamily="2" charset="2"/>
        <a:buChar char=""/>
        <a:defRPr sz="1360" kern="1200">
          <a:solidFill>
            <a:schemeClr val="tx1"/>
          </a:solidFill>
          <a:latin typeface="+mn-lt"/>
          <a:ea typeface="+mn-ea"/>
          <a:cs typeface="+mn-cs"/>
        </a:defRPr>
      </a:lvl4pPr>
      <a:lvl5pPr marL="932643" indent="-155440" algn="l" defTabSz="777202" rtl="0" eaLnBrk="1" latinLnBrk="0" hangingPunct="1">
        <a:lnSpc>
          <a:spcPct val="90000"/>
        </a:lnSpc>
        <a:spcBef>
          <a:spcPts val="170"/>
        </a:spcBef>
        <a:spcAft>
          <a:spcPts val="340"/>
        </a:spcAft>
        <a:buClr>
          <a:schemeClr val="tx1"/>
        </a:buClr>
        <a:buFont typeface="Wingdings" pitchFamily="2" charset="2"/>
        <a:buChar char=""/>
        <a:defRPr sz="1360" kern="1200">
          <a:solidFill>
            <a:schemeClr val="tx1"/>
          </a:solidFill>
          <a:latin typeface="+mn-lt"/>
          <a:ea typeface="+mn-ea"/>
          <a:cs typeface="+mn-cs"/>
        </a:defRPr>
      </a:lvl5pPr>
      <a:lvl6pPr marL="1091857" indent="-194301" algn="l" defTabSz="777202" rtl="0" eaLnBrk="1" latinLnBrk="0" hangingPunct="1">
        <a:lnSpc>
          <a:spcPct val="90000"/>
        </a:lnSpc>
        <a:spcBef>
          <a:spcPts val="170"/>
        </a:spcBef>
        <a:spcAft>
          <a:spcPts val="340"/>
        </a:spcAft>
        <a:buClr>
          <a:schemeClr val="tx1"/>
        </a:buClr>
        <a:buFont typeface="Wingdings" pitchFamily="2" charset="2"/>
        <a:buChar char=""/>
        <a:defRPr sz="1360" kern="1200">
          <a:solidFill>
            <a:schemeClr val="tx1"/>
          </a:solidFill>
          <a:latin typeface="+mn-lt"/>
          <a:ea typeface="+mn-ea"/>
          <a:cs typeface="+mn-cs"/>
        </a:defRPr>
      </a:lvl6pPr>
      <a:lvl7pPr marL="1250969" indent="-194301" algn="l" defTabSz="777202" rtl="0" eaLnBrk="1" latinLnBrk="0" hangingPunct="1">
        <a:lnSpc>
          <a:spcPct val="90000"/>
        </a:lnSpc>
        <a:spcBef>
          <a:spcPts val="170"/>
        </a:spcBef>
        <a:spcAft>
          <a:spcPts val="340"/>
        </a:spcAft>
        <a:buClr>
          <a:schemeClr val="tx1"/>
        </a:buClr>
        <a:buFont typeface="Wingdings" pitchFamily="2" charset="2"/>
        <a:buChar char=""/>
        <a:defRPr sz="1360" kern="1200">
          <a:solidFill>
            <a:schemeClr val="tx1"/>
          </a:solidFill>
          <a:latin typeface="+mn-lt"/>
          <a:ea typeface="+mn-ea"/>
          <a:cs typeface="+mn-cs"/>
        </a:defRPr>
      </a:lvl7pPr>
      <a:lvl8pPr marL="1384583" indent="-194301" algn="l" defTabSz="777202" rtl="0" eaLnBrk="1" latinLnBrk="0" hangingPunct="1">
        <a:lnSpc>
          <a:spcPct val="90000"/>
        </a:lnSpc>
        <a:spcBef>
          <a:spcPts val="170"/>
        </a:spcBef>
        <a:spcAft>
          <a:spcPts val="340"/>
        </a:spcAft>
        <a:buClr>
          <a:schemeClr val="tx1"/>
        </a:buClr>
        <a:buFont typeface="Wingdings" pitchFamily="2" charset="2"/>
        <a:buChar char=""/>
        <a:defRPr sz="1360" kern="1200">
          <a:solidFill>
            <a:schemeClr val="tx1"/>
          </a:solidFill>
          <a:latin typeface="+mn-lt"/>
          <a:ea typeface="+mn-ea"/>
          <a:cs typeface="+mn-cs"/>
        </a:defRPr>
      </a:lvl8pPr>
      <a:lvl9pPr marL="1535195" indent="-194301" algn="l" defTabSz="777202" rtl="0" eaLnBrk="1" latinLnBrk="0" hangingPunct="1">
        <a:lnSpc>
          <a:spcPct val="90000"/>
        </a:lnSpc>
        <a:spcBef>
          <a:spcPts val="170"/>
        </a:spcBef>
        <a:spcAft>
          <a:spcPts val="340"/>
        </a:spcAft>
        <a:buClr>
          <a:schemeClr val="tx1"/>
        </a:buClr>
        <a:buFont typeface="Wingdings" pitchFamily="2" charset="2"/>
        <a:buChar char=""/>
        <a:defRPr sz="1360" kern="1200">
          <a:solidFill>
            <a:schemeClr val="tx1"/>
          </a:solidFill>
          <a:latin typeface="+mn-lt"/>
          <a:ea typeface="+mn-ea"/>
          <a:cs typeface="+mn-cs"/>
        </a:defRPr>
      </a:lvl9pPr>
    </p:bodyStyle>
    <p:otherStyle>
      <a:defPPr>
        <a:defRPr lang="en-US"/>
      </a:defPPr>
      <a:lvl1pPr marL="0" algn="l" defTabSz="777202" rtl="0" eaLnBrk="1" latinLnBrk="0" hangingPunct="1">
        <a:defRPr sz="1530" kern="1200">
          <a:solidFill>
            <a:schemeClr val="tx1"/>
          </a:solidFill>
          <a:latin typeface="+mn-lt"/>
          <a:ea typeface="+mn-ea"/>
          <a:cs typeface="+mn-cs"/>
        </a:defRPr>
      </a:lvl1pPr>
      <a:lvl2pPr marL="388601" algn="l" defTabSz="777202" rtl="0" eaLnBrk="1" latinLnBrk="0" hangingPunct="1">
        <a:defRPr sz="1530" kern="1200">
          <a:solidFill>
            <a:schemeClr val="tx1"/>
          </a:solidFill>
          <a:latin typeface="+mn-lt"/>
          <a:ea typeface="+mn-ea"/>
          <a:cs typeface="+mn-cs"/>
        </a:defRPr>
      </a:lvl2pPr>
      <a:lvl3pPr marL="777202" algn="l" defTabSz="777202" rtl="0" eaLnBrk="1" latinLnBrk="0" hangingPunct="1">
        <a:defRPr sz="1530" kern="1200">
          <a:solidFill>
            <a:schemeClr val="tx1"/>
          </a:solidFill>
          <a:latin typeface="+mn-lt"/>
          <a:ea typeface="+mn-ea"/>
          <a:cs typeface="+mn-cs"/>
        </a:defRPr>
      </a:lvl3pPr>
      <a:lvl4pPr marL="1165803" algn="l" defTabSz="777202" rtl="0" eaLnBrk="1" latinLnBrk="0" hangingPunct="1">
        <a:defRPr sz="1530" kern="1200">
          <a:solidFill>
            <a:schemeClr val="tx1"/>
          </a:solidFill>
          <a:latin typeface="+mn-lt"/>
          <a:ea typeface="+mn-ea"/>
          <a:cs typeface="+mn-cs"/>
        </a:defRPr>
      </a:lvl4pPr>
      <a:lvl5pPr marL="1554404" algn="l" defTabSz="777202" rtl="0" eaLnBrk="1" latinLnBrk="0" hangingPunct="1">
        <a:defRPr sz="1530" kern="1200">
          <a:solidFill>
            <a:schemeClr val="tx1"/>
          </a:solidFill>
          <a:latin typeface="+mn-lt"/>
          <a:ea typeface="+mn-ea"/>
          <a:cs typeface="+mn-cs"/>
        </a:defRPr>
      </a:lvl5pPr>
      <a:lvl6pPr marL="1943005" algn="l" defTabSz="777202" rtl="0" eaLnBrk="1" latinLnBrk="0" hangingPunct="1">
        <a:defRPr sz="1530" kern="1200">
          <a:solidFill>
            <a:schemeClr val="tx1"/>
          </a:solidFill>
          <a:latin typeface="+mn-lt"/>
          <a:ea typeface="+mn-ea"/>
          <a:cs typeface="+mn-cs"/>
        </a:defRPr>
      </a:lvl6pPr>
      <a:lvl7pPr marL="2331606" algn="l" defTabSz="777202" rtl="0" eaLnBrk="1" latinLnBrk="0" hangingPunct="1">
        <a:defRPr sz="1530" kern="1200">
          <a:solidFill>
            <a:schemeClr val="tx1"/>
          </a:solidFill>
          <a:latin typeface="+mn-lt"/>
          <a:ea typeface="+mn-ea"/>
          <a:cs typeface="+mn-cs"/>
        </a:defRPr>
      </a:lvl7pPr>
      <a:lvl8pPr marL="2720207" algn="l" defTabSz="777202" rtl="0" eaLnBrk="1" latinLnBrk="0" hangingPunct="1">
        <a:defRPr sz="1530" kern="1200">
          <a:solidFill>
            <a:schemeClr val="tx1"/>
          </a:solidFill>
          <a:latin typeface="+mn-lt"/>
          <a:ea typeface="+mn-ea"/>
          <a:cs typeface="+mn-cs"/>
        </a:defRPr>
      </a:lvl8pPr>
      <a:lvl9pPr marL="3108808" algn="l" defTabSz="77720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6" name="Picture Placeholder 45" descr="Logo: NJ Department of Education STAMP, standards transparency and mastery platform.">
            <a:extLst>
              <a:ext uri="{FF2B5EF4-FFF2-40B4-BE49-F238E27FC236}">
                <a16:creationId xmlns:a16="http://schemas.microsoft.com/office/drawing/2014/main" id="{6A030911-2A01-150D-8CAC-AE6E0858A504}"/>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247" b="247"/>
          <a:stretch/>
        </p:blipFill>
        <p:spPr>
          <a:xfrm>
            <a:off x="85010" y="168855"/>
            <a:ext cx="2066544" cy="758952"/>
          </a:xfrm>
        </p:spPr>
      </p:pic>
      <p:sp>
        <p:nvSpPr>
          <p:cNvPr id="25" name="Title 24">
            <a:extLst>
              <a:ext uri="{FF2B5EF4-FFF2-40B4-BE49-F238E27FC236}">
                <a16:creationId xmlns:a16="http://schemas.microsoft.com/office/drawing/2014/main" id="{57067ED9-132E-EA0B-DC84-E8CCDCD602A0}"/>
              </a:ext>
            </a:extLst>
          </p:cNvPr>
          <p:cNvSpPr>
            <a:spLocks noGrp="1"/>
          </p:cNvSpPr>
          <p:nvPr>
            <p:ph type="title"/>
          </p:nvPr>
        </p:nvSpPr>
        <p:spPr/>
        <p:txBody>
          <a:bodyPr/>
          <a:lstStyle/>
          <a:p>
            <a:r>
              <a:rPr lang="en-US" sz="2400" dirty="0"/>
              <a:t>Kindergarten</a:t>
            </a:r>
            <a:br>
              <a:rPr lang="en-US" sz="2040" dirty="0"/>
            </a:br>
            <a:r>
              <a:rPr lang="en-US" sz="2000" dirty="0">
                <a:solidFill>
                  <a:schemeClr val="tx1"/>
                </a:solidFill>
              </a:rPr>
              <a:t>Mathematics: </a:t>
            </a:r>
            <a:br>
              <a:rPr lang="en-US" sz="2000" dirty="0">
                <a:solidFill>
                  <a:schemeClr val="tx1"/>
                </a:solidFill>
              </a:rPr>
            </a:br>
            <a:r>
              <a:rPr lang="en-US" sz="2000" dirty="0">
                <a:solidFill>
                  <a:schemeClr val="tx1"/>
                </a:solidFill>
              </a:rPr>
              <a:t>Where to Focus</a:t>
            </a:r>
          </a:p>
        </p:txBody>
      </p:sp>
      <p:sp>
        <p:nvSpPr>
          <p:cNvPr id="27" name="Text Placeholder 26">
            <a:extLst>
              <a:ext uri="{FF2B5EF4-FFF2-40B4-BE49-F238E27FC236}">
                <a16:creationId xmlns:a16="http://schemas.microsoft.com/office/drawing/2014/main" id="{DD038AD2-6C77-EE0F-69F8-63138ABAD704}"/>
              </a:ext>
            </a:extLst>
          </p:cNvPr>
          <p:cNvSpPr>
            <a:spLocks noGrp="1"/>
          </p:cNvSpPr>
          <p:nvPr>
            <p:ph type="body" sz="quarter" idx="11"/>
          </p:nvPr>
        </p:nvSpPr>
        <p:spPr/>
        <p:txBody>
          <a:bodyPr vert="horz" lIns="0" tIns="45720" rIns="0" bIns="45720" rtlCol="0">
            <a:noAutofit/>
          </a:bodyPr>
          <a:lstStyle/>
          <a:p>
            <a:pPr>
              <a:spcBef>
                <a:spcPts val="0"/>
              </a:spcBef>
            </a:pPr>
            <a:r>
              <a:rPr lang="en-US" dirty="0"/>
              <a:t>This document shows where students and teachers should spend more time, relative to other clusters, in order to meet the expectations of the </a:t>
            </a:r>
            <a:r>
              <a:rPr lang="en-US" dirty="0">
                <a:solidFill>
                  <a:srgbClr val="FFC000"/>
                </a:solidFill>
              </a:rPr>
              <a:t>2023</a:t>
            </a:r>
            <a:r>
              <a:rPr lang="en-US" dirty="0"/>
              <a:t> </a:t>
            </a:r>
            <a:r>
              <a:rPr lang="en-US" dirty="0">
                <a:solidFill>
                  <a:srgbClr val="FFC000"/>
                </a:solidFill>
              </a:rPr>
              <a:t>New Jersey Student Learning Standards for Mathematics</a:t>
            </a:r>
            <a:r>
              <a:rPr lang="en-US" dirty="0"/>
              <a:t>.</a:t>
            </a:r>
          </a:p>
        </p:txBody>
      </p:sp>
      <p:sp>
        <p:nvSpPr>
          <p:cNvPr id="28" name="Text Placeholder 27">
            <a:extLst>
              <a:ext uri="{FF2B5EF4-FFF2-40B4-BE49-F238E27FC236}">
                <a16:creationId xmlns:a16="http://schemas.microsoft.com/office/drawing/2014/main" id="{80089E5F-566A-CCE0-4BC8-705621E11F68}"/>
              </a:ext>
            </a:extLst>
          </p:cNvPr>
          <p:cNvSpPr>
            <a:spLocks noGrp="1"/>
          </p:cNvSpPr>
          <p:nvPr>
            <p:ph type="body" sz="quarter" idx="12"/>
          </p:nvPr>
        </p:nvSpPr>
        <p:spPr>
          <a:xfrm>
            <a:off x="2298171" y="858191"/>
            <a:ext cx="2807859" cy="1839144"/>
          </a:xfrm>
        </p:spPr>
        <p:txBody>
          <a:bodyPr vert="horz" lIns="0" tIns="45720" rIns="0" bIns="45720" rtlCol="0">
            <a:noAutofit/>
          </a:bodyPr>
          <a:lstStyle/>
          <a:p>
            <a:r>
              <a:rPr lang="en-US" dirty="0">
                <a:solidFill>
                  <a:schemeClr val="tx1"/>
                </a:solidFill>
              </a:rPr>
              <a:t>Some clusters of standards were written to require greater emphasis than others. This varied emphasis is based on the depth of the mathematical ideas in the cluster, the time that they take to master, and/or their importance to future mathematics or the demands of college and career readiness. More time in these particular areas is also necessary for students to meet the Standards for Mathematical Practice. Therefore, not all content in a given grade is emphasized equally in the standards. </a:t>
            </a:r>
          </a:p>
        </p:txBody>
      </p:sp>
      <p:sp>
        <p:nvSpPr>
          <p:cNvPr id="47" name="Text Placeholder 46">
            <a:extLst>
              <a:ext uri="{FF2B5EF4-FFF2-40B4-BE49-F238E27FC236}">
                <a16:creationId xmlns:a16="http://schemas.microsoft.com/office/drawing/2014/main" id="{2DA0E273-D930-7CF3-C677-1F278E0102F4}"/>
              </a:ext>
            </a:extLst>
          </p:cNvPr>
          <p:cNvSpPr>
            <a:spLocks noGrp="1"/>
          </p:cNvSpPr>
          <p:nvPr>
            <p:ph type="body" sz="quarter" idx="13"/>
          </p:nvPr>
        </p:nvSpPr>
        <p:spPr>
          <a:xfrm>
            <a:off x="5259915" y="872105"/>
            <a:ext cx="2420212" cy="1824547"/>
          </a:xfrm>
        </p:spPr>
        <p:txBody>
          <a:bodyPr>
            <a:noAutofit/>
          </a:bodyPr>
          <a:lstStyle/>
          <a:p>
            <a:pPr>
              <a:spcBef>
                <a:spcPts val="0"/>
              </a:spcBef>
            </a:pPr>
            <a:r>
              <a:rPr lang="en-US" dirty="0"/>
              <a:t>To say that some things have greater emphasis is not to say that anything in the Standards can be neglected or omitted in instruction. </a:t>
            </a:r>
          </a:p>
          <a:p>
            <a:pPr>
              <a:spcAft>
                <a:spcPts val="0"/>
              </a:spcAft>
            </a:pPr>
            <a:r>
              <a:rPr lang="en-US" dirty="0"/>
              <a:t>Neglecting material will leave gaps in student skill and understanding and may leave students unprepared for the challenges of a later grade.</a:t>
            </a:r>
          </a:p>
        </p:txBody>
      </p:sp>
      <p:sp>
        <p:nvSpPr>
          <p:cNvPr id="48" name="Text Placeholder 47">
            <a:extLst>
              <a:ext uri="{FF2B5EF4-FFF2-40B4-BE49-F238E27FC236}">
                <a16:creationId xmlns:a16="http://schemas.microsoft.com/office/drawing/2014/main" id="{11B7ACA7-D65F-530D-62BE-55CDF6309834}"/>
              </a:ext>
            </a:extLst>
          </p:cNvPr>
          <p:cNvSpPr>
            <a:spLocks noGrp="1"/>
          </p:cNvSpPr>
          <p:nvPr>
            <p:ph type="body" sz="quarter" idx="14"/>
          </p:nvPr>
        </p:nvSpPr>
        <p:spPr>
          <a:xfrm>
            <a:off x="47512" y="3010618"/>
            <a:ext cx="7724888" cy="571689"/>
          </a:xfrm>
        </p:spPr>
        <p:txBody>
          <a:bodyPr>
            <a:noAutofit/>
          </a:bodyPr>
          <a:lstStyle/>
          <a:p>
            <a:pPr>
              <a:spcBef>
                <a:spcPts val="0"/>
              </a:spcBef>
              <a:spcAft>
                <a:spcPts val="0"/>
              </a:spcAft>
            </a:pPr>
            <a:r>
              <a:rPr lang="en-US" sz="1400" dirty="0">
                <a:solidFill>
                  <a:schemeClr val="bg1"/>
                </a:solidFill>
                <a:latin typeface="Cambria" panose="02040503050406030204" pitchFamily="18" charset="0"/>
                <a:ea typeface="Cambria" panose="02040503050406030204" pitchFamily="18" charset="0"/>
              </a:rPr>
              <a:t>Students should spend the majority of their time on the major work of the grade (</a:t>
            </a:r>
            <a:r>
              <a:rPr lang="en-US" sz="1400" b="1" dirty="0">
                <a:solidFill>
                  <a:srgbClr val="1E781E"/>
                </a:solidFill>
                <a:latin typeface="Cambria" panose="02040503050406030204" pitchFamily="18" charset="0"/>
                <a:ea typeface="Cambria" panose="02040503050406030204" pitchFamily="18" charset="0"/>
              </a:rPr>
              <a:t>M</a:t>
            </a:r>
            <a:r>
              <a:rPr lang="en-US" sz="1400" dirty="0">
                <a:solidFill>
                  <a:schemeClr val="bg1"/>
                </a:solidFill>
                <a:latin typeface="Cambria" panose="02040503050406030204" pitchFamily="18" charset="0"/>
                <a:ea typeface="Cambria" panose="02040503050406030204" pitchFamily="18" charset="0"/>
              </a:rPr>
              <a:t>). Supporting work (</a:t>
            </a:r>
            <a:r>
              <a:rPr lang="en-US" sz="1400" b="1" dirty="0">
                <a:solidFill>
                  <a:srgbClr val="000099"/>
                </a:solidFill>
                <a:latin typeface="Cambria" panose="02040503050406030204" pitchFamily="18" charset="0"/>
                <a:ea typeface="Cambria" panose="02040503050406030204" pitchFamily="18" charset="0"/>
              </a:rPr>
              <a:t>S</a:t>
            </a:r>
            <a:r>
              <a:rPr lang="en-US" sz="1400" dirty="0">
                <a:solidFill>
                  <a:schemeClr val="bg1"/>
                </a:solidFill>
                <a:latin typeface="Cambria" panose="02040503050406030204" pitchFamily="18" charset="0"/>
                <a:ea typeface="Cambria" panose="02040503050406030204" pitchFamily="18" charset="0"/>
              </a:rPr>
              <a:t>) and, where appropriate, additional work (</a:t>
            </a:r>
            <a:r>
              <a:rPr lang="en-US" sz="1400" b="1" dirty="0">
                <a:solidFill>
                  <a:srgbClr val="C14A08"/>
                </a:solidFill>
                <a:latin typeface="Cambria" panose="02040503050406030204" pitchFamily="18" charset="0"/>
                <a:ea typeface="Cambria" panose="02040503050406030204" pitchFamily="18" charset="0"/>
              </a:rPr>
              <a:t>A</a:t>
            </a:r>
            <a:r>
              <a:rPr lang="en-US" sz="1400" dirty="0">
                <a:solidFill>
                  <a:schemeClr val="bg1"/>
                </a:solidFill>
                <a:latin typeface="Cambria" panose="02040503050406030204" pitchFamily="18" charset="0"/>
                <a:ea typeface="Cambria" panose="02040503050406030204" pitchFamily="18" charset="0"/>
              </a:rPr>
              <a:t>) can engage students in the major work of the grade. </a:t>
            </a:r>
          </a:p>
        </p:txBody>
      </p:sp>
      <p:sp>
        <p:nvSpPr>
          <p:cNvPr id="49" name="Text Placeholder 48">
            <a:extLst>
              <a:ext uri="{FF2B5EF4-FFF2-40B4-BE49-F238E27FC236}">
                <a16:creationId xmlns:a16="http://schemas.microsoft.com/office/drawing/2014/main" id="{0D2D1CDC-3DA7-CB8F-E53C-D6E0AD7528F5}"/>
              </a:ext>
            </a:extLst>
          </p:cNvPr>
          <p:cNvSpPr>
            <a:spLocks noGrp="1"/>
          </p:cNvSpPr>
          <p:nvPr>
            <p:ph type="body" sz="quarter" idx="15"/>
          </p:nvPr>
        </p:nvSpPr>
        <p:spPr>
          <a:xfrm>
            <a:off x="58970" y="3753317"/>
            <a:ext cx="4720453" cy="806990"/>
          </a:xfrm>
        </p:spPr>
        <p:txBody>
          <a:bodyPr>
            <a:normAutofit fontScale="92500"/>
          </a:bodyPr>
          <a:lstStyle/>
          <a:p>
            <a:pPr>
              <a:spcBef>
                <a:spcPts val="0"/>
              </a:spcBef>
              <a:spcAft>
                <a:spcPts val="510"/>
              </a:spcAft>
            </a:pPr>
            <a:r>
              <a:rPr lang="en-US" sz="1400" b="1" dirty="0"/>
              <a:t>Major, Supporting, &amp; Additional Clusters for Kindergarten</a:t>
            </a:r>
          </a:p>
          <a:p>
            <a:pPr>
              <a:spcBef>
                <a:spcPts val="0"/>
              </a:spcBef>
              <a:spcAft>
                <a:spcPts val="510"/>
              </a:spcAft>
            </a:pPr>
            <a:r>
              <a:rPr lang="en-US" sz="1200" dirty="0">
                <a:solidFill>
                  <a:schemeClr val="bg1"/>
                </a:solidFill>
              </a:rPr>
              <a:t>Emphases are given at the cluster level. Refer to the New Jersey Student Learning Standards for Mathematics for the specific standards that fall within each cluster.</a:t>
            </a:r>
          </a:p>
        </p:txBody>
      </p:sp>
      <p:sp>
        <p:nvSpPr>
          <p:cNvPr id="2" name="Text Placeholder 1">
            <a:extLst>
              <a:ext uri="{FF2B5EF4-FFF2-40B4-BE49-F238E27FC236}">
                <a16:creationId xmlns:a16="http://schemas.microsoft.com/office/drawing/2014/main" id="{5BA1F47A-FEB9-C700-FFFA-B19FED1AC933}"/>
              </a:ext>
            </a:extLst>
          </p:cNvPr>
          <p:cNvSpPr>
            <a:spLocks noGrp="1"/>
          </p:cNvSpPr>
          <p:nvPr>
            <p:ph type="body" sz="quarter" idx="21"/>
          </p:nvPr>
        </p:nvSpPr>
        <p:spPr/>
        <p:txBody>
          <a:bodyPr/>
          <a:lstStyle/>
          <a:p>
            <a:r>
              <a:rPr lang="en-US" sz="1100" b="1" dirty="0">
                <a:solidFill>
                  <a:schemeClr val="bg1"/>
                </a:solidFill>
              </a:rPr>
              <a:t>Key</a:t>
            </a:r>
            <a:r>
              <a:rPr lang="en-US" sz="1100" dirty="0">
                <a:solidFill>
                  <a:schemeClr val="bg1"/>
                </a:solidFill>
              </a:rPr>
              <a:t>: </a:t>
            </a:r>
            <a:r>
              <a:rPr lang="en-US" sz="1100" b="1" dirty="0">
                <a:solidFill>
                  <a:srgbClr val="1E781E"/>
                </a:solidFill>
              </a:rPr>
              <a:t>M</a:t>
            </a:r>
            <a:r>
              <a:rPr lang="en-US" sz="1100" dirty="0">
                <a:solidFill>
                  <a:schemeClr val="bg1"/>
                </a:solidFill>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Major Clusters,</a:t>
            </a:r>
            <a:r>
              <a:rPr lang="en-US" sz="1100" b="1" dirty="0">
                <a:solidFill>
                  <a:srgbClr val="000099"/>
                </a:solidFill>
              </a:rPr>
              <a:t> S</a:t>
            </a:r>
            <a:r>
              <a:rPr lang="en-US" sz="1100" b="1" kern="100" dirty="0">
                <a:solidFill>
                  <a:srgbClr val="000099"/>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Supporting Clusters, </a:t>
            </a:r>
            <a:r>
              <a:rPr lang="en-US" sz="1100" b="1" dirty="0">
                <a:solidFill>
                  <a:srgbClr val="C14A08"/>
                </a:solidFill>
              </a:rPr>
              <a:t>A</a:t>
            </a:r>
            <a:r>
              <a:rPr lang="en-US" sz="1100" b="1" kern="100" dirty="0">
                <a:solidFill>
                  <a:srgbClr val="C14A08"/>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Additional Clusters</a:t>
            </a:r>
          </a:p>
        </p:txBody>
      </p:sp>
      <p:graphicFrame>
        <p:nvGraphicFramePr>
          <p:cNvPr id="56" name="Table Placeholder 55">
            <a:extLst>
              <a:ext uri="{FF2B5EF4-FFF2-40B4-BE49-F238E27FC236}">
                <a16:creationId xmlns:a16="http://schemas.microsoft.com/office/drawing/2014/main" id="{450410D3-15F9-584B-554A-1EDD2A4A6064}"/>
              </a:ext>
            </a:extLst>
          </p:cNvPr>
          <p:cNvGraphicFramePr>
            <a:graphicFrameLocks noGrp="1"/>
          </p:cNvGraphicFramePr>
          <p:nvPr>
            <p:ph type="tbl" sz="quarter" idx="16"/>
            <p:extLst>
              <p:ext uri="{D42A27DB-BD31-4B8C-83A1-F6EECF244321}">
                <p14:modId xmlns:p14="http://schemas.microsoft.com/office/powerpoint/2010/main" val="2046790700"/>
              </p:ext>
            </p:extLst>
          </p:nvPr>
        </p:nvGraphicFramePr>
        <p:xfrm>
          <a:off x="85725" y="5172075"/>
          <a:ext cx="4694237" cy="3855720"/>
        </p:xfrm>
        <a:graphic>
          <a:graphicData uri="http://schemas.openxmlformats.org/drawingml/2006/table">
            <a:tbl>
              <a:tblPr firstRow="1" bandRow="1">
                <a:tableStyleId>{2D5ABB26-0587-4C30-8999-92F81FD0307C}</a:tableStyleId>
              </a:tblPr>
              <a:tblGrid>
                <a:gridCol w="824749">
                  <a:extLst>
                    <a:ext uri="{9D8B030D-6E8A-4147-A177-3AD203B41FA5}">
                      <a16:colId xmlns:a16="http://schemas.microsoft.com/office/drawing/2014/main" val="647274878"/>
                    </a:ext>
                  </a:extLst>
                </a:gridCol>
                <a:gridCol w="567168">
                  <a:extLst>
                    <a:ext uri="{9D8B030D-6E8A-4147-A177-3AD203B41FA5}">
                      <a16:colId xmlns:a16="http://schemas.microsoft.com/office/drawing/2014/main" val="725721055"/>
                    </a:ext>
                  </a:extLst>
                </a:gridCol>
                <a:gridCol w="3302320">
                  <a:extLst>
                    <a:ext uri="{9D8B030D-6E8A-4147-A177-3AD203B41FA5}">
                      <a16:colId xmlns:a16="http://schemas.microsoft.com/office/drawing/2014/main" val="3489195234"/>
                    </a:ext>
                  </a:extLst>
                </a:gridCol>
              </a:tblGrid>
              <a:tr h="232923">
                <a:tc>
                  <a:txBody>
                    <a:bodyPr/>
                    <a:lstStyle/>
                    <a:p>
                      <a:pPr algn="ctr"/>
                      <a:r>
                        <a:rPr lang="en-US" sz="1100" b="1" dirty="0">
                          <a:solidFill>
                            <a:srgbClr val="000099"/>
                          </a:solidFill>
                          <a:latin typeface="Cambria" panose="02040503050406030204" pitchFamily="18" charset="0"/>
                          <a:ea typeface="Cambria" panose="02040503050406030204" pitchFamily="18" charset="0"/>
                        </a:rPr>
                        <a:t>Indicator</a:t>
                      </a:r>
                    </a:p>
                  </a:txBody>
                  <a:tcPr marL="77724" marR="45720">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Type</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Cluster Heading</a:t>
                      </a:r>
                    </a:p>
                  </a:txBody>
                  <a:tcPr marL="77724" marR="45720">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34542413"/>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K.CC.A</a:t>
                      </a:r>
                    </a:p>
                  </a:txBody>
                  <a:tcPr marL="194310" marR="4572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Know number names and the count sequence</a:t>
                      </a:r>
                    </a:p>
                  </a:txBody>
                  <a:tcPr marL="77724" marR="45720">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939550497"/>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K.CC.B</a:t>
                      </a:r>
                    </a:p>
                  </a:txBody>
                  <a:tcPr marL="194310" marR="4572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Count to tell the number of objects</a:t>
                      </a:r>
                    </a:p>
                  </a:txBody>
                  <a:tcPr marL="77724" marR="45720">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87463327"/>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K.CC.C</a:t>
                      </a:r>
                    </a:p>
                  </a:txBody>
                  <a:tcPr marL="194310" marR="4572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Compare numbers</a:t>
                      </a:r>
                    </a:p>
                  </a:txBody>
                  <a:tcPr marL="77724" marR="45720">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11372538"/>
                  </a:ext>
                </a:extLst>
              </a:tr>
              <a:tr h="362712">
                <a:tc>
                  <a:txBody>
                    <a:bodyPr/>
                    <a:lstStyle/>
                    <a:p>
                      <a:r>
                        <a:rPr lang="en-US" sz="1100" dirty="0">
                          <a:solidFill>
                            <a:srgbClr val="000099"/>
                          </a:solidFill>
                          <a:latin typeface="Cambria" panose="02040503050406030204" pitchFamily="18" charset="0"/>
                          <a:ea typeface="Cambria" panose="02040503050406030204" pitchFamily="18" charset="0"/>
                        </a:rPr>
                        <a:t>K.OA.A</a:t>
                      </a:r>
                    </a:p>
                  </a:txBody>
                  <a:tcPr marL="194310" marR="4572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Understand addition as putting together and adding to, and understand subtraction as taking apart and taking from</a:t>
                      </a:r>
                    </a:p>
                  </a:txBody>
                  <a:tcPr marL="77724" marR="45720">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791935023"/>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K.NBT.A</a:t>
                      </a:r>
                    </a:p>
                  </a:txBody>
                  <a:tcPr marL="194310" marR="4572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Work with numbers 11-19 to gain foundations for place value</a:t>
                      </a:r>
                    </a:p>
                  </a:txBody>
                  <a:tcPr marL="77724" marR="45720">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70097516"/>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K.M.A</a:t>
                      </a:r>
                    </a:p>
                  </a:txBody>
                  <a:tcPr marL="194310" marR="4572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C14A08"/>
                          </a:solidFill>
                          <a:latin typeface="Cambria" panose="02040503050406030204" pitchFamily="18" charset="0"/>
                          <a:ea typeface="Cambria" panose="02040503050406030204" pitchFamily="18" charset="0"/>
                        </a:rPr>
                        <a:t>A</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Describe and compare measurable attributes</a:t>
                      </a:r>
                    </a:p>
                  </a:txBody>
                  <a:tcPr marL="77724" marR="45720">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300806485"/>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K.M.B</a:t>
                      </a:r>
                    </a:p>
                  </a:txBody>
                  <a:tcPr marL="194310" marR="4572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C14A08"/>
                          </a:solidFill>
                          <a:latin typeface="Cambria" panose="02040503050406030204" pitchFamily="18" charset="0"/>
                          <a:ea typeface="Cambria" panose="02040503050406030204" pitchFamily="18" charset="0"/>
                        </a:rPr>
                        <a:t>A</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Work with money</a:t>
                      </a:r>
                    </a:p>
                  </a:txBody>
                  <a:tcPr marL="77724" marR="45720">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084432293"/>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K.DL.A</a:t>
                      </a:r>
                    </a:p>
                  </a:txBody>
                  <a:tcPr marL="194310" marR="4572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S</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Classify objects and count the number of objects in categories</a:t>
                      </a:r>
                    </a:p>
                  </a:txBody>
                  <a:tcPr marL="77724" marR="45720">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644374409"/>
                  </a:ext>
                </a:extLst>
              </a:tr>
              <a:tr h="362712">
                <a:tc>
                  <a:txBody>
                    <a:bodyPr/>
                    <a:lstStyle/>
                    <a:p>
                      <a:r>
                        <a:rPr lang="en-US" sz="1100" dirty="0">
                          <a:solidFill>
                            <a:srgbClr val="000099"/>
                          </a:solidFill>
                          <a:latin typeface="Cambria" panose="02040503050406030204" pitchFamily="18" charset="0"/>
                          <a:ea typeface="Cambria" panose="02040503050406030204" pitchFamily="18" charset="0"/>
                        </a:rPr>
                        <a:t>K.G.A</a:t>
                      </a:r>
                    </a:p>
                  </a:txBody>
                  <a:tcPr marL="194310" marR="4572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C14A08"/>
                          </a:solidFill>
                          <a:latin typeface="Cambria" panose="02040503050406030204" pitchFamily="18" charset="0"/>
                          <a:ea typeface="Cambria" panose="02040503050406030204" pitchFamily="18" charset="0"/>
                        </a:rPr>
                        <a:t>A</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Identify and describe shapes (squares, circles, triangles, rectangles, hexagons, cubes, cones, cylinders, and spheres)</a:t>
                      </a:r>
                    </a:p>
                  </a:txBody>
                  <a:tcPr marL="77724" marR="45720">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20699672"/>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K.G.B</a:t>
                      </a:r>
                    </a:p>
                  </a:txBody>
                  <a:tcPr marL="194310" marR="4572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S</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tcPr>
                </a:tc>
                <a:tc>
                  <a:txBody>
                    <a:bodyPr/>
                    <a:lstStyle/>
                    <a:p>
                      <a:r>
                        <a:rPr lang="en-US" sz="1100" dirty="0">
                          <a:solidFill>
                            <a:srgbClr val="000099"/>
                          </a:solidFill>
                          <a:latin typeface="Cambria" panose="02040503050406030204" pitchFamily="18" charset="0"/>
                          <a:ea typeface="Cambria" panose="02040503050406030204" pitchFamily="18" charset="0"/>
                        </a:rPr>
                        <a:t>Analyze, compare, create, and compose shapes</a:t>
                      </a:r>
                    </a:p>
                  </a:txBody>
                  <a:tcPr marL="77724" marR="45720">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tcPr>
                </a:tc>
                <a:extLst>
                  <a:ext uri="{0D108BD9-81ED-4DB2-BD59-A6C34878D82A}">
                    <a16:rowId xmlns:a16="http://schemas.microsoft.com/office/drawing/2014/main" val="985504190"/>
                  </a:ext>
                </a:extLst>
              </a:tr>
            </a:tbl>
          </a:graphicData>
        </a:graphic>
      </p:graphicFrame>
      <p:sp>
        <p:nvSpPr>
          <p:cNvPr id="51" name="Text Placeholder 50">
            <a:extLst>
              <a:ext uri="{FF2B5EF4-FFF2-40B4-BE49-F238E27FC236}">
                <a16:creationId xmlns:a16="http://schemas.microsoft.com/office/drawing/2014/main" id="{B120953D-D13B-C6C6-9E1F-C19ADE894C91}"/>
              </a:ext>
            </a:extLst>
          </p:cNvPr>
          <p:cNvSpPr>
            <a:spLocks noGrp="1"/>
          </p:cNvSpPr>
          <p:nvPr>
            <p:ph type="body" sz="quarter" idx="17"/>
          </p:nvPr>
        </p:nvSpPr>
        <p:spPr/>
        <p:txBody>
          <a:bodyPr>
            <a:normAutofit/>
          </a:bodyPr>
          <a:lstStyle/>
          <a:p>
            <a:pPr algn="ctr">
              <a:spcBef>
                <a:spcPts val="0"/>
              </a:spcBef>
              <a:spcAft>
                <a:spcPts val="0"/>
              </a:spcAft>
            </a:pPr>
            <a:r>
              <a:rPr lang="en-US" sz="1300" b="1" dirty="0"/>
              <a:t>Highlights of Major Work in </a:t>
            </a:r>
            <a:br>
              <a:rPr lang="en-US" sz="1300" b="1" dirty="0"/>
            </a:br>
            <a:r>
              <a:rPr lang="en-US" sz="1300" b="1" dirty="0"/>
              <a:t>Grades K</a:t>
            </a:r>
            <a:r>
              <a:rPr lang="en-US" sz="1300" b="1" kern="100" dirty="0">
                <a:cs typeface="Times New Roman" panose="02020603050405020304" pitchFamily="18" charset="0"/>
              </a:rPr>
              <a:t>–8</a:t>
            </a:r>
          </a:p>
        </p:txBody>
      </p:sp>
      <p:graphicFrame>
        <p:nvGraphicFramePr>
          <p:cNvPr id="58" name="Table Placeholder 57">
            <a:extLst>
              <a:ext uri="{FF2B5EF4-FFF2-40B4-BE49-F238E27FC236}">
                <a16:creationId xmlns:a16="http://schemas.microsoft.com/office/drawing/2014/main" id="{3176685C-28DF-6559-6D42-C3838070233B}"/>
              </a:ext>
            </a:extLst>
          </p:cNvPr>
          <p:cNvGraphicFramePr>
            <a:graphicFrameLocks noGrp="1"/>
          </p:cNvGraphicFramePr>
          <p:nvPr>
            <p:ph type="tbl" sz="quarter" idx="18"/>
            <p:extLst>
              <p:ext uri="{D42A27DB-BD31-4B8C-83A1-F6EECF244321}">
                <p14:modId xmlns:p14="http://schemas.microsoft.com/office/powerpoint/2010/main" val="2173727399"/>
              </p:ext>
            </p:extLst>
          </p:nvPr>
        </p:nvGraphicFramePr>
        <p:xfrm>
          <a:off x="4981575" y="4529138"/>
          <a:ext cx="2698749" cy="3230880"/>
        </p:xfrm>
        <a:graphic>
          <a:graphicData uri="http://schemas.openxmlformats.org/drawingml/2006/table">
            <a:tbl>
              <a:tblPr firstRow="1" bandRow="1">
                <a:tableStyleId>{2D5ABB26-0587-4C30-8999-92F81FD0307C}</a:tableStyleId>
              </a:tblPr>
              <a:tblGrid>
                <a:gridCol w="611980">
                  <a:extLst>
                    <a:ext uri="{9D8B030D-6E8A-4147-A177-3AD203B41FA5}">
                      <a16:colId xmlns:a16="http://schemas.microsoft.com/office/drawing/2014/main" val="2151960371"/>
                    </a:ext>
                  </a:extLst>
                </a:gridCol>
                <a:gridCol w="2086769">
                  <a:extLst>
                    <a:ext uri="{9D8B030D-6E8A-4147-A177-3AD203B41FA5}">
                      <a16:colId xmlns:a16="http://schemas.microsoft.com/office/drawing/2014/main" val="1814982087"/>
                    </a:ext>
                  </a:extLst>
                </a:gridCol>
              </a:tblGrid>
              <a:tr h="245364">
                <a:tc>
                  <a:txBody>
                    <a:bodyPr/>
                    <a:lstStyle/>
                    <a:p>
                      <a:r>
                        <a:rPr lang="en-US" sz="1100" b="1" dirty="0">
                          <a:solidFill>
                            <a:srgbClr val="000099"/>
                          </a:solidFill>
                          <a:latin typeface="Cambria" panose="02040503050406030204" pitchFamily="18" charset="0"/>
                          <a:ea typeface="Cambria" panose="02040503050406030204" pitchFamily="18" charset="0"/>
                        </a:rPr>
                        <a:t>Grades</a:t>
                      </a:r>
                    </a:p>
                  </a:txBody>
                  <a:tcPr marL="77724" marR="77724">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r>
                        <a:rPr lang="en-US" sz="1100" b="1" dirty="0">
                          <a:solidFill>
                            <a:srgbClr val="000099"/>
                          </a:solidFill>
                          <a:latin typeface="Cambria" panose="02040503050406030204" pitchFamily="18" charset="0"/>
                          <a:ea typeface="Cambria" panose="02040503050406030204" pitchFamily="18" charset="0"/>
                        </a:rPr>
                        <a:t>Topic</a:t>
                      </a:r>
                    </a:p>
                  </a:txBody>
                  <a:tcPr marL="77724" marR="77724">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574626985"/>
                  </a:ext>
                </a:extLst>
              </a:tr>
              <a:tr h="580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K</a:t>
                      </a:r>
                      <a:r>
                        <a:rPr lang="en-US" sz="1100" kern="1200" dirty="0">
                          <a:solidFill>
                            <a:srgbClr val="000099"/>
                          </a:solidFill>
                          <a:effectLst/>
                          <a:latin typeface="Cambria" panose="02040503050406030204" pitchFamily="18" charset="0"/>
                          <a:ea typeface="Cambria" panose="02040503050406030204" pitchFamily="18" charset="0"/>
                          <a:cs typeface="+mn-cs"/>
                        </a:rPr>
                        <a:t>–2</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Addition and subtraction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and problem solving; place value</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39013017"/>
                  </a:ext>
                </a:extLst>
              </a:tr>
              <a:tr h="7482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rgbClr val="000099"/>
                          </a:solidFill>
                          <a:effectLst/>
                          <a:latin typeface="Cambria" panose="02040503050406030204" pitchFamily="18" charset="0"/>
                          <a:ea typeface="Cambria" panose="02040503050406030204" pitchFamily="18" charset="0"/>
                          <a:cs typeface="+mn-cs"/>
                        </a:rPr>
                        <a:t>3–5</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Multiply and divide whole numbers and fractions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&amp; problem solving</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43687602"/>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6</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early expressions and equations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071200916"/>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7</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arithmetic of rational numbers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463516332"/>
                  </a:ext>
                </a:extLst>
              </a:tr>
              <a:tr h="413004">
                <a:tc>
                  <a:txBody>
                    <a:bodyPr/>
                    <a:lstStyle/>
                    <a:p>
                      <a:r>
                        <a:rPr lang="en-US" sz="1100" dirty="0">
                          <a:solidFill>
                            <a:srgbClr val="000099"/>
                          </a:solidFill>
                          <a:latin typeface="Cambria" panose="02040503050406030204" pitchFamily="18" charset="0"/>
                          <a:ea typeface="Cambria" panose="02040503050406030204" pitchFamily="18" charset="0"/>
                        </a:rPr>
                        <a:t>8</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tcPr>
                </a:tc>
                <a:tc>
                  <a:txBody>
                    <a:bodyPr/>
                    <a:lstStyle/>
                    <a:p>
                      <a:r>
                        <a:rPr lang="en-US" sz="1100" dirty="0">
                          <a:solidFill>
                            <a:srgbClr val="000099"/>
                          </a:solidFill>
                          <a:latin typeface="Cambria" panose="02040503050406030204" pitchFamily="18" charset="0"/>
                          <a:ea typeface="Cambria" panose="02040503050406030204" pitchFamily="18" charset="0"/>
                        </a:rPr>
                        <a:t>Linear algebra and linear functions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tcPr>
                </a:tc>
                <a:extLst>
                  <a:ext uri="{0D108BD9-81ED-4DB2-BD59-A6C34878D82A}">
                    <a16:rowId xmlns:a16="http://schemas.microsoft.com/office/drawing/2014/main" val="4120455818"/>
                  </a:ext>
                </a:extLst>
              </a:tr>
            </a:tbl>
          </a:graphicData>
        </a:graphic>
      </p:graphicFrame>
      <p:sp>
        <p:nvSpPr>
          <p:cNvPr id="60" name="Text Placeholder 59">
            <a:extLst>
              <a:ext uri="{FF2B5EF4-FFF2-40B4-BE49-F238E27FC236}">
                <a16:creationId xmlns:a16="http://schemas.microsoft.com/office/drawing/2014/main" id="{75829673-233F-38B6-8351-2D4DF4AE0583}"/>
              </a:ext>
            </a:extLst>
          </p:cNvPr>
          <p:cNvSpPr>
            <a:spLocks noGrp="1"/>
          </p:cNvSpPr>
          <p:nvPr>
            <p:ph type="body" sz="quarter" idx="19"/>
          </p:nvPr>
        </p:nvSpPr>
        <p:spPr/>
        <p:txBody>
          <a:bodyPr>
            <a:noAutofit/>
          </a:bodyPr>
          <a:lstStyle/>
          <a:p>
            <a:pPr algn="ctr"/>
            <a:r>
              <a:rPr lang="en-US" b="1" dirty="0"/>
              <a:t>Required Fluencies for Kindergarten</a:t>
            </a:r>
          </a:p>
        </p:txBody>
      </p:sp>
      <p:sp>
        <p:nvSpPr>
          <p:cNvPr id="61" name="Text Placeholder 60">
            <a:extLst>
              <a:ext uri="{FF2B5EF4-FFF2-40B4-BE49-F238E27FC236}">
                <a16:creationId xmlns:a16="http://schemas.microsoft.com/office/drawing/2014/main" id="{8566A230-CA0E-478D-65BF-3539FC2ED3EA}"/>
              </a:ext>
            </a:extLst>
          </p:cNvPr>
          <p:cNvSpPr>
            <a:spLocks noGrp="1"/>
          </p:cNvSpPr>
          <p:nvPr>
            <p:ph type="body" sz="quarter" idx="20"/>
          </p:nvPr>
        </p:nvSpPr>
        <p:spPr/>
        <p:txBody>
          <a:bodyPr>
            <a:normAutofit/>
          </a:bodyPr>
          <a:lstStyle/>
          <a:p>
            <a:r>
              <a:rPr lang="en-US" b="1" dirty="0"/>
              <a:t>K.OA.A.5 </a:t>
            </a:r>
            <a:r>
              <a:rPr lang="en-US" dirty="0"/>
              <a:t>Add and subtract within 5</a:t>
            </a:r>
          </a:p>
        </p:txBody>
      </p:sp>
    </p:spTree>
    <p:extLst>
      <p:ext uri="{BB962C8B-B14F-4D97-AF65-F5344CB8AC3E}">
        <p14:creationId xmlns:p14="http://schemas.microsoft.com/office/powerpoint/2010/main" val="54282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6" name="Picture Placeholder 45" descr="Logo: NJ Department of Education STAMP, standards transparency and mastery platform.">
            <a:extLst>
              <a:ext uri="{FF2B5EF4-FFF2-40B4-BE49-F238E27FC236}">
                <a16:creationId xmlns:a16="http://schemas.microsoft.com/office/drawing/2014/main" id="{6A030911-2A01-150D-8CAC-AE6E0858A504}"/>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47" b="247"/>
          <a:stretch/>
        </p:blipFill>
        <p:spPr/>
      </p:pic>
      <p:sp>
        <p:nvSpPr>
          <p:cNvPr id="25" name="Title 24">
            <a:extLst>
              <a:ext uri="{FF2B5EF4-FFF2-40B4-BE49-F238E27FC236}">
                <a16:creationId xmlns:a16="http://schemas.microsoft.com/office/drawing/2014/main" id="{57067ED9-132E-EA0B-DC84-E8CCDCD602A0}"/>
              </a:ext>
            </a:extLst>
          </p:cNvPr>
          <p:cNvSpPr>
            <a:spLocks noGrp="1"/>
          </p:cNvSpPr>
          <p:nvPr>
            <p:ph type="title"/>
          </p:nvPr>
        </p:nvSpPr>
        <p:spPr/>
        <p:txBody>
          <a:bodyPr/>
          <a:lstStyle/>
          <a:p>
            <a:r>
              <a:rPr lang="en-US" sz="2400" dirty="0"/>
              <a:t>Grade 1</a:t>
            </a:r>
            <a:br>
              <a:rPr lang="en-US" sz="2040" dirty="0"/>
            </a:br>
            <a:r>
              <a:rPr lang="en-US" sz="2000" dirty="0">
                <a:solidFill>
                  <a:schemeClr val="tx1"/>
                </a:solidFill>
              </a:rPr>
              <a:t>Mathematics: </a:t>
            </a:r>
            <a:br>
              <a:rPr lang="en-US" sz="2000" dirty="0">
                <a:solidFill>
                  <a:schemeClr val="tx1"/>
                </a:solidFill>
              </a:rPr>
            </a:br>
            <a:r>
              <a:rPr lang="en-US" sz="2000" dirty="0">
                <a:solidFill>
                  <a:schemeClr val="tx1"/>
                </a:solidFill>
              </a:rPr>
              <a:t>Where to Focus</a:t>
            </a:r>
          </a:p>
        </p:txBody>
      </p:sp>
      <p:sp>
        <p:nvSpPr>
          <p:cNvPr id="27" name="Text Placeholder 26">
            <a:extLst>
              <a:ext uri="{FF2B5EF4-FFF2-40B4-BE49-F238E27FC236}">
                <a16:creationId xmlns:a16="http://schemas.microsoft.com/office/drawing/2014/main" id="{DD038AD2-6C77-EE0F-69F8-63138ABAD704}"/>
              </a:ext>
            </a:extLst>
          </p:cNvPr>
          <p:cNvSpPr>
            <a:spLocks noGrp="1"/>
          </p:cNvSpPr>
          <p:nvPr>
            <p:ph type="body" sz="quarter" idx="11"/>
          </p:nvPr>
        </p:nvSpPr>
        <p:spPr/>
        <p:txBody>
          <a:bodyPr vert="horz" lIns="0" tIns="45720" rIns="0" bIns="45720" rtlCol="0">
            <a:noAutofit/>
          </a:bodyPr>
          <a:lstStyle/>
          <a:p>
            <a:pPr>
              <a:spcBef>
                <a:spcPts val="0"/>
              </a:spcBef>
            </a:pPr>
            <a:r>
              <a:rPr lang="en-US" dirty="0"/>
              <a:t>This document shows where students and teachers should spend more time, relative to other clusters, in order to meet the expectations of the </a:t>
            </a:r>
            <a:r>
              <a:rPr lang="en-US" dirty="0">
                <a:solidFill>
                  <a:srgbClr val="FFC000"/>
                </a:solidFill>
              </a:rPr>
              <a:t>2023</a:t>
            </a:r>
            <a:r>
              <a:rPr lang="en-US" dirty="0"/>
              <a:t> </a:t>
            </a:r>
            <a:r>
              <a:rPr lang="en-US" dirty="0">
                <a:solidFill>
                  <a:srgbClr val="FFC000"/>
                </a:solidFill>
              </a:rPr>
              <a:t>New Jersey Student Learning Standards for Mathematics</a:t>
            </a:r>
            <a:r>
              <a:rPr lang="en-US" dirty="0"/>
              <a:t>.</a:t>
            </a:r>
          </a:p>
        </p:txBody>
      </p:sp>
      <p:sp>
        <p:nvSpPr>
          <p:cNvPr id="28" name="Text Placeholder 27">
            <a:extLst>
              <a:ext uri="{FF2B5EF4-FFF2-40B4-BE49-F238E27FC236}">
                <a16:creationId xmlns:a16="http://schemas.microsoft.com/office/drawing/2014/main" id="{80089E5F-566A-CCE0-4BC8-705621E11F68}"/>
              </a:ext>
            </a:extLst>
          </p:cNvPr>
          <p:cNvSpPr>
            <a:spLocks noGrp="1"/>
          </p:cNvSpPr>
          <p:nvPr>
            <p:ph type="body" sz="quarter" idx="12"/>
          </p:nvPr>
        </p:nvSpPr>
        <p:spPr>
          <a:xfrm>
            <a:off x="2298171" y="844123"/>
            <a:ext cx="2807859" cy="1839144"/>
          </a:xfrm>
        </p:spPr>
        <p:txBody>
          <a:bodyPr vert="horz" lIns="0" tIns="45720" rIns="0" bIns="45720" rtlCol="0">
            <a:noAutofit/>
          </a:bodyPr>
          <a:lstStyle/>
          <a:p>
            <a:r>
              <a:rPr lang="en-US" dirty="0">
                <a:solidFill>
                  <a:schemeClr val="tx1"/>
                </a:solidFill>
              </a:rPr>
              <a:t>Some clusters of standards were written to require greater emphasis than others. This varied emphasis is based on the depth of the mathematical ideas in the cluster, the time that they take to master, and/or their importance to future mathematics or the demands of college and career readiness. More time in these particular areas is also necessary for students to meet the Standards for Mathematical Practice. Therefore, not all content in a given grade is emphasized equally in the standards. </a:t>
            </a:r>
          </a:p>
        </p:txBody>
      </p:sp>
      <p:sp>
        <p:nvSpPr>
          <p:cNvPr id="47" name="Text Placeholder 46">
            <a:extLst>
              <a:ext uri="{FF2B5EF4-FFF2-40B4-BE49-F238E27FC236}">
                <a16:creationId xmlns:a16="http://schemas.microsoft.com/office/drawing/2014/main" id="{2DA0E273-D930-7CF3-C677-1F278E0102F4}"/>
              </a:ext>
            </a:extLst>
          </p:cNvPr>
          <p:cNvSpPr>
            <a:spLocks noGrp="1"/>
          </p:cNvSpPr>
          <p:nvPr>
            <p:ph type="body" sz="quarter" idx="13"/>
          </p:nvPr>
        </p:nvSpPr>
        <p:spPr>
          <a:xfrm>
            <a:off x="5259915" y="858037"/>
            <a:ext cx="2420212" cy="1824547"/>
          </a:xfrm>
        </p:spPr>
        <p:txBody>
          <a:bodyPr>
            <a:noAutofit/>
          </a:bodyPr>
          <a:lstStyle/>
          <a:p>
            <a:pPr>
              <a:spcBef>
                <a:spcPts val="0"/>
              </a:spcBef>
            </a:pPr>
            <a:r>
              <a:rPr lang="en-US" dirty="0"/>
              <a:t>To say that some things have greater emphasis is not to say that anything in the Standards can be neglected or omitted in instruction. </a:t>
            </a:r>
          </a:p>
          <a:p>
            <a:pPr>
              <a:spcAft>
                <a:spcPts val="0"/>
              </a:spcAft>
            </a:pPr>
            <a:r>
              <a:rPr lang="en-US" dirty="0"/>
              <a:t>Neglecting material will leave gaps in student skill and understanding and may leave students unprepared for the challenges of a later grade.</a:t>
            </a:r>
          </a:p>
        </p:txBody>
      </p:sp>
      <p:sp>
        <p:nvSpPr>
          <p:cNvPr id="48" name="Text Placeholder 47">
            <a:extLst>
              <a:ext uri="{FF2B5EF4-FFF2-40B4-BE49-F238E27FC236}">
                <a16:creationId xmlns:a16="http://schemas.microsoft.com/office/drawing/2014/main" id="{11B7ACA7-D65F-530D-62BE-55CDF6309834}"/>
              </a:ext>
            </a:extLst>
          </p:cNvPr>
          <p:cNvSpPr>
            <a:spLocks noGrp="1"/>
          </p:cNvSpPr>
          <p:nvPr>
            <p:ph type="body" sz="quarter" idx="14"/>
          </p:nvPr>
        </p:nvSpPr>
        <p:spPr>
          <a:xfrm>
            <a:off x="47512" y="2996550"/>
            <a:ext cx="7724888" cy="571689"/>
          </a:xfrm>
        </p:spPr>
        <p:txBody>
          <a:bodyPr>
            <a:noAutofit/>
          </a:bodyPr>
          <a:lstStyle/>
          <a:p>
            <a:pPr>
              <a:spcBef>
                <a:spcPts val="0"/>
              </a:spcBef>
              <a:spcAft>
                <a:spcPts val="0"/>
              </a:spcAft>
            </a:pPr>
            <a:r>
              <a:rPr lang="en-US" sz="1400" dirty="0">
                <a:solidFill>
                  <a:schemeClr val="bg1"/>
                </a:solidFill>
                <a:latin typeface="Cambria" panose="02040503050406030204" pitchFamily="18" charset="0"/>
                <a:ea typeface="Cambria" panose="02040503050406030204" pitchFamily="18" charset="0"/>
              </a:rPr>
              <a:t>Students should spend the majority of their time on the major work of the grade (</a:t>
            </a:r>
            <a:r>
              <a:rPr lang="en-US" sz="1400" b="1" dirty="0">
                <a:solidFill>
                  <a:srgbClr val="1E781E"/>
                </a:solidFill>
                <a:latin typeface="Cambria" panose="02040503050406030204" pitchFamily="18" charset="0"/>
                <a:ea typeface="Cambria" panose="02040503050406030204" pitchFamily="18" charset="0"/>
              </a:rPr>
              <a:t>M</a:t>
            </a:r>
            <a:r>
              <a:rPr lang="en-US" sz="1400" dirty="0">
                <a:solidFill>
                  <a:schemeClr val="bg1"/>
                </a:solidFill>
                <a:latin typeface="Cambria" panose="02040503050406030204" pitchFamily="18" charset="0"/>
                <a:ea typeface="Cambria" panose="02040503050406030204" pitchFamily="18" charset="0"/>
              </a:rPr>
              <a:t>). Supporting work (</a:t>
            </a:r>
            <a:r>
              <a:rPr lang="en-US" sz="1400" b="1" dirty="0">
                <a:solidFill>
                  <a:srgbClr val="000099"/>
                </a:solidFill>
                <a:latin typeface="Cambria" panose="02040503050406030204" pitchFamily="18" charset="0"/>
                <a:ea typeface="Cambria" panose="02040503050406030204" pitchFamily="18" charset="0"/>
              </a:rPr>
              <a:t>S</a:t>
            </a:r>
            <a:r>
              <a:rPr lang="en-US" sz="1400" dirty="0">
                <a:solidFill>
                  <a:schemeClr val="bg1"/>
                </a:solidFill>
                <a:latin typeface="Cambria" panose="02040503050406030204" pitchFamily="18" charset="0"/>
                <a:ea typeface="Cambria" panose="02040503050406030204" pitchFamily="18" charset="0"/>
              </a:rPr>
              <a:t>) and, where appropriate, additional work (</a:t>
            </a:r>
            <a:r>
              <a:rPr lang="en-US" sz="1400" b="1" dirty="0">
                <a:solidFill>
                  <a:srgbClr val="C14A08"/>
                </a:solidFill>
                <a:latin typeface="Cambria" panose="02040503050406030204" pitchFamily="18" charset="0"/>
                <a:ea typeface="Cambria" panose="02040503050406030204" pitchFamily="18" charset="0"/>
              </a:rPr>
              <a:t>A</a:t>
            </a:r>
            <a:r>
              <a:rPr lang="en-US" sz="1400" dirty="0">
                <a:solidFill>
                  <a:schemeClr val="bg1"/>
                </a:solidFill>
                <a:latin typeface="Cambria" panose="02040503050406030204" pitchFamily="18" charset="0"/>
                <a:ea typeface="Cambria" panose="02040503050406030204" pitchFamily="18" charset="0"/>
              </a:rPr>
              <a:t>) can engage students in the major work of the grade. </a:t>
            </a:r>
          </a:p>
        </p:txBody>
      </p:sp>
      <p:sp>
        <p:nvSpPr>
          <p:cNvPr id="49" name="Text Placeholder 48">
            <a:extLst>
              <a:ext uri="{FF2B5EF4-FFF2-40B4-BE49-F238E27FC236}">
                <a16:creationId xmlns:a16="http://schemas.microsoft.com/office/drawing/2014/main" id="{0D2D1CDC-3DA7-CB8F-E53C-D6E0AD7528F5}"/>
              </a:ext>
            </a:extLst>
          </p:cNvPr>
          <p:cNvSpPr>
            <a:spLocks noGrp="1"/>
          </p:cNvSpPr>
          <p:nvPr>
            <p:ph type="body" sz="quarter" idx="15"/>
          </p:nvPr>
        </p:nvSpPr>
        <p:spPr/>
        <p:txBody>
          <a:bodyPr>
            <a:normAutofit lnSpcReduction="10000"/>
          </a:bodyPr>
          <a:lstStyle/>
          <a:p>
            <a:pPr>
              <a:spcBef>
                <a:spcPts val="0"/>
              </a:spcBef>
              <a:spcAft>
                <a:spcPts val="510"/>
              </a:spcAft>
            </a:pPr>
            <a:r>
              <a:rPr lang="en-US" sz="1400" b="1" dirty="0"/>
              <a:t>Major, Supporting, &amp; Additional Clusters for Grade 1</a:t>
            </a:r>
          </a:p>
          <a:p>
            <a:pPr>
              <a:spcBef>
                <a:spcPts val="0"/>
              </a:spcBef>
              <a:spcAft>
                <a:spcPts val="510"/>
              </a:spcAft>
            </a:pPr>
            <a:r>
              <a:rPr lang="en-US" sz="1200" dirty="0">
                <a:solidFill>
                  <a:schemeClr val="bg1"/>
                </a:solidFill>
              </a:rPr>
              <a:t>Emphases are given at the cluster level. Refer to the New Jersey Student Learning Standards for Mathematics for the specific standards that fall within each cluster.</a:t>
            </a:r>
          </a:p>
        </p:txBody>
      </p:sp>
      <p:sp>
        <p:nvSpPr>
          <p:cNvPr id="2" name="Text Placeholder 1">
            <a:extLst>
              <a:ext uri="{FF2B5EF4-FFF2-40B4-BE49-F238E27FC236}">
                <a16:creationId xmlns:a16="http://schemas.microsoft.com/office/drawing/2014/main" id="{475A32C7-1E52-6447-7568-222DDC43E06E}"/>
              </a:ext>
            </a:extLst>
          </p:cNvPr>
          <p:cNvSpPr>
            <a:spLocks noGrp="1"/>
          </p:cNvSpPr>
          <p:nvPr>
            <p:ph type="body" sz="quarter" idx="21"/>
          </p:nvPr>
        </p:nvSpPr>
        <p:spPr/>
        <p:txBody>
          <a:bodyPr/>
          <a:lstStyle/>
          <a:p>
            <a:r>
              <a:rPr lang="en-US" sz="1100" b="1" dirty="0">
                <a:solidFill>
                  <a:schemeClr val="bg1"/>
                </a:solidFill>
              </a:rPr>
              <a:t>Key</a:t>
            </a:r>
            <a:r>
              <a:rPr lang="en-US" sz="1100" dirty="0">
                <a:solidFill>
                  <a:schemeClr val="bg1"/>
                </a:solidFill>
              </a:rPr>
              <a:t>: </a:t>
            </a:r>
            <a:r>
              <a:rPr lang="en-US" sz="1100" b="1" dirty="0">
                <a:solidFill>
                  <a:srgbClr val="1E781E"/>
                </a:solidFill>
              </a:rPr>
              <a:t>M</a:t>
            </a:r>
            <a:r>
              <a:rPr lang="en-US" sz="1100" dirty="0">
                <a:solidFill>
                  <a:schemeClr val="bg1"/>
                </a:solidFill>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Major Clusters,</a:t>
            </a:r>
            <a:r>
              <a:rPr lang="en-US" sz="1100" b="1" dirty="0">
                <a:solidFill>
                  <a:srgbClr val="000099"/>
                </a:solidFill>
              </a:rPr>
              <a:t> S</a:t>
            </a:r>
            <a:r>
              <a:rPr lang="en-US" sz="1100" b="1" kern="100" dirty="0">
                <a:solidFill>
                  <a:srgbClr val="000099"/>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Supporting Clusters, </a:t>
            </a:r>
            <a:r>
              <a:rPr lang="en-US" sz="1100" b="1" dirty="0">
                <a:solidFill>
                  <a:srgbClr val="C14A08"/>
                </a:solidFill>
              </a:rPr>
              <a:t>A</a:t>
            </a:r>
            <a:r>
              <a:rPr lang="en-US" sz="1100" b="1" kern="100" dirty="0">
                <a:solidFill>
                  <a:srgbClr val="C14A08"/>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Additional Clusters</a:t>
            </a:r>
          </a:p>
        </p:txBody>
      </p:sp>
      <p:graphicFrame>
        <p:nvGraphicFramePr>
          <p:cNvPr id="56" name="Table Placeholder 55">
            <a:extLst>
              <a:ext uri="{FF2B5EF4-FFF2-40B4-BE49-F238E27FC236}">
                <a16:creationId xmlns:a16="http://schemas.microsoft.com/office/drawing/2014/main" id="{450410D3-15F9-584B-554A-1EDD2A4A6064}"/>
              </a:ext>
            </a:extLst>
          </p:cNvPr>
          <p:cNvGraphicFramePr>
            <a:graphicFrameLocks noGrp="1"/>
          </p:cNvGraphicFramePr>
          <p:nvPr>
            <p:ph type="tbl" sz="quarter" idx="16"/>
            <p:extLst>
              <p:ext uri="{D42A27DB-BD31-4B8C-83A1-F6EECF244321}">
                <p14:modId xmlns:p14="http://schemas.microsoft.com/office/powerpoint/2010/main" val="3088471120"/>
              </p:ext>
            </p:extLst>
          </p:nvPr>
        </p:nvGraphicFramePr>
        <p:xfrm>
          <a:off x="85725" y="5172075"/>
          <a:ext cx="4694237" cy="3941064"/>
        </p:xfrm>
        <a:graphic>
          <a:graphicData uri="http://schemas.openxmlformats.org/drawingml/2006/table">
            <a:tbl>
              <a:tblPr firstRow="1" bandRow="1">
                <a:tableStyleId>{2D5ABB26-0587-4C30-8999-92F81FD0307C}</a:tableStyleId>
              </a:tblPr>
              <a:tblGrid>
                <a:gridCol w="824749">
                  <a:extLst>
                    <a:ext uri="{9D8B030D-6E8A-4147-A177-3AD203B41FA5}">
                      <a16:colId xmlns:a16="http://schemas.microsoft.com/office/drawing/2014/main" val="647274878"/>
                    </a:ext>
                  </a:extLst>
                </a:gridCol>
                <a:gridCol w="567168">
                  <a:extLst>
                    <a:ext uri="{9D8B030D-6E8A-4147-A177-3AD203B41FA5}">
                      <a16:colId xmlns:a16="http://schemas.microsoft.com/office/drawing/2014/main" val="725721055"/>
                    </a:ext>
                  </a:extLst>
                </a:gridCol>
                <a:gridCol w="3302320">
                  <a:extLst>
                    <a:ext uri="{9D8B030D-6E8A-4147-A177-3AD203B41FA5}">
                      <a16:colId xmlns:a16="http://schemas.microsoft.com/office/drawing/2014/main" val="3489195234"/>
                    </a:ext>
                  </a:extLst>
                </a:gridCol>
              </a:tblGrid>
              <a:tr h="232923">
                <a:tc>
                  <a:txBody>
                    <a:bodyPr/>
                    <a:lstStyle/>
                    <a:p>
                      <a:pPr algn="ctr"/>
                      <a:r>
                        <a:rPr lang="en-US" sz="1100" b="1" dirty="0">
                          <a:solidFill>
                            <a:srgbClr val="000099"/>
                          </a:solidFill>
                          <a:latin typeface="Cambria" panose="02040503050406030204" pitchFamily="18" charset="0"/>
                          <a:ea typeface="Cambria" panose="02040503050406030204" pitchFamily="18" charset="0"/>
                        </a:rPr>
                        <a:t>Indicator</a:t>
                      </a:r>
                    </a:p>
                  </a:txBody>
                  <a:tcPr marL="77724" marR="45720">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Type</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Cluster Heading</a:t>
                      </a:r>
                    </a:p>
                  </a:txBody>
                  <a:tcPr marL="77724" marR="45720">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34542413"/>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1.OA.A</a:t>
                      </a:r>
                    </a:p>
                  </a:txBody>
                  <a:tcPr marL="194310" marR="77724" marT="38862" marB="3886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Represent and solve problems involving addition and subtraction</a:t>
                      </a:r>
                    </a:p>
                  </a:txBody>
                  <a:tcPr marL="77724" marR="77724" marT="38862" marB="3886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939550497"/>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1.OA.B</a:t>
                      </a:r>
                    </a:p>
                  </a:txBody>
                  <a:tcPr marL="194310" marR="77724" marT="38862" marB="3886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Understand and apply properties of operations and the relationship between addition and subtraction</a:t>
                      </a:r>
                    </a:p>
                  </a:txBody>
                  <a:tcPr marL="77724" marR="0" marT="38862" marB="3886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87463327"/>
                  </a:ext>
                </a:extLst>
              </a:tr>
              <a:tr h="232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1.OA.C</a:t>
                      </a:r>
                    </a:p>
                  </a:txBody>
                  <a:tcPr marL="194310" marR="77724" marT="38862" marB="3886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Add and subtract within 20</a:t>
                      </a:r>
                    </a:p>
                  </a:txBody>
                  <a:tcPr marL="77724" marR="77724" marT="38862" marB="3886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11372538"/>
                  </a:ext>
                </a:extLst>
              </a:tr>
              <a:tr h="3627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1.OA.D</a:t>
                      </a:r>
                    </a:p>
                  </a:txBody>
                  <a:tcPr marL="194310" marR="77724" marT="38862" marB="3886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Work with addition and subtraction equations</a:t>
                      </a:r>
                    </a:p>
                  </a:txBody>
                  <a:tcPr marL="77724" marR="77724" marT="38862" marB="3886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791935023"/>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1.NBT.A</a:t>
                      </a:r>
                    </a:p>
                  </a:txBody>
                  <a:tcPr marL="194310" marR="77724" marT="38862" marB="3886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Extend the counting sequence</a:t>
                      </a:r>
                    </a:p>
                  </a:txBody>
                  <a:tcPr marL="77724" marR="77724" marT="38862" marB="3886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70097516"/>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1.NBT.B</a:t>
                      </a:r>
                    </a:p>
                  </a:txBody>
                  <a:tcPr marL="194310" marR="77724" marT="38862" marB="3886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Understand place value</a:t>
                      </a:r>
                    </a:p>
                  </a:txBody>
                  <a:tcPr marL="77724" marR="77724" marT="38862" marB="3886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300806485"/>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1.NBT.C</a:t>
                      </a:r>
                    </a:p>
                  </a:txBody>
                  <a:tcPr marL="194310" marR="77724" marT="38862" marB="3886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Use place value understanding and properties of operations to add and subtract</a:t>
                      </a:r>
                    </a:p>
                  </a:txBody>
                  <a:tcPr marL="77724" marR="77724" marT="38862" marB="3886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084432293"/>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1.M.A</a:t>
                      </a:r>
                    </a:p>
                  </a:txBody>
                  <a:tcPr marL="194310" marR="77724" marT="38862" marB="3886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Describe and compare measurable attributes.</a:t>
                      </a:r>
                    </a:p>
                  </a:txBody>
                  <a:tcPr marL="77724" marR="77724" marT="38862" marB="3886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644374409"/>
                  </a:ext>
                </a:extLst>
              </a:tr>
              <a:tr h="362712">
                <a:tc>
                  <a:txBody>
                    <a:bodyPr/>
                    <a:lstStyle/>
                    <a:p>
                      <a:r>
                        <a:rPr lang="en-US" sz="1100" dirty="0">
                          <a:solidFill>
                            <a:srgbClr val="000099"/>
                          </a:solidFill>
                          <a:latin typeface="Cambria" panose="02040503050406030204" pitchFamily="18" charset="0"/>
                          <a:ea typeface="Cambria" panose="02040503050406030204" pitchFamily="18" charset="0"/>
                        </a:rPr>
                        <a:t>1.M.B</a:t>
                      </a:r>
                    </a:p>
                  </a:txBody>
                  <a:tcPr marL="194310" marR="77724" marT="38862" marB="3886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C14A08"/>
                          </a:solidFill>
                          <a:latin typeface="Cambria" panose="02040503050406030204" pitchFamily="18" charset="0"/>
                          <a:ea typeface="Cambria" panose="02040503050406030204" pitchFamily="18" charset="0"/>
                        </a:rPr>
                        <a:t>A</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Tell and write time</a:t>
                      </a:r>
                    </a:p>
                  </a:txBody>
                  <a:tcPr marL="77724" marR="77724" marT="38862" marB="3886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20699672"/>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1.M.C</a:t>
                      </a:r>
                    </a:p>
                  </a:txBody>
                  <a:tcPr marL="194310" marR="77724" marT="38862" marB="3886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S</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Work with money</a:t>
                      </a:r>
                    </a:p>
                  </a:txBody>
                  <a:tcPr marL="77724" marR="77724" marT="38862" marB="3886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985504190"/>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1.DL.A</a:t>
                      </a:r>
                    </a:p>
                  </a:txBody>
                  <a:tcPr marL="194310" marR="77724" marT="38862" marB="3886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S</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Represent and interpret data</a:t>
                      </a:r>
                    </a:p>
                  </a:txBody>
                  <a:tcPr marL="77724" marR="77724" marT="38862" marB="3886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298786948"/>
                  </a:ext>
                </a:extLst>
              </a:tr>
              <a:tr h="232923">
                <a:tc>
                  <a:txBody>
                    <a:bodyPr/>
                    <a:lstStyle/>
                    <a:p>
                      <a:r>
                        <a:rPr lang="en-US" sz="1100" dirty="0">
                          <a:solidFill>
                            <a:srgbClr val="000099"/>
                          </a:solidFill>
                          <a:latin typeface="Cambria" panose="02040503050406030204" pitchFamily="18" charset="0"/>
                          <a:ea typeface="Cambria" panose="02040503050406030204" pitchFamily="18" charset="0"/>
                        </a:rPr>
                        <a:t>1.G.A</a:t>
                      </a:r>
                    </a:p>
                  </a:txBody>
                  <a:tcPr marL="194310" marR="77724" marT="38862" marB="3886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tcPr>
                </a:tc>
                <a:tc>
                  <a:txBody>
                    <a:bodyPr/>
                    <a:lstStyle/>
                    <a:p>
                      <a:pPr algn="ctr"/>
                      <a:r>
                        <a:rPr lang="en-US" sz="1100" b="1" dirty="0">
                          <a:solidFill>
                            <a:srgbClr val="C14A08"/>
                          </a:solidFill>
                          <a:latin typeface="Cambria" panose="02040503050406030204" pitchFamily="18" charset="0"/>
                          <a:ea typeface="Cambria" panose="02040503050406030204" pitchFamily="18" charset="0"/>
                        </a:rPr>
                        <a:t>A</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tcPr>
                </a:tc>
                <a:tc>
                  <a:txBody>
                    <a:bodyPr/>
                    <a:lstStyle/>
                    <a:p>
                      <a:r>
                        <a:rPr lang="en-US" sz="1100" dirty="0">
                          <a:solidFill>
                            <a:srgbClr val="000099"/>
                          </a:solidFill>
                          <a:latin typeface="Cambria" panose="02040503050406030204" pitchFamily="18" charset="0"/>
                          <a:ea typeface="Cambria" panose="02040503050406030204" pitchFamily="18" charset="0"/>
                        </a:rPr>
                        <a:t>Reason with shapes and their attributes</a:t>
                      </a:r>
                    </a:p>
                  </a:txBody>
                  <a:tcPr marL="77724" marR="77724" marT="38862" marB="3886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tcPr>
                </a:tc>
                <a:extLst>
                  <a:ext uri="{0D108BD9-81ED-4DB2-BD59-A6C34878D82A}">
                    <a16:rowId xmlns:a16="http://schemas.microsoft.com/office/drawing/2014/main" val="4281617829"/>
                  </a:ext>
                </a:extLst>
              </a:tr>
            </a:tbl>
          </a:graphicData>
        </a:graphic>
      </p:graphicFrame>
      <p:sp>
        <p:nvSpPr>
          <p:cNvPr id="51" name="Text Placeholder 50">
            <a:extLst>
              <a:ext uri="{FF2B5EF4-FFF2-40B4-BE49-F238E27FC236}">
                <a16:creationId xmlns:a16="http://schemas.microsoft.com/office/drawing/2014/main" id="{B120953D-D13B-C6C6-9E1F-C19ADE894C91}"/>
              </a:ext>
            </a:extLst>
          </p:cNvPr>
          <p:cNvSpPr>
            <a:spLocks noGrp="1"/>
          </p:cNvSpPr>
          <p:nvPr>
            <p:ph type="body" sz="quarter" idx="17"/>
          </p:nvPr>
        </p:nvSpPr>
        <p:spPr/>
        <p:txBody>
          <a:bodyPr>
            <a:normAutofit/>
          </a:bodyPr>
          <a:lstStyle/>
          <a:p>
            <a:pPr algn="ctr">
              <a:spcBef>
                <a:spcPts val="0"/>
              </a:spcBef>
              <a:spcAft>
                <a:spcPts val="0"/>
              </a:spcAft>
            </a:pPr>
            <a:r>
              <a:rPr lang="en-US" sz="1300" b="1" dirty="0"/>
              <a:t>Highlights of Major Work in </a:t>
            </a:r>
            <a:br>
              <a:rPr lang="en-US" sz="1300" b="1" dirty="0"/>
            </a:br>
            <a:r>
              <a:rPr lang="en-US" sz="1300" b="1" dirty="0"/>
              <a:t>Grades K</a:t>
            </a:r>
            <a:r>
              <a:rPr lang="en-US" sz="1300" b="1" kern="100" dirty="0">
                <a:cs typeface="Times New Roman" panose="02020603050405020304" pitchFamily="18" charset="0"/>
              </a:rPr>
              <a:t>–8</a:t>
            </a:r>
          </a:p>
        </p:txBody>
      </p:sp>
      <p:graphicFrame>
        <p:nvGraphicFramePr>
          <p:cNvPr id="58" name="Table Placeholder 57">
            <a:extLst>
              <a:ext uri="{FF2B5EF4-FFF2-40B4-BE49-F238E27FC236}">
                <a16:creationId xmlns:a16="http://schemas.microsoft.com/office/drawing/2014/main" id="{3176685C-28DF-6559-6D42-C3838070233B}"/>
              </a:ext>
            </a:extLst>
          </p:cNvPr>
          <p:cNvGraphicFramePr>
            <a:graphicFrameLocks noGrp="1"/>
          </p:cNvGraphicFramePr>
          <p:nvPr>
            <p:ph type="tbl" sz="quarter" idx="18"/>
            <p:extLst>
              <p:ext uri="{D42A27DB-BD31-4B8C-83A1-F6EECF244321}">
                <p14:modId xmlns:p14="http://schemas.microsoft.com/office/powerpoint/2010/main" val="1886352790"/>
              </p:ext>
            </p:extLst>
          </p:nvPr>
        </p:nvGraphicFramePr>
        <p:xfrm>
          <a:off x="4981575" y="4529138"/>
          <a:ext cx="2698749" cy="3230880"/>
        </p:xfrm>
        <a:graphic>
          <a:graphicData uri="http://schemas.openxmlformats.org/drawingml/2006/table">
            <a:tbl>
              <a:tblPr firstRow="1" bandRow="1">
                <a:tableStyleId>{2D5ABB26-0587-4C30-8999-92F81FD0307C}</a:tableStyleId>
              </a:tblPr>
              <a:tblGrid>
                <a:gridCol w="611980">
                  <a:extLst>
                    <a:ext uri="{9D8B030D-6E8A-4147-A177-3AD203B41FA5}">
                      <a16:colId xmlns:a16="http://schemas.microsoft.com/office/drawing/2014/main" val="2151960371"/>
                    </a:ext>
                  </a:extLst>
                </a:gridCol>
                <a:gridCol w="2086769">
                  <a:extLst>
                    <a:ext uri="{9D8B030D-6E8A-4147-A177-3AD203B41FA5}">
                      <a16:colId xmlns:a16="http://schemas.microsoft.com/office/drawing/2014/main" val="1814982087"/>
                    </a:ext>
                  </a:extLst>
                </a:gridCol>
              </a:tblGrid>
              <a:tr h="245364">
                <a:tc>
                  <a:txBody>
                    <a:bodyPr/>
                    <a:lstStyle/>
                    <a:p>
                      <a:r>
                        <a:rPr lang="en-US" sz="1100" b="1" dirty="0">
                          <a:solidFill>
                            <a:srgbClr val="000099"/>
                          </a:solidFill>
                          <a:latin typeface="Cambria" panose="02040503050406030204" pitchFamily="18" charset="0"/>
                          <a:ea typeface="Cambria" panose="02040503050406030204" pitchFamily="18" charset="0"/>
                        </a:rPr>
                        <a:t>Grades</a:t>
                      </a:r>
                    </a:p>
                  </a:txBody>
                  <a:tcPr marL="77724" marR="77724">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r>
                        <a:rPr lang="en-US" sz="1100" b="1" dirty="0">
                          <a:solidFill>
                            <a:srgbClr val="000099"/>
                          </a:solidFill>
                          <a:latin typeface="Cambria" panose="02040503050406030204" pitchFamily="18" charset="0"/>
                          <a:ea typeface="Cambria" panose="02040503050406030204" pitchFamily="18" charset="0"/>
                        </a:rPr>
                        <a:t>Topic</a:t>
                      </a:r>
                    </a:p>
                  </a:txBody>
                  <a:tcPr marL="77724" marR="77724">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574626985"/>
                  </a:ext>
                </a:extLst>
              </a:tr>
              <a:tr h="580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K</a:t>
                      </a:r>
                      <a:r>
                        <a:rPr lang="en-US" sz="1100" kern="1200" dirty="0">
                          <a:solidFill>
                            <a:srgbClr val="000099"/>
                          </a:solidFill>
                          <a:effectLst/>
                          <a:latin typeface="Cambria" panose="02040503050406030204" pitchFamily="18" charset="0"/>
                          <a:ea typeface="Cambria" panose="02040503050406030204" pitchFamily="18" charset="0"/>
                          <a:cs typeface="+mn-cs"/>
                        </a:rPr>
                        <a:t>–2</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Addition and subtraction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and problem solving; place value</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39013017"/>
                  </a:ext>
                </a:extLst>
              </a:tr>
              <a:tr h="7482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rgbClr val="000099"/>
                          </a:solidFill>
                          <a:effectLst/>
                          <a:latin typeface="Cambria" panose="02040503050406030204" pitchFamily="18" charset="0"/>
                          <a:ea typeface="Cambria" panose="02040503050406030204" pitchFamily="18" charset="0"/>
                          <a:cs typeface="+mn-cs"/>
                        </a:rPr>
                        <a:t>3–5</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Multiply and divide whole numbers and fractions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&amp; problem solving</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43687602"/>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6</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early expressions and equations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071200916"/>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7</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arithmetic of rational numbers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463516332"/>
                  </a:ext>
                </a:extLst>
              </a:tr>
              <a:tr h="413004">
                <a:tc>
                  <a:txBody>
                    <a:bodyPr/>
                    <a:lstStyle/>
                    <a:p>
                      <a:r>
                        <a:rPr lang="en-US" sz="1100" dirty="0">
                          <a:solidFill>
                            <a:srgbClr val="000099"/>
                          </a:solidFill>
                          <a:latin typeface="Cambria" panose="02040503050406030204" pitchFamily="18" charset="0"/>
                          <a:ea typeface="Cambria" panose="02040503050406030204" pitchFamily="18" charset="0"/>
                        </a:rPr>
                        <a:t>8</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tcPr>
                </a:tc>
                <a:tc>
                  <a:txBody>
                    <a:bodyPr/>
                    <a:lstStyle/>
                    <a:p>
                      <a:r>
                        <a:rPr lang="en-US" sz="1100" dirty="0">
                          <a:solidFill>
                            <a:srgbClr val="000099"/>
                          </a:solidFill>
                          <a:latin typeface="Cambria" panose="02040503050406030204" pitchFamily="18" charset="0"/>
                          <a:ea typeface="Cambria" panose="02040503050406030204" pitchFamily="18" charset="0"/>
                        </a:rPr>
                        <a:t>Linear algebra and linear functions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tcPr>
                </a:tc>
                <a:extLst>
                  <a:ext uri="{0D108BD9-81ED-4DB2-BD59-A6C34878D82A}">
                    <a16:rowId xmlns:a16="http://schemas.microsoft.com/office/drawing/2014/main" val="4120455818"/>
                  </a:ext>
                </a:extLst>
              </a:tr>
            </a:tbl>
          </a:graphicData>
        </a:graphic>
      </p:graphicFrame>
      <p:sp>
        <p:nvSpPr>
          <p:cNvPr id="60" name="Text Placeholder 59">
            <a:extLst>
              <a:ext uri="{FF2B5EF4-FFF2-40B4-BE49-F238E27FC236}">
                <a16:creationId xmlns:a16="http://schemas.microsoft.com/office/drawing/2014/main" id="{75829673-233F-38B6-8351-2D4DF4AE0583}"/>
              </a:ext>
            </a:extLst>
          </p:cNvPr>
          <p:cNvSpPr>
            <a:spLocks noGrp="1"/>
          </p:cNvSpPr>
          <p:nvPr>
            <p:ph type="body" sz="quarter" idx="19"/>
          </p:nvPr>
        </p:nvSpPr>
        <p:spPr/>
        <p:txBody>
          <a:bodyPr>
            <a:noAutofit/>
          </a:bodyPr>
          <a:lstStyle/>
          <a:p>
            <a:pPr algn="ctr"/>
            <a:r>
              <a:rPr lang="en-US" b="1" dirty="0"/>
              <a:t>Required Fluencies for </a:t>
            </a:r>
            <a:br>
              <a:rPr lang="en-US" b="1" dirty="0"/>
            </a:br>
            <a:r>
              <a:rPr lang="en-US" b="1" dirty="0"/>
              <a:t>Grade 1</a:t>
            </a:r>
          </a:p>
        </p:txBody>
      </p:sp>
      <p:sp>
        <p:nvSpPr>
          <p:cNvPr id="61" name="Text Placeholder 60">
            <a:extLst>
              <a:ext uri="{FF2B5EF4-FFF2-40B4-BE49-F238E27FC236}">
                <a16:creationId xmlns:a16="http://schemas.microsoft.com/office/drawing/2014/main" id="{8566A230-CA0E-478D-65BF-3539FC2ED3EA}"/>
              </a:ext>
            </a:extLst>
          </p:cNvPr>
          <p:cNvSpPr>
            <a:spLocks noGrp="1"/>
          </p:cNvSpPr>
          <p:nvPr>
            <p:ph type="body" sz="quarter" idx="20"/>
          </p:nvPr>
        </p:nvSpPr>
        <p:spPr/>
        <p:txBody>
          <a:bodyPr>
            <a:normAutofit/>
          </a:bodyPr>
          <a:lstStyle/>
          <a:p>
            <a:r>
              <a:rPr lang="en-US" sz="1200" b="1" dirty="0"/>
              <a:t>1.OA.C.6 </a:t>
            </a:r>
            <a:r>
              <a:rPr lang="en-US" sz="1200" dirty="0"/>
              <a:t>Add and subtract within 10</a:t>
            </a:r>
          </a:p>
        </p:txBody>
      </p:sp>
    </p:spTree>
    <p:extLst>
      <p:ext uri="{BB962C8B-B14F-4D97-AF65-F5344CB8AC3E}">
        <p14:creationId xmlns:p14="http://schemas.microsoft.com/office/powerpoint/2010/main" val="47862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6" name="Picture Placeholder 45" descr="Logo: NJ Department of Education STAMP, standards transparency and mastery platform.">
            <a:extLst>
              <a:ext uri="{FF2B5EF4-FFF2-40B4-BE49-F238E27FC236}">
                <a16:creationId xmlns:a16="http://schemas.microsoft.com/office/drawing/2014/main" id="{6A030911-2A01-150D-8CAC-AE6E0858A504}"/>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47" b="247"/>
          <a:stretch/>
        </p:blipFill>
        <p:spPr/>
      </p:pic>
      <p:sp>
        <p:nvSpPr>
          <p:cNvPr id="25" name="Title 24">
            <a:extLst>
              <a:ext uri="{FF2B5EF4-FFF2-40B4-BE49-F238E27FC236}">
                <a16:creationId xmlns:a16="http://schemas.microsoft.com/office/drawing/2014/main" id="{57067ED9-132E-EA0B-DC84-E8CCDCD602A0}"/>
              </a:ext>
            </a:extLst>
          </p:cNvPr>
          <p:cNvSpPr>
            <a:spLocks noGrp="1"/>
          </p:cNvSpPr>
          <p:nvPr>
            <p:ph type="title"/>
          </p:nvPr>
        </p:nvSpPr>
        <p:spPr/>
        <p:txBody>
          <a:bodyPr/>
          <a:lstStyle/>
          <a:p>
            <a:r>
              <a:rPr lang="en-US" sz="2400" dirty="0"/>
              <a:t>Grade 2</a:t>
            </a:r>
            <a:br>
              <a:rPr lang="en-US" sz="2040" dirty="0"/>
            </a:br>
            <a:r>
              <a:rPr lang="en-US" sz="2000" dirty="0">
                <a:solidFill>
                  <a:schemeClr val="tx1"/>
                </a:solidFill>
              </a:rPr>
              <a:t>Mathematics: </a:t>
            </a:r>
            <a:br>
              <a:rPr lang="en-US" sz="2000" dirty="0">
                <a:solidFill>
                  <a:schemeClr val="tx1"/>
                </a:solidFill>
              </a:rPr>
            </a:br>
            <a:r>
              <a:rPr lang="en-US" sz="2000" dirty="0">
                <a:solidFill>
                  <a:schemeClr val="tx1"/>
                </a:solidFill>
              </a:rPr>
              <a:t>Where to Focus</a:t>
            </a:r>
          </a:p>
        </p:txBody>
      </p:sp>
      <p:sp>
        <p:nvSpPr>
          <p:cNvPr id="27" name="Text Placeholder 26">
            <a:extLst>
              <a:ext uri="{FF2B5EF4-FFF2-40B4-BE49-F238E27FC236}">
                <a16:creationId xmlns:a16="http://schemas.microsoft.com/office/drawing/2014/main" id="{DD038AD2-6C77-EE0F-69F8-63138ABAD704}"/>
              </a:ext>
            </a:extLst>
          </p:cNvPr>
          <p:cNvSpPr>
            <a:spLocks noGrp="1"/>
          </p:cNvSpPr>
          <p:nvPr>
            <p:ph type="body" sz="quarter" idx="11"/>
          </p:nvPr>
        </p:nvSpPr>
        <p:spPr/>
        <p:txBody>
          <a:bodyPr vert="horz" lIns="0" tIns="45720" rIns="0" bIns="45720" rtlCol="0">
            <a:noAutofit/>
          </a:bodyPr>
          <a:lstStyle/>
          <a:p>
            <a:pPr>
              <a:spcBef>
                <a:spcPts val="0"/>
              </a:spcBef>
            </a:pPr>
            <a:r>
              <a:rPr lang="en-US" dirty="0"/>
              <a:t>This document shows where students and teachers should spend more time, relative to other clusters, in order to meet the expectations of the </a:t>
            </a:r>
            <a:r>
              <a:rPr lang="en-US" dirty="0">
                <a:solidFill>
                  <a:srgbClr val="FFC000"/>
                </a:solidFill>
              </a:rPr>
              <a:t>2023 New Jersey Student Learning Standards for Mathematics</a:t>
            </a:r>
            <a:r>
              <a:rPr lang="en-US" dirty="0"/>
              <a:t>.</a:t>
            </a:r>
          </a:p>
        </p:txBody>
      </p:sp>
      <p:sp>
        <p:nvSpPr>
          <p:cNvPr id="28" name="Text Placeholder 27">
            <a:extLst>
              <a:ext uri="{FF2B5EF4-FFF2-40B4-BE49-F238E27FC236}">
                <a16:creationId xmlns:a16="http://schemas.microsoft.com/office/drawing/2014/main" id="{80089E5F-566A-CCE0-4BC8-705621E11F68}"/>
              </a:ext>
            </a:extLst>
          </p:cNvPr>
          <p:cNvSpPr>
            <a:spLocks noGrp="1"/>
          </p:cNvSpPr>
          <p:nvPr>
            <p:ph type="body" sz="quarter" idx="12"/>
          </p:nvPr>
        </p:nvSpPr>
        <p:spPr>
          <a:xfrm>
            <a:off x="2298171" y="830060"/>
            <a:ext cx="2807859" cy="1839144"/>
          </a:xfrm>
        </p:spPr>
        <p:txBody>
          <a:bodyPr vert="horz" lIns="0" tIns="45720" rIns="0" bIns="45720" rtlCol="0">
            <a:noAutofit/>
          </a:bodyPr>
          <a:lstStyle/>
          <a:p>
            <a:r>
              <a:rPr lang="en-US" dirty="0">
                <a:solidFill>
                  <a:schemeClr val="tx1"/>
                </a:solidFill>
              </a:rPr>
              <a:t>Some clusters of standards were written to require greater emphasis than others. This varied emphasis is based on the depth of the mathematical ideas in the cluster, the time that they take to master, and/or their importance to future mathematics or the demands of college and career readiness. More time in these particular areas is also necessary for students to meet the Standards for Mathematical Practice. Therefore, not all content in a given grade is emphasized equally in the standards. </a:t>
            </a:r>
          </a:p>
        </p:txBody>
      </p:sp>
      <p:sp>
        <p:nvSpPr>
          <p:cNvPr id="47" name="Text Placeholder 46">
            <a:extLst>
              <a:ext uri="{FF2B5EF4-FFF2-40B4-BE49-F238E27FC236}">
                <a16:creationId xmlns:a16="http://schemas.microsoft.com/office/drawing/2014/main" id="{2DA0E273-D930-7CF3-C677-1F278E0102F4}"/>
              </a:ext>
            </a:extLst>
          </p:cNvPr>
          <p:cNvSpPr>
            <a:spLocks noGrp="1"/>
          </p:cNvSpPr>
          <p:nvPr>
            <p:ph type="body" sz="quarter" idx="13"/>
          </p:nvPr>
        </p:nvSpPr>
        <p:spPr>
          <a:xfrm>
            <a:off x="5259915" y="843974"/>
            <a:ext cx="2420212" cy="1824547"/>
          </a:xfrm>
        </p:spPr>
        <p:txBody>
          <a:bodyPr>
            <a:noAutofit/>
          </a:bodyPr>
          <a:lstStyle/>
          <a:p>
            <a:pPr>
              <a:spcBef>
                <a:spcPts val="0"/>
              </a:spcBef>
            </a:pPr>
            <a:r>
              <a:rPr lang="en-US" dirty="0"/>
              <a:t>To say that some things have greater emphasis is not to say that anything in the Standards can be neglected or omitted in instruction. </a:t>
            </a:r>
          </a:p>
          <a:p>
            <a:pPr>
              <a:spcAft>
                <a:spcPts val="0"/>
              </a:spcAft>
            </a:pPr>
            <a:r>
              <a:rPr lang="en-US" dirty="0"/>
              <a:t>Neglecting material will leave gaps in student skill and understanding and may leave students unprepared for the challenges of a later grade.</a:t>
            </a:r>
          </a:p>
        </p:txBody>
      </p:sp>
      <p:sp>
        <p:nvSpPr>
          <p:cNvPr id="48" name="Text Placeholder 47">
            <a:extLst>
              <a:ext uri="{FF2B5EF4-FFF2-40B4-BE49-F238E27FC236}">
                <a16:creationId xmlns:a16="http://schemas.microsoft.com/office/drawing/2014/main" id="{11B7ACA7-D65F-530D-62BE-55CDF6309834}"/>
              </a:ext>
            </a:extLst>
          </p:cNvPr>
          <p:cNvSpPr>
            <a:spLocks noGrp="1"/>
          </p:cNvSpPr>
          <p:nvPr>
            <p:ph type="body" sz="quarter" idx="14"/>
          </p:nvPr>
        </p:nvSpPr>
        <p:spPr>
          <a:xfrm>
            <a:off x="47512" y="3010618"/>
            <a:ext cx="7724888" cy="571689"/>
          </a:xfrm>
        </p:spPr>
        <p:txBody>
          <a:bodyPr>
            <a:noAutofit/>
          </a:bodyPr>
          <a:lstStyle/>
          <a:p>
            <a:pPr>
              <a:spcBef>
                <a:spcPts val="0"/>
              </a:spcBef>
              <a:spcAft>
                <a:spcPts val="0"/>
              </a:spcAft>
            </a:pPr>
            <a:r>
              <a:rPr lang="en-US" sz="1400" dirty="0">
                <a:solidFill>
                  <a:schemeClr val="bg1"/>
                </a:solidFill>
                <a:latin typeface="Cambria" panose="02040503050406030204" pitchFamily="18" charset="0"/>
                <a:ea typeface="Cambria" panose="02040503050406030204" pitchFamily="18" charset="0"/>
              </a:rPr>
              <a:t>Students should spend the majority of their time on the major work of the grade (</a:t>
            </a:r>
            <a:r>
              <a:rPr lang="en-US" sz="1400" b="1" dirty="0">
                <a:solidFill>
                  <a:srgbClr val="1E781E"/>
                </a:solidFill>
                <a:latin typeface="Cambria" panose="02040503050406030204" pitchFamily="18" charset="0"/>
                <a:ea typeface="Cambria" panose="02040503050406030204" pitchFamily="18" charset="0"/>
              </a:rPr>
              <a:t>M</a:t>
            </a:r>
            <a:r>
              <a:rPr lang="en-US" sz="1400" dirty="0">
                <a:solidFill>
                  <a:schemeClr val="bg1"/>
                </a:solidFill>
                <a:latin typeface="Cambria" panose="02040503050406030204" pitchFamily="18" charset="0"/>
                <a:ea typeface="Cambria" panose="02040503050406030204" pitchFamily="18" charset="0"/>
              </a:rPr>
              <a:t>). Supporting work (</a:t>
            </a:r>
            <a:r>
              <a:rPr lang="en-US" sz="1400" b="1" dirty="0">
                <a:solidFill>
                  <a:srgbClr val="000099"/>
                </a:solidFill>
                <a:latin typeface="Cambria" panose="02040503050406030204" pitchFamily="18" charset="0"/>
                <a:ea typeface="Cambria" panose="02040503050406030204" pitchFamily="18" charset="0"/>
              </a:rPr>
              <a:t>S</a:t>
            </a:r>
            <a:r>
              <a:rPr lang="en-US" sz="1400" dirty="0">
                <a:solidFill>
                  <a:schemeClr val="bg1"/>
                </a:solidFill>
                <a:latin typeface="Cambria" panose="02040503050406030204" pitchFamily="18" charset="0"/>
                <a:ea typeface="Cambria" panose="02040503050406030204" pitchFamily="18" charset="0"/>
              </a:rPr>
              <a:t>) and, where appropriate, additional work (</a:t>
            </a:r>
            <a:r>
              <a:rPr lang="en-US" sz="1400" b="1" dirty="0">
                <a:solidFill>
                  <a:srgbClr val="C14A08"/>
                </a:solidFill>
                <a:latin typeface="Cambria" panose="02040503050406030204" pitchFamily="18" charset="0"/>
                <a:ea typeface="Cambria" panose="02040503050406030204" pitchFamily="18" charset="0"/>
              </a:rPr>
              <a:t>A</a:t>
            </a:r>
            <a:r>
              <a:rPr lang="en-US" sz="1400" dirty="0">
                <a:solidFill>
                  <a:schemeClr val="bg1"/>
                </a:solidFill>
                <a:latin typeface="Cambria" panose="02040503050406030204" pitchFamily="18" charset="0"/>
                <a:ea typeface="Cambria" panose="02040503050406030204" pitchFamily="18" charset="0"/>
              </a:rPr>
              <a:t>) can engage students in the major work of the grade. </a:t>
            </a:r>
          </a:p>
        </p:txBody>
      </p:sp>
      <p:sp>
        <p:nvSpPr>
          <p:cNvPr id="49" name="Text Placeholder 48">
            <a:extLst>
              <a:ext uri="{FF2B5EF4-FFF2-40B4-BE49-F238E27FC236}">
                <a16:creationId xmlns:a16="http://schemas.microsoft.com/office/drawing/2014/main" id="{0D2D1CDC-3DA7-CB8F-E53C-D6E0AD7528F5}"/>
              </a:ext>
            </a:extLst>
          </p:cNvPr>
          <p:cNvSpPr>
            <a:spLocks noGrp="1"/>
          </p:cNvSpPr>
          <p:nvPr>
            <p:ph type="body" sz="quarter" idx="15"/>
          </p:nvPr>
        </p:nvSpPr>
        <p:spPr/>
        <p:txBody>
          <a:bodyPr>
            <a:normAutofit lnSpcReduction="10000"/>
          </a:bodyPr>
          <a:lstStyle/>
          <a:p>
            <a:pPr>
              <a:spcBef>
                <a:spcPts val="0"/>
              </a:spcBef>
              <a:spcAft>
                <a:spcPts val="510"/>
              </a:spcAft>
            </a:pPr>
            <a:r>
              <a:rPr lang="en-US" sz="1400" b="1" dirty="0"/>
              <a:t>Major, Supporting, &amp; Additional Clusters for Grade 2</a:t>
            </a:r>
          </a:p>
          <a:p>
            <a:pPr>
              <a:spcBef>
                <a:spcPts val="0"/>
              </a:spcBef>
              <a:spcAft>
                <a:spcPts val="510"/>
              </a:spcAft>
            </a:pPr>
            <a:r>
              <a:rPr lang="en-US" sz="1200" dirty="0">
                <a:solidFill>
                  <a:schemeClr val="bg1"/>
                </a:solidFill>
              </a:rPr>
              <a:t>Emphases are given at the cluster level. Refer to the New Jersey Student Learning Standards for Mathematics for the specific standards that fall within each cluster.</a:t>
            </a:r>
          </a:p>
        </p:txBody>
      </p:sp>
      <p:sp>
        <p:nvSpPr>
          <p:cNvPr id="2" name="Text Placeholder 1">
            <a:extLst>
              <a:ext uri="{FF2B5EF4-FFF2-40B4-BE49-F238E27FC236}">
                <a16:creationId xmlns:a16="http://schemas.microsoft.com/office/drawing/2014/main" id="{5F5DCBB7-46DF-B875-2823-00BABFF419DD}"/>
              </a:ext>
            </a:extLst>
          </p:cNvPr>
          <p:cNvSpPr>
            <a:spLocks noGrp="1"/>
          </p:cNvSpPr>
          <p:nvPr>
            <p:ph type="body" sz="quarter" idx="21"/>
          </p:nvPr>
        </p:nvSpPr>
        <p:spPr/>
        <p:txBody>
          <a:bodyPr/>
          <a:lstStyle/>
          <a:p>
            <a:r>
              <a:rPr lang="en-US" sz="1100" b="1" dirty="0">
                <a:solidFill>
                  <a:schemeClr val="bg1"/>
                </a:solidFill>
              </a:rPr>
              <a:t>Key</a:t>
            </a:r>
            <a:r>
              <a:rPr lang="en-US" sz="1100" dirty="0">
                <a:solidFill>
                  <a:schemeClr val="bg1"/>
                </a:solidFill>
              </a:rPr>
              <a:t>: </a:t>
            </a:r>
            <a:r>
              <a:rPr lang="en-US" sz="1100" b="1" dirty="0">
                <a:solidFill>
                  <a:srgbClr val="1E781E"/>
                </a:solidFill>
              </a:rPr>
              <a:t>M</a:t>
            </a:r>
            <a:r>
              <a:rPr lang="en-US" sz="1100" dirty="0">
                <a:solidFill>
                  <a:schemeClr val="bg1"/>
                </a:solidFill>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Major Clusters,</a:t>
            </a:r>
            <a:r>
              <a:rPr lang="en-US" sz="1100" b="1" dirty="0">
                <a:solidFill>
                  <a:srgbClr val="000099"/>
                </a:solidFill>
              </a:rPr>
              <a:t> S</a:t>
            </a:r>
            <a:r>
              <a:rPr lang="en-US" sz="1100" b="1" kern="100" dirty="0">
                <a:solidFill>
                  <a:srgbClr val="000099"/>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Supporting Clusters, </a:t>
            </a:r>
            <a:r>
              <a:rPr lang="en-US" sz="1100" b="1" dirty="0">
                <a:solidFill>
                  <a:srgbClr val="C14A08"/>
                </a:solidFill>
              </a:rPr>
              <a:t>A</a:t>
            </a:r>
            <a:r>
              <a:rPr lang="en-US" sz="1100" b="1" kern="100" dirty="0">
                <a:solidFill>
                  <a:srgbClr val="C14A08"/>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Additional Clusters</a:t>
            </a:r>
          </a:p>
        </p:txBody>
      </p:sp>
      <p:graphicFrame>
        <p:nvGraphicFramePr>
          <p:cNvPr id="56" name="Table Placeholder 55">
            <a:extLst>
              <a:ext uri="{FF2B5EF4-FFF2-40B4-BE49-F238E27FC236}">
                <a16:creationId xmlns:a16="http://schemas.microsoft.com/office/drawing/2014/main" id="{450410D3-15F9-584B-554A-1EDD2A4A6064}"/>
              </a:ext>
            </a:extLst>
          </p:cNvPr>
          <p:cNvGraphicFramePr>
            <a:graphicFrameLocks noGrp="1"/>
          </p:cNvGraphicFramePr>
          <p:nvPr>
            <p:ph type="tbl" sz="quarter" idx="16"/>
            <p:extLst>
              <p:ext uri="{D42A27DB-BD31-4B8C-83A1-F6EECF244321}">
                <p14:modId xmlns:p14="http://schemas.microsoft.com/office/powerpoint/2010/main" val="287335042"/>
              </p:ext>
            </p:extLst>
          </p:nvPr>
        </p:nvGraphicFramePr>
        <p:xfrm>
          <a:off x="85725" y="5172075"/>
          <a:ext cx="4694237" cy="3627120"/>
        </p:xfrm>
        <a:graphic>
          <a:graphicData uri="http://schemas.openxmlformats.org/drawingml/2006/table">
            <a:tbl>
              <a:tblPr firstRow="1" bandRow="1">
                <a:tableStyleId>{2D5ABB26-0587-4C30-8999-92F81FD0307C}</a:tableStyleId>
              </a:tblPr>
              <a:tblGrid>
                <a:gridCol w="824749">
                  <a:extLst>
                    <a:ext uri="{9D8B030D-6E8A-4147-A177-3AD203B41FA5}">
                      <a16:colId xmlns:a16="http://schemas.microsoft.com/office/drawing/2014/main" val="647274878"/>
                    </a:ext>
                  </a:extLst>
                </a:gridCol>
                <a:gridCol w="567168">
                  <a:extLst>
                    <a:ext uri="{9D8B030D-6E8A-4147-A177-3AD203B41FA5}">
                      <a16:colId xmlns:a16="http://schemas.microsoft.com/office/drawing/2014/main" val="725721055"/>
                    </a:ext>
                  </a:extLst>
                </a:gridCol>
                <a:gridCol w="3302320">
                  <a:extLst>
                    <a:ext uri="{9D8B030D-6E8A-4147-A177-3AD203B41FA5}">
                      <a16:colId xmlns:a16="http://schemas.microsoft.com/office/drawing/2014/main" val="3489195234"/>
                    </a:ext>
                  </a:extLst>
                </a:gridCol>
              </a:tblGrid>
              <a:tr h="232923">
                <a:tc>
                  <a:txBody>
                    <a:bodyPr/>
                    <a:lstStyle/>
                    <a:p>
                      <a:pPr algn="ctr"/>
                      <a:r>
                        <a:rPr lang="en-US" sz="1100" b="1" dirty="0">
                          <a:solidFill>
                            <a:srgbClr val="000099"/>
                          </a:solidFill>
                          <a:latin typeface="Cambria" panose="02040503050406030204" pitchFamily="18" charset="0"/>
                          <a:ea typeface="Cambria" panose="02040503050406030204" pitchFamily="18" charset="0"/>
                        </a:rPr>
                        <a:t>Indicator</a:t>
                      </a:r>
                    </a:p>
                  </a:txBody>
                  <a:tcPr marL="77724" marR="45720">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Type</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Cluster Heading</a:t>
                      </a:r>
                    </a:p>
                  </a:txBody>
                  <a:tcPr marL="77724" marR="45720">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34542413"/>
                  </a:ext>
                </a:extLst>
              </a:tr>
              <a:tr h="232923">
                <a:tc>
                  <a:txBody>
                    <a:bodyPr/>
                    <a:lstStyle/>
                    <a:p>
                      <a:pPr algn="ctr"/>
                      <a:r>
                        <a:rPr lang="en-US" sz="1100" dirty="0">
                          <a:solidFill>
                            <a:srgbClr val="000099"/>
                          </a:solidFill>
                          <a:latin typeface="Cambria" panose="02040503050406030204" pitchFamily="18" charset="0"/>
                          <a:ea typeface="Cambria" panose="02040503050406030204" pitchFamily="18" charset="0"/>
                        </a:rPr>
                        <a:t>2.OA.A</a:t>
                      </a:r>
                    </a:p>
                  </a:txBody>
                  <a:tcPr marL="45720" marR="45720" marT="27432" marB="2743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Represent and solve problems involving addition and subtraction</a:t>
                      </a:r>
                    </a:p>
                  </a:txBody>
                  <a:tcPr marR="45720" marT="27432" marB="2743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939550497"/>
                  </a:ext>
                </a:extLst>
              </a:tr>
              <a:tr h="232923">
                <a:tc>
                  <a:txBody>
                    <a:bodyPr/>
                    <a:lstStyle/>
                    <a:p>
                      <a:pPr algn="ctr"/>
                      <a:r>
                        <a:rPr lang="en-US" sz="1100" dirty="0">
                          <a:solidFill>
                            <a:srgbClr val="000099"/>
                          </a:solidFill>
                          <a:latin typeface="Cambria" panose="02040503050406030204" pitchFamily="18" charset="0"/>
                          <a:ea typeface="Cambria" panose="02040503050406030204" pitchFamily="18" charset="0"/>
                        </a:rPr>
                        <a:t>2.OA.B</a:t>
                      </a:r>
                    </a:p>
                  </a:txBody>
                  <a:tcPr marL="45720" marR="45720" marT="27432" marB="2743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Add and subtract within 20</a:t>
                      </a:r>
                    </a:p>
                  </a:txBody>
                  <a:tcPr marR="45720" marT="27432" marB="2743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87463327"/>
                  </a:ext>
                </a:extLst>
              </a:tr>
              <a:tr h="232923">
                <a:tc>
                  <a:txBody>
                    <a:bodyPr/>
                    <a:lstStyle/>
                    <a:p>
                      <a:pPr algn="ctr"/>
                      <a:r>
                        <a:rPr lang="en-US" sz="1100" dirty="0">
                          <a:solidFill>
                            <a:srgbClr val="000099"/>
                          </a:solidFill>
                          <a:latin typeface="Cambria" panose="02040503050406030204" pitchFamily="18" charset="0"/>
                          <a:ea typeface="Cambria" panose="02040503050406030204" pitchFamily="18" charset="0"/>
                        </a:rPr>
                        <a:t>2.OA.C</a:t>
                      </a:r>
                    </a:p>
                  </a:txBody>
                  <a:tcPr marL="45720" marR="45720" marT="27432" marB="2743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S</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Work with equal groups of objects to gain foundations for multiplication</a:t>
                      </a:r>
                    </a:p>
                  </a:txBody>
                  <a:tcPr marR="45720" marT="27432" marB="2743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11372538"/>
                  </a:ext>
                </a:extLst>
              </a:tr>
              <a:tr h="362712">
                <a:tc>
                  <a:txBody>
                    <a:bodyPr/>
                    <a:lstStyle/>
                    <a:p>
                      <a:pPr algn="ctr"/>
                      <a:r>
                        <a:rPr lang="en-US" sz="1100" dirty="0">
                          <a:solidFill>
                            <a:srgbClr val="000099"/>
                          </a:solidFill>
                          <a:latin typeface="Cambria" panose="02040503050406030204" pitchFamily="18" charset="0"/>
                          <a:ea typeface="Cambria" panose="02040503050406030204" pitchFamily="18" charset="0"/>
                        </a:rPr>
                        <a:t>2.NBT.A</a:t>
                      </a:r>
                    </a:p>
                  </a:txBody>
                  <a:tcPr marL="45720" marR="45720" marT="27432" marB="2743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Understand place value</a:t>
                      </a:r>
                    </a:p>
                  </a:txBody>
                  <a:tcPr marR="45720" marT="27432" marB="2743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791935023"/>
                  </a:ext>
                </a:extLst>
              </a:tr>
              <a:tr h="232923">
                <a:tc>
                  <a:txBody>
                    <a:bodyPr/>
                    <a:lstStyle/>
                    <a:p>
                      <a:pPr algn="ctr"/>
                      <a:r>
                        <a:rPr lang="en-US" sz="1100" dirty="0">
                          <a:solidFill>
                            <a:srgbClr val="000099"/>
                          </a:solidFill>
                          <a:latin typeface="Cambria" panose="02040503050406030204" pitchFamily="18" charset="0"/>
                          <a:ea typeface="Cambria" panose="02040503050406030204" pitchFamily="18" charset="0"/>
                        </a:rPr>
                        <a:t>2.NBT.B</a:t>
                      </a:r>
                    </a:p>
                  </a:txBody>
                  <a:tcPr marL="45720" marR="45720" marT="27432" marB="2743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Use place value understanding and properties of operations to add and subtract</a:t>
                      </a:r>
                    </a:p>
                  </a:txBody>
                  <a:tcPr marR="45720" marT="27432" marB="2743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70097516"/>
                  </a:ext>
                </a:extLst>
              </a:tr>
              <a:tr h="232923">
                <a:tc>
                  <a:txBody>
                    <a:bodyPr/>
                    <a:lstStyle/>
                    <a:p>
                      <a:pPr algn="ctr"/>
                      <a:r>
                        <a:rPr lang="en-US" sz="1100" dirty="0">
                          <a:solidFill>
                            <a:srgbClr val="000099"/>
                          </a:solidFill>
                          <a:latin typeface="Cambria" panose="02040503050406030204" pitchFamily="18" charset="0"/>
                          <a:ea typeface="Cambria" panose="02040503050406030204" pitchFamily="18" charset="0"/>
                        </a:rPr>
                        <a:t>2.M.A</a:t>
                      </a:r>
                    </a:p>
                  </a:txBody>
                  <a:tcPr marL="45720" marR="45720" marT="27432" marB="2743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Measure and estimate lengths in standard units</a:t>
                      </a:r>
                    </a:p>
                  </a:txBody>
                  <a:tcPr marR="45720" marT="27432" marB="2743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300806485"/>
                  </a:ext>
                </a:extLst>
              </a:tr>
              <a:tr h="232923">
                <a:tc>
                  <a:txBody>
                    <a:bodyPr/>
                    <a:lstStyle/>
                    <a:p>
                      <a:pPr algn="ctr"/>
                      <a:r>
                        <a:rPr lang="en-US" sz="1100" dirty="0">
                          <a:solidFill>
                            <a:srgbClr val="000099"/>
                          </a:solidFill>
                          <a:latin typeface="Cambria" panose="02040503050406030204" pitchFamily="18" charset="0"/>
                          <a:ea typeface="Cambria" panose="02040503050406030204" pitchFamily="18" charset="0"/>
                        </a:rPr>
                        <a:t>2.M.B</a:t>
                      </a:r>
                    </a:p>
                  </a:txBody>
                  <a:tcPr marL="45720" marR="45720" marT="27432" marB="2743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Relate addition and subtraction to length</a:t>
                      </a:r>
                    </a:p>
                  </a:txBody>
                  <a:tcPr marR="45720" marT="27432" marB="2743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084432293"/>
                  </a:ext>
                </a:extLst>
              </a:tr>
              <a:tr h="232923">
                <a:tc>
                  <a:txBody>
                    <a:bodyPr/>
                    <a:lstStyle/>
                    <a:p>
                      <a:pPr algn="ctr"/>
                      <a:r>
                        <a:rPr lang="en-US" sz="1100" dirty="0">
                          <a:solidFill>
                            <a:srgbClr val="000099"/>
                          </a:solidFill>
                          <a:latin typeface="Cambria" panose="02040503050406030204" pitchFamily="18" charset="0"/>
                          <a:ea typeface="Cambria" panose="02040503050406030204" pitchFamily="18" charset="0"/>
                        </a:rPr>
                        <a:t>2.M.C</a:t>
                      </a:r>
                    </a:p>
                  </a:txBody>
                  <a:tcPr marL="45720" marR="45720" marT="27432" marB="2743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S</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Work with time and money</a:t>
                      </a:r>
                    </a:p>
                  </a:txBody>
                  <a:tcPr marR="45720" marT="27432" marB="2743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644374409"/>
                  </a:ext>
                </a:extLst>
              </a:tr>
              <a:tr h="362712">
                <a:tc>
                  <a:txBody>
                    <a:bodyPr/>
                    <a:lstStyle/>
                    <a:p>
                      <a:pPr algn="ctr"/>
                      <a:r>
                        <a:rPr lang="en-US" sz="1100" dirty="0">
                          <a:solidFill>
                            <a:srgbClr val="000099"/>
                          </a:solidFill>
                          <a:latin typeface="Cambria" panose="02040503050406030204" pitchFamily="18" charset="0"/>
                          <a:ea typeface="Cambria" panose="02040503050406030204" pitchFamily="18" charset="0"/>
                        </a:rPr>
                        <a:t>2.DL.A</a:t>
                      </a:r>
                    </a:p>
                  </a:txBody>
                  <a:tcPr marL="45720" marR="45720" marT="27432" marB="2743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C14A08"/>
                          </a:solidFill>
                          <a:latin typeface="Cambria" panose="02040503050406030204" pitchFamily="18" charset="0"/>
                          <a:ea typeface="Cambria" panose="02040503050406030204" pitchFamily="18" charset="0"/>
                        </a:rPr>
                        <a:t>A</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Understand concepts of data</a:t>
                      </a:r>
                    </a:p>
                  </a:txBody>
                  <a:tcPr marR="45720" marT="27432" marB="2743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20699672"/>
                  </a:ext>
                </a:extLst>
              </a:tr>
              <a:tr h="232923">
                <a:tc>
                  <a:txBody>
                    <a:bodyPr/>
                    <a:lstStyle/>
                    <a:p>
                      <a:pPr algn="ctr"/>
                      <a:r>
                        <a:rPr lang="en-US" sz="1100" dirty="0">
                          <a:solidFill>
                            <a:srgbClr val="000099"/>
                          </a:solidFill>
                          <a:latin typeface="Cambria" panose="02040503050406030204" pitchFamily="18" charset="0"/>
                          <a:ea typeface="Cambria" panose="02040503050406030204" pitchFamily="18" charset="0"/>
                        </a:rPr>
                        <a:t>2.DL.B</a:t>
                      </a:r>
                    </a:p>
                  </a:txBody>
                  <a:tcPr marL="45720" marR="45720" marT="27432" marB="2743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S</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Represent and interpret data</a:t>
                      </a:r>
                    </a:p>
                  </a:txBody>
                  <a:tcPr marR="45720" marT="27432" marB="2743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985504190"/>
                  </a:ext>
                </a:extLst>
              </a:tr>
              <a:tr h="232923">
                <a:tc>
                  <a:txBody>
                    <a:bodyPr/>
                    <a:lstStyle/>
                    <a:p>
                      <a:pPr algn="ctr"/>
                      <a:r>
                        <a:rPr lang="en-US" sz="1100" dirty="0">
                          <a:solidFill>
                            <a:srgbClr val="000099"/>
                          </a:solidFill>
                          <a:latin typeface="Cambria" panose="02040503050406030204" pitchFamily="18" charset="0"/>
                          <a:ea typeface="Cambria" panose="02040503050406030204" pitchFamily="18" charset="0"/>
                        </a:rPr>
                        <a:t>2.G.A</a:t>
                      </a:r>
                    </a:p>
                  </a:txBody>
                  <a:tcPr marL="45720" marR="45720" marT="27432" marB="27432">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dirty="0">
                          <a:solidFill>
                            <a:srgbClr val="C14A08"/>
                          </a:solidFill>
                          <a:latin typeface="Cambria" panose="02040503050406030204" pitchFamily="18" charset="0"/>
                          <a:ea typeface="Cambria" panose="02040503050406030204" pitchFamily="18" charset="0"/>
                        </a:rPr>
                        <a:t>A</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Reason with shapes and their attributes</a:t>
                      </a:r>
                    </a:p>
                  </a:txBody>
                  <a:tcPr marR="45720" marT="27432" marB="27432">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298786948"/>
                  </a:ext>
                </a:extLst>
              </a:tr>
            </a:tbl>
          </a:graphicData>
        </a:graphic>
      </p:graphicFrame>
      <p:sp>
        <p:nvSpPr>
          <p:cNvPr id="51" name="Text Placeholder 50">
            <a:extLst>
              <a:ext uri="{FF2B5EF4-FFF2-40B4-BE49-F238E27FC236}">
                <a16:creationId xmlns:a16="http://schemas.microsoft.com/office/drawing/2014/main" id="{B120953D-D13B-C6C6-9E1F-C19ADE894C91}"/>
              </a:ext>
            </a:extLst>
          </p:cNvPr>
          <p:cNvSpPr>
            <a:spLocks noGrp="1"/>
          </p:cNvSpPr>
          <p:nvPr>
            <p:ph type="body" sz="quarter" idx="17"/>
          </p:nvPr>
        </p:nvSpPr>
        <p:spPr/>
        <p:txBody>
          <a:bodyPr>
            <a:normAutofit/>
          </a:bodyPr>
          <a:lstStyle/>
          <a:p>
            <a:pPr algn="ctr">
              <a:spcBef>
                <a:spcPts val="0"/>
              </a:spcBef>
              <a:spcAft>
                <a:spcPts val="0"/>
              </a:spcAft>
            </a:pPr>
            <a:r>
              <a:rPr lang="en-US" sz="1300" b="1" dirty="0"/>
              <a:t>Highlights of Major Work in </a:t>
            </a:r>
            <a:br>
              <a:rPr lang="en-US" sz="1300" b="1" dirty="0"/>
            </a:br>
            <a:r>
              <a:rPr lang="en-US" sz="1300" b="1" dirty="0"/>
              <a:t>Grades K</a:t>
            </a:r>
            <a:r>
              <a:rPr lang="en-US" sz="1300" b="1" kern="100" dirty="0">
                <a:cs typeface="Times New Roman" panose="02020603050405020304" pitchFamily="18" charset="0"/>
              </a:rPr>
              <a:t>–8</a:t>
            </a:r>
          </a:p>
        </p:txBody>
      </p:sp>
      <p:graphicFrame>
        <p:nvGraphicFramePr>
          <p:cNvPr id="58" name="Table Placeholder 57">
            <a:extLst>
              <a:ext uri="{FF2B5EF4-FFF2-40B4-BE49-F238E27FC236}">
                <a16:creationId xmlns:a16="http://schemas.microsoft.com/office/drawing/2014/main" id="{3176685C-28DF-6559-6D42-C3838070233B}"/>
              </a:ext>
            </a:extLst>
          </p:cNvPr>
          <p:cNvGraphicFramePr>
            <a:graphicFrameLocks noGrp="1"/>
          </p:cNvGraphicFramePr>
          <p:nvPr>
            <p:ph type="tbl" sz="quarter" idx="18"/>
            <p:extLst>
              <p:ext uri="{D42A27DB-BD31-4B8C-83A1-F6EECF244321}">
                <p14:modId xmlns:p14="http://schemas.microsoft.com/office/powerpoint/2010/main" val="1342176475"/>
              </p:ext>
            </p:extLst>
          </p:nvPr>
        </p:nvGraphicFramePr>
        <p:xfrm>
          <a:off x="4981575" y="4529138"/>
          <a:ext cx="2698749" cy="3230880"/>
        </p:xfrm>
        <a:graphic>
          <a:graphicData uri="http://schemas.openxmlformats.org/drawingml/2006/table">
            <a:tbl>
              <a:tblPr firstRow="1" bandRow="1">
                <a:tableStyleId>{2D5ABB26-0587-4C30-8999-92F81FD0307C}</a:tableStyleId>
              </a:tblPr>
              <a:tblGrid>
                <a:gridCol w="611980">
                  <a:extLst>
                    <a:ext uri="{9D8B030D-6E8A-4147-A177-3AD203B41FA5}">
                      <a16:colId xmlns:a16="http://schemas.microsoft.com/office/drawing/2014/main" val="2151960371"/>
                    </a:ext>
                  </a:extLst>
                </a:gridCol>
                <a:gridCol w="2086769">
                  <a:extLst>
                    <a:ext uri="{9D8B030D-6E8A-4147-A177-3AD203B41FA5}">
                      <a16:colId xmlns:a16="http://schemas.microsoft.com/office/drawing/2014/main" val="1814982087"/>
                    </a:ext>
                  </a:extLst>
                </a:gridCol>
              </a:tblGrid>
              <a:tr h="245364">
                <a:tc>
                  <a:txBody>
                    <a:bodyPr/>
                    <a:lstStyle/>
                    <a:p>
                      <a:r>
                        <a:rPr lang="en-US" sz="1100" b="1" dirty="0">
                          <a:solidFill>
                            <a:srgbClr val="000099"/>
                          </a:solidFill>
                          <a:latin typeface="Cambria" panose="02040503050406030204" pitchFamily="18" charset="0"/>
                          <a:ea typeface="Cambria" panose="02040503050406030204" pitchFamily="18" charset="0"/>
                        </a:rPr>
                        <a:t>Grades</a:t>
                      </a:r>
                    </a:p>
                  </a:txBody>
                  <a:tcPr marL="77724" marR="77724">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r>
                        <a:rPr lang="en-US" sz="1100" b="1" dirty="0">
                          <a:solidFill>
                            <a:srgbClr val="000099"/>
                          </a:solidFill>
                          <a:latin typeface="Cambria" panose="02040503050406030204" pitchFamily="18" charset="0"/>
                          <a:ea typeface="Cambria" panose="02040503050406030204" pitchFamily="18" charset="0"/>
                        </a:rPr>
                        <a:t>Topic</a:t>
                      </a:r>
                    </a:p>
                  </a:txBody>
                  <a:tcPr marL="77724" marR="77724">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574626985"/>
                  </a:ext>
                </a:extLst>
              </a:tr>
              <a:tr h="580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K</a:t>
                      </a:r>
                      <a:r>
                        <a:rPr lang="en-US" sz="1100" kern="1200" dirty="0">
                          <a:solidFill>
                            <a:srgbClr val="000099"/>
                          </a:solidFill>
                          <a:effectLst/>
                          <a:latin typeface="Cambria" panose="02040503050406030204" pitchFamily="18" charset="0"/>
                          <a:ea typeface="Cambria" panose="02040503050406030204" pitchFamily="18" charset="0"/>
                          <a:cs typeface="+mn-cs"/>
                        </a:rPr>
                        <a:t>–2</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Addition and subtraction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and problem solving; place value</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39013017"/>
                  </a:ext>
                </a:extLst>
              </a:tr>
              <a:tr h="7482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rgbClr val="000099"/>
                          </a:solidFill>
                          <a:effectLst/>
                          <a:latin typeface="Cambria" panose="02040503050406030204" pitchFamily="18" charset="0"/>
                          <a:ea typeface="Cambria" panose="02040503050406030204" pitchFamily="18" charset="0"/>
                          <a:cs typeface="+mn-cs"/>
                        </a:rPr>
                        <a:t>3–5</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Multiply and divide whole numbers and fractions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&amp; problem solving</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43687602"/>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6</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early expressions and equations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071200916"/>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7</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arithmetic of rational numbers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463516332"/>
                  </a:ext>
                </a:extLst>
              </a:tr>
              <a:tr h="413004">
                <a:tc>
                  <a:txBody>
                    <a:bodyPr/>
                    <a:lstStyle/>
                    <a:p>
                      <a:r>
                        <a:rPr lang="en-US" sz="1100" dirty="0">
                          <a:solidFill>
                            <a:srgbClr val="000099"/>
                          </a:solidFill>
                          <a:latin typeface="Cambria" panose="02040503050406030204" pitchFamily="18" charset="0"/>
                          <a:ea typeface="Cambria" panose="02040503050406030204" pitchFamily="18" charset="0"/>
                        </a:rPr>
                        <a:t>8</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tcPr>
                </a:tc>
                <a:tc>
                  <a:txBody>
                    <a:bodyPr/>
                    <a:lstStyle/>
                    <a:p>
                      <a:r>
                        <a:rPr lang="en-US" sz="1100" dirty="0">
                          <a:solidFill>
                            <a:srgbClr val="000099"/>
                          </a:solidFill>
                          <a:latin typeface="Cambria" panose="02040503050406030204" pitchFamily="18" charset="0"/>
                          <a:ea typeface="Cambria" panose="02040503050406030204" pitchFamily="18" charset="0"/>
                        </a:rPr>
                        <a:t>Linear algebra and linear functions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tcPr>
                </a:tc>
                <a:extLst>
                  <a:ext uri="{0D108BD9-81ED-4DB2-BD59-A6C34878D82A}">
                    <a16:rowId xmlns:a16="http://schemas.microsoft.com/office/drawing/2014/main" val="4120455818"/>
                  </a:ext>
                </a:extLst>
              </a:tr>
            </a:tbl>
          </a:graphicData>
        </a:graphic>
      </p:graphicFrame>
      <p:sp>
        <p:nvSpPr>
          <p:cNvPr id="60" name="Text Placeholder 59">
            <a:extLst>
              <a:ext uri="{FF2B5EF4-FFF2-40B4-BE49-F238E27FC236}">
                <a16:creationId xmlns:a16="http://schemas.microsoft.com/office/drawing/2014/main" id="{75829673-233F-38B6-8351-2D4DF4AE0583}"/>
              </a:ext>
            </a:extLst>
          </p:cNvPr>
          <p:cNvSpPr>
            <a:spLocks noGrp="1"/>
          </p:cNvSpPr>
          <p:nvPr>
            <p:ph type="body" sz="quarter" idx="19"/>
          </p:nvPr>
        </p:nvSpPr>
        <p:spPr/>
        <p:txBody>
          <a:bodyPr>
            <a:noAutofit/>
          </a:bodyPr>
          <a:lstStyle/>
          <a:p>
            <a:pPr algn="ctr"/>
            <a:r>
              <a:rPr lang="en-US" b="1" dirty="0"/>
              <a:t>Required Fluencies for </a:t>
            </a:r>
            <a:br>
              <a:rPr lang="en-US" b="1" dirty="0"/>
            </a:br>
            <a:r>
              <a:rPr lang="en-US" b="1" dirty="0"/>
              <a:t>Grade 2</a:t>
            </a:r>
          </a:p>
        </p:txBody>
      </p:sp>
      <p:sp>
        <p:nvSpPr>
          <p:cNvPr id="61" name="Text Placeholder 60">
            <a:extLst>
              <a:ext uri="{FF2B5EF4-FFF2-40B4-BE49-F238E27FC236}">
                <a16:creationId xmlns:a16="http://schemas.microsoft.com/office/drawing/2014/main" id="{8566A230-CA0E-478D-65BF-3539FC2ED3EA}"/>
              </a:ext>
            </a:extLst>
          </p:cNvPr>
          <p:cNvSpPr>
            <a:spLocks noGrp="1"/>
          </p:cNvSpPr>
          <p:nvPr>
            <p:ph type="body" sz="quarter" idx="20"/>
          </p:nvPr>
        </p:nvSpPr>
        <p:spPr/>
        <p:txBody>
          <a:bodyPr>
            <a:normAutofit fontScale="92500"/>
          </a:bodyPr>
          <a:lstStyle/>
          <a:p>
            <a:pPr>
              <a:spcBef>
                <a:spcPts val="0"/>
              </a:spcBef>
              <a:spcAft>
                <a:spcPts val="1200"/>
              </a:spcAft>
            </a:pPr>
            <a:r>
              <a:rPr lang="en-US" sz="1200" b="1" dirty="0"/>
              <a:t>2.OA.B.2 </a:t>
            </a:r>
            <a:r>
              <a:rPr lang="en-US" sz="1200" b="1" cap="none" dirty="0"/>
              <a:t>A</a:t>
            </a:r>
            <a:r>
              <a:rPr lang="en-US" sz="1200" cap="none" dirty="0"/>
              <a:t>dd and subtract within 20 using mental strategies; Know single digit sums from memory.</a:t>
            </a:r>
          </a:p>
          <a:p>
            <a:pPr>
              <a:spcBef>
                <a:spcPts val="0"/>
              </a:spcBef>
              <a:spcAft>
                <a:spcPts val="1200"/>
              </a:spcAft>
            </a:pPr>
            <a:r>
              <a:rPr lang="en-US" sz="1200" b="1" cap="none" dirty="0"/>
              <a:t>2.NBT.B.5 </a:t>
            </a:r>
            <a:r>
              <a:rPr lang="en-US" sz="1200" cap="none" dirty="0"/>
              <a:t>Add and subtract within 100</a:t>
            </a:r>
            <a:endParaRPr lang="en-US" sz="1200" dirty="0"/>
          </a:p>
        </p:txBody>
      </p:sp>
    </p:spTree>
    <p:extLst>
      <p:ext uri="{BB962C8B-B14F-4D97-AF65-F5344CB8AC3E}">
        <p14:creationId xmlns:p14="http://schemas.microsoft.com/office/powerpoint/2010/main" val="3401911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6" name="Picture Placeholder 45" descr="Logo: NJ Department of Education STAMP, standards transparency and mastery platform.">
            <a:extLst>
              <a:ext uri="{FF2B5EF4-FFF2-40B4-BE49-F238E27FC236}">
                <a16:creationId xmlns:a16="http://schemas.microsoft.com/office/drawing/2014/main" id="{6A030911-2A01-150D-8CAC-AE6E0858A504}"/>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47" b="247"/>
          <a:stretch/>
        </p:blipFill>
        <p:spPr/>
      </p:pic>
      <p:sp>
        <p:nvSpPr>
          <p:cNvPr id="25" name="Title 24">
            <a:extLst>
              <a:ext uri="{FF2B5EF4-FFF2-40B4-BE49-F238E27FC236}">
                <a16:creationId xmlns:a16="http://schemas.microsoft.com/office/drawing/2014/main" id="{57067ED9-132E-EA0B-DC84-E8CCDCD602A0}"/>
              </a:ext>
            </a:extLst>
          </p:cNvPr>
          <p:cNvSpPr>
            <a:spLocks noGrp="1"/>
          </p:cNvSpPr>
          <p:nvPr>
            <p:ph type="title"/>
          </p:nvPr>
        </p:nvSpPr>
        <p:spPr/>
        <p:txBody>
          <a:bodyPr/>
          <a:lstStyle/>
          <a:p>
            <a:r>
              <a:rPr lang="en-US" sz="2400" dirty="0"/>
              <a:t>Grade 3</a:t>
            </a:r>
            <a:br>
              <a:rPr lang="en-US" sz="2040" dirty="0"/>
            </a:br>
            <a:r>
              <a:rPr lang="en-US" sz="2000" dirty="0">
                <a:solidFill>
                  <a:schemeClr val="tx1"/>
                </a:solidFill>
              </a:rPr>
              <a:t>Mathematics: </a:t>
            </a:r>
            <a:br>
              <a:rPr lang="en-US" sz="2000" dirty="0">
                <a:solidFill>
                  <a:schemeClr val="tx1"/>
                </a:solidFill>
              </a:rPr>
            </a:br>
            <a:r>
              <a:rPr lang="en-US" sz="2000" dirty="0">
                <a:solidFill>
                  <a:schemeClr val="tx1"/>
                </a:solidFill>
              </a:rPr>
              <a:t>Where to Focus</a:t>
            </a:r>
          </a:p>
        </p:txBody>
      </p:sp>
      <p:sp>
        <p:nvSpPr>
          <p:cNvPr id="27" name="Text Placeholder 26">
            <a:extLst>
              <a:ext uri="{FF2B5EF4-FFF2-40B4-BE49-F238E27FC236}">
                <a16:creationId xmlns:a16="http://schemas.microsoft.com/office/drawing/2014/main" id="{DD038AD2-6C77-EE0F-69F8-63138ABAD704}"/>
              </a:ext>
            </a:extLst>
          </p:cNvPr>
          <p:cNvSpPr>
            <a:spLocks noGrp="1"/>
          </p:cNvSpPr>
          <p:nvPr>
            <p:ph type="body" sz="quarter" idx="11"/>
          </p:nvPr>
        </p:nvSpPr>
        <p:spPr/>
        <p:txBody>
          <a:bodyPr vert="horz" lIns="0" tIns="45720" rIns="0" bIns="45720" rtlCol="0">
            <a:noAutofit/>
          </a:bodyPr>
          <a:lstStyle/>
          <a:p>
            <a:pPr>
              <a:spcBef>
                <a:spcPts val="0"/>
              </a:spcBef>
            </a:pPr>
            <a:r>
              <a:rPr lang="en-US" dirty="0"/>
              <a:t>This document shows where students and teachers should spend more time, relative to other clusters, in order to meet the expectations of the </a:t>
            </a:r>
            <a:r>
              <a:rPr lang="en-US" dirty="0">
                <a:solidFill>
                  <a:srgbClr val="FFC000"/>
                </a:solidFill>
              </a:rPr>
              <a:t>2023</a:t>
            </a:r>
            <a:r>
              <a:rPr lang="en-US" dirty="0"/>
              <a:t> </a:t>
            </a:r>
            <a:r>
              <a:rPr lang="en-US" dirty="0">
                <a:solidFill>
                  <a:srgbClr val="FFC000"/>
                </a:solidFill>
              </a:rPr>
              <a:t>New Jersey Student Learning Standards for Mathematics</a:t>
            </a:r>
            <a:r>
              <a:rPr lang="en-US" dirty="0"/>
              <a:t>.</a:t>
            </a:r>
          </a:p>
        </p:txBody>
      </p:sp>
      <p:sp>
        <p:nvSpPr>
          <p:cNvPr id="28" name="Text Placeholder 27">
            <a:extLst>
              <a:ext uri="{FF2B5EF4-FFF2-40B4-BE49-F238E27FC236}">
                <a16:creationId xmlns:a16="http://schemas.microsoft.com/office/drawing/2014/main" id="{80089E5F-566A-CCE0-4BC8-705621E11F68}"/>
              </a:ext>
            </a:extLst>
          </p:cNvPr>
          <p:cNvSpPr>
            <a:spLocks noGrp="1"/>
          </p:cNvSpPr>
          <p:nvPr>
            <p:ph type="body" sz="quarter" idx="12"/>
          </p:nvPr>
        </p:nvSpPr>
        <p:spPr>
          <a:xfrm>
            <a:off x="2298171" y="846294"/>
            <a:ext cx="2807859" cy="1977653"/>
          </a:xfrm>
        </p:spPr>
        <p:txBody>
          <a:bodyPr vert="horz" lIns="0" tIns="45720" rIns="0" bIns="45720" rtlCol="0">
            <a:noAutofit/>
          </a:bodyPr>
          <a:lstStyle/>
          <a:p>
            <a:r>
              <a:rPr lang="en-US" dirty="0">
                <a:solidFill>
                  <a:schemeClr val="tx1"/>
                </a:solidFill>
              </a:rPr>
              <a:t>Some clusters of standards were written to require greater emphasis than others. This varied emphasis is based on the depth of the mathematical ideas in the cluster, the time that they take to master, and/or their importance to future mathematics or the demands of college and career readiness. More time in these particular areas is also necessary for students to meet the Standards for Mathematical Practice. Therefore, not all content in a given grade is emphasized equally in the standards. </a:t>
            </a:r>
          </a:p>
        </p:txBody>
      </p:sp>
      <p:sp>
        <p:nvSpPr>
          <p:cNvPr id="47" name="Text Placeholder 46">
            <a:extLst>
              <a:ext uri="{FF2B5EF4-FFF2-40B4-BE49-F238E27FC236}">
                <a16:creationId xmlns:a16="http://schemas.microsoft.com/office/drawing/2014/main" id="{2DA0E273-D930-7CF3-C677-1F278E0102F4}"/>
              </a:ext>
            </a:extLst>
          </p:cNvPr>
          <p:cNvSpPr>
            <a:spLocks noGrp="1"/>
          </p:cNvSpPr>
          <p:nvPr>
            <p:ph type="body" sz="quarter" idx="13"/>
          </p:nvPr>
        </p:nvSpPr>
        <p:spPr>
          <a:xfrm>
            <a:off x="5259915" y="862969"/>
            <a:ext cx="2420212" cy="1960296"/>
          </a:xfrm>
        </p:spPr>
        <p:txBody>
          <a:bodyPr>
            <a:noAutofit/>
          </a:bodyPr>
          <a:lstStyle/>
          <a:p>
            <a:pPr>
              <a:spcBef>
                <a:spcPts val="0"/>
              </a:spcBef>
            </a:pPr>
            <a:r>
              <a:rPr lang="en-US" dirty="0"/>
              <a:t>To say that some things have greater emphasis is not to say that anything in the Standards can be neglected or omitted in instruction. </a:t>
            </a:r>
          </a:p>
          <a:p>
            <a:pPr>
              <a:spcAft>
                <a:spcPts val="0"/>
              </a:spcAft>
            </a:pPr>
            <a:r>
              <a:rPr lang="en-US" dirty="0"/>
              <a:t>Neglecting material will leave gaps in student skill and understanding and may leave students unprepared for the challenges of a later grade.</a:t>
            </a:r>
          </a:p>
        </p:txBody>
      </p:sp>
      <p:sp>
        <p:nvSpPr>
          <p:cNvPr id="48" name="Text Placeholder 47">
            <a:extLst>
              <a:ext uri="{FF2B5EF4-FFF2-40B4-BE49-F238E27FC236}">
                <a16:creationId xmlns:a16="http://schemas.microsoft.com/office/drawing/2014/main" id="{11B7ACA7-D65F-530D-62BE-55CDF6309834}"/>
              </a:ext>
            </a:extLst>
          </p:cNvPr>
          <p:cNvSpPr>
            <a:spLocks noGrp="1"/>
          </p:cNvSpPr>
          <p:nvPr>
            <p:ph type="body" sz="quarter" idx="14"/>
          </p:nvPr>
        </p:nvSpPr>
        <p:spPr>
          <a:xfrm>
            <a:off x="47512" y="3024686"/>
            <a:ext cx="7724888" cy="571689"/>
          </a:xfrm>
        </p:spPr>
        <p:txBody>
          <a:bodyPr>
            <a:noAutofit/>
          </a:bodyPr>
          <a:lstStyle/>
          <a:p>
            <a:pPr>
              <a:spcBef>
                <a:spcPts val="0"/>
              </a:spcBef>
              <a:spcAft>
                <a:spcPts val="0"/>
              </a:spcAft>
            </a:pPr>
            <a:r>
              <a:rPr lang="en-US" sz="1400" dirty="0">
                <a:solidFill>
                  <a:schemeClr val="bg1"/>
                </a:solidFill>
                <a:latin typeface="Cambria" panose="02040503050406030204" pitchFamily="18" charset="0"/>
                <a:ea typeface="Cambria" panose="02040503050406030204" pitchFamily="18" charset="0"/>
              </a:rPr>
              <a:t>Students should spend the majority of their time on the major work of the grade (</a:t>
            </a:r>
            <a:r>
              <a:rPr lang="en-US" sz="1400" b="1" dirty="0">
                <a:solidFill>
                  <a:srgbClr val="1E781E"/>
                </a:solidFill>
                <a:latin typeface="Cambria" panose="02040503050406030204" pitchFamily="18" charset="0"/>
                <a:ea typeface="Cambria" panose="02040503050406030204" pitchFamily="18" charset="0"/>
              </a:rPr>
              <a:t>M</a:t>
            </a:r>
            <a:r>
              <a:rPr lang="en-US" sz="1400" dirty="0">
                <a:solidFill>
                  <a:schemeClr val="bg1"/>
                </a:solidFill>
                <a:latin typeface="Cambria" panose="02040503050406030204" pitchFamily="18" charset="0"/>
                <a:ea typeface="Cambria" panose="02040503050406030204" pitchFamily="18" charset="0"/>
              </a:rPr>
              <a:t>). Supporting work (</a:t>
            </a:r>
            <a:r>
              <a:rPr lang="en-US" sz="1400" b="1" dirty="0">
                <a:solidFill>
                  <a:srgbClr val="000099"/>
                </a:solidFill>
                <a:latin typeface="Cambria" panose="02040503050406030204" pitchFamily="18" charset="0"/>
                <a:ea typeface="Cambria" panose="02040503050406030204" pitchFamily="18" charset="0"/>
              </a:rPr>
              <a:t>S</a:t>
            </a:r>
            <a:r>
              <a:rPr lang="en-US" sz="1400" dirty="0">
                <a:solidFill>
                  <a:schemeClr val="bg1"/>
                </a:solidFill>
                <a:latin typeface="Cambria" panose="02040503050406030204" pitchFamily="18" charset="0"/>
                <a:ea typeface="Cambria" panose="02040503050406030204" pitchFamily="18" charset="0"/>
              </a:rPr>
              <a:t>) and, where appropriate, additional work (</a:t>
            </a:r>
            <a:r>
              <a:rPr lang="en-US" sz="1400" b="1" dirty="0">
                <a:solidFill>
                  <a:srgbClr val="C14A08"/>
                </a:solidFill>
                <a:latin typeface="Cambria" panose="02040503050406030204" pitchFamily="18" charset="0"/>
                <a:ea typeface="Cambria" panose="02040503050406030204" pitchFamily="18" charset="0"/>
              </a:rPr>
              <a:t>A</a:t>
            </a:r>
            <a:r>
              <a:rPr lang="en-US" sz="1400" dirty="0">
                <a:solidFill>
                  <a:schemeClr val="bg1"/>
                </a:solidFill>
                <a:latin typeface="Cambria" panose="02040503050406030204" pitchFamily="18" charset="0"/>
                <a:ea typeface="Cambria" panose="02040503050406030204" pitchFamily="18" charset="0"/>
              </a:rPr>
              <a:t>) can engage students in the major work of the grade. </a:t>
            </a:r>
          </a:p>
        </p:txBody>
      </p:sp>
      <p:sp>
        <p:nvSpPr>
          <p:cNvPr id="49" name="Text Placeholder 48">
            <a:extLst>
              <a:ext uri="{FF2B5EF4-FFF2-40B4-BE49-F238E27FC236}">
                <a16:creationId xmlns:a16="http://schemas.microsoft.com/office/drawing/2014/main" id="{0D2D1CDC-3DA7-CB8F-E53C-D6E0AD7528F5}"/>
              </a:ext>
            </a:extLst>
          </p:cNvPr>
          <p:cNvSpPr>
            <a:spLocks noGrp="1"/>
          </p:cNvSpPr>
          <p:nvPr>
            <p:ph type="body" sz="quarter" idx="15"/>
          </p:nvPr>
        </p:nvSpPr>
        <p:spPr/>
        <p:txBody>
          <a:bodyPr>
            <a:normAutofit lnSpcReduction="10000"/>
          </a:bodyPr>
          <a:lstStyle/>
          <a:p>
            <a:pPr>
              <a:spcBef>
                <a:spcPts val="0"/>
              </a:spcBef>
              <a:spcAft>
                <a:spcPts val="510"/>
              </a:spcAft>
            </a:pPr>
            <a:r>
              <a:rPr lang="en-US" sz="1400" b="1" dirty="0"/>
              <a:t>Major, Supporting, &amp; Additional Clusters for Grade 3</a:t>
            </a:r>
          </a:p>
          <a:p>
            <a:pPr>
              <a:spcBef>
                <a:spcPts val="0"/>
              </a:spcBef>
              <a:spcAft>
                <a:spcPts val="510"/>
              </a:spcAft>
            </a:pPr>
            <a:r>
              <a:rPr lang="en-US" sz="1200" dirty="0">
                <a:solidFill>
                  <a:schemeClr val="bg1"/>
                </a:solidFill>
              </a:rPr>
              <a:t>Emphases are given at the cluster level. Refer to the New Jersey Student Learning Standards for Mathematics for the specific standards that fall within each cluster.</a:t>
            </a:r>
          </a:p>
        </p:txBody>
      </p:sp>
      <p:sp>
        <p:nvSpPr>
          <p:cNvPr id="2" name="Text Placeholder 1">
            <a:extLst>
              <a:ext uri="{FF2B5EF4-FFF2-40B4-BE49-F238E27FC236}">
                <a16:creationId xmlns:a16="http://schemas.microsoft.com/office/drawing/2014/main" id="{8E34C9C2-E8FF-4A30-B2A3-015AFD323E29}"/>
              </a:ext>
            </a:extLst>
          </p:cNvPr>
          <p:cNvSpPr>
            <a:spLocks noGrp="1"/>
          </p:cNvSpPr>
          <p:nvPr>
            <p:ph type="body" sz="quarter" idx="21"/>
          </p:nvPr>
        </p:nvSpPr>
        <p:spPr/>
        <p:txBody>
          <a:bodyPr/>
          <a:lstStyle/>
          <a:p>
            <a:r>
              <a:rPr lang="en-US" sz="1100" b="1" dirty="0">
                <a:solidFill>
                  <a:schemeClr val="bg1"/>
                </a:solidFill>
              </a:rPr>
              <a:t>Key</a:t>
            </a:r>
            <a:r>
              <a:rPr lang="en-US" sz="1100" dirty="0">
                <a:solidFill>
                  <a:schemeClr val="bg1"/>
                </a:solidFill>
              </a:rPr>
              <a:t>: </a:t>
            </a:r>
            <a:r>
              <a:rPr lang="en-US" sz="1100" b="1" dirty="0">
                <a:solidFill>
                  <a:srgbClr val="1E781E"/>
                </a:solidFill>
              </a:rPr>
              <a:t>M</a:t>
            </a:r>
            <a:r>
              <a:rPr lang="en-US" sz="1100" dirty="0">
                <a:solidFill>
                  <a:schemeClr val="bg1"/>
                </a:solidFill>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Major Clusters,</a:t>
            </a:r>
            <a:r>
              <a:rPr lang="en-US" sz="1100" b="1" dirty="0">
                <a:solidFill>
                  <a:srgbClr val="000099"/>
                </a:solidFill>
              </a:rPr>
              <a:t> S</a:t>
            </a:r>
            <a:r>
              <a:rPr lang="en-US" sz="1100" b="1" kern="100" dirty="0">
                <a:solidFill>
                  <a:srgbClr val="000099"/>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Supporting Clusters, </a:t>
            </a:r>
            <a:r>
              <a:rPr lang="en-US" sz="1100" b="1" dirty="0">
                <a:solidFill>
                  <a:srgbClr val="C14A08"/>
                </a:solidFill>
              </a:rPr>
              <a:t>A</a:t>
            </a:r>
            <a:r>
              <a:rPr lang="en-US" sz="1100" b="1" kern="100" dirty="0">
                <a:solidFill>
                  <a:srgbClr val="C14A08"/>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Additional Clusters</a:t>
            </a:r>
          </a:p>
        </p:txBody>
      </p:sp>
      <p:graphicFrame>
        <p:nvGraphicFramePr>
          <p:cNvPr id="56" name="Table Placeholder 55">
            <a:extLst>
              <a:ext uri="{FF2B5EF4-FFF2-40B4-BE49-F238E27FC236}">
                <a16:creationId xmlns:a16="http://schemas.microsoft.com/office/drawing/2014/main" id="{450410D3-15F9-584B-554A-1EDD2A4A6064}"/>
              </a:ext>
            </a:extLst>
          </p:cNvPr>
          <p:cNvGraphicFramePr>
            <a:graphicFrameLocks noGrp="1"/>
          </p:cNvGraphicFramePr>
          <p:nvPr>
            <p:ph type="tbl" sz="quarter" idx="16"/>
            <p:extLst>
              <p:ext uri="{D42A27DB-BD31-4B8C-83A1-F6EECF244321}">
                <p14:modId xmlns:p14="http://schemas.microsoft.com/office/powerpoint/2010/main" val="3960692618"/>
              </p:ext>
            </p:extLst>
          </p:nvPr>
        </p:nvGraphicFramePr>
        <p:xfrm>
          <a:off x="85725" y="5172075"/>
          <a:ext cx="4694237" cy="4154424"/>
        </p:xfrm>
        <a:graphic>
          <a:graphicData uri="http://schemas.openxmlformats.org/drawingml/2006/table">
            <a:tbl>
              <a:tblPr firstRow="1" bandRow="1">
                <a:tableStyleId>{2D5ABB26-0587-4C30-8999-92F81FD0307C}</a:tableStyleId>
              </a:tblPr>
              <a:tblGrid>
                <a:gridCol w="824749">
                  <a:extLst>
                    <a:ext uri="{9D8B030D-6E8A-4147-A177-3AD203B41FA5}">
                      <a16:colId xmlns:a16="http://schemas.microsoft.com/office/drawing/2014/main" val="647274878"/>
                    </a:ext>
                  </a:extLst>
                </a:gridCol>
                <a:gridCol w="567168">
                  <a:extLst>
                    <a:ext uri="{9D8B030D-6E8A-4147-A177-3AD203B41FA5}">
                      <a16:colId xmlns:a16="http://schemas.microsoft.com/office/drawing/2014/main" val="725721055"/>
                    </a:ext>
                  </a:extLst>
                </a:gridCol>
                <a:gridCol w="3302320">
                  <a:extLst>
                    <a:ext uri="{9D8B030D-6E8A-4147-A177-3AD203B41FA5}">
                      <a16:colId xmlns:a16="http://schemas.microsoft.com/office/drawing/2014/main" val="3489195234"/>
                    </a:ext>
                  </a:extLst>
                </a:gridCol>
              </a:tblGrid>
              <a:tr h="232923">
                <a:tc>
                  <a:txBody>
                    <a:bodyPr/>
                    <a:lstStyle/>
                    <a:p>
                      <a:pPr algn="ctr"/>
                      <a:r>
                        <a:rPr lang="en-US" sz="1100" b="1" dirty="0">
                          <a:solidFill>
                            <a:srgbClr val="000099"/>
                          </a:solidFill>
                          <a:latin typeface="Cambria" panose="02040503050406030204" pitchFamily="18" charset="0"/>
                          <a:ea typeface="Cambria" panose="02040503050406030204" pitchFamily="18" charset="0"/>
                        </a:rPr>
                        <a:t>Indicator</a:t>
                      </a:r>
                    </a:p>
                  </a:txBody>
                  <a:tcPr marL="77724" marR="45720">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Type</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Cluster Heading</a:t>
                      </a:r>
                    </a:p>
                  </a:txBody>
                  <a:tcPr marL="77724" marR="45720">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34542413"/>
                  </a:ext>
                </a:extLst>
              </a:tr>
              <a:tr h="232923">
                <a:tc>
                  <a:txBody>
                    <a:bodyPr/>
                    <a:lstStyle/>
                    <a:p>
                      <a:pPr algn="ctr"/>
                      <a:r>
                        <a:rPr lang="en-US" sz="1050" dirty="0">
                          <a:solidFill>
                            <a:srgbClr val="000099"/>
                          </a:solidFill>
                          <a:latin typeface="Cambria" panose="02040503050406030204" pitchFamily="18" charset="0"/>
                          <a:ea typeface="Cambria" panose="02040503050406030204" pitchFamily="18" charset="0"/>
                        </a:rPr>
                        <a:t>3.OA.A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050" dirty="0">
                          <a:solidFill>
                            <a:srgbClr val="000099"/>
                          </a:solidFill>
                          <a:latin typeface="Cambria" panose="02040503050406030204" pitchFamily="18" charset="0"/>
                          <a:ea typeface="Cambria" panose="02040503050406030204" pitchFamily="18" charset="0"/>
                        </a:rPr>
                        <a:t>Represent and solve problems involving multiplication and division</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939550497"/>
                  </a:ext>
                </a:extLst>
              </a:tr>
              <a:tr h="232923">
                <a:tc>
                  <a:txBody>
                    <a:bodyPr/>
                    <a:lstStyle/>
                    <a:p>
                      <a:pPr algn="ctr"/>
                      <a:r>
                        <a:rPr lang="en-US" sz="1050" dirty="0">
                          <a:solidFill>
                            <a:srgbClr val="000099"/>
                          </a:solidFill>
                          <a:latin typeface="Cambria" panose="02040503050406030204" pitchFamily="18" charset="0"/>
                          <a:ea typeface="Cambria" panose="02040503050406030204" pitchFamily="18" charset="0"/>
                        </a:rPr>
                        <a:t>3.OA.B</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050" dirty="0">
                          <a:solidFill>
                            <a:srgbClr val="000099"/>
                          </a:solidFill>
                          <a:latin typeface="Cambria" panose="02040503050406030204" pitchFamily="18" charset="0"/>
                          <a:ea typeface="Cambria" panose="02040503050406030204" pitchFamily="18" charset="0"/>
                        </a:rPr>
                        <a:t>Understand properties of multiplication and the relationship between multiplication and division</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87463327"/>
                  </a:ext>
                </a:extLst>
              </a:tr>
              <a:tr h="232923">
                <a:tc>
                  <a:txBody>
                    <a:bodyPr/>
                    <a:lstStyle/>
                    <a:p>
                      <a:pPr algn="ctr"/>
                      <a:r>
                        <a:rPr lang="en-US" sz="1050" dirty="0">
                          <a:solidFill>
                            <a:srgbClr val="000099"/>
                          </a:solidFill>
                          <a:latin typeface="Cambria" panose="02040503050406030204" pitchFamily="18" charset="0"/>
                          <a:ea typeface="Cambria" panose="02040503050406030204" pitchFamily="18" charset="0"/>
                        </a:rPr>
                        <a:t>3.OA.C</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050" dirty="0">
                          <a:solidFill>
                            <a:srgbClr val="000099"/>
                          </a:solidFill>
                          <a:latin typeface="Cambria" panose="02040503050406030204" pitchFamily="18" charset="0"/>
                          <a:ea typeface="Cambria" panose="02040503050406030204" pitchFamily="18" charset="0"/>
                        </a:rPr>
                        <a:t>Multiply and divide within 100</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11372538"/>
                  </a:ext>
                </a:extLst>
              </a:tr>
              <a:tr h="362712">
                <a:tc>
                  <a:txBody>
                    <a:bodyPr/>
                    <a:lstStyle/>
                    <a:p>
                      <a:pPr algn="ctr"/>
                      <a:r>
                        <a:rPr lang="en-US" sz="1050" dirty="0">
                          <a:solidFill>
                            <a:srgbClr val="000099"/>
                          </a:solidFill>
                          <a:latin typeface="Cambria" panose="02040503050406030204" pitchFamily="18" charset="0"/>
                          <a:ea typeface="Cambria" panose="02040503050406030204" pitchFamily="18" charset="0"/>
                        </a:rPr>
                        <a:t>3.OA.D</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rgbClr val="000099"/>
                          </a:solidFill>
                          <a:latin typeface="Cambria" panose="02040503050406030204" pitchFamily="18" charset="0"/>
                          <a:ea typeface="Cambria" panose="02040503050406030204" pitchFamily="18" charset="0"/>
                        </a:rPr>
                        <a:t>Solve problems involving the 4 operations, and identify and explain patterns in arithmetic</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791935023"/>
                  </a:ext>
                </a:extLst>
              </a:tr>
              <a:tr h="232923">
                <a:tc>
                  <a:txBody>
                    <a:bodyPr/>
                    <a:lstStyle/>
                    <a:p>
                      <a:pPr algn="ctr"/>
                      <a:r>
                        <a:rPr lang="en-US" sz="1050" dirty="0">
                          <a:solidFill>
                            <a:srgbClr val="000099"/>
                          </a:solidFill>
                          <a:latin typeface="Cambria" panose="02040503050406030204" pitchFamily="18" charset="0"/>
                          <a:ea typeface="Cambria" panose="02040503050406030204" pitchFamily="18" charset="0"/>
                        </a:rPr>
                        <a:t>3.NBT.A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C14A08"/>
                          </a:solidFill>
                          <a:latin typeface="Cambria" panose="02040503050406030204" pitchFamily="18" charset="0"/>
                          <a:ea typeface="Cambria" panose="02040503050406030204" pitchFamily="18" charset="0"/>
                        </a:rPr>
                        <a:t>A</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rgbClr val="000099"/>
                          </a:solidFill>
                          <a:latin typeface="Cambria" panose="02040503050406030204" pitchFamily="18" charset="0"/>
                          <a:ea typeface="Cambria" panose="02040503050406030204" pitchFamily="18" charset="0"/>
                        </a:rPr>
                        <a:t>Use place value &amp; properties of operations to perform multi-digit arithmetic</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70097516"/>
                  </a:ext>
                </a:extLst>
              </a:tr>
              <a:tr h="232923">
                <a:tc>
                  <a:txBody>
                    <a:bodyPr/>
                    <a:lstStyle/>
                    <a:p>
                      <a:pPr algn="ctr"/>
                      <a:r>
                        <a:rPr lang="en-US" sz="1050" dirty="0">
                          <a:solidFill>
                            <a:srgbClr val="000099"/>
                          </a:solidFill>
                          <a:latin typeface="Cambria" panose="02040503050406030204" pitchFamily="18" charset="0"/>
                          <a:ea typeface="Cambria" panose="02040503050406030204" pitchFamily="18" charset="0"/>
                        </a:rPr>
                        <a:t>3.NF.A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050" dirty="0">
                          <a:solidFill>
                            <a:srgbClr val="000099"/>
                          </a:solidFill>
                          <a:latin typeface="Cambria" panose="02040503050406030204" pitchFamily="18" charset="0"/>
                          <a:ea typeface="Cambria" panose="02040503050406030204" pitchFamily="18" charset="0"/>
                        </a:rPr>
                        <a:t>Develop understanding of fractions as numbers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300806485"/>
                  </a:ext>
                </a:extLst>
              </a:tr>
              <a:tr h="232923">
                <a:tc>
                  <a:txBody>
                    <a:bodyPr/>
                    <a:lstStyle/>
                    <a:p>
                      <a:pPr algn="ctr"/>
                      <a:r>
                        <a:rPr lang="en-US" sz="1050" dirty="0">
                          <a:solidFill>
                            <a:srgbClr val="000099"/>
                          </a:solidFill>
                          <a:latin typeface="Cambria" panose="02040503050406030204" pitchFamily="18" charset="0"/>
                          <a:ea typeface="Cambria" panose="02040503050406030204" pitchFamily="18" charset="0"/>
                        </a:rPr>
                        <a:t>3.M.A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050" dirty="0">
                          <a:solidFill>
                            <a:srgbClr val="000099"/>
                          </a:solidFill>
                          <a:latin typeface="Cambria" panose="02040503050406030204" pitchFamily="18" charset="0"/>
                          <a:ea typeface="Cambria" panose="02040503050406030204" pitchFamily="18" charset="0"/>
                        </a:rPr>
                        <a:t>Solve problems involving measurement and estimation of intervals of time, liquid volumes, and masses of objects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084432293"/>
                  </a:ext>
                </a:extLst>
              </a:tr>
              <a:tr h="232923">
                <a:tc>
                  <a:txBody>
                    <a:bodyPr/>
                    <a:lstStyle/>
                    <a:p>
                      <a:pPr algn="ctr"/>
                      <a:r>
                        <a:rPr lang="en-US" sz="1050" dirty="0">
                          <a:solidFill>
                            <a:srgbClr val="000099"/>
                          </a:solidFill>
                          <a:latin typeface="Cambria" panose="02040503050406030204" pitchFamily="18" charset="0"/>
                          <a:ea typeface="Cambria" panose="02040503050406030204" pitchFamily="18" charset="0"/>
                        </a:rPr>
                        <a:t>3.M.B</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050" dirty="0">
                          <a:solidFill>
                            <a:srgbClr val="000099"/>
                          </a:solidFill>
                          <a:latin typeface="Cambria" panose="02040503050406030204" pitchFamily="18" charset="0"/>
                          <a:ea typeface="Cambria" panose="02040503050406030204" pitchFamily="18" charset="0"/>
                        </a:rPr>
                        <a:t>Understand concepts of area and relate area to multiplication and addition </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644374409"/>
                  </a:ext>
                </a:extLst>
              </a:tr>
              <a:tr h="362712">
                <a:tc>
                  <a:txBody>
                    <a:bodyPr/>
                    <a:lstStyle/>
                    <a:p>
                      <a:pPr algn="ctr"/>
                      <a:r>
                        <a:rPr lang="en-US" sz="1050" dirty="0">
                          <a:solidFill>
                            <a:srgbClr val="000099"/>
                          </a:solidFill>
                          <a:latin typeface="Cambria" panose="02040503050406030204" pitchFamily="18" charset="0"/>
                          <a:ea typeface="Cambria" panose="02040503050406030204" pitchFamily="18" charset="0"/>
                        </a:rPr>
                        <a:t>3.M.C</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C14A08"/>
                          </a:solidFill>
                          <a:latin typeface="Cambria" panose="02040503050406030204" pitchFamily="18" charset="0"/>
                          <a:ea typeface="Cambria" panose="02040503050406030204" pitchFamily="18" charset="0"/>
                        </a:rPr>
                        <a:t>A</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rgbClr val="000099"/>
                          </a:solidFill>
                          <a:latin typeface="Cambria" panose="02040503050406030204" pitchFamily="18" charset="0"/>
                          <a:ea typeface="Cambria" panose="02040503050406030204" pitchFamily="18" charset="0"/>
                        </a:rPr>
                        <a:t>Recognize perimeter as an attribute of plane figures and distinguish between linear and area measures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20699672"/>
                  </a:ext>
                </a:extLst>
              </a:tr>
              <a:tr h="232923">
                <a:tc>
                  <a:txBody>
                    <a:bodyPr/>
                    <a:lstStyle/>
                    <a:p>
                      <a:pPr algn="ctr"/>
                      <a:r>
                        <a:rPr lang="en-US" sz="1050" dirty="0">
                          <a:solidFill>
                            <a:srgbClr val="000099"/>
                          </a:solidFill>
                          <a:latin typeface="Cambria" panose="02040503050406030204" pitchFamily="18" charset="0"/>
                          <a:ea typeface="Cambria" panose="02040503050406030204" pitchFamily="18" charset="0"/>
                        </a:rPr>
                        <a:t>3.DL.A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C14A08"/>
                          </a:solidFill>
                          <a:latin typeface="Cambria" panose="02040503050406030204" pitchFamily="18" charset="0"/>
                          <a:ea typeface="Cambria" panose="02040503050406030204" pitchFamily="18" charset="0"/>
                        </a:rPr>
                        <a:t>A</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050" dirty="0">
                          <a:solidFill>
                            <a:srgbClr val="000099"/>
                          </a:solidFill>
                          <a:latin typeface="Cambria" panose="02040503050406030204" pitchFamily="18" charset="0"/>
                          <a:ea typeface="Cambria" panose="02040503050406030204" pitchFamily="18" charset="0"/>
                        </a:rPr>
                        <a:t>Understand data-based questions and data collection</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985504190"/>
                  </a:ext>
                </a:extLst>
              </a:tr>
              <a:tr h="232923">
                <a:tc>
                  <a:txBody>
                    <a:bodyPr/>
                    <a:lstStyle/>
                    <a:p>
                      <a:pPr algn="ctr"/>
                      <a:r>
                        <a:rPr lang="en-US" sz="1050" dirty="0">
                          <a:solidFill>
                            <a:srgbClr val="000099"/>
                          </a:solidFill>
                          <a:latin typeface="Cambria" panose="02040503050406030204" pitchFamily="18" charset="0"/>
                          <a:ea typeface="Cambria" panose="02040503050406030204" pitchFamily="18" charset="0"/>
                        </a:rPr>
                        <a:t>3.DL.B</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S</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rgbClr val="000099"/>
                          </a:solidFill>
                          <a:latin typeface="Cambria" panose="02040503050406030204" pitchFamily="18" charset="0"/>
                          <a:ea typeface="Cambria" panose="02040503050406030204" pitchFamily="18" charset="0"/>
                        </a:rPr>
                        <a:t>Represent and interpret data</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298786948"/>
                  </a:ext>
                </a:extLst>
              </a:tr>
              <a:tr h="232923">
                <a:tc>
                  <a:txBody>
                    <a:bodyPr/>
                    <a:lstStyle/>
                    <a:p>
                      <a:pPr marL="0" marR="0" lvl="0" indent="0" algn="ctr" defTabSz="777202" rtl="0" eaLnBrk="1" fontAlgn="auto" latinLnBrk="0" hangingPunct="1">
                        <a:lnSpc>
                          <a:spcPct val="100000"/>
                        </a:lnSpc>
                        <a:spcBef>
                          <a:spcPts val="0"/>
                        </a:spcBef>
                        <a:spcAft>
                          <a:spcPts val="0"/>
                        </a:spcAft>
                        <a:buClrTx/>
                        <a:buSzTx/>
                        <a:buFontTx/>
                        <a:buNone/>
                        <a:tabLst/>
                        <a:defRPr/>
                      </a:pPr>
                      <a:r>
                        <a:rPr lang="en-US" sz="1050" dirty="0">
                          <a:solidFill>
                            <a:srgbClr val="000099"/>
                          </a:solidFill>
                          <a:latin typeface="Cambria" panose="02040503050406030204" pitchFamily="18" charset="0"/>
                          <a:ea typeface="Cambria" panose="02040503050406030204" pitchFamily="18" charset="0"/>
                        </a:rPr>
                        <a:t>3.G.A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777202" rtl="0" eaLnBrk="1" fontAlgn="auto" latinLnBrk="0" hangingPunct="1">
                        <a:lnSpc>
                          <a:spcPct val="100000"/>
                        </a:lnSpc>
                        <a:spcBef>
                          <a:spcPts val="0"/>
                        </a:spcBef>
                        <a:spcAft>
                          <a:spcPts val="0"/>
                        </a:spcAft>
                        <a:buClrTx/>
                        <a:buSzTx/>
                        <a:buFontTx/>
                        <a:buNone/>
                        <a:tabLst/>
                        <a:defRPr/>
                      </a:pPr>
                      <a:r>
                        <a:rPr lang="en-US" sz="1100" b="1" dirty="0">
                          <a:solidFill>
                            <a:srgbClr val="000099"/>
                          </a:solidFill>
                          <a:latin typeface="Cambria" panose="02040503050406030204" pitchFamily="18" charset="0"/>
                          <a:ea typeface="Cambria" panose="02040503050406030204" pitchFamily="18" charset="0"/>
                        </a:rPr>
                        <a:t>S</a:t>
                      </a:r>
                    </a:p>
                  </a:txBody>
                  <a:tcPr marL="77724" marR="77724" marT="38862" marB="38862">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050" dirty="0">
                          <a:solidFill>
                            <a:srgbClr val="000099"/>
                          </a:solidFill>
                          <a:latin typeface="Cambria" panose="02040503050406030204" pitchFamily="18" charset="0"/>
                          <a:ea typeface="Cambria" panose="02040503050406030204" pitchFamily="18" charset="0"/>
                        </a:rPr>
                        <a:t>Reason with shapes and their attributes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912098264"/>
                  </a:ext>
                </a:extLst>
              </a:tr>
            </a:tbl>
          </a:graphicData>
        </a:graphic>
      </p:graphicFrame>
      <p:sp>
        <p:nvSpPr>
          <p:cNvPr id="51" name="Text Placeholder 50">
            <a:extLst>
              <a:ext uri="{FF2B5EF4-FFF2-40B4-BE49-F238E27FC236}">
                <a16:creationId xmlns:a16="http://schemas.microsoft.com/office/drawing/2014/main" id="{B120953D-D13B-C6C6-9E1F-C19ADE894C91}"/>
              </a:ext>
            </a:extLst>
          </p:cNvPr>
          <p:cNvSpPr>
            <a:spLocks noGrp="1"/>
          </p:cNvSpPr>
          <p:nvPr>
            <p:ph type="body" sz="quarter" idx="17"/>
          </p:nvPr>
        </p:nvSpPr>
        <p:spPr/>
        <p:txBody>
          <a:bodyPr>
            <a:normAutofit/>
          </a:bodyPr>
          <a:lstStyle/>
          <a:p>
            <a:pPr algn="ctr">
              <a:spcBef>
                <a:spcPts val="0"/>
              </a:spcBef>
              <a:spcAft>
                <a:spcPts val="0"/>
              </a:spcAft>
            </a:pPr>
            <a:r>
              <a:rPr lang="en-US" sz="1300" b="1" dirty="0"/>
              <a:t>Highlights of Major Work in </a:t>
            </a:r>
            <a:br>
              <a:rPr lang="en-US" sz="1300" b="1" dirty="0"/>
            </a:br>
            <a:r>
              <a:rPr lang="en-US" sz="1300" b="1" dirty="0"/>
              <a:t>Grades K</a:t>
            </a:r>
            <a:r>
              <a:rPr lang="en-US" sz="1300" b="1" kern="100" dirty="0">
                <a:cs typeface="Times New Roman" panose="02020603050405020304" pitchFamily="18" charset="0"/>
              </a:rPr>
              <a:t>–8</a:t>
            </a:r>
          </a:p>
        </p:txBody>
      </p:sp>
      <p:graphicFrame>
        <p:nvGraphicFramePr>
          <p:cNvPr id="58" name="Table Placeholder 57">
            <a:extLst>
              <a:ext uri="{FF2B5EF4-FFF2-40B4-BE49-F238E27FC236}">
                <a16:creationId xmlns:a16="http://schemas.microsoft.com/office/drawing/2014/main" id="{3176685C-28DF-6559-6D42-C3838070233B}"/>
              </a:ext>
            </a:extLst>
          </p:cNvPr>
          <p:cNvGraphicFramePr>
            <a:graphicFrameLocks noGrp="1"/>
          </p:cNvGraphicFramePr>
          <p:nvPr>
            <p:ph type="tbl" sz="quarter" idx="18"/>
            <p:extLst>
              <p:ext uri="{D42A27DB-BD31-4B8C-83A1-F6EECF244321}">
                <p14:modId xmlns:p14="http://schemas.microsoft.com/office/powerpoint/2010/main" val="1461696560"/>
              </p:ext>
            </p:extLst>
          </p:nvPr>
        </p:nvGraphicFramePr>
        <p:xfrm>
          <a:off x="4981575" y="4529138"/>
          <a:ext cx="2698749" cy="3230880"/>
        </p:xfrm>
        <a:graphic>
          <a:graphicData uri="http://schemas.openxmlformats.org/drawingml/2006/table">
            <a:tbl>
              <a:tblPr firstRow="1" bandRow="1">
                <a:tableStyleId>{2D5ABB26-0587-4C30-8999-92F81FD0307C}</a:tableStyleId>
              </a:tblPr>
              <a:tblGrid>
                <a:gridCol w="611980">
                  <a:extLst>
                    <a:ext uri="{9D8B030D-6E8A-4147-A177-3AD203B41FA5}">
                      <a16:colId xmlns:a16="http://schemas.microsoft.com/office/drawing/2014/main" val="2151960371"/>
                    </a:ext>
                  </a:extLst>
                </a:gridCol>
                <a:gridCol w="2086769">
                  <a:extLst>
                    <a:ext uri="{9D8B030D-6E8A-4147-A177-3AD203B41FA5}">
                      <a16:colId xmlns:a16="http://schemas.microsoft.com/office/drawing/2014/main" val="1814982087"/>
                    </a:ext>
                  </a:extLst>
                </a:gridCol>
              </a:tblGrid>
              <a:tr h="245364">
                <a:tc>
                  <a:txBody>
                    <a:bodyPr/>
                    <a:lstStyle/>
                    <a:p>
                      <a:r>
                        <a:rPr lang="en-US" sz="1100" b="1" dirty="0">
                          <a:solidFill>
                            <a:srgbClr val="000099"/>
                          </a:solidFill>
                          <a:latin typeface="Cambria" panose="02040503050406030204" pitchFamily="18" charset="0"/>
                          <a:ea typeface="Cambria" panose="02040503050406030204" pitchFamily="18" charset="0"/>
                        </a:rPr>
                        <a:t>Grades</a:t>
                      </a:r>
                    </a:p>
                  </a:txBody>
                  <a:tcPr marL="77724" marR="77724">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r>
                        <a:rPr lang="en-US" sz="1100" b="1" dirty="0">
                          <a:solidFill>
                            <a:srgbClr val="000099"/>
                          </a:solidFill>
                          <a:latin typeface="Cambria" panose="02040503050406030204" pitchFamily="18" charset="0"/>
                          <a:ea typeface="Cambria" panose="02040503050406030204" pitchFamily="18" charset="0"/>
                        </a:rPr>
                        <a:t>Topic</a:t>
                      </a:r>
                    </a:p>
                  </a:txBody>
                  <a:tcPr marL="77724" marR="77724">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574626985"/>
                  </a:ext>
                </a:extLst>
              </a:tr>
              <a:tr h="580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K</a:t>
                      </a:r>
                      <a:r>
                        <a:rPr lang="en-US" sz="1100" kern="1200" dirty="0">
                          <a:solidFill>
                            <a:srgbClr val="000099"/>
                          </a:solidFill>
                          <a:effectLst/>
                          <a:latin typeface="Cambria" panose="02040503050406030204" pitchFamily="18" charset="0"/>
                          <a:ea typeface="Cambria" panose="02040503050406030204" pitchFamily="18" charset="0"/>
                          <a:cs typeface="+mn-cs"/>
                        </a:rPr>
                        <a:t>–2</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Addition and subtraction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and problem solving; place value</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39013017"/>
                  </a:ext>
                </a:extLst>
              </a:tr>
              <a:tr h="7482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rgbClr val="000099"/>
                          </a:solidFill>
                          <a:effectLst/>
                          <a:latin typeface="Cambria" panose="02040503050406030204" pitchFamily="18" charset="0"/>
                          <a:ea typeface="Cambria" panose="02040503050406030204" pitchFamily="18" charset="0"/>
                          <a:cs typeface="+mn-cs"/>
                        </a:rPr>
                        <a:t>3–5</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Multiply and divide whole numbers and fractions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&amp; problem solving</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43687602"/>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6</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early expressions and equations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071200916"/>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7</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arithmetic of rational numbers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463516332"/>
                  </a:ext>
                </a:extLst>
              </a:tr>
              <a:tr h="413004">
                <a:tc>
                  <a:txBody>
                    <a:bodyPr/>
                    <a:lstStyle/>
                    <a:p>
                      <a:r>
                        <a:rPr lang="en-US" sz="1100" dirty="0">
                          <a:solidFill>
                            <a:srgbClr val="000099"/>
                          </a:solidFill>
                          <a:latin typeface="Cambria" panose="02040503050406030204" pitchFamily="18" charset="0"/>
                          <a:ea typeface="Cambria" panose="02040503050406030204" pitchFamily="18" charset="0"/>
                        </a:rPr>
                        <a:t>8</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tcPr>
                </a:tc>
                <a:tc>
                  <a:txBody>
                    <a:bodyPr/>
                    <a:lstStyle/>
                    <a:p>
                      <a:r>
                        <a:rPr lang="en-US" sz="1100" dirty="0">
                          <a:solidFill>
                            <a:srgbClr val="000099"/>
                          </a:solidFill>
                          <a:latin typeface="Cambria" panose="02040503050406030204" pitchFamily="18" charset="0"/>
                          <a:ea typeface="Cambria" panose="02040503050406030204" pitchFamily="18" charset="0"/>
                        </a:rPr>
                        <a:t>Linear algebra and linear functions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tcPr>
                </a:tc>
                <a:extLst>
                  <a:ext uri="{0D108BD9-81ED-4DB2-BD59-A6C34878D82A}">
                    <a16:rowId xmlns:a16="http://schemas.microsoft.com/office/drawing/2014/main" val="4120455818"/>
                  </a:ext>
                </a:extLst>
              </a:tr>
            </a:tbl>
          </a:graphicData>
        </a:graphic>
      </p:graphicFrame>
      <p:sp>
        <p:nvSpPr>
          <p:cNvPr id="60" name="Text Placeholder 59">
            <a:extLst>
              <a:ext uri="{FF2B5EF4-FFF2-40B4-BE49-F238E27FC236}">
                <a16:creationId xmlns:a16="http://schemas.microsoft.com/office/drawing/2014/main" id="{75829673-233F-38B6-8351-2D4DF4AE0583}"/>
              </a:ext>
            </a:extLst>
          </p:cNvPr>
          <p:cNvSpPr>
            <a:spLocks noGrp="1"/>
          </p:cNvSpPr>
          <p:nvPr>
            <p:ph type="body" sz="quarter" idx="19"/>
          </p:nvPr>
        </p:nvSpPr>
        <p:spPr/>
        <p:txBody>
          <a:bodyPr>
            <a:noAutofit/>
          </a:bodyPr>
          <a:lstStyle/>
          <a:p>
            <a:pPr algn="ctr"/>
            <a:r>
              <a:rPr lang="en-US" b="1" dirty="0"/>
              <a:t>Required Fluencies for </a:t>
            </a:r>
            <a:br>
              <a:rPr lang="en-US" b="1" dirty="0"/>
            </a:br>
            <a:r>
              <a:rPr lang="en-US" b="1" dirty="0"/>
              <a:t>Grade 3</a:t>
            </a:r>
          </a:p>
        </p:txBody>
      </p:sp>
      <p:sp>
        <p:nvSpPr>
          <p:cNvPr id="61" name="Text Placeholder 60">
            <a:extLst>
              <a:ext uri="{FF2B5EF4-FFF2-40B4-BE49-F238E27FC236}">
                <a16:creationId xmlns:a16="http://schemas.microsoft.com/office/drawing/2014/main" id="{8566A230-CA0E-478D-65BF-3539FC2ED3EA}"/>
              </a:ext>
            </a:extLst>
          </p:cNvPr>
          <p:cNvSpPr>
            <a:spLocks noGrp="1"/>
          </p:cNvSpPr>
          <p:nvPr>
            <p:ph type="body" sz="quarter" idx="20"/>
          </p:nvPr>
        </p:nvSpPr>
        <p:spPr/>
        <p:txBody>
          <a:bodyPr>
            <a:normAutofit fontScale="92500"/>
          </a:bodyPr>
          <a:lstStyle/>
          <a:p>
            <a:pPr>
              <a:spcBef>
                <a:spcPts val="0"/>
              </a:spcBef>
              <a:spcAft>
                <a:spcPts val="1200"/>
              </a:spcAft>
            </a:pPr>
            <a:r>
              <a:rPr lang="en-US" sz="1200" b="1" dirty="0"/>
              <a:t>3.OA.C.7 </a:t>
            </a:r>
            <a:r>
              <a:rPr lang="en-US" sz="1200" cap="none" dirty="0"/>
              <a:t>Multiply and divide within 100; Know single digit products from memory.</a:t>
            </a:r>
          </a:p>
          <a:p>
            <a:pPr>
              <a:spcBef>
                <a:spcPts val="0"/>
              </a:spcBef>
              <a:spcAft>
                <a:spcPts val="1200"/>
              </a:spcAft>
            </a:pPr>
            <a:r>
              <a:rPr lang="en-US" sz="1200" b="1" cap="none" dirty="0"/>
              <a:t>3.NBT.A.2 </a:t>
            </a:r>
            <a:r>
              <a:rPr lang="en-US" sz="1200" cap="none" dirty="0"/>
              <a:t>Add and subtract within 1000</a:t>
            </a:r>
            <a:endParaRPr lang="en-US" sz="1200" dirty="0"/>
          </a:p>
        </p:txBody>
      </p:sp>
    </p:spTree>
    <p:extLst>
      <p:ext uri="{BB962C8B-B14F-4D97-AF65-F5344CB8AC3E}">
        <p14:creationId xmlns:p14="http://schemas.microsoft.com/office/powerpoint/2010/main" val="2482277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6" name="Picture Placeholder 45" descr="Logo: NJ Department of Education STAMP, standards transparency and mastery platform.">
            <a:extLst>
              <a:ext uri="{FF2B5EF4-FFF2-40B4-BE49-F238E27FC236}">
                <a16:creationId xmlns:a16="http://schemas.microsoft.com/office/drawing/2014/main" id="{6A030911-2A01-150D-8CAC-AE6E0858A504}"/>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47" b="247"/>
          <a:stretch/>
        </p:blipFill>
        <p:spPr/>
      </p:pic>
      <p:sp>
        <p:nvSpPr>
          <p:cNvPr id="25" name="Title 24">
            <a:extLst>
              <a:ext uri="{FF2B5EF4-FFF2-40B4-BE49-F238E27FC236}">
                <a16:creationId xmlns:a16="http://schemas.microsoft.com/office/drawing/2014/main" id="{57067ED9-132E-EA0B-DC84-E8CCDCD602A0}"/>
              </a:ext>
            </a:extLst>
          </p:cNvPr>
          <p:cNvSpPr>
            <a:spLocks noGrp="1"/>
          </p:cNvSpPr>
          <p:nvPr>
            <p:ph type="title"/>
          </p:nvPr>
        </p:nvSpPr>
        <p:spPr/>
        <p:txBody>
          <a:bodyPr/>
          <a:lstStyle/>
          <a:p>
            <a:r>
              <a:rPr lang="en-US" sz="2400" dirty="0"/>
              <a:t>Grade 4</a:t>
            </a:r>
            <a:br>
              <a:rPr lang="en-US" sz="2040" dirty="0"/>
            </a:br>
            <a:r>
              <a:rPr lang="en-US" sz="2000" dirty="0">
                <a:solidFill>
                  <a:schemeClr val="tx1"/>
                </a:solidFill>
              </a:rPr>
              <a:t>Mathematics: </a:t>
            </a:r>
            <a:br>
              <a:rPr lang="en-US" sz="2000" dirty="0">
                <a:solidFill>
                  <a:schemeClr val="tx1"/>
                </a:solidFill>
              </a:rPr>
            </a:br>
            <a:r>
              <a:rPr lang="en-US" sz="2000" dirty="0">
                <a:solidFill>
                  <a:schemeClr val="tx1"/>
                </a:solidFill>
              </a:rPr>
              <a:t>Where to Focus</a:t>
            </a:r>
          </a:p>
        </p:txBody>
      </p:sp>
      <p:sp>
        <p:nvSpPr>
          <p:cNvPr id="27" name="Text Placeholder 26">
            <a:extLst>
              <a:ext uri="{FF2B5EF4-FFF2-40B4-BE49-F238E27FC236}">
                <a16:creationId xmlns:a16="http://schemas.microsoft.com/office/drawing/2014/main" id="{DD038AD2-6C77-EE0F-69F8-63138ABAD704}"/>
              </a:ext>
            </a:extLst>
          </p:cNvPr>
          <p:cNvSpPr>
            <a:spLocks noGrp="1"/>
          </p:cNvSpPr>
          <p:nvPr>
            <p:ph type="body" sz="quarter" idx="11"/>
          </p:nvPr>
        </p:nvSpPr>
        <p:spPr/>
        <p:txBody>
          <a:bodyPr vert="horz" lIns="0" tIns="45720" rIns="0" bIns="45720" rtlCol="0">
            <a:noAutofit/>
          </a:bodyPr>
          <a:lstStyle/>
          <a:p>
            <a:pPr>
              <a:spcBef>
                <a:spcPts val="0"/>
              </a:spcBef>
            </a:pPr>
            <a:r>
              <a:rPr lang="en-US" dirty="0"/>
              <a:t>This document shows where students and teachers should spend more time, relative to other clusters, in order to meet the expectations of the </a:t>
            </a:r>
            <a:r>
              <a:rPr lang="en-US" dirty="0">
                <a:solidFill>
                  <a:srgbClr val="FFC000"/>
                </a:solidFill>
              </a:rPr>
              <a:t>2023</a:t>
            </a:r>
            <a:r>
              <a:rPr lang="en-US" dirty="0"/>
              <a:t> </a:t>
            </a:r>
            <a:r>
              <a:rPr lang="en-US" dirty="0">
                <a:solidFill>
                  <a:srgbClr val="FFC000"/>
                </a:solidFill>
              </a:rPr>
              <a:t>New Jersey Student Learning Standards for Mathematics</a:t>
            </a:r>
            <a:r>
              <a:rPr lang="en-US" dirty="0"/>
              <a:t>.</a:t>
            </a:r>
          </a:p>
        </p:txBody>
      </p:sp>
      <p:sp>
        <p:nvSpPr>
          <p:cNvPr id="28" name="Text Placeholder 27">
            <a:extLst>
              <a:ext uri="{FF2B5EF4-FFF2-40B4-BE49-F238E27FC236}">
                <a16:creationId xmlns:a16="http://schemas.microsoft.com/office/drawing/2014/main" id="{80089E5F-566A-CCE0-4BC8-705621E11F68}"/>
              </a:ext>
            </a:extLst>
          </p:cNvPr>
          <p:cNvSpPr>
            <a:spLocks noGrp="1"/>
          </p:cNvSpPr>
          <p:nvPr>
            <p:ph type="body" sz="quarter" idx="12"/>
          </p:nvPr>
        </p:nvSpPr>
        <p:spPr/>
        <p:txBody>
          <a:bodyPr vert="horz" lIns="0" tIns="45720" rIns="0" bIns="45720" rtlCol="0">
            <a:noAutofit/>
          </a:bodyPr>
          <a:lstStyle/>
          <a:p>
            <a:r>
              <a:rPr lang="en-US" dirty="0">
                <a:solidFill>
                  <a:schemeClr val="tx1"/>
                </a:solidFill>
              </a:rPr>
              <a:t>Some clusters of standards were written to require greater emphasis than others. This varied emphasis is based on the depth of the mathematical ideas in the cluster, the time that they take to master, and/or their importance to future mathematics or the demands of college and career readiness. More time in these particular areas is also necessary for students to meet the Standards for Mathematical Practice. Therefore, not all content in a given grade is emphasized equally in the standards. </a:t>
            </a:r>
          </a:p>
        </p:txBody>
      </p:sp>
      <p:sp>
        <p:nvSpPr>
          <p:cNvPr id="47" name="Text Placeholder 46">
            <a:extLst>
              <a:ext uri="{FF2B5EF4-FFF2-40B4-BE49-F238E27FC236}">
                <a16:creationId xmlns:a16="http://schemas.microsoft.com/office/drawing/2014/main" id="{2DA0E273-D930-7CF3-C677-1F278E0102F4}"/>
              </a:ext>
            </a:extLst>
          </p:cNvPr>
          <p:cNvSpPr>
            <a:spLocks noGrp="1"/>
          </p:cNvSpPr>
          <p:nvPr>
            <p:ph type="body" sz="quarter" idx="13"/>
          </p:nvPr>
        </p:nvSpPr>
        <p:spPr/>
        <p:txBody>
          <a:bodyPr>
            <a:noAutofit/>
          </a:bodyPr>
          <a:lstStyle/>
          <a:p>
            <a:pPr>
              <a:spcBef>
                <a:spcPts val="0"/>
              </a:spcBef>
            </a:pPr>
            <a:r>
              <a:rPr lang="en-US" dirty="0"/>
              <a:t>To say that some things have greater emphasis is not to say that anything in the Standards can be neglected or omitted in instruction. </a:t>
            </a:r>
          </a:p>
          <a:p>
            <a:pPr>
              <a:spcAft>
                <a:spcPts val="0"/>
              </a:spcAft>
            </a:pPr>
            <a:r>
              <a:rPr lang="en-US" dirty="0"/>
              <a:t>Neglecting material will leave gaps in student skill and understanding and may leave students unprepared for the challenges of a later grade.</a:t>
            </a:r>
          </a:p>
        </p:txBody>
      </p:sp>
      <p:sp>
        <p:nvSpPr>
          <p:cNvPr id="48" name="Text Placeholder 47">
            <a:extLst>
              <a:ext uri="{FF2B5EF4-FFF2-40B4-BE49-F238E27FC236}">
                <a16:creationId xmlns:a16="http://schemas.microsoft.com/office/drawing/2014/main" id="{11B7ACA7-D65F-530D-62BE-55CDF6309834}"/>
              </a:ext>
            </a:extLst>
          </p:cNvPr>
          <p:cNvSpPr>
            <a:spLocks noGrp="1"/>
          </p:cNvSpPr>
          <p:nvPr>
            <p:ph type="body" sz="quarter" idx="14"/>
          </p:nvPr>
        </p:nvSpPr>
        <p:spPr/>
        <p:txBody>
          <a:bodyPr>
            <a:noAutofit/>
          </a:bodyPr>
          <a:lstStyle/>
          <a:p>
            <a:pPr>
              <a:spcBef>
                <a:spcPts val="0"/>
              </a:spcBef>
              <a:spcAft>
                <a:spcPts val="0"/>
              </a:spcAft>
            </a:pPr>
            <a:r>
              <a:rPr lang="en-US" sz="1400" dirty="0">
                <a:solidFill>
                  <a:schemeClr val="bg1"/>
                </a:solidFill>
                <a:latin typeface="Cambria" panose="02040503050406030204" pitchFamily="18" charset="0"/>
                <a:ea typeface="Cambria" panose="02040503050406030204" pitchFamily="18" charset="0"/>
              </a:rPr>
              <a:t>Students should spend the majority of their time on the major work of the grade (</a:t>
            </a:r>
            <a:r>
              <a:rPr lang="en-US" sz="1400" b="1" dirty="0">
                <a:solidFill>
                  <a:srgbClr val="1E781E"/>
                </a:solidFill>
                <a:latin typeface="Cambria" panose="02040503050406030204" pitchFamily="18" charset="0"/>
                <a:ea typeface="Cambria" panose="02040503050406030204" pitchFamily="18" charset="0"/>
              </a:rPr>
              <a:t>M</a:t>
            </a:r>
            <a:r>
              <a:rPr lang="en-US" sz="1400" dirty="0">
                <a:solidFill>
                  <a:schemeClr val="bg1"/>
                </a:solidFill>
                <a:latin typeface="Cambria" panose="02040503050406030204" pitchFamily="18" charset="0"/>
                <a:ea typeface="Cambria" panose="02040503050406030204" pitchFamily="18" charset="0"/>
              </a:rPr>
              <a:t>). Supporting work (</a:t>
            </a:r>
            <a:r>
              <a:rPr lang="en-US" sz="1400" b="1" dirty="0">
                <a:solidFill>
                  <a:srgbClr val="000099"/>
                </a:solidFill>
                <a:latin typeface="Cambria" panose="02040503050406030204" pitchFamily="18" charset="0"/>
                <a:ea typeface="Cambria" panose="02040503050406030204" pitchFamily="18" charset="0"/>
              </a:rPr>
              <a:t>S</a:t>
            </a:r>
            <a:r>
              <a:rPr lang="en-US" sz="1400" dirty="0">
                <a:solidFill>
                  <a:schemeClr val="bg1"/>
                </a:solidFill>
                <a:latin typeface="Cambria" panose="02040503050406030204" pitchFamily="18" charset="0"/>
                <a:ea typeface="Cambria" panose="02040503050406030204" pitchFamily="18" charset="0"/>
              </a:rPr>
              <a:t>) and, where appropriate, additional work (</a:t>
            </a:r>
            <a:r>
              <a:rPr lang="en-US" sz="1400" b="1" dirty="0">
                <a:solidFill>
                  <a:srgbClr val="C14A08"/>
                </a:solidFill>
                <a:latin typeface="Cambria" panose="02040503050406030204" pitchFamily="18" charset="0"/>
                <a:ea typeface="Cambria" panose="02040503050406030204" pitchFamily="18" charset="0"/>
              </a:rPr>
              <a:t>A</a:t>
            </a:r>
            <a:r>
              <a:rPr lang="en-US" sz="1400" dirty="0">
                <a:solidFill>
                  <a:schemeClr val="bg1"/>
                </a:solidFill>
                <a:latin typeface="Cambria" panose="02040503050406030204" pitchFamily="18" charset="0"/>
                <a:ea typeface="Cambria" panose="02040503050406030204" pitchFamily="18" charset="0"/>
              </a:rPr>
              <a:t>) can engage students in the major work of the grade. </a:t>
            </a:r>
          </a:p>
        </p:txBody>
      </p:sp>
      <p:sp>
        <p:nvSpPr>
          <p:cNvPr id="49" name="Text Placeholder 48">
            <a:extLst>
              <a:ext uri="{FF2B5EF4-FFF2-40B4-BE49-F238E27FC236}">
                <a16:creationId xmlns:a16="http://schemas.microsoft.com/office/drawing/2014/main" id="{0D2D1CDC-3DA7-CB8F-E53C-D6E0AD7528F5}"/>
              </a:ext>
            </a:extLst>
          </p:cNvPr>
          <p:cNvSpPr>
            <a:spLocks noGrp="1"/>
          </p:cNvSpPr>
          <p:nvPr>
            <p:ph type="body" sz="quarter" idx="15"/>
          </p:nvPr>
        </p:nvSpPr>
        <p:spPr/>
        <p:txBody>
          <a:bodyPr>
            <a:normAutofit lnSpcReduction="10000"/>
          </a:bodyPr>
          <a:lstStyle/>
          <a:p>
            <a:pPr>
              <a:spcBef>
                <a:spcPts val="0"/>
              </a:spcBef>
              <a:spcAft>
                <a:spcPts val="510"/>
              </a:spcAft>
            </a:pPr>
            <a:r>
              <a:rPr lang="en-US" sz="1400" b="1" dirty="0"/>
              <a:t>Major, Supporting, &amp; Additional Clusters for Grade 4</a:t>
            </a:r>
          </a:p>
          <a:p>
            <a:pPr>
              <a:spcBef>
                <a:spcPts val="0"/>
              </a:spcBef>
              <a:spcAft>
                <a:spcPts val="510"/>
              </a:spcAft>
            </a:pPr>
            <a:r>
              <a:rPr lang="en-US" sz="1200" dirty="0">
                <a:solidFill>
                  <a:schemeClr val="bg1"/>
                </a:solidFill>
              </a:rPr>
              <a:t>Emphases are given at the cluster level. Refer to the New Jersey Student Learning Standards for Mathematics for the specific standards that fall within each cluster.</a:t>
            </a:r>
          </a:p>
        </p:txBody>
      </p:sp>
      <p:sp>
        <p:nvSpPr>
          <p:cNvPr id="2" name="Text Placeholder 1">
            <a:extLst>
              <a:ext uri="{FF2B5EF4-FFF2-40B4-BE49-F238E27FC236}">
                <a16:creationId xmlns:a16="http://schemas.microsoft.com/office/drawing/2014/main" id="{A58BC6EE-AA95-5C29-9F23-4ED76115896E}"/>
              </a:ext>
            </a:extLst>
          </p:cNvPr>
          <p:cNvSpPr>
            <a:spLocks noGrp="1"/>
          </p:cNvSpPr>
          <p:nvPr>
            <p:ph type="body" sz="quarter" idx="21"/>
          </p:nvPr>
        </p:nvSpPr>
        <p:spPr/>
        <p:txBody>
          <a:bodyPr/>
          <a:lstStyle/>
          <a:p>
            <a:r>
              <a:rPr lang="en-US" sz="1100" b="1" dirty="0">
                <a:solidFill>
                  <a:schemeClr val="bg1"/>
                </a:solidFill>
              </a:rPr>
              <a:t>Key</a:t>
            </a:r>
            <a:r>
              <a:rPr lang="en-US" sz="1100" dirty="0">
                <a:solidFill>
                  <a:schemeClr val="bg1"/>
                </a:solidFill>
              </a:rPr>
              <a:t>: </a:t>
            </a:r>
            <a:r>
              <a:rPr lang="en-US" sz="1100" b="1" dirty="0">
                <a:solidFill>
                  <a:srgbClr val="1E781E"/>
                </a:solidFill>
              </a:rPr>
              <a:t>M</a:t>
            </a:r>
            <a:r>
              <a:rPr lang="en-US" sz="1100" dirty="0">
                <a:solidFill>
                  <a:schemeClr val="bg1"/>
                </a:solidFill>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Major Clusters,</a:t>
            </a:r>
            <a:r>
              <a:rPr lang="en-US" sz="1100" b="1" dirty="0">
                <a:solidFill>
                  <a:srgbClr val="000099"/>
                </a:solidFill>
              </a:rPr>
              <a:t> S</a:t>
            </a:r>
            <a:r>
              <a:rPr lang="en-US" sz="1100" b="1" kern="100" dirty="0">
                <a:solidFill>
                  <a:srgbClr val="000099"/>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Supporting Clusters, </a:t>
            </a:r>
            <a:r>
              <a:rPr lang="en-US" sz="1100" b="1" dirty="0">
                <a:solidFill>
                  <a:srgbClr val="C14A08"/>
                </a:solidFill>
              </a:rPr>
              <a:t>A</a:t>
            </a:r>
            <a:r>
              <a:rPr lang="en-US" sz="1100" b="1" kern="100" dirty="0">
                <a:solidFill>
                  <a:srgbClr val="C14A08"/>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Additional Clusters</a:t>
            </a:r>
          </a:p>
        </p:txBody>
      </p:sp>
      <p:graphicFrame>
        <p:nvGraphicFramePr>
          <p:cNvPr id="56" name="Table Placeholder 55">
            <a:extLst>
              <a:ext uri="{FF2B5EF4-FFF2-40B4-BE49-F238E27FC236}">
                <a16:creationId xmlns:a16="http://schemas.microsoft.com/office/drawing/2014/main" id="{450410D3-15F9-584B-554A-1EDD2A4A6064}"/>
              </a:ext>
            </a:extLst>
          </p:cNvPr>
          <p:cNvGraphicFramePr>
            <a:graphicFrameLocks noGrp="1"/>
          </p:cNvGraphicFramePr>
          <p:nvPr>
            <p:ph type="tbl" sz="quarter" idx="16"/>
            <p:extLst>
              <p:ext uri="{D42A27DB-BD31-4B8C-83A1-F6EECF244321}">
                <p14:modId xmlns:p14="http://schemas.microsoft.com/office/powerpoint/2010/main" val="238144071"/>
              </p:ext>
            </p:extLst>
          </p:nvPr>
        </p:nvGraphicFramePr>
        <p:xfrm>
          <a:off x="85186" y="5029200"/>
          <a:ext cx="4694237" cy="4986040"/>
        </p:xfrm>
        <a:graphic>
          <a:graphicData uri="http://schemas.openxmlformats.org/drawingml/2006/table">
            <a:tbl>
              <a:tblPr firstRow="1" bandRow="1">
                <a:tableStyleId>{2D5ABB26-0587-4C30-8999-92F81FD0307C}</a:tableStyleId>
              </a:tblPr>
              <a:tblGrid>
                <a:gridCol w="824749">
                  <a:extLst>
                    <a:ext uri="{9D8B030D-6E8A-4147-A177-3AD203B41FA5}">
                      <a16:colId xmlns:a16="http://schemas.microsoft.com/office/drawing/2014/main" val="647274878"/>
                    </a:ext>
                  </a:extLst>
                </a:gridCol>
                <a:gridCol w="567168">
                  <a:extLst>
                    <a:ext uri="{9D8B030D-6E8A-4147-A177-3AD203B41FA5}">
                      <a16:colId xmlns:a16="http://schemas.microsoft.com/office/drawing/2014/main" val="725721055"/>
                    </a:ext>
                  </a:extLst>
                </a:gridCol>
                <a:gridCol w="3302320">
                  <a:extLst>
                    <a:ext uri="{9D8B030D-6E8A-4147-A177-3AD203B41FA5}">
                      <a16:colId xmlns:a16="http://schemas.microsoft.com/office/drawing/2014/main" val="3489195234"/>
                    </a:ext>
                  </a:extLst>
                </a:gridCol>
              </a:tblGrid>
              <a:tr h="276175">
                <a:tc>
                  <a:txBody>
                    <a:bodyPr/>
                    <a:lstStyle/>
                    <a:p>
                      <a:pPr algn="ctr"/>
                      <a:r>
                        <a:rPr lang="en-US" sz="1100" b="1" dirty="0">
                          <a:solidFill>
                            <a:srgbClr val="000099"/>
                          </a:solidFill>
                          <a:latin typeface="Cambria" panose="02040503050406030204" pitchFamily="18" charset="0"/>
                          <a:ea typeface="Cambria" panose="02040503050406030204" pitchFamily="18" charset="0"/>
                        </a:rPr>
                        <a:t>Indicator</a:t>
                      </a:r>
                    </a:p>
                  </a:txBody>
                  <a:tcPr marL="77724" marR="45720">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Type</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Cluster Heading</a:t>
                      </a:r>
                    </a:p>
                  </a:txBody>
                  <a:tcPr marL="77724" marR="45720">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34542413"/>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4.OA.A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1E781E"/>
                          </a:solidFill>
                          <a:latin typeface="Cambria" panose="02040503050406030204" pitchFamily="18" charset="0"/>
                          <a:ea typeface="Cambria" panose="02040503050406030204" pitchFamily="18" charset="0"/>
                        </a:rPr>
                        <a:t>M</a:t>
                      </a:r>
                      <a:endParaRPr lang="en-US" sz="1100" dirty="0">
                        <a:solidFill>
                          <a:srgbClr val="1E781E"/>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Use the four operations with whole numbers to solve problems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939550497"/>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4.OA.B</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0099"/>
                          </a:solidFill>
                          <a:latin typeface="Cambria" panose="02040503050406030204" pitchFamily="18" charset="0"/>
                          <a:ea typeface="Cambria" panose="02040503050406030204" pitchFamily="18" charset="0"/>
                        </a:rPr>
                        <a:t>S</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Gain familiarity with factors and multiples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87463327"/>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4.OA.C</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endParaRPr lang="en-US" sz="1100" dirty="0">
                        <a:solidFill>
                          <a:srgbClr val="C14A08"/>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Generate and analyze patterns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11372538"/>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4.NBT.A</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Generalize place value understanding for multi-digit whole numbers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791935023"/>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4.NBT.B</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Use place value understanding and properties of operations to perform multi-digit arithmetic</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70097516"/>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4.NF.A</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Develop understanding of fractions as numbers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300806485"/>
                  </a:ext>
                </a:extLst>
              </a:tr>
              <a:tr h="575093">
                <a:tc>
                  <a:txBody>
                    <a:bodyPr/>
                    <a:lstStyle/>
                    <a:p>
                      <a:pPr algn="ctr"/>
                      <a:r>
                        <a:rPr lang="en-US" sz="1100" dirty="0">
                          <a:solidFill>
                            <a:srgbClr val="000099"/>
                          </a:solidFill>
                          <a:latin typeface="Cambria" panose="02040503050406030204" pitchFamily="18" charset="0"/>
                          <a:ea typeface="Cambria" panose="02040503050406030204" pitchFamily="18" charset="0"/>
                        </a:rPr>
                        <a:t>4.NF.B</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Build fractions from unit fractions by applying and extending previous understandings of operations on whole numbers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084432293"/>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4.NF.C</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Understand decimal notation for fractions, and compare decimal fractions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644374409"/>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4.M.A</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0099"/>
                          </a:solidFill>
                          <a:latin typeface="Cambria" panose="02040503050406030204" pitchFamily="18" charset="0"/>
                          <a:ea typeface="Cambria" panose="02040503050406030204" pitchFamily="18" charset="0"/>
                        </a:rPr>
                        <a:t>S</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Solve problems involving measurement and conversion of measurement from a larger unit to a smaller unit</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20699672"/>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4.M.B</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C14A08"/>
                          </a:solidFill>
                          <a:latin typeface="Cambria" panose="02040503050406030204" pitchFamily="18" charset="0"/>
                          <a:ea typeface="Cambria" panose="02040503050406030204" pitchFamily="18" charset="0"/>
                        </a:rPr>
                        <a:t>A</a:t>
                      </a:r>
                      <a:endParaRPr lang="en-US" sz="1100" dirty="0">
                        <a:solidFill>
                          <a:srgbClr val="C14A08"/>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Geometric Measurement: Understand concepts of angle and measure angles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985504190"/>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4.DL.A</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Organize data and understand data visualizations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298786948"/>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4.DL.B</a:t>
                      </a:r>
                    </a:p>
                  </a:txBody>
                  <a:tcPr marL="45720" marR="45720" marT="18288" marB="18288" anchor="ctr">
                    <a:lnL>
                      <a:noFill/>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0099"/>
                          </a:solidFill>
                          <a:latin typeface="Cambria" panose="02040503050406030204" pitchFamily="18" charset="0"/>
                          <a:ea typeface="Cambria" panose="02040503050406030204" pitchFamily="18" charset="0"/>
                        </a:rPr>
                        <a:t>S</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Represent and interpret data</a:t>
                      </a:r>
                    </a:p>
                  </a:txBody>
                  <a:tcPr marR="45720" marT="18288" marB="18288">
                    <a:lnL w="12700" cap="flat" cmpd="sng" algn="ctr">
                      <a:solidFill>
                        <a:srgbClr val="000099"/>
                      </a:solidFill>
                      <a:prstDash val="solid"/>
                      <a:round/>
                      <a:headEnd type="none" w="med" len="med"/>
                      <a:tailEnd type="none" w="med" len="med"/>
                    </a:lnL>
                    <a:lnR>
                      <a:noFill/>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12098264"/>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4.G.A</a:t>
                      </a:r>
                    </a:p>
                  </a:txBody>
                  <a:tcPr marL="45720" marR="45720" marT="18288" marB="18288" anchor="ctr">
                    <a:lnL>
                      <a:noFill/>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Draw and identify lines and angles, and classify shapes by properties of their lines and angles</a:t>
                      </a:r>
                    </a:p>
                  </a:txBody>
                  <a:tcPr marR="45720" marT="18288" marB="18288">
                    <a:lnL w="12700" cap="flat" cmpd="sng" algn="ctr">
                      <a:solidFill>
                        <a:srgbClr val="000099"/>
                      </a:solidFill>
                      <a:prstDash val="solid"/>
                      <a:round/>
                      <a:headEnd type="none" w="med" len="med"/>
                      <a:tailEnd type="none" w="med" len="med"/>
                    </a:lnL>
                    <a:lnR>
                      <a:noFill/>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5419966"/>
                  </a:ext>
                </a:extLst>
              </a:tr>
            </a:tbl>
          </a:graphicData>
        </a:graphic>
      </p:graphicFrame>
      <p:sp>
        <p:nvSpPr>
          <p:cNvPr id="51" name="Text Placeholder 50">
            <a:extLst>
              <a:ext uri="{FF2B5EF4-FFF2-40B4-BE49-F238E27FC236}">
                <a16:creationId xmlns:a16="http://schemas.microsoft.com/office/drawing/2014/main" id="{B120953D-D13B-C6C6-9E1F-C19ADE894C91}"/>
              </a:ext>
            </a:extLst>
          </p:cNvPr>
          <p:cNvSpPr>
            <a:spLocks noGrp="1"/>
          </p:cNvSpPr>
          <p:nvPr>
            <p:ph type="body" sz="quarter" idx="17"/>
          </p:nvPr>
        </p:nvSpPr>
        <p:spPr/>
        <p:txBody>
          <a:bodyPr>
            <a:normAutofit/>
          </a:bodyPr>
          <a:lstStyle/>
          <a:p>
            <a:pPr algn="ctr">
              <a:spcBef>
                <a:spcPts val="0"/>
              </a:spcBef>
              <a:spcAft>
                <a:spcPts val="0"/>
              </a:spcAft>
            </a:pPr>
            <a:r>
              <a:rPr lang="en-US" sz="1300" b="1" dirty="0"/>
              <a:t>Highlights of Major Work in </a:t>
            </a:r>
            <a:br>
              <a:rPr lang="en-US" sz="1300" b="1" dirty="0"/>
            </a:br>
            <a:r>
              <a:rPr lang="en-US" sz="1300" b="1" dirty="0"/>
              <a:t>Grades K</a:t>
            </a:r>
            <a:r>
              <a:rPr lang="en-US" sz="1300" b="1" kern="100" dirty="0">
                <a:cs typeface="Times New Roman" panose="02020603050405020304" pitchFamily="18" charset="0"/>
              </a:rPr>
              <a:t>–8</a:t>
            </a:r>
          </a:p>
        </p:txBody>
      </p:sp>
      <p:graphicFrame>
        <p:nvGraphicFramePr>
          <p:cNvPr id="58" name="Table Placeholder 57">
            <a:extLst>
              <a:ext uri="{FF2B5EF4-FFF2-40B4-BE49-F238E27FC236}">
                <a16:creationId xmlns:a16="http://schemas.microsoft.com/office/drawing/2014/main" id="{3176685C-28DF-6559-6D42-C3838070233B}"/>
              </a:ext>
            </a:extLst>
          </p:cNvPr>
          <p:cNvGraphicFramePr>
            <a:graphicFrameLocks noGrp="1"/>
          </p:cNvGraphicFramePr>
          <p:nvPr>
            <p:ph type="tbl" sz="quarter" idx="18"/>
            <p:extLst>
              <p:ext uri="{D42A27DB-BD31-4B8C-83A1-F6EECF244321}">
                <p14:modId xmlns:p14="http://schemas.microsoft.com/office/powerpoint/2010/main" val="3140081415"/>
              </p:ext>
            </p:extLst>
          </p:nvPr>
        </p:nvGraphicFramePr>
        <p:xfrm>
          <a:off x="4981575" y="4529138"/>
          <a:ext cx="2698749" cy="3230880"/>
        </p:xfrm>
        <a:graphic>
          <a:graphicData uri="http://schemas.openxmlformats.org/drawingml/2006/table">
            <a:tbl>
              <a:tblPr firstRow="1" bandRow="1">
                <a:tableStyleId>{2D5ABB26-0587-4C30-8999-92F81FD0307C}</a:tableStyleId>
              </a:tblPr>
              <a:tblGrid>
                <a:gridCol w="611980">
                  <a:extLst>
                    <a:ext uri="{9D8B030D-6E8A-4147-A177-3AD203B41FA5}">
                      <a16:colId xmlns:a16="http://schemas.microsoft.com/office/drawing/2014/main" val="2151960371"/>
                    </a:ext>
                  </a:extLst>
                </a:gridCol>
                <a:gridCol w="2086769">
                  <a:extLst>
                    <a:ext uri="{9D8B030D-6E8A-4147-A177-3AD203B41FA5}">
                      <a16:colId xmlns:a16="http://schemas.microsoft.com/office/drawing/2014/main" val="1814982087"/>
                    </a:ext>
                  </a:extLst>
                </a:gridCol>
              </a:tblGrid>
              <a:tr h="245364">
                <a:tc>
                  <a:txBody>
                    <a:bodyPr/>
                    <a:lstStyle/>
                    <a:p>
                      <a:r>
                        <a:rPr lang="en-US" sz="1100" b="1" dirty="0">
                          <a:solidFill>
                            <a:srgbClr val="000099"/>
                          </a:solidFill>
                          <a:latin typeface="Cambria" panose="02040503050406030204" pitchFamily="18" charset="0"/>
                          <a:ea typeface="Cambria" panose="02040503050406030204" pitchFamily="18" charset="0"/>
                        </a:rPr>
                        <a:t>Grades</a:t>
                      </a:r>
                    </a:p>
                  </a:txBody>
                  <a:tcPr marL="77724" marR="77724">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r>
                        <a:rPr lang="en-US" sz="1100" b="1" dirty="0">
                          <a:solidFill>
                            <a:srgbClr val="000099"/>
                          </a:solidFill>
                          <a:latin typeface="Cambria" panose="02040503050406030204" pitchFamily="18" charset="0"/>
                          <a:ea typeface="Cambria" panose="02040503050406030204" pitchFamily="18" charset="0"/>
                        </a:rPr>
                        <a:t>Topic</a:t>
                      </a:r>
                    </a:p>
                  </a:txBody>
                  <a:tcPr marL="77724" marR="77724">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574626985"/>
                  </a:ext>
                </a:extLst>
              </a:tr>
              <a:tr h="580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K</a:t>
                      </a:r>
                      <a:r>
                        <a:rPr lang="en-US" sz="1100" kern="1200" dirty="0">
                          <a:solidFill>
                            <a:srgbClr val="000099"/>
                          </a:solidFill>
                          <a:effectLst/>
                          <a:latin typeface="Cambria" panose="02040503050406030204" pitchFamily="18" charset="0"/>
                          <a:ea typeface="Cambria" panose="02040503050406030204" pitchFamily="18" charset="0"/>
                          <a:cs typeface="+mn-cs"/>
                        </a:rPr>
                        <a:t>–2</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Addition and subtraction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and problem solving; place value</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39013017"/>
                  </a:ext>
                </a:extLst>
              </a:tr>
              <a:tr h="7482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rgbClr val="000099"/>
                          </a:solidFill>
                          <a:effectLst/>
                          <a:latin typeface="Cambria" panose="02040503050406030204" pitchFamily="18" charset="0"/>
                          <a:ea typeface="Cambria" panose="02040503050406030204" pitchFamily="18" charset="0"/>
                          <a:cs typeface="+mn-cs"/>
                        </a:rPr>
                        <a:t>3–5</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Multiply and divide whole numbers and fractions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&amp; problem solving</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43687602"/>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6</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early expressions and equations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071200916"/>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7</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arithmetic of rational numbers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463516332"/>
                  </a:ext>
                </a:extLst>
              </a:tr>
              <a:tr h="413004">
                <a:tc>
                  <a:txBody>
                    <a:bodyPr/>
                    <a:lstStyle/>
                    <a:p>
                      <a:r>
                        <a:rPr lang="en-US" sz="1100" dirty="0">
                          <a:solidFill>
                            <a:srgbClr val="000099"/>
                          </a:solidFill>
                          <a:latin typeface="Cambria" panose="02040503050406030204" pitchFamily="18" charset="0"/>
                          <a:ea typeface="Cambria" panose="02040503050406030204" pitchFamily="18" charset="0"/>
                        </a:rPr>
                        <a:t>8</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tcPr>
                </a:tc>
                <a:tc>
                  <a:txBody>
                    <a:bodyPr/>
                    <a:lstStyle/>
                    <a:p>
                      <a:r>
                        <a:rPr lang="en-US" sz="1100" dirty="0">
                          <a:solidFill>
                            <a:srgbClr val="000099"/>
                          </a:solidFill>
                          <a:latin typeface="Cambria" panose="02040503050406030204" pitchFamily="18" charset="0"/>
                          <a:ea typeface="Cambria" panose="02040503050406030204" pitchFamily="18" charset="0"/>
                        </a:rPr>
                        <a:t>Linear algebra and linear functions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tcPr>
                </a:tc>
                <a:extLst>
                  <a:ext uri="{0D108BD9-81ED-4DB2-BD59-A6C34878D82A}">
                    <a16:rowId xmlns:a16="http://schemas.microsoft.com/office/drawing/2014/main" val="4120455818"/>
                  </a:ext>
                </a:extLst>
              </a:tr>
            </a:tbl>
          </a:graphicData>
        </a:graphic>
      </p:graphicFrame>
      <p:sp>
        <p:nvSpPr>
          <p:cNvPr id="60" name="Text Placeholder 59">
            <a:extLst>
              <a:ext uri="{FF2B5EF4-FFF2-40B4-BE49-F238E27FC236}">
                <a16:creationId xmlns:a16="http://schemas.microsoft.com/office/drawing/2014/main" id="{75829673-233F-38B6-8351-2D4DF4AE0583}"/>
              </a:ext>
            </a:extLst>
          </p:cNvPr>
          <p:cNvSpPr>
            <a:spLocks noGrp="1"/>
          </p:cNvSpPr>
          <p:nvPr>
            <p:ph type="body" sz="quarter" idx="19"/>
          </p:nvPr>
        </p:nvSpPr>
        <p:spPr/>
        <p:txBody>
          <a:bodyPr>
            <a:noAutofit/>
          </a:bodyPr>
          <a:lstStyle/>
          <a:p>
            <a:pPr algn="ctr"/>
            <a:r>
              <a:rPr lang="en-US" b="1" dirty="0"/>
              <a:t>Required Fluencies for </a:t>
            </a:r>
            <a:br>
              <a:rPr lang="en-US" b="1" dirty="0"/>
            </a:br>
            <a:r>
              <a:rPr lang="en-US" b="1" dirty="0"/>
              <a:t>Grade 4</a:t>
            </a:r>
          </a:p>
        </p:txBody>
      </p:sp>
      <p:sp>
        <p:nvSpPr>
          <p:cNvPr id="61" name="Text Placeholder 60">
            <a:extLst>
              <a:ext uri="{FF2B5EF4-FFF2-40B4-BE49-F238E27FC236}">
                <a16:creationId xmlns:a16="http://schemas.microsoft.com/office/drawing/2014/main" id="{8566A230-CA0E-478D-65BF-3539FC2ED3EA}"/>
              </a:ext>
            </a:extLst>
          </p:cNvPr>
          <p:cNvSpPr>
            <a:spLocks noGrp="1"/>
          </p:cNvSpPr>
          <p:nvPr>
            <p:ph type="body" sz="quarter" idx="20"/>
          </p:nvPr>
        </p:nvSpPr>
        <p:spPr/>
        <p:txBody>
          <a:bodyPr>
            <a:normAutofit/>
          </a:bodyPr>
          <a:lstStyle/>
          <a:p>
            <a:pPr>
              <a:spcBef>
                <a:spcPts val="0"/>
              </a:spcBef>
              <a:spcAft>
                <a:spcPts val="1200"/>
              </a:spcAft>
            </a:pPr>
            <a:r>
              <a:rPr lang="en-US" sz="1200" b="1" cap="none" dirty="0"/>
              <a:t>4.NBT.B.4 </a:t>
            </a:r>
            <a:r>
              <a:rPr lang="en-US" sz="1200" cap="none" dirty="0"/>
              <a:t>Add and subtract within 1,000,000</a:t>
            </a:r>
            <a:endParaRPr lang="en-US" sz="1200" dirty="0"/>
          </a:p>
        </p:txBody>
      </p:sp>
    </p:spTree>
    <p:extLst>
      <p:ext uri="{BB962C8B-B14F-4D97-AF65-F5344CB8AC3E}">
        <p14:creationId xmlns:p14="http://schemas.microsoft.com/office/powerpoint/2010/main" val="1876055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6" name="Picture Placeholder 45" descr="Logo: NJ Department of Education STAMP, standards transparency and mastery platform.">
            <a:extLst>
              <a:ext uri="{FF2B5EF4-FFF2-40B4-BE49-F238E27FC236}">
                <a16:creationId xmlns:a16="http://schemas.microsoft.com/office/drawing/2014/main" id="{6A030911-2A01-150D-8CAC-AE6E0858A504}"/>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47" b="247"/>
          <a:stretch/>
        </p:blipFill>
        <p:spPr/>
      </p:pic>
      <p:sp>
        <p:nvSpPr>
          <p:cNvPr id="25" name="Title 24">
            <a:extLst>
              <a:ext uri="{FF2B5EF4-FFF2-40B4-BE49-F238E27FC236}">
                <a16:creationId xmlns:a16="http://schemas.microsoft.com/office/drawing/2014/main" id="{57067ED9-132E-EA0B-DC84-E8CCDCD602A0}"/>
              </a:ext>
            </a:extLst>
          </p:cNvPr>
          <p:cNvSpPr>
            <a:spLocks noGrp="1"/>
          </p:cNvSpPr>
          <p:nvPr>
            <p:ph type="title"/>
          </p:nvPr>
        </p:nvSpPr>
        <p:spPr/>
        <p:txBody>
          <a:bodyPr/>
          <a:lstStyle/>
          <a:p>
            <a:r>
              <a:rPr lang="en-US" sz="2400" dirty="0"/>
              <a:t>Grade 5</a:t>
            </a:r>
            <a:br>
              <a:rPr lang="en-US" sz="2040" dirty="0"/>
            </a:br>
            <a:r>
              <a:rPr lang="en-US" sz="2000" dirty="0">
                <a:solidFill>
                  <a:schemeClr val="tx1"/>
                </a:solidFill>
              </a:rPr>
              <a:t>Mathematics: </a:t>
            </a:r>
            <a:br>
              <a:rPr lang="en-US" sz="2000" dirty="0">
                <a:solidFill>
                  <a:schemeClr val="tx1"/>
                </a:solidFill>
              </a:rPr>
            </a:br>
            <a:r>
              <a:rPr lang="en-US" sz="2000" dirty="0">
                <a:solidFill>
                  <a:schemeClr val="tx1"/>
                </a:solidFill>
              </a:rPr>
              <a:t>Where to Focus</a:t>
            </a:r>
          </a:p>
        </p:txBody>
      </p:sp>
      <p:sp>
        <p:nvSpPr>
          <p:cNvPr id="27" name="Text Placeholder 26">
            <a:extLst>
              <a:ext uri="{FF2B5EF4-FFF2-40B4-BE49-F238E27FC236}">
                <a16:creationId xmlns:a16="http://schemas.microsoft.com/office/drawing/2014/main" id="{DD038AD2-6C77-EE0F-69F8-63138ABAD704}"/>
              </a:ext>
            </a:extLst>
          </p:cNvPr>
          <p:cNvSpPr>
            <a:spLocks noGrp="1"/>
          </p:cNvSpPr>
          <p:nvPr>
            <p:ph type="body" sz="quarter" idx="11"/>
          </p:nvPr>
        </p:nvSpPr>
        <p:spPr/>
        <p:txBody>
          <a:bodyPr vert="horz" lIns="0" tIns="45720" rIns="0" bIns="45720" rtlCol="0">
            <a:noAutofit/>
          </a:bodyPr>
          <a:lstStyle/>
          <a:p>
            <a:pPr>
              <a:spcBef>
                <a:spcPts val="0"/>
              </a:spcBef>
            </a:pPr>
            <a:r>
              <a:rPr lang="en-US" dirty="0"/>
              <a:t>This document shows where students and teachers should spend more time, relative to other clusters, in order to meet the expectations of the </a:t>
            </a:r>
            <a:r>
              <a:rPr lang="en-US" dirty="0">
                <a:solidFill>
                  <a:srgbClr val="FFC000"/>
                </a:solidFill>
              </a:rPr>
              <a:t>2023</a:t>
            </a:r>
            <a:r>
              <a:rPr lang="en-US" dirty="0"/>
              <a:t> </a:t>
            </a:r>
            <a:r>
              <a:rPr lang="en-US" dirty="0">
                <a:solidFill>
                  <a:srgbClr val="FFC000"/>
                </a:solidFill>
              </a:rPr>
              <a:t>New Jersey Student Learning Standards for Mathematics</a:t>
            </a:r>
            <a:r>
              <a:rPr lang="en-US" dirty="0"/>
              <a:t>.</a:t>
            </a:r>
          </a:p>
        </p:txBody>
      </p:sp>
      <p:sp>
        <p:nvSpPr>
          <p:cNvPr id="28" name="Text Placeholder 27">
            <a:extLst>
              <a:ext uri="{FF2B5EF4-FFF2-40B4-BE49-F238E27FC236}">
                <a16:creationId xmlns:a16="http://schemas.microsoft.com/office/drawing/2014/main" id="{80089E5F-566A-CCE0-4BC8-705621E11F68}"/>
              </a:ext>
            </a:extLst>
          </p:cNvPr>
          <p:cNvSpPr>
            <a:spLocks noGrp="1"/>
          </p:cNvSpPr>
          <p:nvPr>
            <p:ph type="body" sz="quarter" idx="12"/>
          </p:nvPr>
        </p:nvSpPr>
        <p:spPr>
          <a:xfrm>
            <a:off x="2298171" y="869447"/>
            <a:ext cx="2807859" cy="1839144"/>
          </a:xfrm>
        </p:spPr>
        <p:txBody>
          <a:bodyPr vert="horz" lIns="0" tIns="45720" rIns="0" bIns="45720" rtlCol="0">
            <a:noAutofit/>
          </a:bodyPr>
          <a:lstStyle/>
          <a:p>
            <a:r>
              <a:rPr lang="en-US" dirty="0">
                <a:solidFill>
                  <a:schemeClr val="tx1"/>
                </a:solidFill>
              </a:rPr>
              <a:t>Some clusters of standards were written to require greater emphasis than others. This varied emphasis is based on the depth of the mathematical ideas in the cluster, the time that they take to master, and/or their importance to future mathematics or the demands of college and career readiness. More time in these particular areas is also necessary for students to meet the Standards for Mathematical Practice. Therefore, not all content in a given grade is emphasized equally in the standards. </a:t>
            </a:r>
          </a:p>
        </p:txBody>
      </p:sp>
      <p:sp>
        <p:nvSpPr>
          <p:cNvPr id="47" name="Text Placeholder 46">
            <a:extLst>
              <a:ext uri="{FF2B5EF4-FFF2-40B4-BE49-F238E27FC236}">
                <a16:creationId xmlns:a16="http://schemas.microsoft.com/office/drawing/2014/main" id="{2DA0E273-D930-7CF3-C677-1F278E0102F4}"/>
              </a:ext>
            </a:extLst>
          </p:cNvPr>
          <p:cNvSpPr>
            <a:spLocks noGrp="1"/>
          </p:cNvSpPr>
          <p:nvPr>
            <p:ph type="body" sz="quarter" idx="13"/>
          </p:nvPr>
        </p:nvSpPr>
        <p:spPr>
          <a:xfrm>
            <a:off x="5259915" y="883361"/>
            <a:ext cx="2420212" cy="1824547"/>
          </a:xfrm>
        </p:spPr>
        <p:txBody>
          <a:bodyPr>
            <a:noAutofit/>
          </a:bodyPr>
          <a:lstStyle/>
          <a:p>
            <a:pPr>
              <a:spcBef>
                <a:spcPts val="0"/>
              </a:spcBef>
            </a:pPr>
            <a:r>
              <a:rPr lang="en-US" dirty="0"/>
              <a:t>To say that some things have greater emphasis is not to say that anything in the Standards can be neglected or omitted in instruction. </a:t>
            </a:r>
          </a:p>
          <a:p>
            <a:pPr>
              <a:spcAft>
                <a:spcPts val="0"/>
              </a:spcAft>
            </a:pPr>
            <a:r>
              <a:rPr lang="en-US" dirty="0"/>
              <a:t>Neglecting material will leave gaps in student skill and understanding and may leave students unprepared for the challenges of a later grade.</a:t>
            </a:r>
          </a:p>
        </p:txBody>
      </p:sp>
      <p:sp>
        <p:nvSpPr>
          <p:cNvPr id="48" name="Text Placeholder 47">
            <a:extLst>
              <a:ext uri="{FF2B5EF4-FFF2-40B4-BE49-F238E27FC236}">
                <a16:creationId xmlns:a16="http://schemas.microsoft.com/office/drawing/2014/main" id="{11B7ACA7-D65F-530D-62BE-55CDF6309834}"/>
              </a:ext>
            </a:extLst>
          </p:cNvPr>
          <p:cNvSpPr>
            <a:spLocks noGrp="1"/>
          </p:cNvSpPr>
          <p:nvPr>
            <p:ph type="body" sz="quarter" idx="14"/>
          </p:nvPr>
        </p:nvSpPr>
        <p:spPr>
          <a:xfrm>
            <a:off x="47512" y="3010618"/>
            <a:ext cx="7724888" cy="571689"/>
          </a:xfrm>
        </p:spPr>
        <p:txBody>
          <a:bodyPr>
            <a:noAutofit/>
          </a:bodyPr>
          <a:lstStyle/>
          <a:p>
            <a:pPr>
              <a:spcBef>
                <a:spcPts val="0"/>
              </a:spcBef>
              <a:spcAft>
                <a:spcPts val="0"/>
              </a:spcAft>
            </a:pPr>
            <a:r>
              <a:rPr lang="en-US" sz="1400" dirty="0">
                <a:solidFill>
                  <a:schemeClr val="bg1"/>
                </a:solidFill>
                <a:latin typeface="Cambria" panose="02040503050406030204" pitchFamily="18" charset="0"/>
                <a:ea typeface="Cambria" panose="02040503050406030204" pitchFamily="18" charset="0"/>
              </a:rPr>
              <a:t>Students should spend the majority of their time on the major work of the grade (</a:t>
            </a:r>
            <a:r>
              <a:rPr lang="en-US" sz="1400" b="1" dirty="0">
                <a:solidFill>
                  <a:srgbClr val="1E781E"/>
                </a:solidFill>
                <a:latin typeface="Cambria" panose="02040503050406030204" pitchFamily="18" charset="0"/>
                <a:ea typeface="Cambria" panose="02040503050406030204" pitchFamily="18" charset="0"/>
              </a:rPr>
              <a:t>M</a:t>
            </a:r>
            <a:r>
              <a:rPr lang="en-US" sz="1400" dirty="0">
                <a:solidFill>
                  <a:schemeClr val="bg1"/>
                </a:solidFill>
                <a:latin typeface="Cambria" panose="02040503050406030204" pitchFamily="18" charset="0"/>
                <a:ea typeface="Cambria" panose="02040503050406030204" pitchFamily="18" charset="0"/>
              </a:rPr>
              <a:t>). Supporting work (</a:t>
            </a:r>
            <a:r>
              <a:rPr lang="en-US" sz="1400" b="1" dirty="0">
                <a:solidFill>
                  <a:srgbClr val="000099"/>
                </a:solidFill>
                <a:latin typeface="Cambria" panose="02040503050406030204" pitchFamily="18" charset="0"/>
                <a:ea typeface="Cambria" panose="02040503050406030204" pitchFamily="18" charset="0"/>
              </a:rPr>
              <a:t>S</a:t>
            </a:r>
            <a:r>
              <a:rPr lang="en-US" sz="1400" dirty="0">
                <a:solidFill>
                  <a:schemeClr val="bg1"/>
                </a:solidFill>
                <a:latin typeface="Cambria" panose="02040503050406030204" pitchFamily="18" charset="0"/>
                <a:ea typeface="Cambria" panose="02040503050406030204" pitchFamily="18" charset="0"/>
              </a:rPr>
              <a:t>) and, where appropriate, additional work (</a:t>
            </a:r>
            <a:r>
              <a:rPr lang="en-US" sz="1400" b="1" dirty="0">
                <a:solidFill>
                  <a:srgbClr val="C14A08"/>
                </a:solidFill>
                <a:latin typeface="Cambria" panose="02040503050406030204" pitchFamily="18" charset="0"/>
                <a:ea typeface="Cambria" panose="02040503050406030204" pitchFamily="18" charset="0"/>
              </a:rPr>
              <a:t>A</a:t>
            </a:r>
            <a:r>
              <a:rPr lang="en-US" sz="1400" dirty="0">
                <a:solidFill>
                  <a:schemeClr val="bg1"/>
                </a:solidFill>
                <a:latin typeface="Cambria" panose="02040503050406030204" pitchFamily="18" charset="0"/>
                <a:ea typeface="Cambria" panose="02040503050406030204" pitchFamily="18" charset="0"/>
              </a:rPr>
              <a:t>) can engage students in the major work of the grade. </a:t>
            </a:r>
          </a:p>
        </p:txBody>
      </p:sp>
      <p:sp>
        <p:nvSpPr>
          <p:cNvPr id="49" name="Text Placeholder 48">
            <a:extLst>
              <a:ext uri="{FF2B5EF4-FFF2-40B4-BE49-F238E27FC236}">
                <a16:creationId xmlns:a16="http://schemas.microsoft.com/office/drawing/2014/main" id="{0D2D1CDC-3DA7-CB8F-E53C-D6E0AD7528F5}"/>
              </a:ext>
            </a:extLst>
          </p:cNvPr>
          <p:cNvSpPr>
            <a:spLocks noGrp="1"/>
          </p:cNvSpPr>
          <p:nvPr>
            <p:ph type="body" sz="quarter" idx="15"/>
          </p:nvPr>
        </p:nvSpPr>
        <p:spPr/>
        <p:txBody>
          <a:bodyPr>
            <a:normAutofit lnSpcReduction="10000"/>
          </a:bodyPr>
          <a:lstStyle/>
          <a:p>
            <a:pPr>
              <a:spcBef>
                <a:spcPts val="0"/>
              </a:spcBef>
              <a:spcAft>
                <a:spcPts val="510"/>
              </a:spcAft>
            </a:pPr>
            <a:r>
              <a:rPr lang="en-US" sz="1300" b="1" dirty="0"/>
              <a:t>Major, Supporting, &amp; Additional Clusters for Grade 5</a:t>
            </a:r>
          </a:p>
          <a:p>
            <a:pPr>
              <a:spcBef>
                <a:spcPts val="0"/>
              </a:spcBef>
              <a:spcAft>
                <a:spcPts val="510"/>
              </a:spcAft>
            </a:pPr>
            <a:r>
              <a:rPr lang="en-US" sz="1200" dirty="0">
                <a:solidFill>
                  <a:schemeClr val="bg1"/>
                </a:solidFill>
              </a:rPr>
              <a:t>Emphases are given at the cluster level. Refer to the New Jersey Student Learning Standards for Mathematics for the specific standards that fall within each cluster.</a:t>
            </a:r>
          </a:p>
        </p:txBody>
      </p:sp>
      <p:sp>
        <p:nvSpPr>
          <p:cNvPr id="2" name="Text Placeholder 1">
            <a:extLst>
              <a:ext uri="{FF2B5EF4-FFF2-40B4-BE49-F238E27FC236}">
                <a16:creationId xmlns:a16="http://schemas.microsoft.com/office/drawing/2014/main" id="{260ED871-54E2-1779-6DB7-55B6F5885C33}"/>
              </a:ext>
            </a:extLst>
          </p:cNvPr>
          <p:cNvSpPr>
            <a:spLocks noGrp="1"/>
          </p:cNvSpPr>
          <p:nvPr>
            <p:ph type="body" sz="quarter" idx="21"/>
          </p:nvPr>
        </p:nvSpPr>
        <p:spPr>
          <a:xfrm>
            <a:off x="92272" y="4569437"/>
            <a:ext cx="4720454" cy="326020"/>
          </a:xfrm>
        </p:spPr>
        <p:txBody>
          <a:bodyPr/>
          <a:lstStyle/>
          <a:p>
            <a:r>
              <a:rPr lang="en-US" sz="1100" b="1" dirty="0">
                <a:solidFill>
                  <a:schemeClr val="bg1"/>
                </a:solidFill>
              </a:rPr>
              <a:t>Key</a:t>
            </a:r>
            <a:r>
              <a:rPr lang="en-US" sz="1100" dirty="0">
                <a:solidFill>
                  <a:schemeClr val="bg1"/>
                </a:solidFill>
              </a:rPr>
              <a:t>: </a:t>
            </a:r>
            <a:r>
              <a:rPr lang="en-US" sz="1100" b="1" dirty="0">
                <a:solidFill>
                  <a:srgbClr val="1E781E"/>
                </a:solidFill>
              </a:rPr>
              <a:t>M</a:t>
            </a:r>
            <a:r>
              <a:rPr lang="en-US" sz="1100" dirty="0">
                <a:solidFill>
                  <a:schemeClr val="bg1"/>
                </a:solidFill>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Major Clusters,</a:t>
            </a:r>
            <a:r>
              <a:rPr lang="en-US" sz="1100" b="1" dirty="0">
                <a:solidFill>
                  <a:srgbClr val="000099"/>
                </a:solidFill>
              </a:rPr>
              <a:t> S</a:t>
            </a:r>
            <a:r>
              <a:rPr lang="en-US" sz="1100" b="1" kern="100" dirty="0">
                <a:solidFill>
                  <a:srgbClr val="000099"/>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Supporting Clusters, </a:t>
            </a:r>
            <a:r>
              <a:rPr lang="en-US" sz="1100" b="1" dirty="0">
                <a:solidFill>
                  <a:srgbClr val="C14A08"/>
                </a:solidFill>
              </a:rPr>
              <a:t>A</a:t>
            </a:r>
            <a:r>
              <a:rPr lang="en-US" sz="1100" b="1" kern="100" dirty="0">
                <a:solidFill>
                  <a:srgbClr val="C14A08"/>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Additional Clusters</a:t>
            </a:r>
          </a:p>
        </p:txBody>
      </p:sp>
      <p:graphicFrame>
        <p:nvGraphicFramePr>
          <p:cNvPr id="56" name="Table Placeholder 55">
            <a:extLst>
              <a:ext uri="{FF2B5EF4-FFF2-40B4-BE49-F238E27FC236}">
                <a16:creationId xmlns:a16="http://schemas.microsoft.com/office/drawing/2014/main" id="{450410D3-15F9-584B-554A-1EDD2A4A6064}"/>
              </a:ext>
            </a:extLst>
          </p:cNvPr>
          <p:cNvGraphicFramePr>
            <a:graphicFrameLocks noGrp="1"/>
          </p:cNvGraphicFramePr>
          <p:nvPr>
            <p:ph type="tbl" sz="quarter" idx="16"/>
            <p:extLst>
              <p:ext uri="{D42A27DB-BD31-4B8C-83A1-F6EECF244321}">
                <p14:modId xmlns:p14="http://schemas.microsoft.com/office/powerpoint/2010/main" val="1503369622"/>
              </p:ext>
            </p:extLst>
          </p:nvPr>
        </p:nvGraphicFramePr>
        <p:xfrm>
          <a:off x="85725" y="4851400"/>
          <a:ext cx="4694237" cy="5152516"/>
        </p:xfrm>
        <a:graphic>
          <a:graphicData uri="http://schemas.openxmlformats.org/drawingml/2006/table">
            <a:tbl>
              <a:tblPr firstRow="1" bandRow="1">
                <a:tableStyleId>{2D5ABB26-0587-4C30-8999-92F81FD0307C}</a:tableStyleId>
              </a:tblPr>
              <a:tblGrid>
                <a:gridCol w="824749">
                  <a:extLst>
                    <a:ext uri="{9D8B030D-6E8A-4147-A177-3AD203B41FA5}">
                      <a16:colId xmlns:a16="http://schemas.microsoft.com/office/drawing/2014/main" val="647274878"/>
                    </a:ext>
                  </a:extLst>
                </a:gridCol>
                <a:gridCol w="567168">
                  <a:extLst>
                    <a:ext uri="{9D8B030D-6E8A-4147-A177-3AD203B41FA5}">
                      <a16:colId xmlns:a16="http://schemas.microsoft.com/office/drawing/2014/main" val="725721055"/>
                    </a:ext>
                  </a:extLst>
                </a:gridCol>
                <a:gridCol w="3302320">
                  <a:extLst>
                    <a:ext uri="{9D8B030D-6E8A-4147-A177-3AD203B41FA5}">
                      <a16:colId xmlns:a16="http://schemas.microsoft.com/office/drawing/2014/main" val="3489195234"/>
                    </a:ext>
                  </a:extLst>
                </a:gridCol>
              </a:tblGrid>
              <a:tr h="276175">
                <a:tc>
                  <a:txBody>
                    <a:bodyPr/>
                    <a:lstStyle/>
                    <a:p>
                      <a:pPr algn="ctr"/>
                      <a:r>
                        <a:rPr lang="en-US" sz="1100" b="1" dirty="0">
                          <a:solidFill>
                            <a:srgbClr val="000099"/>
                          </a:solidFill>
                          <a:latin typeface="Cambria" panose="02040503050406030204" pitchFamily="18" charset="0"/>
                          <a:ea typeface="Cambria" panose="02040503050406030204" pitchFamily="18" charset="0"/>
                        </a:rPr>
                        <a:t>Indicator</a:t>
                      </a:r>
                    </a:p>
                  </a:txBody>
                  <a:tcPr marL="77724" marR="45720">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Type</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Cluster Heading</a:t>
                      </a:r>
                    </a:p>
                  </a:txBody>
                  <a:tcPr marL="77724" marR="45720">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34542413"/>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5.OA.A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endParaRPr lang="en-US" sz="1100" dirty="0">
                        <a:solidFill>
                          <a:srgbClr val="C14A08"/>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Write and interpret numerical expressions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939550497"/>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5.OA.B</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endParaRPr lang="en-US" sz="1100" dirty="0">
                        <a:solidFill>
                          <a:srgbClr val="C14A08"/>
                        </a:solidFill>
                        <a:latin typeface="Cambria" panose="02040503050406030204" pitchFamily="18" charset="0"/>
                        <a:ea typeface="Cambria" panose="02040503050406030204" pitchFamily="18" charset="0"/>
                      </a:endParaRPr>
                    </a:p>
                  </a:txBody>
                  <a:tcPr marL="45720" marR="45720" marT="18288" marB="18288"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Analyze patterns and relationships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87463327"/>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5.NBT.A</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Understand the place value system</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11372538"/>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5.NBT.B</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Perform operations with multi-digit whole numbers and with decimals to hundredths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791935023"/>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5.NF.A</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Use equivalent fractions as a strategy to add and subtract fractions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70097516"/>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5.NF.B</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Apply and extend previous understandings of multiplication and division to multiply and divide fractions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300806485"/>
                  </a:ext>
                </a:extLst>
              </a:tr>
              <a:tr h="575093">
                <a:tc>
                  <a:txBody>
                    <a:bodyPr/>
                    <a:lstStyle/>
                    <a:p>
                      <a:pPr algn="ctr"/>
                      <a:r>
                        <a:rPr lang="en-US" sz="1100" dirty="0">
                          <a:solidFill>
                            <a:srgbClr val="000099"/>
                          </a:solidFill>
                          <a:latin typeface="Cambria" panose="02040503050406030204" pitchFamily="18" charset="0"/>
                          <a:ea typeface="Cambria" panose="02040503050406030204" pitchFamily="18" charset="0"/>
                        </a:rPr>
                        <a:t>5.M.A</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0099"/>
                          </a:solidFill>
                          <a:latin typeface="Cambria" panose="02040503050406030204" pitchFamily="18" charset="0"/>
                          <a:ea typeface="Cambria" panose="02040503050406030204" pitchFamily="18" charset="0"/>
                        </a:rPr>
                        <a:t>S</a:t>
                      </a:r>
                    </a:p>
                  </a:txBody>
                  <a:tcPr marL="45720" marR="45720" marT="18288" marB="18288"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Convert like measurement units within a given measurement system</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084432293"/>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5.M.B</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Geometric Measurement: Understand concepts of volume and relate volume to multiplication and addition</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644374409"/>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5.DL.A</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p>
                  </a:txBody>
                  <a:tcPr marL="45720" marR="45720" marT="18288" marB="18288"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Understand and analyze data visualizations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20699672"/>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5.DL.B</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0099"/>
                          </a:solidFill>
                          <a:latin typeface="Cambria" panose="02040503050406030204" pitchFamily="18" charset="0"/>
                          <a:ea typeface="Cambria" panose="02040503050406030204" pitchFamily="18" charset="0"/>
                        </a:rPr>
                        <a:t>S</a:t>
                      </a:r>
                    </a:p>
                  </a:txBody>
                  <a:tcPr marL="45720" marR="45720" marT="18288" marB="18288"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Represent and interpret data</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985504190"/>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5.G.A</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endParaRPr lang="en-US" sz="1100" dirty="0">
                        <a:solidFill>
                          <a:srgbClr val="C14A08"/>
                        </a:solidFill>
                        <a:latin typeface="Cambria" panose="02040503050406030204" pitchFamily="18" charset="0"/>
                        <a:ea typeface="Cambria" panose="02040503050406030204" pitchFamily="18" charset="0"/>
                      </a:endParaRPr>
                    </a:p>
                  </a:txBody>
                  <a:tcPr marL="45720" marR="45720" marT="18288" marB="18288"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Graph points on the coordinate plane to solve real-world and mathematical problems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298786948"/>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5.G.B</a:t>
                      </a:r>
                    </a:p>
                  </a:txBody>
                  <a:tcPr marL="45720" marR="45720" marT="18288" marB="18288">
                    <a:lnL>
                      <a:noFill/>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endParaRPr lang="en-US" sz="1100" dirty="0">
                        <a:solidFill>
                          <a:srgbClr val="C14A08"/>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solidFill>
                            <a:srgbClr val="000099"/>
                          </a:solidFill>
                          <a:latin typeface="Cambria" panose="02040503050406030204" pitchFamily="18" charset="0"/>
                          <a:ea typeface="Cambria" panose="02040503050406030204" pitchFamily="18" charset="0"/>
                        </a:rPr>
                        <a:t>Classify two-dimensional figures into categories based on their properties</a:t>
                      </a:r>
                    </a:p>
                  </a:txBody>
                  <a:tcPr marR="45720" marT="18288" marB="18288">
                    <a:lnL w="12700" cap="flat" cmpd="sng" algn="ctr">
                      <a:solidFill>
                        <a:srgbClr val="000099"/>
                      </a:solidFill>
                      <a:prstDash val="solid"/>
                      <a:round/>
                      <a:headEnd type="none" w="med" len="med"/>
                      <a:tailEnd type="none" w="med" len="med"/>
                    </a:lnL>
                    <a:lnR>
                      <a:noFill/>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12098264"/>
                  </a:ext>
                </a:extLst>
              </a:tr>
            </a:tbl>
          </a:graphicData>
        </a:graphic>
      </p:graphicFrame>
      <p:sp>
        <p:nvSpPr>
          <p:cNvPr id="51" name="Text Placeholder 50">
            <a:extLst>
              <a:ext uri="{FF2B5EF4-FFF2-40B4-BE49-F238E27FC236}">
                <a16:creationId xmlns:a16="http://schemas.microsoft.com/office/drawing/2014/main" id="{B120953D-D13B-C6C6-9E1F-C19ADE894C91}"/>
              </a:ext>
            </a:extLst>
          </p:cNvPr>
          <p:cNvSpPr>
            <a:spLocks noGrp="1"/>
          </p:cNvSpPr>
          <p:nvPr>
            <p:ph type="body" sz="quarter" idx="17"/>
          </p:nvPr>
        </p:nvSpPr>
        <p:spPr/>
        <p:txBody>
          <a:bodyPr>
            <a:normAutofit/>
          </a:bodyPr>
          <a:lstStyle/>
          <a:p>
            <a:pPr algn="ctr">
              <a:spcBef>
                <a:spcPts val="0"/>
              </a:spcBef>
              <a:spcAft>
                <a:spcPts val="0"/>
              </a:spcAft>
            </a:pPr>
            <a:r>
              <a:rPr lang="en-US" sz="1300" b="1" dirty="0"/>
              <a:t>Highlights of Major Work in </a:t>
            </a:r>
            <a:br>
              <a:rPr lang="en-US" sz="1300" b="1" dirty="0"/>
            </a:br>
            <a:r>
              <a:rPr lang="en-US" sz="1300" b="1" dirty="0"/>
              <a:t>Grades K</a:t>
            </a:r>
            <a:r>
              <a:rPr lang="en-US" sz="1300" b="1" kern="100" dirty="0">
                <a:cs typeface="Times New Roman" panose="02020603050405020304" pitchFamily="18" charset="0"/>
              </a:rPr>
              <a:t>–8</a:t>
            </a:r>
          </a:p>
        </p:txBody>
      </p:sp>
      <p:graphicFrame>
        <p:nvGraphicFramePr>
          <p:cNvPr id="58" name="Table Placeholder 57">
            <a:extLst>
              <a:ext uri="{FF2B5EF4-FFF2-40B4-BE49-F238E27FC236}">
                <a16:creationId xmlns:a16="http://schemas.microsoft.com/office/drawing/2014/main" id="{3176685C-28DF-6559-6D42-C3838070233B}"/>
              </a:ext>
            </a:extLst>
          </p:cNvPr>
          <p:cNvGraphicFramePr>
            <a:graphicFrameLocks noGrp="1"/>
          </p:cNvGraphicFramePr>
          <p:nvPr>
            <p:ph type="tbl" sz="quarter" idx="18"/>
            <p:extLst>
              <p:ext uri="{D42A27DB-BD31-4B8C-83A1-F6EECF244321}">
                <p14:modId xmlns:p14="http://schemas.microsoft.com/office/powerpoint/2010/main" val="55261872"/>
              </p:ext>
            </p:extLst>
          </p:nvPr>
        </p:nvGraphicFramePr>
        <p:xfrm>
          <a:off x="4981575" y="4529138"/>
          <a:ext cx="2698749" cy="3230880"/>
        </p:xfrm>
        <a:graphic>
          <a:graphicData uri="http://schemas.openxmlformats.org/drawingml/2006/table">
            <a:tbl>
              <a:tblPr firstRow="1" bandRow="1">
                <a:tableStyleId>{2D5ABB26-0587-4C30-8999-92F81FD0307C}</a:tableStyleId>
              </a:tblPr>
              <a:tblGrid>
                <a:gridCol w="611980">
                  <a:extLst>
                    <a:ext uri="{9D8B030D-6E8A-4147-A177-3AD203B41FA5}">
                      <a16:colId xmlns:a16="http://schemas.microsoft.com/office/drawing/2014/main" val="2151960371"/>
                    </a:ext>
                  </a:extLst>
                </a:gridCol>
                <a:gridCol w="2086769">
                  <a:extLst>
                    <a:ext uri="{9D8B030D-6E8A-4147-A177-3AD203B41FA5}">
                      <a16:colId xmlns:a16="http://schemas.microsoft.com/office/drawing/2014/main" val="1814982087"/>
                    </a:ext>
                  </a:extLst>
                </a:gridCol>
              </a:tblGrid>
              <a:tr h="245364">
                <a:tc>
                  <a:txBody>
                    <a:bodyPr/>
                    <a:lstStyle/>
                    <a:p>
                      <a:r>
                        <a:rPr lang="en-US" sz="1100" b="1" dirty="0">
                          <a:solidFill>
                            <a:srgbClr val="000099"/>
                          </a:solidFill>
                          <a:latin typeface="Cambria" panose="02040503050406030204" pitchFamily="18" charset="0"/>
                          <a:ea typeface="Cambria" panose="02040503050406030204" pitchFamily="18" charset="0"/>
                        </a:rPr>
                        <a:t>Grades</a:t>
                      </a:r>
                    </a:p>
                  </a:txBody>
                  <a:tcPr marL="77724" marR="77724">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r>
                        <a:rPr lang="en-US" sz="1100" b="1" dirty="0">
                          <a:solidFill>
                            <a:srgbClr val="000099"/>
                          </a:solidFill>
                          <a:latin typeface="Cambria" panose="02040503050406030204" pitchFamily="18" charset="0"/>
                          <a:ea typeface="Cambria" panose="02040503050406030204" pitchFamily="18" charset="0"/>
                        </a:rPr>
                        <a:t>Topic</a:t>
                      </a:r>
                    </a:p>
                  </a:txBody>
                  <a:tcPr marL="77724" marR="77724">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574626985"/>
                  </a:ext>
                </a:extLst>
              </a:tr>
              <a:tr h="580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K</a:t>
                      </a:r>
                      <a:r>
                        <a:rPr lang="en-US" sz="1100" kern="1200" dirty="0">
                          <a:solidFill>
                            <a:srgbClr val="000099"/>
                          </a:solidFill>
                          <a:effectLst/>
                          <a:latin typeface="Cambria" panose="02040503050406030204" pitchFamily="18" charset="0"/>
                          <a:ea typeface="Cambria" panose="02040503050406030204" pitchFamily="18" charset="0"/>
                          <a:cs typeface="+mn-cs"/>
                        </a:rPr>
                        <a:t>–2</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Addition and subtraction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and problem solving; place value</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39013017"/>
                  </a:ext>
                </a:extLst>
              </a:tr>
              <a:tr h="7482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rgbClr val="000099"/>
                          </a:solidFill>
                          <a:effectLst/>
                          <a:latin typeface="Cambria" panose="02040503050406030204" pitchFamily="18" charset="0"/>
                          <a:ea typeface="Cambria" panose="02040503050406030204" pitchFamily="18" charset="0"/>
                          <a:cs typeface="+mn-cs"/>
                        </a:rPr>
                        <a:t>3–5</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Multiply and divide whole numbers and fractions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&amp; problem solving</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43687602"/>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6</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early expressions and equations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071200916"/>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7</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arithmetic of rational numbers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463516332"/>
                  </a:ext>
                </a:extLst>
              </a:tr>
              <a:tr h="413004">
                <a:tc>
                  <a:txBody>
                    <a:bodyPr/>
                    <a:lstStyle/>
                    <a:p>
                      <a:r>
                        <a:rPr lang="en-US" sz="1100" dirty="0">
                          <a:solidFill>
                            <a:srgbClr val="000099"/>
                          </a:solidFill>
                          <a:latin typeface="Cambria" panose="02040503050406030204" pitchFamily="18" charset="0"/>
                          <a:ea typeface="Cambria" panose="02040503050406030204" pitchFamily="18" charset="0"/>
                        </a:rPr>
                        <a:t>8</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tcPr>
                </a:tc>
                <a:tc>
                  <a:txBody>
                    <a:bodyPr/>
                    <a:lstStyle/>
                    <a:p>
                      <a:r>
                        <a:rPr lang="en-US" sz="1100" dirty="0">
                          <a:solidFill>
                            <a:srgbClr val="000099"/>
                          </a:solidFill>
                          <a:latin typeface="Cambria" panose="02040503050406030204" pitchFamily="18" charset="0"/>
                          <a:ea typeface="Cambria" panose="02040503050406030204" pitchFamily="18" charset="0"/>
                        </a:rPr>
                        <a:t>Linear algebra and linear functions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tcPr>
                </a:tc>
                <a:extLst>
                  <a:ext uri="{0D108BD9-81ED-4DB2-BD59-A6C34878D82A}">
                    <a16:rowId xmlns:a16="http://schemas.microsoft.com/office/drawing/2014/main" val="4120455818"/>
                  </a:ext>
                </a:extLst>
              </a:tr>
            </a:tbl>
          </a:graphicData>
        </a:graphic>
      </p:graphicFrame>
      <p:sp>
        <p:nvSpPr>
          <p:cNvPr id="60" name="Text Placeholder 59">
            <a:extLst>
              <a:ext uri="{FF2B5EF4-FFF2-40B4-BE49-F238E27FC236}">
                <a16:creationId xmlns:a16="http://schemas.microsoft.com/office/drawing/2014/main" id="{75829673-233F-38B6-8351-2D4DF4AE0583}"/>
              </a:ext>
            </a:extLst>
          </p:cNvPr>
          <p:cNvSpPr>
            <a:spLocks noGrp="1"/>
          </p:cNvSpPr>
          <p:nvPr>
            <p:ph type="body" sz="quarter" idx="19"/>
          </p:nvPr>
        </p:nvSpPr>
        <p:spPr/>
        <p:txBody>
          <a:bodyPr>
            <a:noAutofit/>
          </a:bodyPr>
          <a:lstStyle/>
          <a:p>
            <a:pPr algn="ctr"/>
            <a:r>
              <a:rPr lang="en-US" b="1" dirty="0"/>
              <a:t>Required Fluencies for </a:t>
            </a:r>
            <a:br>
              <a:rPr lang="en-US" b="1" dirty="0"/>
            </a:br>
            <a:r>
              <a:rPr lang="en-US" b="1" dirty="0"/>
              <a:t>Grade 5</a:t>
            </a:r>
          </a:p>
        </p:txBody>
      </p:sp>
      <p:sp>
        <p:nvSpPr>
          <p:cNvPr id="61" name="Text Placeholder 60">
            <a:extLst>
              <a:ext uri="{FF2B5EF4-FFF2-40B4-BE49-F238E27FC236}">
                <a16:creationId xmlns:a16="http://schemas.microsoft.com/office/drawing/2014/main" id="{8566A230-CA0E-478D-65BF-3539FC2ED3EA}"/>
              </a:ext>
            </a:extLst>
          </p:cNvPr>
          <p:cNvSpPr>
            <a:spLocks noGrp="1"/>
          </p:cNvSpPr>
          <p:nvPr>
            <p:ph type="body" sz="quarter" idx="20"/>
          </p:nvPr>
        </p:nvSpPr>
        <p:spPr/>
        <p:txBody>
          <a:bodyPr>
            <a:normAutofit/>
          </a:bodyPr>
          <a:lstStyle/>
          <a:p>
            <a:pPr>
              <a:spcBef>
                <a:spcPts val="0"/>
              </a:spcBef>
              <a:spcAft>
                <a:spcPts val="1200"/>
              </a:spcAft>
            </a:pPr>
            <a:r>
              <a:rPr lang="en-US" sz="1200" b="1" cap="none" dirty="0"/>
              <a:t>5.NBT.B.5 </a:t>
            </a:r>
            <a:r>
              <a:rPr lang="en-US" sz="1200" cap="none" dirty="0"/>
              <a:t>Multiply multi-digit whole numbers using the standard algorithm</a:t>
            </a:r>
            <a:endParaRPr lang="en-US" sz="1200" dirty="0"/>
          </a:p>
        </p:txBody>
      </p:sp>
    </p:spTree>
    <p:extLst>
      <p:ext uri="{BB962C8B-B14F-4D97-AF65-F5344CB8AC3E}">
        <p14:creationId xmlns:p14="http://schemas.microsoft.com/office/powerpoint/2010/main" val="748340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6" name="Picture Placeholder 45" descr="Logo: NJ Department of Education STAMP, standards transparency and mastery platform.">
            <a:extLst>
              <a:ext uri="{FF2B5EF4-FFF2-40B4-BE49-F238E27FC236}">
                <a16:creationId xmlns:a16="http://schemas.microsoft.com/office/drawing/2014/main" id="{6A030911-2A01-150D-8CAC-AE6E0858A504}"/>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47" b="247"/>
          <a:stretch/>
        </p:blipFill>
        <p:spPr/>
      </p:pic>
      <p:sp>
        <p:nvSpPr>
          <p:cNvPr id="25" name="Title 24">
            <a:extLst>
              <a:ext uri="{FF2B5EF4-FFF2-40B4-BE49-F238E27FC236}">
                <a16:creationId xmlns:a16="http://schemas.microsoft.com/office/drawing/2014/main" id="{57067ED9-132E-EA0B-DC84-E8CCDCD602A0}"/>
              </a:ext>
            </a:extLst>
          </p:cNvPr>
          <p:cNvSpPr>
            <a:spLocks noGrp="1"/>
          </p:cNvSpPr>
          <p:nvPr>
            <p:ph type="title"/>
          </p:nvPr>
        </p:nvSpPr>
        <p:spPr/>
        <p:txBody>
          <a:bodyPr/>
          <a:lstStyle/>
          <a:p>
            <a:r>
              <a:rPr lang="en-US" sz="2400" dirty="0"/>
              <a:t>Grade 6</a:t>
            </a:r>
            <a:br>
              <a:rPr lang="en-US" sz="2040" dirty="0"/>
            </a:br>
            <a:r>
              <a:rPr lang="en-US" sz="2000" dirty="0">
                <a:solidFill>
                  <a:schemeClr val="tx1"/>
                </a:solidFill>
              </a:rPr>
              <a:t>Mathematics: </a:t>
            </a:r>
            <a:br>
              <a:rPr lang="en-US" sz="2000" dirty="0">
                <a:solidFill>
                  <a:schemeClr val="tx1"/>
                </a:solidFill>
              </a:rPr>
            </a:br>
            <a:r>
              <a:rPr lang="en-US" sz="2000" dirty="0">
                <a:solidFill>
                  <a:schemeClr val="tx1"/>
                </a:solidFill>
              </a:rPr>
              <a:t>Where to Focus</a:t>
            </a:r>
          </a:p>
        </p:txBody>
      </p:sp>
      <p:sp>
        <p:nvSpPr>
          <p:cNvPr id="27" name="Text Placeholder 26">
            <a:extLst>
              <a:ext uri="{FF2B5EF4-FFF2-40B4-BE49-F238E27FC236}">
                <a16:creationId xmlns:a16="http://schemas.microsoft.com/office/drawing/2014/main" id="{DD038AD2-6C77-EE0F-69F8-63138ABAD704}"/>
              </a:ext>
            </a:extLst>
          </p:cNvPr>
          <p:cNvSpPr>
            <a:spLocks noGrp="1"/>
          </p:cNvSpPr>
          <p:nvPr>
            <p:ph type="body" sz="quarter" idx="11"/>
          </p:nvPr>
        </p:nvSpPr>
        <p:spPr/>
        <p:txBody>
          <a:bodyPr vert="horz" lIns="0" tIns="45720" rIns="0" bIns="45720" rtlCol="0">
            <a:noAutofit/>
          </a:bodyPr>
          <a:lstStyle/>
          <a:p>
            <a:pPr>
              <a:spcBef>
                <a:spcPts val="0"/>
              </a:spcBef>
            </a:pPr>
            <a:r>
              <a:rPr lang="en-US" dirty="0"/>
              <a:t>This document shows where students and teachers should spend more time, relative to other clusters, in order to meet the expectations of the </a:t>
            </a:r>
            <a:r>
              <a:rPr lang="en-US" dirty="0">
                <a:solidFill>
                  <a:srgbClr val="FFC000"/>
                </a:solidFill>
              </a:rPr>
              <a:t>2023</a:t>
            </a:r>
            <a:r>
              <a:rPr lang="en-US" dirty="0"/>
              <a:t> </a:t>
            </a:r>
            <a:r>
              <a:rPr lang="en-US" dirty="0">
                <a:solidFill>
                  <a:srgbClr val="FFC000"/>
                </a:solidFill>
              </a:rPr>
              <a:t>New Jersey Student Learning Standards for Mathematics</a:t>
            </a:r>
            <a:r>
              <a:rPr lang="en-US" dirty="0"/>
              <a:t>.</a:t>
            </a:r>
          </a:p>
        </p:txBody>
      </p:sp>
      <p:sp>
        <p:nvSpPr>
          <p:cNvPr id="28" name="Text Placeholder 27">
            <a:extLst>
              <a:ext uri="{FF2B5EF4-FFF2-40B4-BE49-F238E27FC236}">
                <a16:creationId xmlns:a16="http://schemas.microsoft.com/office/drawing/2014/main" id="{80089E5F-566A-CCE0-4BC8-705621E11F68}"/>
              </a:ext>
            </a:extLst>
          </p:cNvPr>
          <p:cNvSpPr>
            <a:spLocks noGrp="1"/>
          </p:cNvSpPr>
          <p:nvPr>
            <p:ph type="body" sz="quarter" idx="12"/>
          </p:nvPr>
        </p:nvSpPr>
        <p:spPr/>
        <p:txBody>
          <a:bodyPr vert="horz" lIns="0" tIns="45720" rIns="0" bIns="45720" rtlCol="0">
            <a:noAutofit/>
          </a:bodyPr>
          <a:lstStyle/>
          <a:p>
            <a:r>
              <a:rPr lang="en-US" dirty="0">
                <a:solidFill>
                  <a:schemeClr val="tx1"/>
                </a:solidFill>
              </a:rPr>
              <a:t>Some clusters of standards were written to require greater emphasis than others. This varied emphasis is based on the depth of the mathematical ideas in the cluster, the time that they take to master, and/or their importance to future mathematics or the demands of college and career readiness. More time in these particular areas is also necessary for students to meet the Standards for Mathematical Practice. Therefore, not all content in a given grade is emphasized equally in the standards. </a:t>
            </a:r>
          </a:p>
        </p:txBody>
      </p:sp>
      <p:sp>
        <p:nvSpPr>
          <p:cNvPr id="47" name="Text Placeholder 46">
            <a:extLst>
              <a:ext uri="{FF2B5EF4-FFF2-40B4-BE49-F238E27FC236}">
                <a16:creationId xmlns:a16="http://schemas.microsoft.com/office/drawing/2014/main" id="{2DA0E273-D930-7CF3-C677-1F278E0102F4}"/>
              </a:ext>
            </a:extLst>
          </p:cNvPr>
          <p:cNvSpPr>
            <a:spLocks noGrp="1"/>
          </p:cNvSpPr>
          <p:nvPr>
            <p:ph type="body" sz="quarter" idx="13"/>
          </p:nvPr>
        </p:nvSpPr>
        <p:spPr/>
        <p:txBody>
          <a:bodyPr>
            <a:noAutofit/>
          </a:bodyPr>
          <a:lstStyle/>
          <a:p>
            <a:pPr>
              <a:spcBef>
                <a:spcPts val="0"/>
              </a:spcBef>
            </a:pPr>
            <a:r>
              <a:rPr lang="en-US" dirty="0"/>
              <a:t>To say that some things have greater emphasis is not to say that anything in the Standards can be neglected or omitted in instruction. </a:t>
            </a:r>
          </a:p>
          <a:p>
            <a:pPr>
              <a:spcAft>
                <a:spcPts val="0"/>
              </a:spcAft>
            </a:pPr>
            <a:r>
              <a:rPr lang="en-US" dirty="0"/>
              <a:t>Neglecting material will leave gaps in student skill and understanding and may leave students unprepared for the challenges of a later grade.</a:t>
            </a:r>
          </a:p>
        </p:txBody>
      </p:sp>
      <p:sp>
        <p:nvSpPr>
          <p:cNvPr id="48" name="Text Placeholder 47">
            <a:extLst>
              <a:ext uri="{FF2B5EF4-FFF2-40B4-BE49-F238E27FC236}">
                <a16:creationId xmlns:a16="http://schemas.microsoft.com/office/drawing/2014/main" id="{11B7ACA7-D65F-530D-62BE-55CDF6309834}"/>
              </a:ext>
            </a:extLst>
          </p:cNvPr>
          <p:cNvSpPr>
            <a:spLocks noGrp="1"/>
          </p:cNvSpPr>
          <p:nvPr>
            <p:ph type="body" sz="quarter" idx="14"/>
          </p:nvPr>
        </p:nvSpPr>
        <p:spPr>
          <a:xfrm>
            <a:off x="47512" y="2996550"/>
            <a:ext cx="7724888" cy="571689"/>
          </a:xfrm>
        </p:spPr>
        <p:txBody>
          <a:bodyPr>
            <a:noAutofit/>
          </a:bodyPr>
          <a:lstStyle/>
          <a:p>
            <a:pPr>
              <a:spcBef>
                <a:spcPts val="0"/>
              </a:spcBef>
              <a:spcAft>
                <a:spcPts val="0"/>
              </a:spcAft>
            </a:pPr>
            <a:r>
              <a:rPr lang="en-US" sz="1400" dirty="0">
                <a:solidFill>
                  <a:schemeClr val="bg1"/>
                </a:solidFill>
                <a:latin typeface="Cambria" panose="02040503050406030204" pitchFamily="18" charset="0"/>
                <a:ea typeface="Cambria" panose="02040503050406030204" pitchFamily="18" charset="0"/>
              </a:rPr>
              <a:t>Students should spend the majority of their time on the major work of the grade (</a:t>
            </a:r>
            <a:r>
              <a:rPr lang="en-US" sz="1400" b="1" dirty="0">
                <a:solidFill>
                  <a:srgbClr val="1E781E"/>
                </a:solidFill>
                <a:latin typeface="Cambria" panose="02040503050406030204" pitchFamily="18" charset="0"/>
                <a:ea typeface="Cambria" panose="02040503050406030204" pitchFamily="18" charset="0"/>
              </a:rPr>
              <a:t>M</a:t>
            </a:r>
            <a:r>
              <a:rPr lang="en-US" sz="1400" dirty="0">
                <a:solidFill>
                  <a:schemeClr val="bg1"/>
                </a:solidFill>
                <a:latin typeface="Cambria" panose="02040503050406030204" pitchFamily="18" charset="0"/>
                <a:ea typeface="Cambria" panose="02040503050406030204" pitchFamily="18" charset="0"/>
              </a:rPr>
              <a:t>). Supporting work (</a:t>
            </a:r>
            <a:r>
              <a:rPr lang="en-US" sz="1400" b="1" dirty="0">
                <a:solidFill>
                  <a:srgbClr val="000099"/>
                </a:solidFill>
                <a:latin typeface="Cambria" panose="02040503050406030204" pitchFamily="18" charset="0"/>
                <a:ea typeface="Cambria" panose="02040503050406030204" pitchFamily="18" charset="0"/>
              </a:rPr>
              <a:t>S</a:t>
            </a:r>
            <a:r>
              <a:rPr lang="en-US" sz="1400" dirty="0">
                <a:solidFill>
                  <a:schemeClr val="bg1"/>
                </a:solidFill>
                <a:latin typeface="Cambria" panose="02040503050406030204" pitchFamily="18" charset="0"/>
                <a:ea typeface="Cambria" panose="02040503050406030204" pitchFamily="18" charset="0"/>
              </a:rPr>
              <a:t>) and, where appropriate, additional work (</a:t>
            </a:r>
            <a:r>
              <a:rPr lang="en-US" sz="1400" b="1" dirty="0">
                <a:solidFill>
                  <a:srgbClr val="C14A08"/>
                </a:solidFill>
                <a:latin typeface="Cambria" panose="02040503050406030204" pitchFamily="18" charset="0"/>
                <a:ea typeface="Cambria" panose="02040503050406030204" pitchFamily="18" charset="0"/>
              </a:rPr>
              <a:t>A</a:t>
            </a:r>
            <a:r>
              <a:rPr lang="en-US" sz="1400" dirty="0">
                <a:solidFill>
                  <a:schemeClr val="bg1"/>
                </a:solidFill>
                <a:latin typeface="Cambria" panose="02040503050406030204" pitchFamily="18" charset="0"/>
                <a:ea typeface="Cambria" panose="02040503050406030204" pitchFamily="18" charset="0"/>
              </a:rPr>
              <a:t>) can engage students in the major work of the grade. </a:t>
            </a:r>
          </a:p>
        </p:txBody>
      </p:sp>
      <p:sp>
        <p:nvSpPr>
          <p:cNvPr id="49" name="Text Placeholder 48">
            <a:extLst>
              <a:ext uri="{FF2B5EF4-FFF2-40B4-BE49-F238E27FC236}">
                <a16:creationId xmlns:a16="http://schemas.microsoft.com/office/drawing/2014/main" id="{0D2D1CDC-3DA7-CB8F-E53C-D6E0AD7528F5}"/>
              </a:ext>
            </a:extLst>
          </p:cNvPr>
          <p:cNvSpPr>
            <a:spLocks noGrp="1"/>
          </p:cNvSpPr>
          <p:nvPr>
            <p:ph type="body" sz="quarter" idx="15"/>
          </p:nvPr>
        </p:nvSpPr>
        <p:spPr/>
        <p:txBody>
          <a:bodyPr>
            <a:normAutofit lnSpcReduction="10000"/>
          </a:bodyPr>
          <a:lstStyle/>
          <a:p>
            <a:pPr>
              <a:spcBef>
                <a:spcPts val="0"/>
              </a:spcBef>
              <a:spcAft>
                <a:spcPts val="510"/>
              </a:spcAft>
            </a:pPr>
            <a:r>
              <a:rPr lang="en-US" sz="1400" b="1" dirty="0"/>
              <a:t>Major, Supporting, &amp; Additional Clusters for Grade 6</a:t>
            </a:r>
          </a:p>
          <a:p>
            <a:pPr>
              <a:spcBef>
                <a:spcPts val="0"/>
              </a:spcBef>
              <a:spcAft>
                <a:spcPts val="510"/>
              </a:spcAft>
            </a:pPr>
            <a:r>
              <a:rPr lang="en-US" sz="1200" dirty="0">
                <a:solidFill>
                  <a:schemeClr val="bg1"/>
                </a:solidFill>
              </a:rPr>
              <a:t>Emphases are given at the cluster level. Refer to the New Jersey Student Learning Standards for Mathematics for the specific standards that fall within each cluster.</a:t>
            </a:r>
          </a:p>
        </p:txBody>
      </p:sp>
      <p:sp>
        <p:nvSpPr>
          <p:cNvPr id="2" name="Text Placeholder 1">
            <a:extLst>
              <a:ext uri="{FF2B5EF4-FFF2-40B4-BE49-F238E27FC236}">
                <a16:creationId xmlns:a16="http://schemas.microsoft.com/office/drawing/2014/main" id="{00677F7C-1DB1-B6DA-08E7-77A93B8E86B3}"/>
              </a:ext>
            </a:extLst>
          </p:cNvPr>
          <p:cNvSpPr>
            <a:spLocks noGrp="1"/>
          </p:cNvSpPr>
          <p:nvPr>
            <p:ph type="body" sz="quarter" idx="21"/>
          </p:nvPr>
        </p:nvSpPr>
        <p:spPr/>
        <p:txBody>
          <a:bodyPr/>
          <a:lstStyle/>
          <a:p>
            <a:r>
              <a:rPr lang="en-US" sz="1100" b="1">
                <a:solidFill>
                  <a:schemeClr val="bg1"/>
                </a:solidFill>
              </a:rPr>
              <a:t>Key</a:t>
            </a:r>
            <a:r>
              <a:rPr lang="en-US" sz="1100">
                <a:solidFill>
                  <a:schemeClr val="bg1"/>
                </a:solidFill>
              </a:rPr>
              <a:t>: </a:t>
            </a:r>
            <a:r>
              <a:rPr lang="en-US" sz="1100" b="1">
                <a:solidFill>
                  <a:srgbClr val="1E781E"/>
                </a:solidFill>
              </a:rPr>
              <a:t>M</a:t>
            </a:r>
            <a:r>
              <a:rPr lang="en-US" sz="1100">
                <a:solidFill>
                  <a:schemeClr val="bg1"/>
                </a:solidFill>
              </a:rPr>
              <a:t> </a:t>
            </a:r>
            <a:r>
              <a:rPr lang="en-US" sz="1100" kern="10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a:solidFill>
                  <a:schemeClr val="bg1"/>
                </a:solidFill>
              </a:rPr>
              <a:t>Major Clusters,</a:t>
            </a:r>
            <a:r>
              <a:rPr lang="en-US" sz="1100" b="1">
                <a:solidFill>
                  <a:srgbClr val="000099"/>
                </a:solidFill>
              </a:rPr>
              <a:t> S</a:t>
            </a:r>
            <a:r>
              <a:rPr lang="en-US" sz="1100" b="1" kern="100">
                <a:solidFill>
                  <a:srgbClr val="000099"/>
                </a:solidFill>
                <a:latin typeface="Calibri" panose="020F0502020204030204" pitchFamily="34" charset="0"/>
                <a:ea typeface="Calibri" panose="020F0502020204030204" pitchFamily="34" charset="0"/>
                <a:cs typeface="Times New Roman" panose="02020603050405020304" pitchFamily="18" charset="0"/>
              </a:rPr>
              <a:t> </a:t>
            </a:r>
            <a:r>
              <a:rPr lang="en-US" sz="1100" kern="10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a:solidFill>
                  <a:schemeClr val="bg1"/>
                </a:solidFill>
              </a:rPr>
              <a:t>Supporting Clusters, </a:t>
            </a:r>
            <a:r>
              <a:rPr lang="en-US" sz="1100" b="1">
                <a:solidFill>
                  <a:srgbClr val="C14A08"/>
                </a:solidFill>
              </a:rPr>
              <a:t>A</a:t>
            </a:r>
            <a:r>
              <a:rPr lang="en-US" sz="1100" b="1" kern="100">
                <a:solidFill>
                  <a:srgbClr val="C14A08"/>
                </a:solidFill>
                <a:latin typeface="Calibri" panose="020F0502020204030204" pitchFamily="34" charset="0"/>
                <a:ea typeface="Calibri" panose="020F0502020204030204" pitchFamily="34" charset="0"/>
                <a:cs typeface="Times New Roman" panose="02020603050405020304" pitchFamily="18" charset="0"/>
              </a:rPr>
              <a:t> </a:t>
            </a:r>
            <a:r>
              <a:rPr lang="en-US" sz="1100" kern="10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a:solidFill>
                  <a:schemeClr val="bg1"/>
                </a:solidFill>
              </a:rPr>
              <a:t>Additional Clusters</a:t>
            </a:r>
            <a:endParaRPr lang="en-US" sz="1100" dirty="0">
              <a:solidFill>
                <a:schemeClr val="bg1"/>
              </a:solidFill>
            </a:endParaRPr>
          </a:p>
        </p:txBody>
      </p:sp>
      <p:graphicFrame>
        <p:nvGraphicFramePr>
          <p:cNvPr id="56" name="Table Placeholder 55">
            <a:extLst>
              <a:ext uri="{FF2B5EF4-FFF2-40B4-BE49-F238E27FC236}">
                <a16:creationId xmlns:a16="http://schemas.microsoft.com/office/drawing/2014/main" id="{450410D3-15F9-584B-554A-1EDD2A4A6064}"/>
              </a:ext>
            </a:extLst>
          </p:cNvPr>
          <p:cNvGraphicFramePr>
            <a:graphicFrameLocks noGrp="1"/>
          </p:cNvGraphicFramePr>
          <p:nvPr>
            <p:ph type="tbl" sz="quarter" idx="16"/>
            <p:extLst>
              <p:ext uri="{D42A27DB-BD31-4B8C-83A1-F6EECF244321}">
                <p14:modId xmlns:p14="http://schemas.microsoft.com/office/powerpoint/2010/main" val="2983286839"/>
              </p:ext>
            </p:extLst>
          </p:nvPr>
        </p:nvGraphicFramePr>
        <p:xfrm>
          <a:off x="85725" y="5172075"/>
          <a:ext cx="4694237" cy="4145796"/>
        </p:xfrm>
        <a:graphic>
          <a:graphicData uri="http://schemas.openxmlformats.org/drawingml/2006/table">
            <a:tbl>
              <a:tblPr firstRow="1" bandRow="1">
                <a:tableStyleId>{2D5ABB26-0587-4C30-8999-92F81FD0307C}</a:tableStyleId>
              </a:tblPr>
              <a:tblGrid>
                <a:gridCol w="824749">
                  <a:extLst>
                    <a:ext uri="{9D8B030D-6E8A-4147-A177-3AD203B41FA5}">
                      <a16:colId xmlns:a16="http://schemas.microsoft.com/office/drawing/2014/main" val="647274878"/>
                    </a:ext>
                  </a:extLst>
                </a:gridCol>
                <a:gridCol w="573764">
                  <a:extLst>
                    <a:ext uri="{9D8B030D-6E8A-4147-A177-3AD203B41FA5}">
                      <a16:colId xmlns:a16="http://schemas.microsoft.com/office/drawing/2014/main" val="725721055"/>
                    </a:ext>
                  </a:extLst>
                </a:gridCol>
                <a:gridCol w="3295724">
                  <a:extLst>
                    <a:ext uri="{9D8B030D-6E8A-4147-A177-3AD203B41FA5}">
                      <a16:colId xmlns:a16="http://schemas.microsoft.com/office/drawing/2014/main" val="3489195234"/>
                    </a:ext>
                  </a:extLst>
                </a:gridCol>
              </a:tblGrid>
              <a:tr h="276175">
                <a:tc>
                  <a:txBody>
                    <a:bodyPr/>
                    <a:lstStyle/>
                    <a:p>
                      <a:pPr algn="ctr"/>
                      <a:r>
                        <a:rPr lang="en-US" sz="1100" b="1" dirty="0">
                          <a:solidFill>
                            <a:srgbClr val="000099"/>
                          </a:solidFill>
                          <a:latin typeface="Cambria" panose="02040503050406030204" pitchFamily="18" charset="0"/>
                          <a:ea typeface="Cambria" panose="02040503050406030204" pitchFamily="18" charset="0"/>
                        </a:rPr>
                        <a:t>Indicator</a:t>
                      </a:r>
                    </a:p>
                  </a:txBody>
                  <a:tcPr marL="77724" marR="45720">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Type</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Cluster Heading</a:t>
                      </a:r>
                    </a:p>
                  </a:txBody>
                  <a:tcPr marL="77724" marR="45720">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34542413"/>
                  </a:ext>
                </a:extLst>
              </a:tr>
              <a:tr h="293798">
                <a:tc>
                  <a:txBody>
                    <a:bodyPr/>
                    <a:lstStyle/>
                    <a:p>
                      <a:pPr algn="ctr"/>
                      <a:r>
                        <a:rPr lang="en-US" sz="1100" dirty="0">
                          <a:solidFill>
                            <a:srgbClr val="000099"/>
                          </a:solidFill>
                          <a:latin typeface="Cambria" panose="02040503050406030204" pitchFamily="18" charset="0"/>
                          <a:ea typeface="Cambria" panose="02040503050406030204" pitchFamily="18" charset="0"/>
                        </a:rPr>
                        <a:t>6.RP.A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Understand ratio concepts and use ratio reasoning to solve problems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939550497"/>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6.NS.A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 </a:t>
                      </a:r>
                      <a:endParaRPr lang="en-US" sz="1100" dirty="0">
                        <a:solidFill>
                          <a:srgbClr val="1E781E"/>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kern="1200" dirty="0">
                          <a:solidFill>
                            <a:srgbClr val="000099"/>
                          </a:solidFill>
                          <a:latin typeface="Cambria" panose="02040503050406030204" pitchFamily="18" charset="0"/>
                          <a:ea typeface="Cambria" panose="02040503050406030204" pitchFamily="18" charset="0"/>
                          <a:cs typeface="+mn-cs"/>
                        </a:rPr>
                        <a:t>Apply and extend previous understandings of multiplication and division to multiply and divide fractions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87463327"/>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6.NS.B</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endParaRPr lang="en-US" sz="1100" dirty="0">
                        <a:solidFill>
                          <a:srgbClr val="C14A08"/>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rgbClr val="000099"/>
                          </a:solidFill>
                          <a:latin typeface="Cambria" panose="02040503050406030204" pitchFamily="18" charset="0"/>
                          <a:ea typeface="Cambria" panose="02040503050406030204" pitchFamily="18" charset="0"/>
                          <a:cs typeface="+mn-cs"/>
                        </a:rPr>
                        <a:t>Compute fluently with multi-digit numbers and find common factors and multiples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11372538"/>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6.NS.C</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kern="1200" dirty="0">
                          <a:solidFill>
                            <a:srgbClr val="000099"/>
                          </a:solidFill>
                          <a:latin typeface="Cambria" panose="02040503050406030204" pitchFamily="18" charset="0"/>
                          <a:ea typeface="Cambria" panose="02040503050406030204" pitchFamily="18" charset="0"/>
                          <a:cs typeface="+mn-cs"/>
                        </a:rPr>
                        <a:t>Apply and extend previous understandings of numbers to the system of rational numbers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791935023"/>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6.EE.A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kern="1200" dirty="0">
                          <a:solidFill>
                            <a:srgbClr val="000099"/>
                          </a:solidFill>
                          <a:latin typeface="Cambria" panose="02040503050406030204" pitchFamily="18" charset="0"/>
                          <a:ea typeface="Cambria" panose="02040503050406030204" pitchFamily="18" charset="0"/>
                          <a:cs typeface="+mn-cs"/>
                        </a:rPr>
                        <a:t>Apply and extend previous understandings of arithmetic to algebraic expressions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70097516"/>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6.EE.B</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kern="1200" dirty="0">
                          <a:solidFill>
                            <a:srgbClr val="000099"/>
                          </a:solidFill>
                          <a:latin typeface="Cambria" panose="02040503050406030204" pitchFamily="18" charset="0"/>
                          <a:ea typeface="Cambria" panose="02040503050406030204" pitchFamily="18" charset="0"/>
                          <a:cs typeface="+mn-cs"/>
                        </a:rPr>
                        <a:t>Reason about and solve one-variable equations and inequalities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300806485"/>
                  </a:ext>
                </a:extLst>
              </a:tr>
              <a:tr h="418577">
                <a:tc>
                  <a:txBody>
                    <a:bodyPr/>
                    <a:lstStyle/>
                    <a:p>
                      <a:pPr algn="ctr"/>
                      <a:r>
                        <a:rPr lang="en-US" sz="1100" dirty="0">
                          <a:solidFill>
                            <a:srgbClr val="000099"/>
                          </a:solidFill>
                          <a:latin typeface="Cambria" panose="02040503050406030204" pitchFamily="18" charset="0"/>
                          <a:ea typeface="Cambria" panose="02040503050406030204" pitchFamily="18" charset="0"/>
                        </a:rPr>
                        <a:t>6.EE.C</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kern="1200" dirty="0">
                          <a:solidFill>
                            <a:srgbClr val="000099"/>
                          </a:solidFill>
                          <a:latin typeface="Cambria" panose="02040503050406030204" pitchFamily="18" charset="0"/>
                          <a:ea typeface="Cambria" panose="02040503050406030204" pitchFamily="18" charset="0"/>
                          <a:cs typeface="+mn-cs"/>
                        </a:rPr>
                        <a:t>Represent and analyze quantitative relationships between dependent and independent variables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084432293"/>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6.G.A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0099"/>
                          </a:solidFill>
                          <a:latin typeface="Cambria" panose="02040503050406030204" pitchFamily="18" charset="0"/>
                          <a:ea typeface="Cambria" panose="02040503050406030204" pitchFamily="18" charset="0"/>
                        </a:rPr>
                        <a:t>S</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Solve real-world and mathematical problems involving area, surface area, and volume</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644374409"/>
                  </a:ext>
                </a:extLst>
              </a:tr>
              <a:tr h="297786">
                <a:tc>
                  <a:txBody>
                    <a:bodyPr/>
                    <a:lstStyle/>
                    <a:p>
                      <a:pPr algn="ctr"/>
                      <a:r>
                        <a:rPr lang="en-US" sz="1100" dirty="0">
                          <a:solidFill>
                            <a:srgbClr val="000099"/>
                          </a:solidFill>
                          <a:latin typeface="Cambria" panose="02040503050406030204" pitchFamily="18" charset="0"/>
                          <a:ea typeface="Cambria" panose="02040503050406030204" pitchFamily="18" charset="0"/>
                        </a:rPr>
                        <a:t>6.SP.A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endParaRPr lang="en-US" sz="1100" dirty="0">
                        <a:solidFill>
                          <a:srgbClr val="C14A08"/>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Develop understanding of statistical variability</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20699672"/>
                  </a:ext>
                </a:extLst>
              </a:tr>
              <a:tr h="309018">
                <a:tc>
                  <a:txBody>
                    <a:bodyPr/>
                    <a:lstStyle/>
                    <a:p>
                      <a:pPr algn="ctr"/>
                      <a:r>
                        <a:rPr lang="en-US" sz="1100" dirty="0">
                          <a:solidFill>
                            <a:srgbClr val="000099"/>
                          </a:solidFill>
                          <a:latin typeface="Cambria" panose="02040503050406030204" pitchFamily="18" charset="0"/>
                          <a:ea typeface="Cambria" panose="02040503050406030204" pitchFamily="18" charset="0"/>
                        </a:rPr>
                        <a:t>6.SP.B</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endParaRPr lang="en-US" sz="1100" dirty="0">
                        <a:solidFill>
                          <a:srgbClr val="C14A08"/>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Summarize and describe distributions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985504190"/>
                  </a:ext>
                </a:extLst>
              </a:tr>
            </a:tbl>
          </a:graphicData>
        </a:graphic>
      </p:graphicFrame>
      <p:sp>
        <p:nvSpPr>
          <p:cNvPr id="51" name="Text Placeholder 50">
            <a:extLst>
              <a:ext uri="{FF2B5EF4-FFF2-40B4-BE49-F238E27FC236}">
                <a16:creationId xmlns:a16="http://schemas.microsoft.com/office/drawing/2014/main" id="{B120953D-D13B-C6C6-9E1F-C19ADE894C91}"/>
              </a:ext>
            </a:extLst>
          </p:cNvPr>
          <p:cNvSpPr>
            <a:spLocks noGrp="1"/>
          </p:cNvSpPr>
          <p:nvPr>
            <p:ph type="body" sz="quarter" idx="17"/>
          </p:nvPr>
        </p:nvSpPr>
        <p:spPr/>
        <p:txBody>
          <a:bodyPr>
            <a:normAutofit/>
          </a:bodyPr>
          <a:lstStyle/>
          <a:p>
            <a:pPr algn="ctr">
              <a:spcBef>
                <a:spcPts val="0"/>
              </a:spcBef>
              <a:spcAft>
                <a:spcPts val="0"/>
              </a:spcAft>
            </a:pPr>
            <a:r>
              <a:rPr lang="en-US" sz="1300" b="1" dirty="0"/>
              <a:t>Highlights of Major Work in </a:t>
            </a:r>
            <a:br>
              <a:rPr lang="en-US" sz="1300" b="1" dirty="0"/>
            </a:br>
            <a:r>
              <a:rPr lang="en-US" sz="1300" b="1" dirty="0"/>
              <a:t>Grades K</a:t>
            </a:r>
            <a:r>
              <a:rPr lang="en-US" sz="1300" b="1" kern="100" dirty="0">
                <a:cs typeface="Times New Roman" panose="02020603050405020304" pitchFamily="18" charset="0"/>
              </a:rPr>
              <a:t>–8</a:t>
            </a:r>
          </a:p>
        </p:txBody>
      </p:sp>
      <p:graphicFrame>
        <p:nvGraphicFramePr>
          <p:cNvPr id="58" name="Table Placeholder 57">
            <a:extLst>
              <a:ext uri="{FF2B5EF4-FFF2-40B4-BE49-F238E27FC236}">
                <a16:creationId xmlns:a16="http://schemas.microsoft.com/office/drawing/2014/main" id="{3176685C-28DF-6559-6D42-C3838070233B}"/>
              </a:ext>
            </a:extLst>
          </p:cNvPr>
          <p:cNvGraphicFramePr>
            <a:graphicFrameLocks noGrp="1"/>
          </p:cNvGraphicFramePr>
          <p:nvPr>
            <p:ph type="tbl" sz="quarter" idx="18"/>
            <p:extLst>
              <p:ext uri="{D42A27DB-BD31-4B8C-83A1-F6EECF244321}">
                <p14:modId xmlns:p14="http://schemas.microsoft.com/office/powerpoint/2010/main" val="979857032"/>
              </p:ext>
            </p:extLst>
          </p:nvPr>
        </p:nvGraphicFramePr>
        <p:xfrm>
          <a:off x="4981575" y="4529138"/>
          <a:ext cx="2698749" cy="3230880"/>
        </p:xfrm>
        <a:graphic>
          <a:graphicData uri="http://schemas.openxmlformats.org/drawingml/2006/table">
            <a:tbl>
              <a:tblPr firstRow="1" bandRow="1">
                <a:tableStyleId>{2D5ABB26-0587-4C30-8999-92F81FD0307C}</a:tableStyleId>
              </a:tblPr>
              <a:tblGrid>
                <a:gridCol w="611980">
                  <a:extLst>
                    <a:ext uri="{9D8B030D-6E8A-4147-A177-3AD203B41FA5}">
                      <a16:colId xmlns:a16="http://schemas.microsoft.com/office/drawing/2014/main" val="2151960371"/>
                    </a:ext>
                  </a:extLst>
                </a:gridCol>
                <a:gridCol w="2086769">
                  <a:extLst>
                    <a:ext uri="{9D8B030D-6E8A-4147-A177-3AD203B41FA5}">
                      <a16:colId xmlns:a16="http://schemas.microsoft.com/office/drawing/2014/main" val="1814982087"/>
                    </a:ext>
                  </a:extLst>
                </a:gridCol>
              </a:tblGrid>
              <a:tr h="245364">
                <a:tc>
                  <a:txBody>
                    <a:bodyPr/>
                    <a:lstStyle/>
                    <a:p>
                      <a:r>
                        <a:rPr lang="en-US" sz="1100" b="1" dirty="0">
                          <a:solidFill>
                            <a:srgbClr val="000099"/>
                          </a:solidFill>
                          <a:latin typeface="Cambria" panose="02040503050406030204" pitchFamily="18" charset="0"/>
                          <a:ea typeface="Cambria" panose="02040503050406030204" pitchFamily="18" charset="0"/>
                        </a:rPr>
                        <a:t>Grades</a:t>
                      </a:r>
                    </a:p>
                  </a:txBody>
                  <a:tcPr marL="77724" marR="77724">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r>
                        <a:rPr lang="en-US" sz="1100" b="1" dirty="0">
                          <a:solidFill>
                            <a:srgbClr val="000099"/>
                          </a:solidFill>
                          <a:latin typeface="Cambria" panose="02040503050406030204" pitchFamily="18" charset="0"/>
                          <a:ea typeface="Cambria" panose="02040503050406030204" pitchFamily="18" charset="0"/>
                        </a:rPr>
                        <a:t>Topic</a:t>
                      </a:r>
                    </a:p>
                  </a:txBody>
                  <a:tcPr marL="77724" marR="77724">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574626985"/>
                  </a:ext>
                </a:extLst>
              </a:tr>
              <a:tr h="580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K</a:t>
                      </a:r>
                      <a:r>
                        <a:rPr lang="en-US" sz="1100" kern="1200" dirty="0">
                          <a:solidFill>
                            <a:srgbClr val="000099"/>
                          </a:solidFill>
                          <a:effectLst/>
                          <a:latin typeface="Cambria" panose="02040503050406030204" pitchFamily="18" charset="0"/>
                          <a:ea typeface="Cambria" panose="02040503050406030204" pitchFamily="18" charset="0"/>
                          <a:cs typeface="+mn-cs"/>
                        </a:rPr>
                        <a:t>–2</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Addition and subtraction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and problem solving; place value</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39013017"/>
                  </a:ext>
                </a:extLst>
              </a:tr>
              <a:tr h="7482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rgbClr val="000099"/>
                          </a:solidFill>
                          <a:effectLst/>
                          <a:latin typeface="Cambria" panose="02040503050406030204" pitchFamily="18" charset="0"/>
                          <a:ea typeface="Cambria" panose="02040503050406030204" pitchFamily="18" charset="0"/>
                          <a:cs typeface="+mn-cs"/>
                        </a:rPr>
                        <a:t>3–5</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Multiply and divide whole numbers and fractions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&amp; problem solving</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43687602"/>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6</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early expressions and equations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071200916"/>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7</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arithmetic of rational numbers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463516332"/>
                  </a:ext>
                </a:extLst>
              </a:tr>
              <a:tr h="413004">
                <a:tc>
                  <a:txBody>
                    <a:bodyPr/>
                    <a:lstStyle/>
                    <a:p>
                      <a:r>
                        <a:rPr lang="en-US" sz="1100" dirty="0">
                          <a:solidFill>
                            <a:srgbClr val="000099"/>
                          </a:solidFill>
                          <a:latin typeface="Cambria" panose="02040503050406030204" pitchFamily="18" charset="0"/>
                          <a:ea typeface="Cambria" panose="02040503050406030204" pitchFamily="18" charset="0"/>
                        </a:rPr>
                        <a:t>8</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tcPr>
                </a:tc>
                <a:tc>
                  <a:txBody>
                    <a:bodyPr/>
                    <a:lstStyle/>
                    <a:p>
                      <a:r>
                        <a:rPr lang="en-US" sz="1100" dirty="0">
                          <a:solidFill>
                            <a:srgbClr val="000099"/>
                          </a:solidFill>
                          <a:latin typeface="Cambria" panose="02040503050406030204" pitchFamily="18" charset="0"/>
                          <a:ea typeface="Cambria" panose="02040503050406030204" pitchFamily="18" charset="0"/>
                        </a:rPr>
                        <a:t>Linear algebra and linear functions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tcPr>
                </a:tc>
                <a:extLst>
                  <a:ext uri="{0D108BD9-81ED-4DB2-BD59-A6C34878D82A}">
                    <a16:rowId xmlns:a16="http://schemas.microsoft.com/office/drawing/2014/main" val="4120455818"/>
                  </a:ext>
                </a:extLst>
              </a:tr>
            </a:tbl>
          </a:graphicData>
        </a:graphic>
      </p:graphicFrame>
      <p:sp>
        <p:nvSpPr>
          <p:cNvPr id="60" name="Text Placeholder 59">
            <a:extLst>
              <a:ext uri="{FF2B5EF4-FFF2-40B4-BE49-F238E27FC236}">
                <a16:creationId xmlns:a16="http://schemas.microsoft.com/office/drawing/2014/main" id="{75829673-233F-38B6-8351-2D4DF4AE0583}"/>
              </a:ext>
            </a:extLst>
          </p:cNvPr>
          <p:cNvSpPr>
            <a:spLocks noGrp="1"/>
          </p:cNvSpPr>
          <p:nvPr>
            <p:ph type="body" sz="quarter" idx="19"/>
          </p:nvPr>
        </p:nvSpPr>
        <p:spPr/>
        <p:txBody>
          <a:bodyPr>
            <a:noAutofit/>
          </a:bodyPr>
          <a:lstStyle/>
          <a:p>
            <a:pPr algn="ctr"/>
            <a:r>
              <a:rPr lang="en-US" b="1" dirty="0"/>
              <a:t>Required Fluencies for </a:t>
            </a:r>
            <a:br>
              <a:rPr lang="en-US" b="1" dirty="0"/>
            </a:br>
            <a:r>
              <a:rPr lang="en-US" b="1" dirty="0"/>
              <a:t>Grade 6</a:t>
            </a:r>
          </a:p>
        </p:txBody>
      </p:sp>
      <p:sp>
        <p:nvSpPr>
          <p:cNvPr id="61" name="Text Placeholder 60">
            <a:extLst>
              <a:ext uri="{FF2B5EF4-FFF2-40B4-BE49-F238E27FC236}">
                <a16:creationId xmlns:a16="http://schemas.microsoft.com/office/drawing/2014/main" id="{8566A230-CA0E-478D-65BF-3539FC2ED3EA}"/>
              </a:ext>
            </a:extLst>
          </p:cNvPr>
          <p:cNvSpPr>
            <a:spLocks noGrp="1"/>
          </p:cNvSpPr>
          <p:nvPr>
            <p:ph type="body" sz="quarter" idx="20"/>
          </p:nvPr>
        </p:nvSpPr>
        <p:spPr/>
        <p:txBody>
          <a:bodyPr>
            <a:normAutofit fontScale="92500" lnSpcReduction="10000"/>
          </a:bodyPr>
          <a:lstStyle/>
          <a:p>
            <a:r>
              <a:rPr lang="en-US" b="1" dirty="0"/>
              <a:t>6.NS.B.2</a:t>
            </a:r>
            <a:r>
              <a:rPr lang="en-US" dirty="0"/>
              <a:t> Divide multi-digit whole numbers using the standard algorithm</a:t>
            </a:r>
          </a:p>
          <a:p>
            <a:r>
              <a:rPr lang="en-US" b="1" dirty="0"/>
              <a:t>6.NS.B.3</a:t>
            </a:r>
            <a:r>
              <a:rPr lang="en-US" dirty="0"/>
              <a:t> Add, subtract, multiply and divide multi-digit decimals using the standard algorithm for each operation</a:t>
            </a:r>
          </a:p>
        </p:txBody>
      </p:sp>
    </p:spTree>
    <p:extLst>
      <p:ext uri="{BB962C8B-B14F-4D97-AF65-F5344CB8AC3E}">
        <p14:creationId xmlns:p14="http://schemas.microsoft.com/office/powerpoint/2010/main" val="2848982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6" name="Picture Placeholder 45" descr="Logo: NJ Department of Education STAMP, standards transparency and mastery platform.">
            <a:extLst>
              <a:ext uri="{FF2B5EF4-FFF2-40B4-BE49-F238E27FC236}">
                <a16:creationId xmlns:a16="http://schemas.microsoft.com/office/drawing/2014/main" id="{6A030911-2A01-150D-8CAC-AE6E0858A504}"/>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47" b="247"/>
          <a:stretch/>
        </p:blipFill>
        <p:spPr/>
      </p:pic>
      <p:sp>
        <p:nvSpPr>
          <p:cNvPr id="25" name="Title 24">
            <a:extLst>
              <a:ext uri="{FF2B5EF4-FFF2-40B4-BE49-F238E27FC236}">
                <a16:creationId xmlns:a16="http://schemas.microsoft.com/office/drawing/2014/main" id="{57067ED9-132E-EA0B-DC84-E8CCDCD602A0}"/>
              </a:ext>
            </a:extLst>
          </p:cNvPr>
          <p:cNvSpPr>
            <a:spLocks noGrp="1"/>
          </p:cNvSpPr>
          <p:nvPr>
            <p:ph type="title"/>
          </p:nvPr>
        </p:nvSpPr>
        <p:spPr/>
        <p:txBody>
          <a:bodyPr/>
          <a:lstStyle/>
          <a:p>
            <a:r>
              <a:rPr lang="en-US" sz="2400" dirty="0"/>
              <a:t>Grade 7</a:t>
            </a:r>
            <a:br>
              <a:rPr lang="en-US" sz="2040" dirty="0"/>
            </a:br>
            <a:r>
              <a:rPr lang="en-US" sz="2000" dirty="0">
                <a:solidFill>
                  <a:schemeClr val="tx1"/>
                </a:solidFill>
              </a:rPr>
              <a:t>Mathematics: </a:t>
            </a:r>
            <a:br>
              <a:rPr lang="en-US" sz="2000" dirty="0">
                <a:solidFill>
                  <a:schemeClr val="tx1"/>
                </a:solidFill>
              </a:rPr>
            </a:br>
            <a:r>
              <a:rPr lang="en-US" sz="2000" dirty="0">
                <a:solidFill>
                  <a:schemeClr val="tx1"/>
                </a:solidFill>
              </a:rPr>
              <a:t>Where to Focus</a:t>
            </a:r>
          </a:p>
        </p:txBody>
      </p:sp>
      <p:sp>
        <p:nvSpPr>
          <p:cNvPr id="27" name="Text Placeholder 26">
            <a:extLst>
              <a:ext uri="{FF2B5EF4-FFF2-40B4-BE49-F238E27FC236}">
                <a16:creationId xmlns:a16="http://schemas.microsoft.com/office/drawing/2014/main" id="{DD038AD2-6C77-EE0F-69F8-63138ABAD704}"/>
              </a:ext>
            </a:extLst>
          </p:cNvPr>
          <p:cNvSpPr>
            <a:spLocks noGrp="1"/>
          </p:cNvSpPr>
          <p:nvPr>
            <p:ph type="body" sz="quarter" idx="11"/>
          </p:nvPr>
        </p:nvSpPr>
        <p:spPr/>
        <p:txBody>
          <a:bodyPr vert="horz" lIns="0" tIns="45720" rIns="0" bIns="45720" rtlCol="0">
            <a:noAutofit/>
          </a:bodyPr>
          <a:lstStyle/>
          <a:p>
            <a:pPr>
              <a:spcBef>
                <a:spcPts val="0"/>
              </a:spcBef>
            </a:pPr>
            <a:r>
              <a:rPr lang="en-US" dirty="0"/>
              <a:t>This document shows where students and teachers should spend more time, relative to other clusters, in order to meet the expectations of the </a:t>
            </a:r>
            <a:r>
              <a:rPr lang="en-US" dirty="0">
                <a:solidFill>
                  <a:srgbClr val="FFC000"/>
                </a:solidFill>
              </a:rPr>
              <a:t>2023</a:t>
            </a:r>
            <a:r>
              <a:rPr lang="en-US" dirty="0"/>
              <a:t> </a:t>
            </a:r>
            <a:r>
              <a:rPr lang="en-US" dirty="0">
                <a:solidFill>
                  <a:srgbClr val="FFC000"/>
                </a:solidFill>
              </a:rPr>
              <a:t>New Jersey Student Learning Standards for Mathematics</a:t>
            </a:r>
            <a:r>
              <a:rPr lang="en-US" dirty="0"/>
              <a:t>.</a:t>
            </a:r>
          </a:p>
        </p:txBody>
      </p:sp>
      <p:sp>
        <p:nvSpPr>
          <p:cNvPr id="28" name="Text Placeholder 27">
            <a:extLst>
              <a:ext uri="{FF2B5EF4-FFF2-40B4-BE49-F238E27FC236}">
                <a16:creationId xmlns:a16="http://schemas.microsoft.com/office/drawing/2014/main" id="{80089E5F-566A-CCE0-4BC8-705621E11F68}"/>
              </a:ext>
            </a:extLst>
          </p:cNvPr>
          <p:cNvSpPr>
            <a:spLocks noGrp="1"/>
          </p:cNvSpPr>
          <p:nvPr>
            <p:ph type="body" sz="quarter" idx="12"/>
          </p:nvPr>
        </p:nvSpPr>
        <p:spPr/>
        <p:txBody>
          <a:bodyPr vert="horz" lIns="0" tIns="45720" rIns="0" bIns="45720" rtlCol="0">
            <a:noAutofit/>
          </a:bodyPr>
          <a:lstStyle/>
          <a:p>
            <a:r>
              <a:rPr lang="en-US" dirty="0">
                <a:solidFill>
                  <a:schemeClr val="tx1"/>
                </a:solidFill>
              </a:rPr>
              <a:t>Some clusters of standards were written to require greater emphasis than others. This varied emphasis is based on the depth of the mathematical ideas in the cluster, the time that they take to master, and/or their importance to future mathematics or the demands of college and career readiness. More time in these particular areas is also necessary for students to meet the Standards for Mathematical Practice. Therefore, not all content in a given grade is emphasized equally in the standards. </a:t>
            </a:r>
          </a:p>
        </p:txBody>
      </p:sp>
      <p:sp>
        <p:nvSpPr>
          <p:cNvPr id="47" name="Text Placeholder 46">
            <a:extLst>
              <a:ext uri="{FF2B5EF4-FFF2-40B4-BE49-F238E27FC236}">
                <a16:creationId xmlns:a16="http://schemas.microsoft.com/office/drawing/2014/main" id="{2DA0E273-D930-7CF3-C677-1F278E0102F4}"/>
              </a:ext>
            </a:extLst>
          </p:cNvPr>
          <p:cNvSpPr>
            <a:spLocks noGrp="1"/>
          </p:cNvSpPr>
          <p:nvPr>
            <p:ph type="body" sz="quarter" idx="13"/>
          </p:nvPr>
        </p:nvSpPr>
        <p:spPr/>
        <p:txBody>
          <a:bodyPr>
            <a:noAutofit/>
          </a:bodyPr>
          <a:lstStyle/>
          <a:p>
            <a:pPr>
              <a:spcBef>
                <a:spcPts val="0"/>
              </a:spcBef>
            </a:pPr>
            <a:r>
              <a:rPr lang="en-US" dirty="0"/>
              <a:t>To say that some things have greater emphasis is not to say that anything in the Standards can be neglected or omitted in instruction. </a:t>
            </a:r>
          </a:p>
          <a:p>
            <a:pPr>
              <a:spcAft>
                <a:spcPts val="0"/>
              </a:spcAft>
            </a:pPr>
            <a:r>
              <a:rPr lang="en-US" dirty="0"/>
              <a:t>Neglecting material will leave gaps in student skill and understanding and may leave students unprepared for the challenges of a later grade.</a:t>
            </a:r>
          </a:p>
        </p:txBody>
      </p:sp>
      <p:sp>
        <p:nvSpPr>
          <p:cNvPr id="48" name="Text Placeholder 47">
            <a:extLst>
              <a:ext uri="{FF2B5EF4-FFF2-40B4-BE49-F238E27FC236}">
                <a16:creationId xmlns:a16="http://schemas.microsoft.com/office/drawing/2014/main" id="{11B7ACA7-D65F-530D-62BE-55CDF6309834}"/>
              </a:ext>
            </a:extLst>
          </p:cNvPr>
          <p:cNvSpPr>
            <a:spLocks noGrp="1"/>
          </p:cNvSpPr>
          <p:nvPr>
            <p:ph type="body" sz="quarter" idx="14"/>
          </p:nvPr>
        </p:nvSpPr>
        <p:spPr>
          <a:xfrm>
            <a:off x="47512" y="2996550"/>
            <a:ext cx="7724888" cy="571689"/>
          </a:xfrm>
        </p:spPr>
        <p:txBody>
          <a:bodyPr>
            <a:noAutofit/>
          </a:bodyPr>
          <a:lstStyle/>
          <a:p>
            <a:pPr>
              <a:spcBef>
                <a:spcPts val="0"/>
              </a:spcBef>
              <a:spcAft>
                <a:spcPts val="0"/>
              </a:spcAft>
            </a:pPr>
            <a:r>
              <a:rPr lang="en-US" sz="1400" dirty="0">
                <a:solidFill>
                  <a:schemeClr val="bg1"/>
                </a:solidFill>
                <a:latin typeface="Cambria" panose="02040503050406030204" pitchFamily="18" charset="0"/>
                <a:ea typeface="Cambria" panose="02040503050406030204" pitchFamily="18" charset="0"/>
              </a:rPr>
              <a:t>Students should spend the majority of their time on the major work of the grade (</a:t>
            </a:r>
            <a:r>
              <a:rPr lang="en-US" sz="1400" b="1" dirty="0">
                <a:solidFill>
                  <a:srgbClr val="1E781E"/>
                </a:solidFill>
                <a:latin typeface="Cambria" panose="02040503050406030204" pitchFamily="18" charset="0"/>
                <a:ea typeface="Cambria" panose="02040503050406030204" pitchFamily="18" charset="0"/>
              </a:rPr>
              <a:t>M</a:t>
            </a:r>
            <a:r>
              <a:rPr lang="en-US" sz="1400" dirty="0">
                <a:solidFill>
                  <a:schemeClr val="bg1"/>
                </a:solidFill>
                <a:latin typeface="Cambria" panose="02040503050406030204" pitchFamily="18" charset="0"/>
                <a:ea typeface="Cambria" panose="02040503050406030204" pitchFamily="18" charset="0"/>
              </a:rPr>
              <a:t>). Supporting work (</a:t>
            </a:r>
            <a:r>
              <a:rPr lang="en-US" sz="1400" b="1" dirty="0">
                <a:solidFill>
                  <a:srgbClr val="000099"/>
                </a:solidFill>
                <a:latin typeface="Cambria" panose="02040503050406030204" pitchFamily="18" charset="0"/>
                <a:ea typeface="Cambria" panose="02040503050406030204" pitchFamily="18" charset="0"/>
              </a:rPr>
              <a:t>S</a:t>
            </a:r>
            <a:r>
              <a:rPr lang="en-US" sz="1400" dirty="0">
                <a:solidFill>
                  <a:schemeClr val="bg1"/>
                </a:solidFill>
                <a:latin typeface="Cambria" panose="02040503050406030204" pitchFamily="18" charset="0"/>
                <a:ea typeface="Cambria" panose="02040503050406030204" pitchFamily="18" charset="0"/>
              </a:rPr>
              <a:t>) and, where appropriate, additional work (</a:t>
            </a:r>
            <a:r>
              <a:rPr lang="en-US" sz="1400" b="1" dirty="0">
                <a:solidFill>
                  <a:srgbClr val="C14A08"/>
                </a:solidFill>
                <a:latin typeface="Cambria" panose="02040503050406030204" pitchFamily="18" charset="0"/>
                <a:ea typeface="Cambria" panose="02040503050406030204" pitchFamily="18" charset="0"/>
              </a:rPr>
              <a:t>A</a:t>
            </a:r>
            <a:r>
              <a:rPr lang="en-US" sz="1400" dirty="0">
                <a:solidFill>
                  <a:schemeClr val="bg1"/>
                </a:solidFill>
                <a:latin typeface="Cambria" panose="02040503050406030204" pitchFamily="18" charset="0"/>
                <a:ea typeface="Cambria" panose="02040503050406030204" pitchFamily="18" charset="0"/>
              </a:rPr>
              <a:t>) can engage students in the major work of the grade. </a:t>
            </a:r>
          </a:p>
        </p:txBody>
      </p:sp>
      <p:sp>
        <p:nvSpPr>
          <p:cNvPr id="49" name="Text Placeholder 48">
            <a:extLst>
              <a:ext uri="{FF2B5EF4-FFF2-40B4-BE49-F238E27FC236}">
                <a16:creationId xmlns:a16="http://schemas.microsoft.com/office/drawing/2014/main" id="{0D2D1CDC-3DA7-CB8F-E53C-D6E0AD7528F5}"/>
              </a:ext>
            </a:extLst>
          </p:cNvPr>
          <p:cNvSpPr>
            <a:spLocks noGrp="1"/>
          </p:cNvSpPr>
          <p:nvPr>
            <p:ph type="body" sz="quarter" idx="15"/>
          </p:nvPr>
        </p:nvSpPr>
        <p:spPr/>
        <p:txBody>
          <a:bodyPr>
            <a:normAutofit lnSpcReduction="10000"/>
          </a:bodyPr>
          <a:lstStyle/>
          <a:p>
            <a:pPr>
              <a:spcBef>
                <a:spcPts val="0"/>
              </a:spcBef>
              <a:spcAft>
                <a:spcPts val="510"/>
              </a:spcAft>
            </a:pPr>
            <a:r>
              <a:rPr lang="en-US" sz="1400" b="1" dirty="0"/>
              <a:t>Major, Supporting, &amp; Additional Clusters for Grade 7</a:t>
            </a:r>
          </a:p>
          <a:p>
            <a:pPr>
              <a:spcBef>
                <a:spcPts val="0"/>
              </a:spcBef>
              <a:spcAft>
                <a:spcPts val="510"/>
              </a:spcAft>
            </a:pPr>
            <a:r>
              <a:rPr lang="en-US" sz="1200" dirty="0">
                <a:solidFill>
                  <a:schemeClr val="bg1"/>
                </a:solidFill>
              </a:rPr>
              <a:t>Emphases are given at the cluster level. Refer to the New Jersey Student Learning Standards for Mathematics for the specific standards that fall within each cluster.</a:t>
            </a:r>
          </a:p>
        </p:txBody>
      </p:sp>
      <p:sp>
        <p:nvSpPr>
          <p:cNvPr id="2" name="Text Placeholder 1">
            <a:extLst>
              <a:ext uri="{FF2B5EF4-FFF2-40B4-BE49-F238E27FC236}">
                <a16:creationId xmlns:a16="http://schemas.microsoft.com/office/drawing/2014/main" id="{A91555A1-71BE-0D07-7F87-EB6A495D58F3}"/>
              </a:ext>
            </a:extLst>
          </p:cNvPr>
          <p:cNvSpPr>
            <a:spLocks noGrp="1"/>
          </p:cNvSpPr>
          <p:nvPr>
            <p:ph type="body" sz="quarter" idx="21"/>
          </p:nvPr>
        </p:nvSpPr>
        <p:spPr/>
        <p:txBody>
          <a:bodyPr/>
          <a:lstStyle/>
          <a:p>
            <a:r>
              <a:rPr lang="en-US" sz="1100" b="1" dirty="0">
                <a:solidFill>
                  <a:schemeClr val="bg1"/>
                </a:solidFill>
              </a:rPr>
              <a:t>Key</a:t>
            </a:r>
            <a:r>
              <a:rPr lang="en-US" sz="1100" dirty="0">
                <a:solidFill>
                  <a:schemeClr val="bg1"/>
                </a:solidFill>
              </a:rPr>
              <a:t>: </a:t>
            </a:r>
            <a:r>
              <a:rPr lang="en-US" sz="1100" b="1" dirty="0">
                <a:solidFill>
                  <a:srgbClr val="1E781E"/>
                </a:solidFill>
              </a:rPr>
              <a:t>M</a:t>
            </a:r>
            <a:r>
              <a:rPr lang="en-US" sz="1100" dirty="0">
                <a:solidFill>
                  <a:schemeClr val="bg1"/>
                </a:solidFill>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Major Clusters,</a:t>
            </a:r>
            <a:r>
              <a:rPr lang="en-US" sz="1100" b="1" dirty="0">
                <a:solidFill>
                  <a:srgbClr val="000099"/>
                </a:solidFill>
              </a:rPr>
              <a:t> S</a:t>
            </a:r>
            <a:r>
              <a:rPr lang="en-US" sz="1100" b="1" kern="100" dirty="0">
                <a:solidFill>
                  <a:srgbClr val="000099"/>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Supporting Clusters, </a:t>
            </a:r>
            <a:r>
              <a:rPr lang="en-US" sz="1100" b="1" dirty="0">
                <a:solidFill>
                  <a:srgbClr val="C14A08"/>
                </a:solidFill>
              </a:rPr>
              <a:t>A</a:t>
            </a:r>
            <a:r>
              <a:rPr lang="en-US" sz="1100" b="1" kern="100" dirty="0">
                <a:solidFill>
                  <a:srgbClr val="C14A08"/>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Additional Clusters</a:t>
            </a:r>
          </a:p>
        </p:txBody>
      </p:sp>
      <p:graphicFrame>
        <p:nvGraphicFramePr>
          <p:cNvPr id="56" name="Table Placeholder 55">
            <a:extLst>
              <a:ext uri="{FF2B5EF4-FFF2-40B4-BE49-F238E27FC236}">
                <a16:creationId xmlns:a16="http://schemas.microsoft.com/office/drawing/2014/main" id="{450410D3-15F9-584B-554A-1EDD2A4A6064}"/>
              </a:ext>
            </a:extLst>
          </p:cNvPr>
          <p:cNvGraphicFramePr>
            <a:graphicFrameLocks noGrp="1"/>
          </p:cNvGraphicFramePr>
          <p:nvPr>
            <p:ph type="tbl" sz="quarter" idx="16"/>
            <p:extLst>
              <p:ext uri="{D42A27DB-BD31-4B8C-83A1-F6EECF244321}">
                <p14:modId xmlns:p14="http://schemas.microsoft.com/office/powerpoint/2010/main" val="2148549183"/>
              </p:ext>
            </p:extLst>
          </p:nvPr>
        </p:nvGraphicFramePr>
        <p:xfrm>
          <a:off x="85725" y="5172075"/>
          <a:ext cx="4694237" cy="3910848"/>
        </p:xfrm>
        <a:graphic>
          <a:graphicData uri="http://schemas.openxmlformats.org/drawingml/2006/table">
            <a:tbl>
              <a:tblPr firstRow="1" bandRow="1">
                <a:tableStyleId>{2D5ABB26-0587-4C30-8999-92F81FD0307C}</a:tableStyleId>
              </a:tblPr>
              <a:tblGrid>
                <a:gridCol w="824749">
                  <a:extLst>
                    <a:ext uri="{9D8B030D-6E8A-4147-A177-3AD203B41FA5}">
                      <a16:colId xmlns:a16="http://schemas.microsoft.com/office/drawing/2014/main" val="647274878"/>
                    </a:ext>
                  </a:extLst>
                </a:gridCol>
                <a:gridCol w="573764">
                  <a:extLst>
                    <a:ext uri="{9D8B030D-6E8A-4147-A177-3AD203B41FA5}">
                      <a16:colId xmlns:a16="http://schemas.microsoft.com/office/drawing/2014/main" val="725721055"/>
                    </a:ext>
                  </a:extLst>
                </a:gridCol>
                <a:gridCol w="3295724">
                  <a:extLst>
                    <a:ext uri="{9D8B030D-6E8A-4147-A177-3AD203B41FA5}">
                      <a16:colId xmlns:a16="http://schemas.microsoft.com/office/drawing/2014/main" val="3489195234"/>
                    </a:ext>
                  </a:extLst>
                </a:gridCol>
              </a:tblGrid>
              <a:tr h="276175">
                <a:tc>
                  <a:txBody>
                    <a:bodyPr/>
                    <a:lstStyle/>
                    <a:p>
                      <a:pPr algn="ctr"/>
                      <a:r>
                        <a:rPr lang="en-US" sz="1100" b="1" dirty="0">
                          <a:solidFill>
                            <a:srgbClr val="000099"/>
                          </a:solidFill>
                          <a:latin typeface="Cambria" panose="02040503050406030204" pitchFamily="18" charset="0"/>
                          <a:ea typeface="Cambria" panose="02040503050406030204" pitchFamily="18" charset="0"/>
                        </a:rPr>
                        <a:t>Indicator</a:t>
                      </a:r>
                    </a:p>
                  </a:txBody>
                  <a:tcPr marL="77724" marR="45720">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Type</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Cluster Heading</a:t>
                      </a:r>
                    </a:p>
                  </a:txBody>
                  <a:tcPr marL="77724" marR="45720">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34542413"/>
                  </a:ext>
                </a:extLst>
              </a:tr>
              <a:tr h="293798">
                <a:tc>
                  <a:txBody>
                    <a:bodyPr/>
                    <a:lstStyle/>
                    <a:p>
                      <a:pPr algn="ctr"/>
                      <a:r>
                        <a:rPr lang="en-US" sz="1100" dirty="0">
                          <a:solidFill>
                            <a:srgbClr val="000099"/>
                          </a:solidFill>
                          <a:latin typeface="Cambria" panose="02040503050406030204" pitchFamily="18" charset="0"/>
                          <a:ea typeface="Cambria" panose="02040503050406030204" pitchFamily="18" charset="0"/>
                        </a:rPr>
                        <a:t>7.RP.A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Analyze proportional relationships and use them to solve real-world and mathematical problems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939550497"/>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7.NS.A</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 </a:t>
                      </a:r>
                      <a:endParaRPr lang="en-US" sz="1100" dirty="0">
                        <a:solidFill>
                          <a:srgbClr val="1E781E"/>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Apply and extend previous understandings of operations with fractions to add, subtract, multiply and divide rational numbers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87463327"/>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7.EE.A</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Use properties of operations to generate equivalent expressions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11372538"/>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7.EE.B</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endParaRPr kumimoji="0" lang="en-US" sz="1100" b="0"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Solve real-life and mathematical problems using numerical and algebraic expressions and equations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791935023"/>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7.G.A</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endParaRPr lang="en-US" sz="1100" dirty="0">
                        <a:solidFill>
                          <a:srgbClr val="C14A08"/>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Draw, construct and describe geometrical figures and describe the relationships between them</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70097516"/>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7.G.B</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endParaRPr lang="en-US" sz="1100" dirty="0">
                        <a:solidFill>
                          <a:srgbClr val="C14A08"/>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Solve real-life and mathematical problems involving angle measure, area, surface area and volume</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300806485"/>
                  </a:ext>
                </a:extLst>
              </a:tr>
              <a:tr h="418577">
                <a:tc>
                  <a:txBody>
                    <a:bodyPr/>
                    <a:lstStyle/>
                    <a:p>
                      <a:pPr algn="ctr"/>
                      <a:r>
                        <a:rPr lang="en-US" sz="1100" dirty="0">
                          <a:solidFill>
                            <a:srgbClr val="000099"/>
                          </a:solidFill>
                          <a:latin typeface="Cambria" panose="02040503050406030204" pitchFamily="18" charset="0"/>
                          <a:ea typeface="Cambria" panose="02040503050406030204" pitchFamily="18" charset="0"/>
                        </a:rPr>
                        <a:t>7.SP.A</a:t>
                      </a:r>
                    </a:p>
                  </a:txBody>
                  <a:tcPr marL="45720" marR="45720" marT="18288" marB="18288" anchor="ctr">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0099"/>
                          </a:solidFill>
                          <a:latin typeface="Cambria" panose="02040503050406030204" pitchFamily="18" charset="0"/>
                          <a:ea typeface="Cambria" panose="02040503050406030204" pitchFamily="18" charset="0"/>
                        </a:rPr>
                        <a:t>S</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Use random sampling to draw inferences about a population</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084432293"/>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7.SP.B</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endParaRPr lang="en-US" sz="1100" dirty="0">
                        <a:solidFill>
                          <a:srgbClr val="C14A08"/>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Draw informal comparative inferences about two populations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644374409"/>
                  </a:ext>
                </a:extLst>
              </a:tr>
              <a:tr h="297786">
                <a:tc>
                  <a:txBody>
                    <a:bodyPr/>
                    <a:lstStyle/>
                    <a:p>
                      <a:pPr algn="ctr"/>
                      <a:r>
                        <a:rPr lang="en-US" sz="1100" dirty="0">
                          <a:solidFill>
                            <a:srgbClr val="000099"/>
                          </a:solidFill>
                          <a:latin typeface="Cambria" panose="02040503050406030204" pitchFamily="18" charset="0"/>
                          <a:ea typeface="Cambria" panose="02040503050406030204" pitchFamily="18" charset="0"/>
                        </a:rPr>
                        <a:t>7.SP.C</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0099"/>
                          </a:solidFill>
                          <a:latin typeface="Cambria" panose="02040503050406030204" pitchFamily="18" charset="0"/>
                          <a:ea typeface="Cambria" panose="02040503050406030204" pitchFamily="18" charset="0"/>
                        </a:rPr>
                        <a:t>S</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Investigate chance processes and develop, use, and evaluate probability models.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120699672"/>
                  </a:ext>
                </a:extLst>
              </a:tr>
            </a:tbl>
          </a:graphicData>
        </a:graphic>
      </p:graphicFrame>
      <p:sp>
        <p:nvSpPr>
          <p:cNvPr id="51" name="Text Placeholder 50">
            <a:extLst>
              <a:ext uri="{FF2B5EF4-FFF2-40B4-BE49-F238E27FC236}">
                <a16:creationId xmlns:a16="http://schemas.microsoft.com/office/drawing/2014/main" id="{B120953D-D13B-C6C6-9E1F-C19ADE894C91}"/>
              </a:ext>
            </a:extLst>
          </p:cNvPr>
          <p:cNvSpPr>
            <a:spLocks noGrp="1"/>
          </p:cNvSpPr>
          <p:nvPr>
            <p:ph type="body" sz="quarter" idx="17"/>
          </p:nvPr>
        </p:nvSpPr>
        <p:spPr/>
        <p:txBody>
          <a:bodyPr>
            <a:normAutofit/>
          </a:bodyPr>
          <a:lstStyle/>
          <a:p>
            <a:pPr algn="ctr">
              <a:spcBef>
                <a:spcPts val="0"/>
              </a:spcBef>
              <a:spcAft>
                <a:spcPts val="0"/>
              </a:spcAft>
            </a:pPr>
            <a:r>
              <a:rPr lang="en-US" sz="1300" b="1" dirty="0"/>
              <a:t>Highlights of Major Work in </a:t>
            </a:r>
            <a:br>
              <a:rPr lang="en-US" sz="1300" b="1" dirty="0"/>
            </a:br>
            <a:r>
              <a:rPr lang="en-US" sz="1300" b="1" dirty="0"/>
              <a:t>Grades K</a:t>
            </a:r>
            <a:r>
              <a:rPr lang="en-US" sz="1300" b="1" kern="100" dirty="0">
                <a:cs typeface="Times New Roman" panose="02020603050405020304" pitchFamily="18" charset="0"/>
              </a:rPr>
              <a:t>–8</a:t>
            </a:r>
          </a:p>
        </p:txBody>
      </p:sp>
      <p:graphicFrame>
        <p:nvGraphicFramePr>
          <p:cNvPr id="58" name="Table Placeholder 57">
            <a:extLst>
              <a:ext uri="{FF2B5EF4-FFF2-40B4-BE49-F238E27FC236}">
                <a16:creationId xmlns:a16="http://schemas.microsoft.com/office/drawing/2014/main" id="{3176685C-28DF-6559-6D42-C3838070233B}"/>
              </a:ext>
            </a:extLst>
          </p:cNvPr>
          <p:cNvGraphicFramePr>
            <a:graphicFrameLocks noGrp="1"/>
          </p:cNvGraphicFramePr>
          <p:nvPr>
            <p:ph type="tbl" sz="quarter" idx="18"/>
            <p:extLst>
              <p:ext uri="{D42A27DB-BD31-4B8C-83A1-F6EECF244321}">
                <p14:modId xmlns:p14="http://schemas.microsoft.com/office/powerpoint/2010/main" val="2009081957"/>
              </p:ext>
            </p:extLst>
          </p:nvPr>
        </p:nvGraphicFramePr>
        <p:xfrm>
          <a:off x="4981575" y="4529138"/>
          <a:ext cx="2698749" cy="3230880"/>
        </p:xfrm>
        <a:graphic>
          <a:graphicData uri="http://schemas.openxmlformats.org/drawingml/2006/table">
            <a:tbl>
              <a:tblPr firstRow="1" bandRow="1">
                <a:tableStyleId>{2D5ABB26-0587-4C30-8999-92F81FD0307C}</a:tableStyleId>
              </a:tblPr>
              <a:tblGrid>
                <a:gridCol w="611980">
                  <a:extLst>
                    <a:ext uri="{9D8B030D-6E8A-4147-A177-3AD203B41FA5}">
                      <a16:colId xmlns:a16="http://schemas.microsoft.com/office/drawing/2014/main" val="2151960371"/>
                    </a:ext>
                  </a:extLst>
                </a:gridCol>
                <a:gridCol w="2086769">
                  <a:extLst>
                    <a:ext uri="{9D8B030D-6E8A-4147-A177-3AD203B41FA5}">
                      <a16:colId xmlns:a16="http://schemas.microsoft.com/office/drawing/2014/main" val="1814982087"/>
                    </a:ext>
                  </a:extLst>
                </a:gridCol>
              </a:tblGrid>
              <a:tr h="245364">
                <a:tc>
                  <a:txBody>
                    <a:bodyPr/>
                    <a:lstStyle/>
                    <a:p>
                      <a:r>
                        <a:rPr lang="en-US" sz="1100" b="1" dirty="0">
                          <a:solidFill>
                            <a:srgbClr val="000099"/>
                          </a:solidFill>
                          <a:latin typeface="Cambria" panose="02040503050406030204" pitchFamily="18" charset="0"/>
                          <a:ea typeface="Cambria" panose="02040503050406030204" pitchFamily="18" charset="0"/>
                        </a:rPr>
                        <a:t>Grades</a:t>
                      </a:r>
                    </a:p>
                  </a:txBody>
                  <a:tcPr marL="77724" marR="77724">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r>
                        <a:rPr lang="en-US" sz="1100" b="1" dirty="0">
                          <a:solidFill>
                            <a:srgbClr val="000099"/>
                          </a:solidFill>
                          <a:latin typeface="Cambria" panose="02040503050406030204" pitchFamily="18" charset="0"/>
                          <a:ea typeface="Cambria" panose="02040503050406030204" pitchFamily="18" charset="0"/>
                        </a:rPr>
                        <a:t>Topic</a:t>
                      </a:r>
                    </a:p>
                  </a:txBody>
                  <a:tcPr marL="77724" marR="77724">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574626985"/>
                  </a:ext>
                </a:extLst>
              </a:tr>
              <a:tr h="580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K</a:t>
                      </a:r>
                      <a:r>
                        <a:rPr lang="en-US" sz="1100" kern="1200" dirty="0">
                          <a:solidFill>
                            <a:srgbClr val="000099"/>
                          </a:solidFill>
                          <a:effectLst/>
                          <a:latin typeface="Cambria" panose="02040503050406030204" pitchFamily="18" charset="0"/>
                          <a:ea typeface="Cambria" panose="02040503050406030204" pitchFamily="18" charset="0"/>
                          <a:cs typeface="+mn-cs"/>
                        </a:rPr>
                        <a:t>–2</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Addition and subtraction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and problem solving; place value</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39013017"/>
                  </a:ext>
                </a:extLst>
              </a:tr>
              <a:tr h="7482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rgbClr val="000099"/>
                          </a:solidFill>
                          <a:effectLst/>
                          <a:latin typeface="Cambria" panose="02040503050406030204" pitchFamily="18" charset="0"/>
                          <a:ea typeface="Cambria" panose="02040503050406030204" pitchFamily="18" charset="0"/>
                          <a:cs typeface="+mn-cs"/>
                        </a:rPr>
                        <a:t>3–5</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Multiply and divide whole numbers and fractions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&amp; problem solving</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43687602"/>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6</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early expressions and equations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071200916"/>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7</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arithmetic of rational numbers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463516332"/>
                  </a:ext>
                </a:extLst>
              </a:tr>
              <a:tr h="413004">
                <a:tc>
                  <a:txBody>
                    <a:bodyPr/>
                    <a:lstStyle/>
                    <a:p>
                      <a:r>
                        <a:rPr lang="en-US" sz="1100" dirty="0">
                          <a:solidFill>
                            <a:srgbClr val="000099"/>
                          </a:solidFill>
                          <a:latin typeface="Cambria" panose="02040503050406030204" pitchFamily="18" charset="0"/>
                          <a:ea typeface="Cambria" panose="02040503050406030204" pitchFamily="18" charset="0"/>
                        </a:rPr>
                        <a:t>8</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tcPr>
                </a:tc>
                <a:tc>
                  <a:txBody>
                    <a:bodyPr/>
                    <a:lstStyle/>
                    <a:p>
                      <a:r>
                        <a:rPr lang="en-US" sz="1100" dirty="0">
                          <a:solidFill>
                            <a:srgbClr val="000099"/>
                          </a:solidFill>
                          <a:latin typeface="Cambria" panose="02040503050406030204" pitchFamily="18" charset="0"/>
                          <a:ea typeface="Cambria" panose="02040503050406030204" pitchFamily="18" charset="0"/>
                        </a:rPr>
                        <a:t>Linear algebra and linear functions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tcPr>
                </a:tc>
                <a:extLst>
                  <a:ext uri="{0D108BD9-81ED-4DB2-BD59-A6C34878D82A}">
                    <a16:rowId xmlns:a16="http://schemas.microsoft.com/office/drawing/2014/main" val="4120455818"/>
                  </a:ext>
                </a:extLst>
              </a:tr>
            </a:tbl>
          </a:graphicData>
        </a:graphic>
      </p:graphicFrame>
      <p:sp>
        <p:nvSpPr>
          <p:cNvPr id="60" name="Text Placeholder 59">
            <a:extLst>
              <a:ext uri="{FF2B5EF4-FFF2-40B4-BE49-F238E27FC236}">
                <a16:creationId xmlns:a16="http://schemas.microsoft.com/office/drawing/2014/main" id="{75829673-233F-38B6-8351-2D4DF4AE0583}"/>
              </a:ext>
            </a:extLst>
          </p:cNvPr>
          <p:cNvSpPr>
            <a:spLocks noGrp="1"/>
          </p:cNvSpPr>
          <p:nvPr>
            <p:ph type="body" sz="quarter" idx="19"/>
          </p:nvPr>
        </p:nvSpPr>
        <p:spPr/>
        <p:txBody>
          <a:bodyPr>
            <a:noAutofit/>
          </a:bodyPr>
          <a:lstStyle/>
          <a:p>
            <a:pPr algn="ctr"/>
            <a:r>
              <a:rPr lang="en-US" b="1" dirty="0"/>
              <a:t>Required Fluencies for </a:t>
            </a:r>
            <a:br>
              <a:rPr lang="en-US" b="1" dirty="0"/>
            </a:br>
            <a:r>
              <a:rPr lang="en-US" b="1" dirty="0"/>
              <a:t>Grade 7</a:t>
            </a:r>
          </a:p>
        </p:txBody>
      </p:sp>
      <p:sp>
        <p:nvSpPr>
          <p:cNvPr id="61" name="Text Placeholder 60">
            <a:extLst>
              <a:ext uri="{FF2B5EF4-FFF2-40B4-BE49-F238E27FC236}">
                <a16:creationId xmlns:a16="http://schemas.microsoft.com/office/drawing/2014/main" id="{8566A230-CA0E-478D-65BF-3539FC2ED3EA}"/>
              </a:ext>
            </a:extLst>
          </p:cNvPr>
          <p:cNvSpPr>
            <a:spLocks noGrp="1"/>
          </p:cNvSpPr>
          <p:nvPr>
            <p:ph type="body" sz="quarter" idx="20"/>
          </p:nvPr>
        </p:nvSpPr>
        <p:spPr/>
        <p:txBody>
          <a:bodyPr>
            <a:normAutofit/>
          </a:bodyPr>
          <a:lstStyle/>
          <a:p>
            <a:pPr>
              <a:spcBef>
                <a:spcPts val="0"/>
              </a:spcBef>
              <a:spcAft>
                <a:spcPts val="1200"/>
              </a:spcAft>
            </a:pPr>
            <a:r>
              <a:rPr lang="en-US" sz="1200" b="1" cap="none" dirty="0"/>
              <a:t>7.NS.B.4a </a:t>
            </a:r>
            <a:r>
              <a:rPr lang="en-US" sz="1200" cap="none" dirty="0"/>
              <a:t>Solve equations of the form </a:t>
            </a:r>
            <a:r>
              <a:rPr lang="en-US" sz="1200" i="1" cap="none" dirty="0" err="1"/>
              <a:t>px</a:t>
            </a:r>
            <a:r>
              <a:rPr lang="en-US" sz="1200" i="1" cap="none" dirty="0"/>
              <a:t> + q = r  </a:t>
            </a:r>
            <a:r>
              <a:rPr lang="en-US" sz="1200" cap="none" dirty="0"/>
              <a:t>and </a:t>
            </a:r>
            <a:r>
              <a:rPr lang="en-US" sz="1200" i="1" cap="none" dirty="0"/>
              <a:t>p(x + q) = r</a:t>
            </a:r>
            <a:r>
              <a:rPr lang="en-US" sz="1200" cap="none" dirty="0"/>
              <a:t>. </a:t>
            </a:r>
            <a:endParaRPr lang="en-US" sz="1200" dirty="0"/>
          </a:p>
        </p:txBody>
      </p:sp>
    </p:spTree>
    <p:extLst>
      <p:ext uri="{BB962C8B-B14F-4D97-AF65-F5344CB8AC3E}">
        <p14:creationId xmlns:p14="http://schemas.microsoft.com/office/powerpoint/2010/main" val="1625259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6" name="Picture Placeholder 45" descr="Logo: NJ Department of Education STAMP, standards transparency and mastery platform.">
            <a:extLst>
              <a:ext uri="{FF2B5EF4-FFF2-40B4-BE49-F238E27FC236}">
                <a16:creationId xmlns:a16="http://schemas.microsoft.com/office/drawing/2014/main" id="{6A030911-2A01-150D-8CAC-AE6E0858A504}"/>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47" b="247"/>
          <a:stretch/>
        </p:blipFill>
        <p:spPr/>
      </p:pic>
      <p:sp>
        <p:nvSpPr>
          <p:cNvPr id="25" name="Title 24">
            <a:extLst>
              <a:ext uri="{FF2B5EF4-FFF2-40B4-BE49-F238E27FC236}">
                <a16:creationId xmlns:a16="http://schemas.microsoft.com/office/drawing/2014/main" id="{57067ED9-132E-EA0B-DC84-E8CCDCD602A0}"/>
              </a:ext>
            </a:extLst>
          </p:cNvPr>
          <p:cNvSpPr>
            <a:spLocks noGrp="1"/>
          </p:cNvSpPr>
          <p:nvPr>
            <p:ph type="title"/>
          </p:nvPr>
        </p:nvSpPr>
        <p:spPr/>
        <p:txBody>
          <a:bodyPr/>
          <a:lstStyle/>
          <a:p>
            <a:r>
              <a:rPr lang="en-US" sz="2400" dirty="0"/>
              <a:t>Grade 8</a:t>
            </a:r>
            <a:br>
              <a:rPr lang="en-US" sz="2040" dirty="0"/>
            </a:br>
            <a:r>
              <a:rPr lang="en-US" sz="2000" dirty="0">
                <a:solidFill>
                  <a:schemeClr val="tx1"/>
                </a:solidFill>
              </a:rPr>
              <a:t>Mathematics: </a:t>
            </a:r>
            <a:br>
              <a:rPr lang="en-US" sz="2000" dirty="0">
                <a:solidFill>
                  <a:schemeClr val="tx1"/>
                </a:solidFill>
              </a:rPr>
            </a:br>
            <a:r>
              <a:rPr lang="en-US" sz="2000" dirty="0">
                <a:solidFill>
                  <a:schemeClr val="tx1"/>
                </a:solidFill>
              </a:rPr>
              <a:t>Where to Focus</a:t>
            </a:r>
          </a:p>
        </p:txBody>
      </p:sp>
      <p:sp>
        <p:nvSpPr>
          <p:cNvPr id="27" name="Text Placeholder 26">
            <a:extLst>
              <a:ext uri="{FF2B5EF4-FFF2-40B4-BE49-F238E27FC236}">
                <a16:creationId xmlns:a16="http://schemas.microsoft.com/office/drawing/2014/main" id="{DD038AD2-6C77-EE0F-69F8-63138ABAD704}"/>
              </a:ext>
            </a:extLst>
          </p:cNvPr>
          <p:cNvSpPr>
            <a:spLocks noGrp="1"/>
          </p:cNvSpPr>
          <p:nvPr>
            <p:ph type="body" sz="quarter" idx="11"/>
          </p:nvPr>
        </p:nvSpPr>
        <p:spPr>
          <a:xfrm>
            <a:off x="2304585" y="142324"/>
            <a:ext cx="5382805" cy="648280"/>
          </a:xfrm>
        </p:spPr>
        <p:txBody>
          <a:bodyPr vert="horz" lIns="0" tIns="45720" rIns="0" bIns="45720" rtlCol="0">
            <a:noAutofit/>
          </a:bodyPr>
          <a:lstStyle/>
          <a:p>
            <a:pPr>
              <a:spcBef>
                <a:spcPts val="0"/>
              </a:spcBef>
            </a:pPr>
            <a:r>
              <a:rPr lang="en-US" dirty="0"/>
              <a:t>This document shows where students and teachers should spend more time, relative to other clusters, in order to meet the expectations of the </a:t>
            </a:r>
            <a:r>
              <a:rPr lang="en-US" dirty="0">
                <a:solidFill>
                  <a:srgbClr val="FFC000"/>
                </a:solidFill>
              </a:rPr>
              <a:t>2023</a:t>
            </a:r>
            <a:r>
              <a:rPr lang="en-US" dirty="0"/>
              <a:t> </a:t>
            </a:r>
            <a:r>
              <a:rPr lang="en-US" dirty="0">
                <a:solidFill>
                  <a:srgbClr val="FFC000"/>
                </a:solidFill>
              </a:rPr>
              <a:t>New Jersey Student Learning Standards for Mathematics</a:t>
            </a:r>
            <a:r>
              <a:rPr lang="en-US" dirty="0"/>
              <a:t>.</a:t>
            </a:r>
          </a:p>
        </p:txBody>
      </p:sp>
      <p:sp>
        <p:nvSpPr>
          <p:cNvPr id="28" name="Text Placeholder 27">
            <a:extLst>
              <a:ext uri="{FF2B5EF4-FFF2-40B4-BE49-F238E27FC236}">
                <a16:creationId xmlns:a16="http://schemas.microsoft.com/office/drawing/2014/main" id="{80089E5F-566A-CCE0-4BC8-705621E11F68}"/>
              </a:ext>
            </a:extLst>
          </p:cNvPr>
          <p:cNvSpPr>
            <a:spLocks noGrp="1"/>
          </p:cNvSpPr>
          <p:nvPr>
            <p:ph type="body" sz="quarter" idx="12"/>
          </p:nvPr>
        </p:nvSpPr>
        <p:spPr>
          <a:xfrm>
            <a:off x="2298171" y="855379"/>
            <a:ext cx="2807859" cy="1839144"/>
          </a:xfrm>
        </p:spPr>
        <p:txBody>
          <a:bodyPr vert="horz" lIns="0" tIns="45720" rIns="0" bIns="45720" rtlCol="0">
            <a:noAutofit/>
          </a:bodyPr>
          <a:lstStyle/>
          <a:p>
            <a:r>
              <a:rPr lang="en-US" dirty="0">
                <a:solidFill>
                  <a:schemeClr val="tx1"/>
                </a:solidFill>
              </a:rPr>
              <a:t>Some clusters of standards were written to require greater emphasis than others. This varied emphasis is based on the depth of the mathematical ideas in the cluster, the time that they take to master, and/or their importance to future mathematics or the demands of college and career readiness. More time in these particular areas is also necessary for students to meet the Standards for Mathematical Practice. Therefore, not all content in a given grade is emphasized equally in the standards. </a:t>
            </a:r>
          </a:p>
        </p:txBody>
      </p:sp>
      <p:sp>
        <p:nvSpPr>
          <p:cNvPr id="47" name="Text Placeholder 46">
            <a:extLst>
              <a:ext uri="{FF2B5EF4-FFF2-40B4-BE49-F238E27FC236}">
                <a16:creationId xmlns:a16="http://schemas.microsoft.com/office/drawing/2014/main" id="{2DA0E273-D930-7CF3-C677-1F278E0102F4}"/>
              </a:ext>
            </a:extLst>
          </p:cNvPr>
          <p:cNvSpPr>
            <a:spLocks noGrp="1"/>
          </p:cNvSpPr>
          <p:nvPr>
            <p:ph type="body" sz="quarter" idx="13"/>
          </p:nvPr>
        </p:nvSpPr>
        <p:spPr>
          <a:xfrm>
            <a:off x="5259915" y="869293"/>
            <a:ext cx="2420212" cy="1824547"/>
          </a:xfrm>
        </p:spPr>
        <p:txBody>
          <a:bodyPr>
            <a:noAutofit/>
          </a:bodyPr>
          <a:lstStyle/>
          <a:p>
            <a:pPr>
              <a:spcBef>
                <a:spcPts val="0"/>
              </a:spcBef>
            </a:pPr>
            <a:r>
              <a:rPr lang="en-US" dirty="0"/>
              <a:t>To say that some things have greater emphasis is not to say that anything in the Standards can be neglected or omitted in instruction. </a:t>
            </a:r>
          </a:p>
          <a:p>
            <a:pPr>
              <a:spcAft>
                <a:spcPts val="0"/>
              </a:spcAft>
            </a:pPr>
            <a:r>
              <a:rPr lang="en-US" dirty="0"/>
              <a:t>Neglecting material will leave gaps in student skill and understanding and may leave students unprepared for the challenges of a later grade.</a:t>
            </a:r>
          </a:p>
        </p:txBody>
      </p:sp>
      <p:sp>
        <p:nvSpPr>
          <p:cNvPr id="48" name="Text Placeholder 47">
            <a:extLst>
              <a:ext uri="{FF2B5EF4-FFF2-40B4-BE49-F238E27FC236}">
                <a16:creationId xmlns:a16="http://schemas.microsoft.com/office/drawing/2014/main" id="{11B7ACA7-D65F-530D-62BE-55CDF6309834}"/>
              </a:ext>
            </a:extLst>
          </p:cNvPr>
          <p:cNvSpPr>
            <a:spLocks noGrp="1"/>
          </p:cNvSpPr>
          <p:nvPr>
            <p:ph type="body" sz="quarter" idx="14"/>
          </p:nvPr>
        </p:nvSpPr>
        <p:spPr>
          <a:xfrm>
            <a:off x="47512" y="3010618"/>
            <a:ext cx="7724888" cy="571689"/>
          </a:xfrm>
        </p:spPr>
        <p:txBody>
          <a:bodyPr>
            <a:noAutofit/>
          </a:bodyPr>
          <a:lstStyle/>
          <a:p>
            <a:pPr>
              <a:spcBef>
                <a:spcPts val="0"/>
              </a:spcBef>
              <a:spcAft>
                <a:spcPts val="0"/>
              </a:spcAft>
            </a:pPr>
            <a:r>
              <a:rPr lang="en-US" sz="1400" dirty="0">
                <a:solidFill>
                  <a:schemeClr val="bg1"/>
                </a:solidFill>
                <a:latin typeface="Cambria" panose="02040503050406030204" pitchFamily="18" charset="0"/>
                <a:ea typeface="Cambria" panose="02040503050406030204" pitchFamily="18" charset="0"/>
              </a:rPr>
              <a:t>Students should spend the majority of their time on the major work of the grade (</a:t>
            </a:r>
            <a:r>
              <a:rPr lang="en-US" sz="1400" b="1" dirty="0">
                <a:solidFill>
                  <a:srgbClr val="1E781E"/>
                </a:solidFill>
                <a:latin typeface="Cambria" panose="02040503050406030204" pitchFamily="18" charset="0"/>
                <a:ea typeface="Cambria" panose="02040503050406030204" pitchFamily="18" charset="0"/>
              </a:rPr>
              <a:t>M</a:t>
            </a:r>
            <a:r>
              <a:rPr lang="en-US" sz="1400" dirty="0">
                <a:solidFill>
                  <a:schemeClr val="bg1"/>
                </a:solidFill>
                <a:latin typeface="Cambria" panose="02040503050406030204" pitchFamily="18" charset="0"/>
                <a:ea typeface="Cambria" panose="02040503050406030204" pitchFamily="18" charset="0"/>
              </a:rPr>
              <a:t>). Supporting work (</a:t>
            </a:r>
            <a:r>
              <a:rPr lang="en-US" sz="1400" b="1" dirty="0">
                <a:solidFill>
                  <a:srgbClr val="000099"/>
                </a:solidFill>
                <a:latin typeface="Cambria" panose="02040503050406030204" pitchFamily="18" charset="0"/>
                <a:ea typeface="Cambria" panose="02040503050406030204" pitchFamily="18" charset="0"/>
              </a:rPr>
              <a:t>S</a:t>
            </a:r>
            <a:r>
              <a:rPr lang="en-US" sz="1400" dirty="0">
                <a:solidFill>
                  <a:schemeClr val="bg1"/>
                </a:solidFill>
                <a:latin typeface="Cambria" panose="02040503050406030204" pitchFamily="18" charset="0"/>
                <a:ea typeface="Cambria" panose="02040503050406030204" pitchFamily="18" charset="0"/>
              </a:rPr>
              <a:t>) and, where appropriate, additional work (</a:t>
            </a:r>
            <a:r>
              <a:rPr lang="en-US" sz="1400" b="1" dirty="0">
                <a:solidFill>
                  <a:srgbClr val="C14A08"/>
                </a:solidFill>
                <a:latin typeface="Cambria" panose="02040503050406030204" pitchFamily="18" charset="0"/>
                <a:ea typeface="Cambria" panose="02040503050406030204" pitchFamily="18" charset="0"/>
              </a:rPr>
              <a:t>A</a:t>
            </a:r>
            <a:r>
              <a:rPr lang="en-US" sz="1400" dirty="0">
                <a:solidFill>
                  <a:schemeClr val="bg1"/>
                </a:solidFill>
                <a:latin typeface="Cambria" panose="02040503050406030204" pitchFamily="18" charset="0"/>
                <a:ea typeface="Cambria" panose="02040503050406030204" pitchFamily="18" charset="0"/>
              </a:rPr>
              <a:t>) can engage students in the major work of the grade. </a:t>
            </a:r>
          </a:p>
        </p:txBody>
      </p:sp>
      <p:sp>
        <p:nvSpPr>
          <p:cNvPr id="49" name="Text Placeholder 48">
            <a:extLst>
              <a:ext uri="{FF2B5EF4-FFF2-40B4-BE49-F238E27FC236}">
                <a16:creationId xmlns:a16="http://schemas.microsoft.com/office/drawing/2014/main" id="{0D2D1CDC-3DA7-CB8F-E53C-D6E0AD7528F5}"/>
              </a:ext>
            </a:extLst>
          </p:cNvPr>
          <p:cNvSpPr>
            <a:spLocks noGrp="1"/>
          </p:cNvSpPr>
          <p:nvPr>
            <p:ph type="body" sz="quarter" idx="15"/>
          </p:nvPr>
        </p:nvSpPr>
        <p:spPr>
          <a:xfrm>
            <a:off x="113893" y="3820545"/>
            <a:ext cx="4666069" cy="805599"/>
          </a:xfrm>
        </p:spPr>
        <p:txBody>
          <a:bodyPr>
            <a:normAutofit lnSpcReduction="10000"/>
          </a:bodyPr>
          <a:lstStyle/>
          <a:p>
            <a:pPr>
              <a:spcBef>
                <a:spcPts val="0"/>
              </a:spcBef>
              <a:spcAft>
                <a:spcPts val="510"/>
              </a:spcAft>
            </a:pPr>
            <a:r>
              <a:rPr lang="en-US" sz="1400" b="1" dirty="0"/>
              <a:t>Major, Supporting, &amp; Additional Clusters for Grade 8</a:t>
            </a:r>
          </a:p>
          <a:p>
            <a:pPr>
              <a:spcBef>
                <a:spcPts val="0"/>
              </a:spcBef>
              <a:spcAft>
                <a:spcPts val="510"/>
              </a:spcAft>
            </a:pPr>
            <a:r>
              <a:rPr lang="en-US" sz="1200" dirty="0">
                <a:solidFill>
                  <a:schemeClr val="bg1"/>
                </a:solidFill>
              </a:rPr>
              <a:t>Emphases are given at the cluster level. Refer to the New Jersey Student Learning Standards for Mathematics for the specific standards that fall within each cluster.</a:t>
            </a:r>
          </a:p>
        </p:txBody>
      </p:sp>
      <p:sp>
        <p:nvSpPr>
          <p:cNvPr id="2" name="Text Placeholder 1">
            <a:extLst>
              <a:ext uri="{FF2B5EF4-FFF2-40B4-BE49-F238E27FC236}">
                <a16:creationId xmlns:a16="http://schemas.microsoft.com/office/drawing/2014/main" id="{56E5EB63-1082-6A15-2C4C-62CF644FDFC3}"/>
              </a:ext>
            </a:extLst>
          </p:cNvPr>
          <p:cNvSpPr>
            <a:spLocks noGrp="1"/>
          </p:cNvSpPr>
          <p:nvPr>
            <p:ph type="body" sz="quarter" idx="21"/>
          </p:nvPr>
        </p:nvSpPr>
        <p:spPr/>
        <p:txBody>
          <a:bodyPr/>
          <a:lstStyle/>
          <a:p>
            <a:r>
              <a:rPr lang="en-US" sz="1100" b="1" dirty="0">
                <a:solidFill>
                  <a:schemeClr val="bg1"/>
                </a:solidFill>
              </a:rPr>
              <a:t>Key</a:t>
            </a:r>
            <a:r>
              <a:rPr lang="en-US" sz="1100" dirty="0">
                <a:solidFill>
                  <a:schemeClr val="bg1"/>
                </a:solidFill>
              </a:rPr>
              <a:t>: </a:t>
            </a:r>
            <a:r>
              <a:rPr lang="en-US" sz="1100" b="1" dirty="0">
                <a:solidFill>
                  <a:srgbClr val="1E781E"/>
                </a:solidFill>
              </a:rPr>
              <a:t>M</a:t>
            </a:r>
            <a:r>
              <a:rPr lang="en-US" sz="1100" dirty="0">
                <a:solidFill>
                  <a:schemeClr val="bg1"/>
                </a:solidFill>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Major Clusters,</a:t>
            </a:r>
            <a:r>
              <a:rPr lang="en-US" sz="1100" b="1" dirty="0">
                <a:solidFill>
                  <a:srgbClr val="000099"/>
                </a:solidFill>
              </a:rPr>
              <a:t> S</a:t>
            </a:r>
            <a:r>
              <a:rPr lang="en-US" sz="1100" b="1" kern="100" dirty="0">
                <a:solidFill>
                  <a:srgbClr val="000099"/>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Supporting Clusters, </a:t>
            </a:r>
            <a:r>
              <a:rPr lang="en-US" sz="1100" b="1" dirty="0">
                <a:solidFill>
                  <a:srgbClr val="C14A08"/>
                </a:solidFill>
              </a:rPr>
              <a:t>A</a:t>
            </a:r>
            <a:r>
              <a:rPr lang="en-US" sz="1100" b="1" kern="100" dirty="0">
                <a:solidFill>
                  <a:srgbClr val="C14A08"/>
                </a:solidFill>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rPr>
              <a:t>Additional Clusters</a:t>
            </a:r>
          </a:p>
        </p:txBody>
      </p:sp>
      <p:graphicFrame>
        <p:nvGraphicFramePr>
          <p:cNvPr id="56" name="Table Placeholder 55">
            <a:extLst>
              <a:ext uri="{FF2B5EF4-FFF2-40B4-BE49-F238E27FC236}">
                <a16:creationId xmlns:a16="http://schemas.microsoft.com/office/drawing/2014/main" id="{450410D3-15F9-584B-554A-1EDD2A4A6064}"/>
              </a:ext>
            </a:extLst>
          </p:cNvPr>
          <p:cNvGraphicFramePr>
            <a:graphicFrameLocks noGrp="1"/>
          </p:cNvGraphicFramePr>
          <p:nvPr>
            <p:ph type="tbl" sz="quarter" idx="16"/>
            <p:extLst>
              <p:ext uri="{D42A27DB-BD31-4B8C-83A1-F6EECF244321}">
                <p14:modId xmlns:p14="http://schemas.microsoft.com/office/powerpoint/2010/main" val="3816332604"/>
              </p:ext>
            </p:extLst>
          </p:nvPr>
        </p:nvGraphicFramePr>
        <p:xfrm>
          <a:off x="85725" y="5172075"/>
          <a:ext cx="4694237" cy="3917430"/>
        </p:xfrm>
        <a:graphic>
          <a:graphicData uri="http://schemas.openxmlformats.org/drawingml/2006/table">
            <a:tbl>
              <a:tblPr firstRow="1" bandRow="1">
                <a:tableStyleId>{2D5ABB26-0587-4C30-8999-92F81FD0307C}</a:tableStyleId>
              </a:tblPr>
              <a:tblGrid>
                <a:gridCol w="824749">
                  <a:extLst>
                    <a:ext uri="{9D8B030D-6E8A-4147-A177-3AD203B41FA5}">
                      <a16:colId xmlns:a16="http://schemas.microsoft.com/office/drawing/2014/main" val="647274878"/>
                    </a:ext>
                  </a:extLst>
                </a:gridCol>
                <a:gridCol w="573764">
                  <a:extLst>
                    <a:ext uri="{9D8B030D-6E8A-4147-A177-3AD203B41FA5}">
                      <a16:colId xmlns:a16="http://schemas.microsoft.com/office/drawing/2014/main" val="725721055"/>
                    </a:ext>
                  </a:extLst>
                </a:gridCol>
                <a:gridCol w="3295724">
                  <a:extLst>
                    <a:ext uri="{9D8B030D-6E8A-4147-A177-3AD203B41FA5}">
                      <a16:colId xmlns:a16="http://schemas.microsoft.com/office/drawing/2014/main" val="3489195234"/>
                    </a:ext>
                  </a:extLst>
                </a:gridCol>
              </a:tblGrid>
              <a:tr h="276175">
                <a:tc>
                  <a:txBody>
                    <a:bodyPr/>
                    <a:lstStyle/>
                    <a:p>
                      <a:pPr algn="ctr"/>
                      <a:r>
                        <a:rPr lang="en-US" sz="1100" b="1" dirty="0">
                          <a:solidFill>
                            <a:srgbClr val="000099"/>
                          </a:solidFill>
                          <a:latin typeface="Cambria" panose="02040503050406030204" pitchFamily="18" charset="0"/>
                          <a:ea typeface="Cambria" panose="02040503050406030204" pitchFamily="18" charset="0"/>
                        </a:rPr>
                        <a:t>Indicator</a:t>
                      </a:r>
                    </a:p>
                  </a:txBody>
                  <a:tcPr marL="77724" marR="45720">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Type</a:t>
                      </a:r>
                    </a:p>
                  </a:txBody>
                  <a:tcPr marL="77724" marR="45720">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pPr algn="ctr"/>
                      <a:r>
                        <a:rPr lang="en-US" sz="1100" b="1" dirty="0">
                          <a:solidFill>
                            <a:srgbClr val="000099"/>
                          </a:solidFill>
                          <a:latin typeface="Cambria" panose="02040503050406030204" pitchFamily="18" charset="0"/>
                          <a:ea typeface="Cambria" panose="02040503050406030204" pitchFamily="18" charset="0"/>
                        </a:rPr>
                        <a:t>Cluster Heading</a:t>
                      </a:r>
                    </a:p>
                  </a:txBody>
                  <a:tcPr marL="77724" marR="45720">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34542413"/>
                  </a:ext>
                </a:extLst>
              </a:tr>
              <a:tr h="293798">
                <a:tc>
                  <a:txBody>
                    <a:bodyPr/>
                    <a:lstStyle/>
                    <a:p>
                      <a:pPr algn="ctr"/>
                      <a:r>
                        <a:rPr lang="en-US" sz="1100" dirty="0">
                          <a:solidFill>
                            <a:srgbClr val="000099"/>
                          </a:solidFill>
                          <a:latin typeface="Cambria" panose="02040503050406030204" pitchFamily="18" charset="0"/>
                          <a:ea typeface="Cambria" panose="02040503050406030204" pitchFamily="18" charset="0"/>
                        </a:rPr>
                        <a:t>8.NS.A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0099"/>
                          </a:solidFill>
                          <a:latin typeface="Cambria" panose="02040503050406030204" pitchFamily="18" charset="0"/>
                          <a:ea typeface="Cambria" panose="02040503050406030204" pitchFamily="18" charset="0"/>
                        </a:rPr>
                        <a:t>S</a:t>
                      </a:r>
                      <a:r>
                        <a:rPr kumimoji="0" lang="en-US" sz="1100" b="1" i="0" u="none" strike="noStrike" kern="1200" cap="none" spc="0" normalizeH="0" baseline="0" noProof="0" dirty="0">
                          <a:ln>
                            <a:noFill/>
                          </a:ln>
                          <a:solidFill>
                            <a:srgbClr val="33CC33"/>
                          </a:solidFill>
                          <a:effectLst/>
                          <a:uLnTx/>
                          <a:uFillTx/>
                          <a:latin typeface="Cambria" panose="02040503050406030204" pitchFamily="18" charset="0"/>
                          <a:ea typeface="Cambria" panose="02040503050406030204" pitchFamily="18" charset="0"/>
                          <a:cs typeface="+mn-cs"/>
                        </a:rPr>
                        <a:t> </a:t>
                      </a:r>
                      <a:endParaRPr lang="en-US" sz="1100" b="1" dirty="0">
                        <a:solidFill>
                          <a:srgbClr val="FFC000"/>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b="0" dirty="0">
                          <a:solidFill>
                            <a:srgbClr val="000099"/>
                          </a:solidFill>
                          <a:latin typeface="Cambria" panose="02040503050406030204" pitchFamily="18" charset="0"/>
                          <a:ea typeface="Cambria" panose="02040503050406030204" pitchFamily="18" charset="0"/>
                        </a:rPr>
                        <a:t>Know that there are numbers that are not rational, and approximate them by rational numbers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939550497"/>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8.EE.A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b="0" dirty="0">
                          <a:solidFill>
                            <a:srgbClr val="000099"/>
                          </a:solidFill>
                          <a:latin typeface="Cambria" panose="02040503050406030204" pitchFamily="18" charset="0"/>
                          <a:ea typeface="Cambria" panose="02040503050406030204" pitchFamily="18" charset="0"/>
                        </a:rPr>
                        <a:t>Work with radicals and integer exponents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87463327"/>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8.EE.B</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b="0" dirty="0">
                          <a:solidFill>
                            <a:srgbClr val="000099"/>
                          </a:solidFill>
                          <a:latin typeface="Cambria" panose="02040503050406030204" pitchFamily="18" charset="0"/>
                          <a:ea typeface="Cambria" panose="02040503050406030204" pitchFamily="18" charset="0"/>
                        </a:rPr>
                        <a:t>Understand the connections between proportional relationships, lines, and linear equations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311372538"/>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8.EE.C</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b="0" dirty="0">
                          <a:solidFill>
                            <a:srgbClr val="000099"/>
                          </a:solidFill>
                          <a:latin typeface="Cambria" panose="02040503050406030204" pitchFamily="18" charset="0"/>
                          <a:ea typeface="Cambria" panose="02040503050406030204" pitchFamily="18" charset="0"/>
                        </a:rPr>
                        <a:t>Analyze and solve linear equations and pairs of simultaneous linear equations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791935023"/>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8.F.A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b="0" dirty="0">
                          <a:solidFill>
                            <a:srgbClr val="000099"/>
                          </a:solidFill>
                          <a:latin typeface="Cambria" panose="02040503050406030204" pitchFamily="18" charset="0"/>
                          <a:ea typeface="Cambria" panose="02040503050406030204" pitchFamily="18" charset="0"/>
                        </a:rPr>
                        <a:t>Define, evaluate and compare functions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170097516"/>
                  </a:ext>
                </a:extLst>
              </a:tr>
              <a:tr h="248292">
                <a:tc>
                  <a:txBody>
                    <a:bodyPr/>
                    <a:lstStyle/>
                    <a:p>
                      <a:pPr algn="ctr"/>
                      <a:r>
                        <a:rPr lang="en-US" sz="1100" dirty="0">
                          <a:solidFill>
                            <a:srgbClr val="000099"/>
                          </a:solidFill>
                          <a:latin typeface="Cambria" panose="02040503050406030204" pitchFamily="18" charset="0"/>
                          <a:ea typeface="Cambria" panose="02040503050406030204" pitchFamily="18" charset="0"/>
                        </a:rPr>
                        <a:t>8.F.B</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b="0" dirty="0">
                          <a:solidFill>
                            <a:srgbClr val="000099"/>
                          </a:solidFill>
                          <a:latin typeface="Cambria" panose="02040503050406030204" pitchFamily="18" charset="0"/>
                          <a:ea typeface="Cambria" panose="02040503050406030204" pitchFamily="18" charset="0"/>
                        </a:rPr>
                        <a:t>Use functions to model relationships between quantities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300806485"/>
                  </a:ext>
                </a:extLst>
              </a:tr>
              <a:tr h="418577">
                <a:tc>
                  <a:txBody>
                    <a:bodyPr/>
                    <a:lstStyle/>
                    <a:p>
                      <a:pPr algn="ctr"/>
                      <a:r>
                        <a:rPr lang="en-US" sz="1100" dirty="0">
                          <a:solidFill>
                            <a:srgbClr val="000099"/>
                          </a:solidFill>
                          <a:latin typeface="Cambria" panose="02040503050406030204" pitchFamily="18" charset="0"/>
                          <a:ea typeface="Cambria" panose="02040503050406030204" pitchFamily="18" charset="0"/>
                        </a:rPr>
                        <a:t>8.G.A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b="0" dirty="0">
                          <a:solidFill>
                            <a:srgbClr val="000099"/>
                          </a:solidFill>
                          <a:latin typeface="Cambria" panose="02040503050406030204" pitchFamily="18" charset="0"/>
                          <a:ea typeface="Cambria" panose="02040503050406030204" pitchFamily="18" charset="0"/>
                        </a:rPr>
                        <a:t>Understand congruence and similarity using physical models, transparencies, or geometry software</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4084432293"/>
                  </a:ext>
                </a:extLst>
              </a:tr>
              <a:tr h="396392">
                <a:tc>
                  <a:txBody>
                    <a:bodyPr/>
                    <a:lstStyle/>
                    <a:p>
                      <a:pPr algn="ctr"/>
                      <a:r>
                        <a:rPr lang="en-US" sz="1100" dirty="0">
                          <a:solidFill>
                            <a:srgbClr val="000099"/>
                          </a:solidFill>
                          <a:latin typeface="Cambria" panose="02040503050406030204" pitchFamily="18" charset="0"/>
                          <a:ea typeface="Cambria" panose="02040503050406030204" pitchFamily="18" charset="0"/>
                        </a:rPr>
                        <a:t>8.G.B</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E781E"/>
                          </a:solidFill>
                          <a:effectLst/>
                          <a:uLnTx/>
                          <a:uFillTx/>
                          <a:latin typeface="Cambria" panose="02040503050406030204" pitchFamily="18" charset="0"/>
                          <a:ea typeface="Cambria" panose="02040503050406030204" pitchFamily="18" charset="0"/>
                          <a:cs typeface="+mn-cs"/>
                        </a:rPr>
                        <a:t>M</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b="0" dirty="0">
                          <a:solidFill>
                            <a:srgbClr val="000099"/>
                          </a:solidFill>
                          <a:latin typeface="Cambria" panose="02040503050406030204" pitchFamily="18" charset="0"/>
                          <a:ea typeface="Cambria" panose="02040503050406030204" pitchFamily="18" charset="0"/>
                        </a:rPr>
                        <a:t>Understand and apply the Pythagorean Theorem</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644374409"/>
                  </a:ext>
                </a:extLst>
              </a:tr>
              <a:tr h="297786">
                <a:tc>
                  <a:txBody>
                    <a:bodyPr/>
                    <a:lstStyle/>
                    <a:p>
                      <a:pPr algn="ctr"/>
                      <a:r>
                        <a:rPr lang="en-US" sz="1100" dirty="0">
                          <a:solidFill>
                            <a:srgbClr val="000099"/>
                          </a:solidFill>
                          <a:latin typeface="Cambria" panose="02040503050406030204" pitchFamily="18" charset="0"/>
                          <a:ea typeface="Cambria" panose="02040503050406030204" pitchFamily="18" charset="0"/>
                        </a:rPr>
                        <a:t>8.G.C</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C14A08"/>
                          </a:solidFill>
                          <a:latin typeface="Cambria" panose="02040503050406030204" pitchFamily="18" charset="0"/>
                          <a:ea typeface="Cambria" panose="02040503050406030204" pitchFamily="18" charset="0"/>
                        </a:rPr>
                        <a:t>A</a:t>
                      </a: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b="0" dirty="0">
                          <a:solidFill>
                            <a:srgbClr val="000099"/>
                          </a:solidFill>
                          <a:latin typeface="Cambria" panose="02040503050406030204" pitchFamily="18" charset="0"/>
                          <a:ea typeface="Cambria" panose="02040503050406030204" pitchFamily="18" charset="0"/>
                        </a:rPr>
                        <a:t>Solve real-world and mathematical problems involving volume of cylinders, cones and spheres.</a:t>
                      </a: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20699672"/>
                  </a:ext>
                </a:extLst>
              </a:tr>
              <a:tr h="297786">
                <a:tc>
                  <a:txBody>
                    <a:bodyPr/>
                    <a:lstStyle/>
                    <a:p>
                      <a:pPr algn="ctr"/>
                      <a:r>
                        <a:rPr lang="en-US" sz="1100" dirty="0">
                          <a:solidFill>
                            <a:srgbClr val="000099"/>
                          </a:solidFill>
                          <a:latin typeface="Cambria" panose="02040503050406030204" pitchFamily="18" charset="0"/>
                          <a:ea typeface="Cambria" panose="02040503050406030204" pitchFamily="18" charset="0"/>
                        </a:rPr>
                        <a:t>8.SP.A</a:t>
                      </a:r>
                    </a:p>
                  </a:txBody>
                  <a:tcPr marL="45720" marR="45720" marT="18288" marB="18288">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0099"/>
                          </a:solidFill>
                          <a:latin typeface="Cambria" panose="02040503050406030204" pitchFamily="18" charset="0"/>
                          <a:ea typeface="Cambria" panose="02040503050406030204" pitchFamily="18" charset="0"/>
                        </a:rPr>
                        <a:t>S</a:t>
                      </a:r>
                      <a:r>
                        <a:rPr kumimoji="0" lang="en-US" sz="1100" b="1" i="0" u="none" strike="noStrike" kern="1200" cap="none" spc="0" normalizeH="0" baseline="0" noProof="0" dirty="0">
                          <a:ln>
                            <a:noFill/>
                          </a:ln>
                          <a:solidFill>
                            <a:srgbClr val="33CC33"/>
                          </a:solidFill>
                          <a:effectLst/>
                          <a:uLnTx/>
                          <a:uFillTx/>
                          <a:latin typeface="Cambria" panose="02040503050406030204" pitchFamily="18" charset="0"/>
                          <a:ea typeface="Cambria" panose="02040503050406030204" pitchFamily="18" charset="0"/>
                          <a:cs typeface="+mn-cs"/>
                        </a:rPr>
                        <a:t> </a:t>
                      </a:r>
                      <a:endParaRPr lang="en-US" sz="1100" b="1" dirty="0">
                        <a:solidFill>
                          <a:srgbClr val="FFC000"/>
                        </a:solidFill>
                        <a:latin typeface="Cambria" panose="02040503050406030204" pitchFamily="18" charset="0"/>
                        <a:ea typeface="Cambria" panose="02040503050406030204" pitchFamily="18" charset="0"/>
                      </a:endParaRPr>
                    </a:p>
                  </a:txBody>
                  <a:tcPr marL="45720" marR="45720" marT="18288" marB="1828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100" b="0" dirty="0">
                          <a:solidFill>
                            <a:srgbClr val="000099"/>
                          </a:solidFill>
                          <a:latin typeface="Cambria" panose="02040503050406030204" pitchFamily="18" charset="0"/>
                          <a:ea typeface="Cambria" panose="02040503050406030204" pitchFamily="18" charset="0"/>
                        </a:rPr>
                        <a:t>Investigate patterns of association in </a:t>
                      </a:r>
                      <a:r>
                        <a:rPr lang="en-US" sz="1100" b="0">
                          <a:solidFill>
                            <a:srgbClr val="000099"/>
                          </a:solidFill>
                          <a:latin typeface="Cambria" panose="02040503050406030204" pitchFamily="18" charset="0"/>
                          <a:ea typeface="Cambria" panose="02040503050406030204" pitchFamily="18" charset="0"/>
                        </a:rPr>
                        <a:t>bivariate data</a:t>
                      </a:r>
                      <a:endParaRPr lang="en-US" sz="1100" b="0" dirty="0">
                        <a:solidFill>
                          <a:srgbClr val="000099"/>
                        </a:solidFill>
                        <a:latin typeface="Cambria" panose="02040503050406030204" pitchFamily="18" charset="0"/>
                        <a:ea typeface="Cambria" panose="02040503050406030204" pitchFamily="18" charset="0"/>
                      </a:endParaRPr>
                    </a:p>
                  </a:txBody>
                  <a:tcPr marR="45720" marT="18288" marB="18288">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72672491"/>
                  </a:ext>
                </a:extLst>
              </a:tr>
            </a:tbl>
          </a:graphicData>
        </a:graphic>
      </p:graphicFrame>
      <p:sp>
        <p:nvSpPr>
          <p:cNvPr id="51" name="Text Placeholder 50">
            <a:extLst>
              <a:ext uri="{FF2B5EF4-FFF2-40B4-BE49-F238E27FC236}">
                <a16:creationId xmlns:a16="http://schemas.microsoft.com/office/drawing/2014/main" id="{B120953D-D13B-C6C6-9E1F-C19ADE894C91}"/>
              </a:ext>
            </a:extLst>
          </p:cNvPr>
          <p:cNvSpPr>
            <a:spLocks noGrp="1"/>
          </p:cNvSpPr>
          <p:nvPr>
            <p:ph type="body" sz="quarter" idx="17"/>
          </p:nvPr>
        </p:nvSpPr>
        <p:spPr/>
        <p:txBody>
          <a:bodyPr>
            <a:normAutofit/>
          </a:bodyPr>
          <a:lstStyle/>
          <a:p>
            <a:pPr algn="ctr">
              <a:spcBef>
                <a:spcPts val="0"/>
              </a:spcBef>
              <a:spcAft>
                <a:spcPts val="0"/>
              </a:spcAft>
            </a:pPr>
            <a:r>
              <a:rPr lang="en-US" sz="1300" b="1" dirty="0"/>
              <a:t>Highlights of Major Work in </a:t>
            </a:r>
            <a:br>
              <a:rPr lang="en-US" sz="1300" b="1" dirty="0"/>
            </a:br>
            <a:r>
              <a:rPr lang="en-US" sz="1300" b="1" dirty="0"/>
              <a:t>Grades K</a:t>
            </a:r>
            <a:r>
              <a:rPr lang="en-US" sz="1300" b="1" kern="100" dirty="0">
                <a:cs typeface="Times New Roman" panose="02020603050405020304" pitchFamily="18" charset="0"/>
              </a:rPr>
              <a:t>–8</a:t>
            </a:r>
          </a:p>
        </p:txBody>
      </p:sp>
      <p:graphicFrame>
        <p:nvGraphicFramePr>
          <p:cNvPr id="58" name="Table Placeholder 57">
            <a:extLst>
              <a:ext uri="{FF2B5EF4-FFF2-40B4-BE49-F238E27FC236}">
                <a16:creationId xmlns:a16="http://schemas.microsoft.com/office/drawing/2014/main" id="{3176685C-28DF-6559-6D42-C3838070233B}"/>
              </a:ext>
            </a:extLst>
          </p:cNvPr>
          <p:cNvGraphicFramePr>
            <a:graphicFrameLocks noGrp="1"/>
          </p:cNvGraphicFramePr>
          <p:nvPr>
            <p:ph type="tbl" sz="quarter" idx="18"/>
            <p:extLst>
              <p:ext uri="{D42A27DB-BD31-4B8C-83A1-F6EECF244321}">
                <p14:modId xmlns:p14="http://schemas.microsoft.com/office/powerpoint/2010/main" val="3727619643"/>
              </p:ext>
            </p:extLst>
          </p:nvPr>
        </p:nvGraphicFramePr>
        <p:xfrm>
          <a:off x="4981575" y="4529138"/>
          <a:ext cx="2698749" cy="3230880"/>
        </p:xfrm>
        <a:graphic>
          <a:graphicData uri="http://schemas.openxmlformats.org/drawingml/2006/table">
            <a:tbl>
              <a:tblPr firstRow="1" bandRow="1">
                <a:tableStyleId>{2D5ABB26-0587-4C30-8999-92F81FD0307C}</a:tableStyleId>
              </a:tblPr>
              <a:tblGrid>
                <a:gridCol w="611980">
                  <a:extLst>
                    <a:ext uri="{9D8B030D-6E8A-4147-A177-3AD203B41FA5}">
                      <a16:colId xmlns:a16="http://schemas.microsoft.com/office/drawing/2014/main" val="2151960371"/>
                    </a:ext>
                  </a:extLst>
                </a:gridCol>
                <a:gridCol w="2086769">
                  <a:extLst>
                    <a:ext uri="{9D8B030D-6E8A-4147-A177-3AD203B41FA5}">
                      <a16:colId xmlns:a16="http://schemas.microsoft.com/office/drawing/2014/main" val="1814982087"/>
                    </a:ext>
                  </a:extLst>
                </a:gridCol>
              </a:tblGrid>
              <a:tr h="245364">
                <a:tc>
                  <a:txBody>
                    <a:bodyPr/>
                    <a:lstStyle/>
                    <a:p>
                      <a:r>
                        <a:rPr lang="en-US" sz="1100" b="1" dirty="0">
                          <a:solidFill>
                            <a:srgbClr val="000099"/>
                          </a:solidFill>
                          <a:latin typeface="Cambria" panose="02040503050406030204" pitchFamily="18" charset="0"/>
                          <a:ea typeface="Cambria" panose="02040503050406030204" pitchFamily="18" charset="0"/>
                        </a:rPr>
                        <a:t>Grades</a:t>
                      </a:r>
                    </a:p>
                  </a:txBody>
                  <a:tcPr marL="77724" marR="77724">
                    <a:lnR w="12700" cap="flat" cmpd="sng" algn="ctr">
                      <a:solidFill>
                        <a:srgbClr val="000099"/>
                      </a:solidFill>
                      <a:prstDash val="solid"/>
                      <a:round/>
                      <a:headEnd type="none" w="med" len="med"/>
                      <a:tailEnd type="none" w="med" len="med"/>
                    </a:lnR>
                    <a:lnB w="12700" cap="flat" cmpd="sng" algn="ctr">
                      <a:solidFill>
                        <a:srgbClr val="000099"/>
                      </a:solidFill>
                      <a:prstDash val="solid"/>
                      <a:round/>
                      <a:headEnd type="none" w="med" len="med"/>
                      <a:tailEnd type="none" w="med" len="med"/>
                    </a:lnB>
                  </a:tcPr>
                </a:tc>
                <a:tc>
                  <a:txBody>
                    <a:bodyPr/>
                    <a:lstStyle/>
                    <a:p>
                      <a:r>
                        <a:rPr lang="en-US" sz="1100" b="1" dirty="0">
                          <a:solidFill>
                            <a:srgbClr val="000099"/>
                          </a:solidFill>
                          <a:latin typeface="Cambria" panose="02040503050406030204" pitchFamily="18" charset="0"/>
                          <a:ea typeface="Cambria" panose="02040503050406030204" pitchFamily="18" charset="0"/>
                        </a:rPr>
                        <a:t>Topic</a:t>
                      </a:r>
                    </a:p>
                  </a:txBody>
                  <a:tcPr marL="77724" marR="77724">
                    <a:lnL w="12700" cap="flat" cmpd="sng" algn="ctr">
                      <a:solidFill>
                        <a:srgbClr val="000099"/>
                      </a:solidFill>
                      <a:prstDash val="solid"/>
                      <a:round/>
                      <a:headEnd type="none" w="med" len="med"/>
                      <a:tailEnd type="none" w="med" len="med"/>
                    </a:lnL>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574626985"/>
                  </a:ext>
                </a:extLst>
              </a:tr>
              <a:tr h="580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99"/>
                          </a:solidFill>
                          <a:latin typeface="Cambria" panose="02040503050406030204" pitchFamily="18" charset="0"/>
                          <a:ea typeface="Cambria" panose="02040503050406030204" pitchFamily="18" charset="0"/>
                        </a:rPr>
                        <a:t>K</a:t>
                      </a:r>
                      <a:r>
                        <a:rPr lang="en-US" sz="1100" kern="1200" dirty="0">
                          <a:solidFill>
                            <a:srgbClr val="000099"/>
                          </a:solidFill>
                          <a:effectLst/>
                          <a:latin typeface="Cambria" panose="02040503050406030204" pitchFamily="18" charset="0"/>
                          <a:ea typeface="Cambria" panose="02040503050406030204" pitchFamily="18" charset="0"/>
                          <a:cs typeface="+mn-cs"/>
                        </a:rPr>
                        <a:t>–2</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Addition and subtraction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and problem solving; place value</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39013017"/>
                  </a:ext>
                </a:extLst>
              </a:tr>
              <a:tr h="7482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rgbClr val="000099"/>
                          </a:solidFill>
                          <a:effectLst/>
                          <a:latin typeface="Cambria" panose="02040503050406030204" pitchFamily="18" charset="0"/>
                          <a:ea typeface="Cambria" panose="02040503050406030204" pitchFamily="18" charset="0"/>
                          <a:cs typeface="+mn-cs"/>
                        </a:rPr>
                        <a:t>3–5</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Multiply and divide whole numbers and fractions </a:t>
                      </a:r>
                      <a:r>
                        <a:rPr lang="en-US" sz="1100" kern="1200" dirty="0">
                          <a:solidFill>
                            <a:srgbClr val="000099"/>
                          </a:solidFill>
                          <a:effectLst/>
                          <a:latin typeface="+mn-lt"/>
                          <a:ea typeface="+mn-ea"/>
                          <a:cs typeface="+mn-cs"/>
                        </a:rPr>
                        <a:t>—</a:t>
                      </a:r>
                      <a:r>
                        <a:rPr lang="en-US" sz="1100" dirty="0">
                          <a:solidFill>
                            <a:srgbClr val="000099"/>
                          </a:solidFill>
                          <a:latin typeface="Cambria" panose="02040503050406030204" pitchFamily="18" charset="0"/>
                          <a:ea typeface="Cambria" panose="02040503050406030204" pitchFamily="18" charset="0"/>
                        </a:rPr>
                        <a:t> concepts, skills, &amp; problem solving</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143687602"/>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6</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early expressions and equations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3071200916"/>
                  </a:ext>
                </a:extLst>
              </a:tr>
              <a:tr h="580644">
                <a:tc>
                  <a:txBody>
                    <a:bodyPr/>
                    <a:lstStyle/>
                    <a:p>
                      <a:r>
                        <a:rPr lang="en-US" sz="1100" dirty="0">
                          <a:solidFill>
                            <a:srgbClr val="000099"/>
                          </a:solidFill>
                          <a:latin typeface="Cambria" panose="02040503050406030204" pitchFamily="18" charset="0"/>
                          <a:ea typeface="Cambria" panose="02040503050406030204" pitchFamily="18" charset="0"/>
                        </a:rPr>
                        <a:t>7</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tc>
                  <a:txBody>
                    <a:bodyPr/>
                    <a:lstStyle/>
                    <a:p>
                      <a:r>
                        <a:rPr lang="en-US" sz="1100" dirty="0">
                          <a:solidFill>
                            <a:srgbClr val="000099"/>
                          </a:solidFill>
                          <a:latin typeface="Cambria" panose="02040503050406030204" pitchFamily="18" charset="0"/>
                          <a:ea typeface="Cambria" panose="02040503050406030204" pitchFamily="18" charset="0"/>
                        </a:rPr>
                        <a:t>Ratios and proportional relationships; arithmetic of rational numbers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2463516332"/>
                  </a:ext>
                </a:extLst>
              </a:tr>
              <a:tr h="413004">
                <a:tc>
                  <a:txBody>
                    <a:bodyPr/>
                    <a:lstStyle/>
                    <a:p>
                      <a:r>
                        <a:rPr lang="en-US" sz="1100" dirty="0">
                          <a:solidFill>
                            <a:srgbClr val="000099"/>
                          </a:solidFill>
                          <a:latin typeface="Cambria" panose="02040503050406030204" pitchFamily="18" charset="0"/>
                          <a:ea typeface="Cambria" panose="02040503050406030204" pitchFamily="18" charset="0"/>
                        </a:rPr>
                        <a:t>8</a:t>
                      </a:r>
                    </a:p>
                  </a:txBody>
                  <a:tcPr marL="155448" marR="0">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tcPr>
                </a:tc>
                <a:tc>
                  <a:txBody>
                    <a:bodyPr/>
                    <a:lstStyle/>
                    <a:p>
                      <a:r>
                        <a:rPr lang="en-US" sz="1100" dirty="0">
                          <a:solidFill>
                            <a:srgbClr val="000099"/>
                          </a:solidFill>
                          <a:latin typeface="Cambria" panose="02040503050406030204" pitchFamily="18" charset="0"/>
                          <a:ea typeface="Cambria" panose="02040503050406030204" pitchFamily="18" charset="0"/>
                        </a:rPr>
                        <a:t>Linear algebra and linear functions</a:t>
                      </a:r>
                    </a:p>
                  </a:txBody>
                  <a:tcPr marL="77724" marR="77724">
                    <a:lnL w="12700" cap="flat" cmpd="sng" algn="ctr">
                      <a:solidFill>
                        <a:srgbClr val="000099"/>
                      </a:solidFill>
                      <a:prstDash val="solid"/>
                      <a:round/>
                      <a:headEnd type="none" w="med" len="med"/>
                      <a:tailEnd type="none" w="med" len="med"/>
                    </a:lnL>
                    <a:lnT w="12700" cap="flat" cmpd="sng" algn="ctr">
                      <a:solidFill>
                        <a:srgbClr val="000099"/>
                      </a:solidFill>
                      <a:prstDash val="solid"/>
                      <a:round/>
                      <a:headEnd type="none" w="med" len="med"/>
                      <a:tailEnd type="none" w="med" len="med"/>
                    </a:lnT>
                  </a:tcPr>
                </a:tc>
                <a:extLst>
                  <a:ext uri="{0D108BD9-81ED-4DB2-BD59-A6C34878D82A}">
                    <a16:rowId xmlns:a16="http://schemas.microsoft.com/office/drawing/2014/main" val="4120455818"/>
                  </a:ext>
                </a:extLst>
              </a:tr>
            </a:tbl>
          </a:graphicData>
        </a:graphic>
      </p:graphicFrame>
    </p:spTree>
    <p:extLst>
      <p:ext uri="{BB962C8B-B14F-4D97-AF65-F5344CB8AC3E}">
        <p14:creationId xmlns:p14="http://schemas.microsoft.com/office/powerpoint/2010/main" val="15376696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1153393-7e50-431a-b6ca-562cad95de0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46B859BD4E74696A9BC54BBDF4715" ma:contentTypeVersion="16" ma:contentTypeDescription="Create a new document." ma:contentTypeScope="" ma:versionID="c3f2b89626543d48df1673f8dd14297b">
  <xsd:schema xmlns:xsd="http://www.w3.org/2001/XMLSchema" xmlns:xs="http://www.w3.org/2001/XMLSchema" xmlns:p="http://schemas.microsoft.com/office/2006/metadata/properties" xmlns:ns3="d1153393-7e50-431a-b6ca-562cad95de0a" xmlns:ns4="8e833a49-7ce2-4d09-84f7-6b1016a8ce8a" targetNamespace="http://schemas.microsoft.com/office/2006/metadata/properties" ma:root="true" ma:fieldsID="a2a4eb9e9e0f8683d1f1a88575e8a1c5" ns3:_="" ns4:_="">
    <xsd:import namespace="d1153393-7e50-431a-b6ca-562cad95de0a"/>
    <xsd:import namespace="8e833a49-7ce2-4d09-84f7-6b1016a8ce8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DateTaken" minOccurs="0"/>
                <xsd:element ref="ns3:MediaLengthInSeconds" minOccurs="0"/>
                <xsd:element ref="ns3:MediaServiceLocation"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153393-7e50-431a-b6ca-562cad95de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833a49-7ce2-4d09-84f7-6b1016a8ce8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BA594F-95D8-4244-9AE0-70AEE18B12CD}">
  <ds:schemaRefs>
    <ds:schemaRef ds:uri="http://schemas.openxmlformats.org/package/2006/metadata/core-properties"/>
    <ds:schemaRef ds:uri="d1153393-7e50-431a-b6ca-562cad95de0a"/>
    <ds:schemaRef ds:uri="http://purl.org/dc/elements/1.1/"/>
    <ds:schemaRef ds:uri="8e833a49-7ce2-4d09-84f7-6b1016a8ce8a"/>
    <ds:schemaRef ds:uri="http://www.w3.org/XML/1998/namespace"/>
    <ds:schemaRef ds:uri="http://schemas.microsoft.com/office/2006/documentManagement/types"/>
    <ds:schemaRef ds:uri="http://purl.org/dc/dcmitype/"/>
    <ds:schemaRef ds:uri="http://schemas.microsoft.com/office/2006/metadata/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FCFEB666-C4AC-4535-98E8-D2502D4E61EB}">
  <ds:schemaRefs>
    <ds:schemaRef ds:uri="http://schemas.microsoft.com/sharepoint/v3/contenttype/forms"/>
  </ds:schemaRefs>
</ds:datastoreItem>
</file>

<file path=customXml/itemProps3.xml><?xml version="1.0" encoding="utf-8"?>
<ds:datastoreItem xmlns:ds="http://schemas.openxmlformats.org/officeDocument/2006/customXml" ds:itemID="{1A77E82E-FC84-468C-975D-C6CAC837A2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153393-7e50-431a-b6ca-562cad95de0a"/>
    <ds:schemaRef ds:uri="8e833a49-7ce2-4d09-84f7-6b1016a8ce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TM03090430[[fn=Banded]]</Template>
  <TotalTime>2488</TotalTime>
  <Words>4893</Words>
  <Application>Microsoft Office PowerPoint</Application>
  <PresentationFormat>Custom</PresentationFormat>
  <Paragraphs>549</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Cambria</vt:lpstr>
      <vt:lpstr>Corbel</vt:lpstr>
      <vt:lpstr>Times New Roman</vt:lpstr>
      <vt:lpstr>Wingdings</vt:lpstr>
      <vt:lpstr>Banded</vt:lpstr>
      <vt:lpstr>Kindergarten Mathematics:  Where to Focus</vt:lpstr>
      <vt:lpstr>Grade 1 Mathematics:  Where to Focus</vt:lpstr>
      <vt:lpstr>Grade 2 Mathematics:  Where to Focus</vt:lpstr>
      <vt:lpstr>Grade 3 Mathematics:  Where to Focus</vt:lpstr>
      <vt:lpstr>Grade 4 Mathematics:  Where to Focus</vt:lpstr>
      <vt:lpstr>Grade 5 Mathematics:  Where to Focus</vt:lpstr>
      <vt:lpstr>Grade 6 Mathematics:  Where to Focus</vt:lpstr>
      <vt:lpstr>Grade 7 Mathematics:  Where to Focus</vt:lpstr>
      <vt:lpstr>Grade 8 Mathematics:  Where to Focus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Mathematics Content Emphases</dc:title>
  <dc:creator>New Jersey Department of Education</dc:creator>
  <cp:lastModifiedBy>Richardson, Deidre</cp:lastModifiedBy>
  <cp:revision>143</cp:revision>
  <cp:lastPrinted>2023-08-29T15:42:32Z</cp:lastPrinted>
  <dcterms:created xsi:type="dcterms:W3CDTF">2023-08-29T11:44:04Z</dcterms:created>
  <dcterms:modified xsi:type="dcterms:W3CDTF">2024-10-16T16:29:04Z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0x010100EB246B859BD4E74696A9BC54BBDF4715</vt:lpwstr>
  </property>
</Properties>
</file>