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58" r:id="rId5"/>
    <p:sldMasterId id="2147483682" r:id="rId6"/>
  </p:sldMasterIdLst>
  <p:notesMasterIdLst>
    <p:notesMasterId r:id="rId42"/>
  </p:notesMasterIdLst>
  <p:handoutMasterIdLst>
    <p:handoutMasterId r:id="rId43"/>
  </p:handoutMasterIdLst>
  <p:sldIdLst>
    <p:sldId id="1435" r:id="rId7"/>
    <p:sldId id="1434" r:id="rId8"/>
    <p:sldId id="1389" r:id="rId9"/>
    <p:sldId id="1454" r:id="rId10"/>
    <p:sldId id="1426" r:id="rId11"/>
    <p:sldId id="1412" r:id="rId12"/>
    <p:sldId id="1436" r:id="rId13"/>
    <p:sldId id="1397" r:id="rId14"/>
    <p:sldId id="1437" r:id="rId15"/>
    <p:sldId id="1440" r:id="rId16"/>
    <p:sldId id="1429" r:id="rId17"/>
    <p:sldId id="1443" r:id="rId18"/>
    <p:sldId id="1430" r:id="rId19"/>
    <p:sldId id="1445" r:id="rId20"/>
    <p:sldId id="1444" r:id="rId21"/>
    <p:sldId id="1349" r:id="rId22"/>
    <p:sldId id="1455" r:id="rId23"/>
    <p:sldId id="1447" r:id="rId24"/>
    <p:sldId id="1456" r:id="rId25"/>
    <p:sldId id="1457" r:id="rId26"/>
    <p:sldId id="1448" r:id="rId27"/>
    <p:sldId id="1458" r:id="rId28"/>
    <p:sldId id="1438" r:id="rId29"/>
    <p:sldId id="1439" r:id="rId30"/>
    <p:sldId id="1409" r:id="rId31"/>
    <p:sldId id="1351" r:id="rId32"/>
    <p:sldId id="1410" r:id="rId33"/>
    <p:sldId id="1452" r:id="rId34"/>
    <p:sldId id="1453" r:id="rId35"/>
    <p:sldId id="1450" r:id="rId36"/>
    <p:sldId id="1459" r:id="rId37"/>
    <p:sldId id="1451" r:id="rId38"/>
    <p:sldId id="1442" r:id="rId39"/>
    <p:sldId id="1449" r:id="rId40"/>
    <p:sldId id="263" r:id="rId41"/>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14C5013-E33A-798A-171A-52B2E38566D0}" name="Schiff, Jorden" initials="SJ" userId="S::jschiff@doe.nj.gov::77d82222-7197-4078-881e-914573ceb08f" providerId="AD"/>
  <p188:author id="{7CD06546-9DD9-0023-DDD8-EC4F2CAE1FF9}" name="Thomas, Elizabeth" initials="ET" userId="S::ethomas@doe.nj.gov::ecf9b76d-2424-407e-a49b-ad172b417e8c" providerId="AD"/>
  <p188:author id="{52C0154C-1078-02F7-58CA-027F329E986D}" name="Heinz, Michael" initials="HM" userId="S::mheinz@doe.nj.gov::130437f9-8446-42c2-8f58-893a0242b0f6" providerId="AD"/>
  <p188:author id="{00734097-627B-C522-23D9-7E9C800680EE}" name="Haberl, Lisa" initials="HL" userId="S::lhaberl@doe.nj.gov::b64cb466-aeff-4190-9e2e-da1f32030b77" providerId="AD"/>
  <p188:author id="{AFAD229B-0695-CF31-F7BC-BECA5AB35255}" name="Radice, Ann Marie" initials="RM" userId="S::aradice@doe.nj.gov::fdb1f08f-e895-41fb-88dc-8e2ef22c0321" providerId="AD"/>
  <p188:author id="{066653BF-CEDC-6170-60BE-D4268A40D4BC}" name="Richardson, Deidre" initials="RD" userId="S::drichard@doe.nj.gov::bed89a50-5e2a-4586-9cdf-0f24a562c8a2" providerId="AD"/>
  <p188:author id="{70EC24F6-8EE7-920F-A961-E99A70CEBB2D}" name="Deidre Richardson" initials="DR" userId="3f5f70cf93bd26c0"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arry, Susan" initials="BS" lastIdx="4" clrIdx="0">
    <p:extLst>
      <p:ext uri="{19B8F6BF-5375-455C-9EA6-DF929625EA0E}">
        <p15:presenceInfo xmlns:p15="http://schemas.microsoft.com/office/powerpoint/2012/main" userId="S::sbarry@doe.nj.gov::221d9e1c-b807-4fe3-9495-6eec67339b34" providerId="AD"/>
      </p:ext>
    </p:extLst>
  </p:cmAuthor>
  <p:cmAuthor id="2" name="Heinz, Michael" initials="HM" lastIdx="1" clrIdx="1">
    <p:extLst>
      <p:ext uri="{19B8F6BF-5375-455C-9EA6-DF929625EA0E}">
        <p15:presenceInfo xmlns:p15="http://schemas.microsoft.com/office/powerpoint/2012/main" userId="S::mheinz@doe.nj.gov::130437f9-8446-42c2-8f58-893a0242b0f6" providerId="AD"/>
      </p:ext>
    </p:extLst>
  </p:cmAuthor>
  <p:cmAuthor id="3" name="Haberl, Lisa" initials="HL" lastIdx="7" clrIdx="2">
    <p:extLst>
      <p:ext uri="{19B8F6BF-5375-455C-9EA6-DF929625EA0E}">
        <p15:presenceInfo xmlns:p15="http://schemas.microsoft.com/office/powerpoint/2012/main" userId="S::lhaberl@doe.nj.gov::b64cb466-aeff-4190-9e2e-da1f32030b77" providerId="AD"/>
      </p:ext>
    </p:extLst>
  </p:cmAuthor>
  <p:cmAuthor id="4" name="Richardson, Deidre" initials="RD" lastIdx="1" clrIdx="3">
    <p:extLst>
      <p:ext uri="{19B8F6BF-5375-455C-9EA6-DF929625EA0E}">
        <p15:presenceInfo xmlns:p15="http://schemas.microsoft.com/office/powerpoint/2012/main" userId="S::drichard@doe.nj.gov::bed89a50-5e2a-4586-9cdf-0f24a562c8a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BC00BC"/>
    <a:srgbClr val="AD4E0F"/>
    <a:srgbClr val="FFB7FF"/>
    <a:srgbClr val="8B356C"/>
    <a:srgbClr val="7C37AF"/>
    <a:srgbClr val="E8D9F3"/>
    <a:srgbClr val="FFCCFF"/>
    <a:srgbClr val="A31D80"/>
    <a:srgbClr val="6E24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279" autoAdjust="0"/>
    <p:restoredTop sz="82443" autoAdjust="0"/>
  </p:normalViewPr>
  <p:slideViewPr>
    <p:cSldViewPr snapToGrid="0">
      <p:cViewPr varScale="1">
        <p:scale>
          <a:sx n="82" d="100"/>
          <a:sy n="82" d="100"/>
        </p:scale>
        <p:origin x="810" y="9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microsoft.com/office/2018/10/relationships/authors" Targe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3CA4259-EAE7-46D8-9E95-EECF2226332D}"/>
              </a:ext>
            </a:extLst>
          </p:cNvPr>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a:extLst>
              <a:ext uri="{FF2B5EF4-FFF2-40B4-BE49-F238E27FC236}">
                <a16:creationId xmlns:a16="http://schemas.microsoft.com/office/drawing/2014/main" id="{B1A12993-B11F-4A1A-9605-19E2237870B8}"/>
              </a:ext>
            </a:extLst>
          </p:cNvPr>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57425AFB-E73E-4C47-BA4D-95B867A1CC07}" type="datetimeFigureOut">
              <a:rPr lang="en-US" smtClean="0"/>
              <a:t>1/13/2025</a:t>
            </a:fld>
            <a:endParaRPr lang="en-US"/>
          </a:p>
        </p:txBody>
      </p:sp>
      <p:sp>
        <p:nvSpPr>
          <p:cNvPr id="4" name="Footer Placeholder 3">
            <a:extLst>
              <a:ext uri="{FF2B5EF4-FFF2-40B4-BE49-F238E27FC236}">
                <a16:creationId xmlns:a16="http://schemas.microsoft.com/office/drawing/2014/main" id="{3F405770-E5EF-402C-9691-9BF7CF31DC10}"/>
              </a:ext>
            </a:extLst>
          </p:cNvPr>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754CEE4-A16C-4F67-915C-EEEA190ED365}"/>
              </a:ext>
            </a:extLst>
          </p:cNvPr>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CE8FD18C-D8A1-484B-BA09-7DA4094F3736}" type="slidenum">
              <a:rPr lang="en-US" smtClean="0"/>
              <a:t>‹#›</a:t>
            </a:fld>
            <a:endParaRPr lang="en-US"/>
          </a:p>
        </p:txBody>
      </p:sp>
    </p:spTree>
    <p:extLst>
      <p:ext uri="{BB962C8B-B14F-4D97-AF65-F5344CB8AC3E}">
        <p14:creationId xmlns:p14="http://schemas.microsoft.com/office/powerpoint/2010/main" val="23140154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5D8AC223-25EB-40B2-9538-010511AACFA5}" type="datetimeFigureOut">
              <a:rPr lang="en-US" smtClean="0"/>
              <a:t>1/13/2025</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B97A44F7-5F69-4F06-8F30-FB0E6EC0A151}" type="slidenum">
              <a:rPr lang="en-US" smtClean="0"/>
              <a:t>‹#›</a:t>
            </a:fld>
            <a:endParaRPr lang="en-US"/>
          </a:p>
        </p:txBody>
      </p:sp>
    </p:spTree>
    <p:extLst>
      <p:ext uri="{BB962C8B-B14F-4D97-AF65-F5344CB8AC3E}">
        <p14:creationId xmlns:p14="http://schemas.microsoft.com/office/powerpoint/2010/main" val="1606755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B97A44F7-5F69-4F06-8F30-FB0E6EC0A151}" type="slidenum">
              <a:rPr lang="en-US" smtClean="0"/>
              <a:t>2</a:t>
            </a:fld>
            <a:endParaRPr lang="en-US"/>
          </a:p>
        </p:txBody>
      </p:sp>
    </p:spTree>
    <p:extLst>
      <p:ext uri="{BB962C8B-B14F-4D97-AF65-F5344CB8AC3E}">
        <p14:creationId xmlns:p14="http://schemas.microsoft.com/office/powerpoint/2010/main" val="2239864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3237">
              <a:buFont typeface="Arial" panose="020B0604020202020204" pitchFamily="34" charset="0"/>
              <a:buNone/>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97A44F7-5F69-4F06-8F30-FB0E6EC0A151}" type="slidenum">
              <a:rPr lang="en-US" smtClean="0"/>
              <a:t>12</a:t>
            </a:fld>
            <a:endParaRPr lang="en-US"/>
          </a:p>
        </p:txBody>
      </p:sp>
    </p:spTree>
    <p:extLst>
      <p:ext uri="{BB962C8B-B14F-4D97-AF65-F5344CB8AC3E}">
        <p14:creationId xmlns:p14="http://schemas.microsoft.com/office/powerpoint/2010/main" val="1829345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3237">
              <a:buFont typeface="Arial" panose="020B0604020202020204" pitchFamily="34" charset="0"/>
              <a:buNone/>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97A44F7-5F69-4F06-8F30-FB0E6EC0A151}" type="slidenum">
              <a:rPr lang="en-US" smtClean="0"/>
              <a:t>13</a:t>
            </a:fld>
            <a:endParaRPr lang="en-US"/>
          </a:p>
        </p:txBody>
      </p:sp>
    </p:spTree>
    <p:extLst>
      <p:ext uri="{BB962C8B-B14F-4D97-AF65-F5344CB8AC3E}">
        <p14:creationId xmlns:p14="http://schemas.microsoft.com/office/powerpoint/2010/main" val="6646441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3237">
              <a:buFont typeface="Arial" panose="020B0604020202020204" pitchFamily="34" charset="0"/>
              <a:buNone/>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97A44F7-5F69-4F06-8F30-FB0E6EC0A151}" type="slidenum">
              <a:rPr lang="en-US" smtClean="0"/>
              <a:t>14</a:t>
            </a:fld>
            <a:endParaRPr lang="en-US"/>
          </a:p>
        </p:txBody>
      </p:sp>
    </p:spTree>
    <p:extLst>
      <p:ext uri="{BB962C8B-B14F-4D97-AF65-F5344CB8AC3E}">
        <p14:creationId xmlns:p14="http://schemas.microsoft.com/office/powerpoint/2010/main" val="16039037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15</a:t>
            </a:fld>
            <a:endParaRPr lang="en-US"/>
          </a:p>
        </p:txBody>
      </p:sp>
    </p:spTree>
    <p:extLst>
      <p:ext uri="{BB962C8B-B14F-4D97-AF65-F5344CB8AC3E}">
        <p14:creationId xmlns:p14="http://schemas.microsoft.com/office/powerpoint/2010/main" val="41089358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16</a:t>
            </a:fld>
            <a:endParaRPr lang="en-US"/>
          </a:p>
        </p:txBody>
      </p:sp>
    </p:spTree>
    <p:extLst>
      <p:ext uri="{BB962C8B-B14F-4D97-AF65-F5344CB8AC3E}">
        <p14:creationId xmlns:p14="http://schemas.microsoft.com/office/powerpoint/2010/main" val="7405619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D87F02-9067-91E8-E2BF-277657C186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59B751-15EE-7EF2-5B0D-8D598D6D4C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61E4DA-7A56-D40A-032D-046BA42238D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F3382AC-2FE1-7D7C-4654-B47B0B0270C1}"/>
              </a:ext>
            </a:extLst>
          </p:cNvPr>
          <p:cNvSpPr>
            <a:spLocks noGrp="1"/>
          </p:cNvSpPr>
          <p:nvPr>
            <p:ph type="sldNum" sz="quarter" idx="5"/>
          </p:nvPr>
        </p:nvSpPr>
        <p:spPr/>
        <p:txBody>
          <a:bodyPr/>
          <a:lstStyle/>
          <a:p>
            <a:fld id="{B97A44F7-5F69-4F06-8F30-FB0E6EC0A151}" type="slidenum">
              <a:rPr lang="en-US" smtClean="0"/>
              <a:t>17</a:t>
            </a:fld>
            <a:endParaRPr lang="en-US"/>
          </a:p>
        </p:txBody>
      </p:sp>
    </p:spTree>
    <p:extLst>
      <p:ext uri="{BB962C8B-B14F-4D97-AF65-F5344CB8AC3E}">
        <p14:creationId xmlns:p14="http://schemas.microsoft.com/office/powerpoint/2010/main" val="18881915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18</a:t>
            </a:fld>
            <a:endParaRPr lang="en-US"/>
          </a:p>
        </p:txBody>
      </p:sp>
    </p:spTree>
    <p:extLst>
      <p:ext uri="{BB962C8B-B14F-4D97-AF65-F5344CB8AC3E}">
        <p14:creationId xmlns:p14="http://schemas.microsoft.com/office/powerpoint/2010/main" val="23883826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919E6-D1E6-BA0C-CC14-654C9AAF54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F7C269-0441-3177-92CE-6AFACADF94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D28D54-F5E1-D9BC-1717-0E3D013DD63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9173B00-19EF-C5A2-E264-9F1260C4B5C1}"/>
              </a:ext>
            </a:extLst>
          </p:cNvPr>
          <p:cNvSpPr>
            <a:spLocks noGrp="1"/>
          </p:cNvSpPr>
          <p:nvPr>
            <p:ph type="sldNum" sz="quarter" idx="5"/>
          </p:nvPr>
        </p:nvSpPr>
        <p:spPr/>
        <p:txBody>
          <a:bodyPr/>
          <a:lstStyle/>
          <a:p>
            <a:fld id="{B97A44F7-5F69-4F06-8F30-FB0E6EC0A151}" type="slidenum">
              <a:rPr lang="en-US" smtClean="0"/>
              <a:t>19</a:t>
            </a:fld>
            <a:endParaRPr lang="en-US"/>
          </a:p>
        </p:txBody>
      </p:sp>
    </p:spTree>
    <p:extLst>
      <p:ext uri="{BB962C8B-B14F-4D97-AF65-F5344CB8AC3E}">
        <p14:creationId xmlns:p14="http://schemas.microsoft.com/office/powerpoint/2010/main" val="36801035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CE5D55-6277-9EDD-ABDF-C4F542B52C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8D0A7F-37AD-69C2-3B46-5C4041956E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D2EA83-275D-444F-EC8A-0B2911A15A3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3216EBF-3621-A47C-FCE3-6C7FD76E85D1}"/>
              </a:ext>
            </a:extLst>
          </p:cNvPr>
          <p:cNvSpPr>
            <a:spLocks noGrp="1"/>
          </p:cNvSpPr>
          <p:nvPr>
            <p:ph type="sldNum" sz="quarter" idx="5"/>
          </p:nvPr>
        </p:nvSpPr>
        <p:spPr/>
        <p:txBody>
          <a:bodyPr/>
          <a:lstStyle/>
          <a:p>
            <a:fld id="{B97A44F7-5F69-4F06-8F30-FB0E6EC0A151}" type="slidenum">
              <a:rPr lang="en-US" smtClean="0"/>
              <a:t>20</a:t>
            </a:fld>
            <a:endParaRPr lang="en-US"/>
          </a:p>
        </p:txBody>
      </p:sp>
    </p:spTree>
    <p:extLst>
      <p:ext uri="{BB962C8B-B14F-4D97-AF65-F5344CB8AC3E}">
        <p14:creationId xmlns:p14="http://schemas.microsoft.com/office/powerpoint/2010/main" val="29364654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21</a:t>
            </a:fld>
            <a:endParaRPr lang="en-US"/>
          </a:p>
        </p:txBody>
      </p:sp>
    </p:spTree>
    <p:extLst>
      <p:ext uri="{BB962C8B-B14F-4D97-AF65-F5344CB8AC3E}">
        <p14:creationId xmlns:p14="http://schemas.microsoft.com/office/powerpoint/2010/main" val="3215655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pPr defTabSz="933237">
              <a:defRPr/>
            </a:pPr>
            <a:fld id="{2825AC23-78E8-4655-A402-F52A38A10588}" type="slidenum">
              <a:rPr lang="en-US">
                <a:solidFill>
                  <a:prstClr val="black"/>
                </a:solidFill>
                <a:latin typeface="Calibri" panose="020F0502020204030204"/>
              </a:rPr>
              <a:pPr defTabSz="933237">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42761188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28C96-A214-0725-42E2-C357058EE2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2138C7-3ED7-48B5-EA19-612335496E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17DB62-CB00-A522-BE06-74282439D9A0}"/>
              </a:ext>
            </a:extLst>
          </p:cNvPr>
          <p:cNvSpPr>
            <a:spLocks noGrp="1"/>
          </p:cNvSpPr>
          <p:nvPr>
            <p:ph type="body" idx="1"/>
          </p:nvPr>
        </p:nvSpPr>
        <p:spPr/>
        <p:txBody>
          <a:bodyPr/>
          <a:lstStyle/>
          <a:p>
            <a:pPr marL="0" indent="0" defTabSz="933237">
              <a:buFont typeface="Arial" panose="020B0604020202020204" pitchFamily="34" charset="0"/>
              <a:buNone/>
              <a:defRPr/>
            </a:pPr>
            <a:endParaRPr lang="en-US" dirty="0"/>
          </a:p>
        </p:txBody>
      </p:sp>
      <p:sp>
        <p:nvSpPr>
          <p:cNvPr id="4" name="Slide Number Placeholder 3">
            <a:extLst>
              <a:ext uri="{FF2B5EF4-FFF2-40B4-BE49-F238E27FC236}">
                <a16:creationId xmlns:a16="http://schemas.microsoft.com/office/drawing/2014/main" id="{C43F7D49-2893-8514-1BE3-20E72AA374AF}"/>
              </a:ext>
            </a:extLst>
          </p:cNvPr>
          <p:cNvSpPr>
            <a:spLocks noGrp="1"/>
          </p:cNvSpPr>
          <p:nvPr>
            <p:ph type="sldNum" sz="quarter" idx="5"/>
          </p:nvPr>
        </p:nvSpPr>
        <p:spPr/>
        <p:txBody>
          <a:bodyPr/>
          <a:lstStyle/>
          <a:p>
            <a:fld id="{B97A44F7-5F69-4F06-8F30-FB0E6EC0A151}" type="slidenum">
              <a:rPr lang="en-US" smtClean="0"/>
              <a:t>22</a:t>
            </a:fld>
            <a:endParaRPr lang="en-US"/>
          </a:p>
        </p:txBody>
      </p:sp>
    </p:spTree>
    <p:extLst>
      <p:ext uri="{BB962C8B-B14F-4D97-AF65-F5344CB8AC3E}">
        <p14:creationId xmlns:p14="http://schemas.microsoft.com/office/powerpoint/2010/main" val="11625318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3237">
              <a:buFont typeface="Arial" panose="020B0604020202020204" pitchFamily="34" charset="0"/>
              <a:buNone/>
              <a:defRPr/>
            </a:pPr>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23</a:t>
            </a:fld>
            <a:endParaRPr lang="en-US"/>
          </a:p>
        </p:txBody>
      </p:sp>
    </p:spTree>
    <p:extLst>
      <p:ext uri="{BB962C8B-B14F-4D97-AF65-F5344CB8AC3E}">
        <p14:creationId xmlns:p14="http://schemas.microsoft.com/office/powerpoint/2010/main" val="26318170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endParaRPr lang="en-US" dirty="0">
              <a:cs typeface="Calibri"/>
            </a:endParaRPr>
          </a:p>
        </p:txBody>
      </p:sp>
      <p:sp>
        <p:nvSpPr>
          <p:cNvPr id="4" name="Slide Number Placeholder 3"/>
          <p:cNvSpPr>
            <a:spLocks noGrp="1"/>
          </p:cNvSpPr>
          <p:nvPr>
            <p:ph type="sldNum" sz="quarter" idx="5"/>
          </p:nvPr>
        </p:nvSpPr>
        <p:spPr/>
        <p:txBody>
          <a:bodyPr/>
          <a:lstStyle/>
          <a:p>
            <a:fld id="{B97A44F7-5F69-4F06-8F30-FB0E6EC0A151}" type="slidenum">
              <a:rPr lang="en-US" smtClean="0"/>
              <a:t>25</a:t>
            </a:fld>
            <a:endParaRPr lang="en-US"/>
          </a:p>
        </p:txBody>
      </p:sp>
    </p:spTree>
    <p:extLst>
      <p:ext uri="{BB962C8B-B14F-4D97-AF65-F5344CB8AC3E}">
        <p14:creationId xmlns:p14="http://schemas.microsoft.com/office/powerpoint/2010/main" val="6038508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endParaRPr lang="en-US" dirty="0">
              <a:cs typeface="Calibri"/>
            </a:endParaRPr>
          </a:p>
        </p:txBody>
      </p:sp>
      <p:sp>
        <p:nvSpPr>
          <p:cNvPr id="4" name="Slide Number Placeholder 3"/>
          <p:cNvSpPr>
            <a:spLocks noGrp="1"/>
          </p:cNvSpPr>
          <p:nvPr>
            <p:ph type="sldNum" sz="quarter" idx="5"/>
          </p:nvPr>
        </p:nvSpPr>
        <p:spPr/>
        <p:txBody>
          <a:bodyPr/>
          <a:lstStyle/>
          <a:p>
            <a:fld id="{B97A44F7-5F69-4F06-8F30-FB0E6EC0A151}" type="slidenum">
              <a:rPr lang="en-US" smtClean="0"/>
              <a:t>26</a:t>
            </a:fld>
            <a:endParaRPr lang="en-US"/>
          </a:p>
        </p:txBody>
      </p:sp>
    </p:spTree>
    <p:extLst>
      <p:ext uri="{BB962C8B-B14F-4D97-AF65-F5344CB8AC3E}">
        <p14:creationId xmlns:p14="http://schemas.microsoft.com/office/powerpoint/2010/main" val="3770366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27</a:t>
            </a:fld>
            <a:endParaRPr lang="en-US"/>
          </a:p>
        </p:txBody>
      </p:sp>
    </p:spTree>
    <p:extLst>
      <p:ext uri="{BB962C8B-B14F-4D97-AF65-F5344CB8AC3E}">
        <p14:creationId xmlns:p14="http://schemas.microsoft.com/office/powerpoint/2010/main" val="36270475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28</a:t>
            </a:fld>
            <a:endParaRPr lang="en-US"/>
          </a:p>
        </p:txBody>
      </p:sp>
    </p:spTree>
    <p:extLst>
      <p:ext uri="{BB962C8B-B14F-4D97-AF65-F5344CB8AC3E}">
        <p14:creationId xmlns:p14="http://schemas.microsoft.com/office/powerpoint/2010/main" val="19441793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29</a:t>
            </a:fld>
            <a:endParaRPr lang="en-US"/>
          </a:p>
        </p:txBody>
      </p:sp>
    </p:spTree>
    <p:extLst>
      <p:ext uri="{BB962C8B-B14F-4D97-AF65-F5344CB8AC3E}">
        <p14:creationId xmlns:p14="http://schemas.microsoft.com/office/powerpoint/2010/main" val="19755170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30</a:t>
            </a:fld>
            <a:endParaRPr lang="en-US"/>
          </a:p>
        </p:txBody>
      </p:sp>
    </p:spTree>
    <p:extLst>
      <p:ext uri="{BB962C8B-B14F-4D97-AF65-F5344CB8AC3E}">
        <p14:creationId xmlns:p14="http://schemas.microsoft.com/office/powerpoint/2010/main" val="15125287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3F7B06-7FE6-66EF-80B9-7D42840846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071F5B-58EF-8E91-0F58-290BE105A0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1010B8-B4FA-D70D-AF39-C1B37DC0E76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E055713-53A9-06B3-C2B7-43D46965D70B}"/>
              </a:ext>
            </a:extLst>
          </p:cNvPr>
          <p:cNvSpPr>
            <a:spLocks noGrp="1"/>
          </p:cNvSpPr>
          <p:nvPr>
            <p:ph type="sldNum" sz="quarter" idx="5"/>
          </p:nvPr>
        </p:nvSpPr>
        <p:spPr/>
        <p:txBody>
          <a:bodyPr/>
          <a:lstStyle/>
          <a:p>
            <a:fld id="{B97A44F7-5F69-4F06-8F30-FB0E6EC0A151}" type="slidenum">
              <a:rPr lang="en-US" smtClean="0"/>
              <a:t>31</a:t>
            </a:fld>
            <a:endParaRPr lang="en-US"/>
          </a:p>
        </p:txBody>
      </p:sp>
    </p:spTree>
    <p:extLst>
      <p:ext uri="{BB962C8B-B14F-4D97-AF65-F5344CB8AC3E}">
        <p14:creationId xmlns:p14="http://schemas.microsoft.com/office/powerpoint/2010/main" val="33235140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5"/>
          </p:nvPr>
        </p:nvSpPr>
        <p:spPr/>
        <p:txBody>
          <a:bodyPr/>
          <a:lstStyle/>
          <a:p>
            <a:fld id="{B97A44F7-5F69-4F06-8F30-FB0E6EC0A151}" type="slidenum">
              <a:rPr lang="en-US" smtClean="0"/>
              <a:t>32</a:t>
            </a:fld>
            <a:endParaRPr lang="en-US"/>
          </a:p>
        </p:txBody>
      </p:sp>
    </p:spTree>
    <p:extLst>
      <p:ext uri="{BB962C8B-B14F-4D97-AF65-F5344CB8AC3E}">
        <p14:creationId xmlns:p14="http://schemas.microsoft.com/office/powerpoint/2010/main" val="3767558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pPr defTabSz="933237">
              <a:defRPr/>
            </a:pPr>
            <a:fld id="{2825AC23-78E8-4655-A402-F52A38A10588}" type="slidenum">
              <a:rPr lang="en-US">
                <a:solidFill>
                  <a:prstClr val="black"/>
                </a:solidFill>
                <a:latin typeface="Calibri" panose="020F0502020204030204"/>
              </a:rPr>
              <a:pPr defTabSz="933237">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36307055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33</a:t>
            </a:fld>
            <a:endParaRPr lang="en-US"/>
          </a:p>
        </p:txBody>
      </p:sp>
    </p:spTree>
    <p:extLst>
      <p:ext uri="{BB962C8B-B14F-4D97-AF65-F5344CB8AC3E}">
        <p14:creationId xmlns:p14="http://schemas.microsoft.com/office/powerpoint/2010/main" val="14308052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34</a:t>
            </a:fld>
            <a:endParaRPr lang="en-US"/>
          </a:p>
        </p:txBody>
      </p:sp>
    </p:spTree>
    <p:extLst>
      <p:ext uri="{BB962C8B-B14F-4D97-AF65-F5344CB8AC3E}">
        <p14:creationId xmlns:p14="http://schemas.microsoft.com/office/powerpoint/2010/main" val="5180723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35</a:t>
            </a:fld>
            <a:endParaRPr lang="en-US"/>
          </a:p>
        </p:txBody>
      </p:sp>
    </p:spTree>
    <p:extLst>
      <p:ext uri="{BB962C8B-B14F-4D97-AF65-F5344CB8AC3E}">
        <p14:creationId xmlns:p14="http://schemas.microsoft.com/office/powerpoint/2010/main" val="1050534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5</a:t>
            </a:fld>
            <a:endParaRPr lang="en-US"/>
          </a:p>
        </p:txBody>
      </p:sp>
    </p:spTree>
    <p:extLst>
      <p:ext uri="{BB962C8B-B14F-4D97-AF65-F5344CB8AC3E}">
        <p14:creationId xmlns:p14="http://schemas.microsoft.com/office/powerpoint/2010/main" val="3461335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dirty="0"/>
          </a:p>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6</a:t>
            </a:fld>
            <a:endParaRPr lang="en-US"/>
          </a:p>
        </p:txBody>
      </p:sp>
    </p:spTree>
    <p:extLst>
      <p:ext uri="{BB962C8B-B14F-4D97-AF65-F5344CB8AC3E}">
        <p14:creationId xmlns:p14="http://schemas.microsoft.com/office/powerpoint/2010/main" val="3074256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3237">
              <a:buFont typeface="Arial" panose="020B0604020202020204" pitchFamily="34" charset="0"/>
              <a:buNone/>
              <a:defRPr/>
            </a:pPr>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8</a:t>
            </a:fld>
            <a:endParaRPr lang="en-US"/>
          </a:p>
        </p:txBody>
      </p:sp>
    </p:spTree>
    <p:extLst>
      <p:ext uri="{BB962C8B-B14F-4D97-AF65-F5344CB8AC3E}">
        <p14:creationId xmlns:p14="http://schemas.microsoft.com/office/powerpoint/2010/main" val="3200349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3237">
              <a:buFont typeface="Arial" panose="020B0604020202020204" pitchFamily="34" charset="0"/>
              <a:buNone/>
              <a:defRPr/>
            </a:pPr>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9</a:t>
            </a:fld>
            <a:endParaRPr lang="en-US"/>
          </a:p>
        </p:txBody>
      </p:sp>
    </p:spTree>
    <p:extLst>
      <p:ext uri="{BB962C8B-B14F-4D97-AF65-F5344CB8AC3E}">
        <p14:creationId xmlns:p14="http://schemas.microsoft.com/office/powerpoint/2010/main" val="1097177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3237">
              <a:buFont typeface="Arial" panose="020B0604020202020204" pitchFamily="34" charset="0"/>
              <a:buNone/>
              <a:defRPr/>
            </a:pPr>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10</a:t>
            </a:fld>
            <a:endParaRPr lang="en-US"/>
          </a:p>
        </p:txBody>
      </p:sp>
    </p:spTree>
    <p:extLst>
      <p:ext uri="{BB962C8B-B14F-4D97-AF65-F5344CB8AC3E}">
        <p14:creationId xmlns:p14="http://schemas.microsoft.com/office/powerpoint/2010/main" val="1275562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latin typeface="Palatino Linotype"/>
            </a:endParaRPr>
          </a:p>
          <a:p>
            <a:pPr marL="0" indent="0" defTabSz="933237">
              <a:buFont typeface="Arial" panose="020B0604020202020204" pitchFamily="34" charset="0"/>
              <a:buNone/>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97A44F7-5F69-4F06-8F30-FB0E6EC0A151}" type="slidenum">
              <a:rPr lang="en-US" smtClean="0"/>
              <a:t>11</a:t>
            </a:fld>
            <a:endParaRPr lang="en-US"/>
          </a:p>
        </p:txBody>
      </p:sp>
    </p:spTree>
    <p:extLst>
      <p:ext uri="{BB962C8B-B14F-4D97-AF65-F5344CB8AC3E}">
        <p14:creationId xmlns:p14="http://schemas.microsoft.com/office/powerpoint/2010/main" val="1147232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014B6A3B-3BF1-49BB-A418-D9BD7963E314}"/>
              </a:ext>
            </a:extLst>
          </p:cNvPr>
          <p:cNvSpPr>
            <a:spLocks noGrp="1"/>
          </p:cNvSpPr>
          <p:nvPr>
            <p:ph type="body" sz="quarter" idx="11"/>
          </p:nvPr>
        </p:nvSpPr>
        <p:spPr>
          <a:xfrm>
            <a:off x="171451" y="1222375"/>
            <a:ext cx="11849100" cy="4803775"/>
          </a:xfrm>
        </p:spPr>
        <p:txBody>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2276410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_Picture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6" name="Text Placeholder 5">
            <a:extLst>
              <a:ext uri="{FF2B5EF4-FFF2-40B4-BE49-F238E27FC236}">
                <a16:creationId xmlns:a16="http://schemas.microsoft.com/office/drawing/2014/main" id="{D61273DB-711C-4569-B5D6-110AE7AF38FD}"/>
              </a:ext>
            </a:extLst>
          </p:cNvPr>
          <p:cNvSpPr>
            <a:spLocks noGrp="1"/>
          </p:cNvSpPr>
          <p:nvPr>
            <p:ph type="body" sz="quarter" idx="13"/>
          </p:nvPr>
        </p:nvSpPr>
        <p:spPr>
          <a:xfrm>
            <a:off x="165100" y="1277651"/>
            <a:ext cx="11853863" cy="765753"/>
          </a:xfrm>
        </p:spPr>
        <p:txBody>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175657" y="2341622"/>
            <a:ext cx="10255262" cy="36173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617237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_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1430460" y="1520826"/>
            <a:ext cx="9808557" cy="3687782"/>
          </a:xfrm>
        </p:spPr>
        <p:txBody>
          <a:bodyPr/>
          <a:lstStyle/>
          <a:p>
            <a:r>
              <a:rPr lang="en-US"/>
              <a:t>Click icon to add picture</a:t>
            </a:r>
          </a:p>
        </p:txBody>
      </p:sp>
      <p:sp>
        <p:nvSpPr>
          <p:cNvPr id="7" name="Text Placeholder 5">
            <a:extLst>
              <a:ext uri="{FF2B5EF4-FFF2-40B4-BE49-F238E27FC236}">
                <a16:creationId xmlns:a16="http://schemas.microsoft.com/office/drawing/2014/main" id="{7D6D3F22-3F6B-483B-8748-C40C664682D6}"/>
              </a:ext>
            </a:extLst>
          </p:cNvPr>
          <p:cNvSpPr>
            <a:spLocks noGrp="1"/>
          </p:cNvSpPr>
          <p:nvPr>
            <p:ph type="body" sz="quarter" idx="14" hasCustomPrompt="1"/>
          </p:nvPr>
        </p:nvSpPr>
        <p:spPr>
          <a:xfrm>
            <a:off x="1430460" y="5457471"/>
            <a:ext cx="9808556" cy="550863"/>
          </a:xfrm>
        </p:spPr>
        <p:txBody>
          <a:bodyPr rIns="91440">
            <a:noAutofit/>
          </a:bodyPr>
          <a:lstStyle>
            <a:lvl1pPr marL="0" indent="0">
              <a:buNone/>
              <a:defRPr sz="2000"/>
            </a:lvl1pPr>
          </a:lstStyle>
          <a:p>
            <a:pPr lvl="0"/>
            <a:r>
              <a:rPr lang="en-US"/>
              <a:t>Enter source/citation</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427566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6894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7326478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_caption_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1571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6" name="Text Placeholder 5">
            <a:extLst>
              <a:ext uri="{FF2B5EF4-FFF2-40B4-BE49-F238E27FC236}">
                <a16:creationId xmlns:a16="http://schemas.microsoft.com/office/drawing/2014/main" id="{5BDDE2DB-6549-448D-B8B8-EC5750411848}"/>
              </a:ext>
            </a:extLst>
          </p:cNvPr>
          <p:cNvSpPr>
            <a:spLocks noGrp="1"/>
          </p:cNvSpPr>
          <p:nvPr>
            <p:ph type="body" sz="quarter" idx="13" hasCustomPrompt="1"/>
          </p:nvPr>
        </p:nvSpPr>
        <p:spPr>
          <a:xfrm>
            <a:off x="165100" y="5457825"/>
            <a:ext cx="5564188" cy="550863"/>
          </a:xfrm>
        </p:spPr>
        <p:txBody>
          <a:bodyPr rIns="91440">
            <a:noAutofit/>
          </a:bodyPr>
          <a:lstStyle>
            <a:lvl1pPr marL="0" indent="0">
              <a:buNone/>
              <a:defRPr sz="1600"/>
            </a:lvl1pPr>
          </a:lstStyle>
          <a:p>
            <a:pPr lvl="0"/>
            <a:r>
              <a:rPr lang="en-US"/>
              <a:t>Enter source/citation</a:t>
            </a:r>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1239446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_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website">
            <a:extLst>
              <a:ext uri="{FF2B5EF4-FFF2-40B4-BE49-F238E27FC236}">
                <a16:creationId xmlns:a16="http://schemas.microsoft.com/office/drawing/2014/main" id="{257493FF-CD20-4B73-9767-F1B99F11BE08}"/>
              </a:ext>
            </a:extLst>
          </p:cNvPr>
          <p:cNvSpPr>
            <a:spLocks noGrp="1"/>
          </p:cNvSpPr>
          <p:nvPr>
            <p:ph idx="1" hasCustomPrompt="1"/>
          </p:nvPr>
        </p:nvSpPr>
        <p:spPr>
          <a:xfrm>
            <a:off x="0" y="1256859"/>
            <a:ext cx="12192000" cy="747579"/>
          </a:xfrm>
        </p:spPr>
        <p:txBody>
          <a:bodyPr lIns="0" rIns="91440">
            <a:normAutofit/>
          </a:bodyPr>
          <a:lstStyle>
            <a:lvl1pPr marL="0" indent="0" algn="ctr">
              <a:spcBef>
                <a:spcPts val="0"/>
              </a:spcBef>
              <a:buNone/>
              <a:defRPr sz="3200"/>
            </a:lvl1pPr>
          </a:lstStyle>
          <a:p>
            <a:pPr lvl="0"/>
            <a:r>
              <a:rPr lang="en-US"/>
              <a:t>Department or Office Webpage</a:t>
            </a:r>
          </a:p>
        </p:txBody>
      </p:sp>
      <p:sp>
        <p:nvSpPr>
          <p:cNvPr id="5" name="contact info">
            <a:extLst>
              <a:ext uri="{FF2B5EF4-FFF2-40B4-BE49-F238E27FC236}">
                <a16:creationId xmlns:a16="http://schemas.microsoft.com/office/drawing/2014/main" id="{6F4F1684-EE2D-419B-9D6E-6617B1C18A9E}"/>
              </a:ext>
            </a:extLst>
          </p:cNvPr>
          <p:cNvSpPr>
            <a:spLocks noGrp="1"/>
          </p:cNvSpPr>
          <p:nvPr>
            <p:ph idx="13" hasCustomPrompt="1"/>
          </p:nvPr>
        </p:nvSpPr>
        <p:spPr>
          <a:xfrm>
            <a:off x="-1" y="2226096"/>
            <a:ext cx="12191999" cy="1493491"/>
          </a:xfrm>
        </p:spPr>
        <p:txBody>
          <a:bodyPr lIns="0" rIns="0">
            <a:normAutofit/>
          </a:bodyPr>
          <a:lstStyle>
            <a:lvl1pPr marL="0" indent="0" algn="ctr">
              <a:spcBef>
                <a:spcPts val="0"/>
              </a:spcBef>
              <a:spcAft>
                <a:spcPts val="1200"/>
              </a:spcAft>
              <a:buNone/>
              <a:defRPr sz="3200"/>
            </a:lvl1pPr>
          </a:lstStyle>
          <a:p>
            <a:pPr lvl="0"/>
            <a:r>
              <a:rPr lang="en-US"/>
              <a:t>Contact Info</a:t>
            </a:r>
          </a:p>
        </p:txBody>
      </p:sp>
      <p:sp>
        <p:nvSpPr>
          <p:cNvPr id="7" name="follow us">
            <a:extLst>
              <a:ext uri="{FF2B5EF4-FFF2-40B4-BE49-F238E27FC236}">
                <a16:creationId xmlns:a16="http://schemas.microsoft.com/office/drawing/2014/main" id="{45487015-5153-4640-AB82-30B0797FB536}"/>
              </a:ext>
            </a:extLst>
          </p:cNvPr>
          <p:cNvSpPr>
            <a:spLocks noGrp="1"/>
          </p:cNvSpPr>
          <p:nvPr>
            <p:ph idx="14" hasCustomPrompt="1"/>
          </p:nvPr>
        </p:nvSpPr>
        <p:spPr>
          <a:xfrm>
            <a:off x="0" y="3901967"/>
            <a:ext cx="12192000" cy="640081"/>
          </a:xfrm>
        </p:spPr>
        <p:txBody>
          <a:bodyPr lIns="0" rIns="0">
            <a:normAutofit/>
          </a:bodyPr>
          <a:lstStyle>
            <a:lvl1pPr marL="0" indent="0" algn="ctr">
              <a:spcBef>
                <a:spcPts val="0"/>
              </a:spcBef>
              <a:spcAft>
                <a:spcPts val="0"/>
              </a:spcAft>
              <a:buNone/>
              <a:defRPr sz="2400" b="1"/>
            </a:lvl1pPr>
          </a:lstStyle>
          <a:p>
            <a:pPr lvl="0"/>
            <a:r>
              <a:rPr lang="en-US"/>
              <a:t>Text</a:t>
            </a:r>
          </a:p>
        </p:txBody>
      </p:sp>
      <p:pic>
        <p:nvPicPr>
          <p:cNvPr id="8" name="Facebook">
            <a:extLst>
              <a:ext uri="{FF2B5EF4-FFF2-40B4-BE49-F238E27FC236}">
                <a16:creationId xmlns:a16="http://schemas.microsoft.com/office/drawing/2014/main" id="{D47437DB-276A-491E-9DED-5CE275B555E9}"/>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7940" y="4737577"/>
            <a:ext cx="644285" cy="640080"/>
          </a:xfrm>
          <a:prstGeom prst="rect">
            <a:avLst/>
          </a:prstGeom>
        </p:spPr>
      </p:pic>
      <p:sp>
        <p:nvSpPr>
          <p:cNvPr id="11" name="Facebook handle">
            <a:extLst>
              <a:ext uri="{FF2B5EF4-FFF2-40B4-BE49-F238E27FC236}">
                <a16:creationId xmlns:a16="http://schemas.microsoft.com/office/drawing/2014/main" id="{582D491C-6C97-4EB7-9FC4-C09543B2B4CB}"/>
              </a:ext>
            </a:extLst>
          </p:cNvPr>
          <p:cNvSpPr>
            <a:spLocks noGrp="1"/>
          </p:cNvSpPr>
          <p:nvPr>
            <p:ph type="body" sz="quarter" idx="15" hasCustomPrompt="1"/>
          </p:nvPr>
        </p:nvSpPr>
        <p:spPr>
          <a:xfrm>
            <a:off x="3518901" y="5497665"/>
            <a:ext cx="1542361" cy="640080"/>
          </a:xfrm>
        </p:spPr>
        <p:txBody>
          <a:bodyPr rIns="0">
            <a:noAutofit/>
          </a:bodyPr>
          <a:lstStyle>
            <a:lvl1pPr marL="0" indent="0" algn="ctr">
              <a:buNone/>
              <a:defRPr sz="1400"/>
            </a:lvl1pPr>
          </a:lstStyle>
          <a:p>
            <a:pPr lvl="0"/>
            <a:r>
              <a:rPr lang="en-US"/>
              <a:t>Enter Facebook info</a:t>
            </a:r>
          </a:p>
        </p:txBody>
      </p:sp>
      <p:pic>
        <p:nvPicPr>
          <p:cNvPr id="9" name="Twitter">
            <a:extLst>
              <a:ext uri="{FF2B5EF4-FFF2-40B4-BE49-F238E27FC236}">
                <a16:creationId xmlns:a16="http://schemas.microsoft.com/office/drawing/2014/main" id="{0D9005C3-B95E-4B18-AAE7-E24BE5196D0C}"/>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6823" y="4737577"/>
            <a:ext cx="638349" cy="640080"/>
          </a:xfrm>
          <a:prstGeom prst="rect">
            <a:avLst/>
          </a:prstGeom>
        </p:spPr>
      </p:pic>
      <p:sp>
        <p:nvSpPr>
          <p:cNvPr id="12" name="Twitter handle">
            <a:extLst>
              <a:ext uri="{FF2B5EF4-FFF2-40B4-BE49-F238E27FC236}">
                <a16:creationId xmlns:a16="http://schemas.microsoft.com/office/drawing/2014/main" id="{86493432-72F4-449E-B539-D1AA7F57D162}"/>
              </a:ext>
            </a:extLst>
          </p:cNvPr>
          <p:cNvSpPr>
            <a:spLocks noGrp="1"/>
          </p:cNvSpPr>
          <p:nvPr>
            <p:ph type="body" sz="quarter" idx="16" hasCustomPrompt="1"/>
          </p:nvPr>
        </p:nvSpPr>
        <p:spPr>
          <a:xfrm>
            <a:off x="5291766" y="5497665"/>
            <a:ext cx="1608463" cy="640081"/>
          </a:xfrm>
        </p:spPr>
        <p:txBody>
          <a:bodyPr rIns="91440">
            <a:noAutofit/>
          </a:bodyPr>
          <a:lstStyle>
            <a:lvl1pPr marL="0" indent="0" algn="ctr">
              <a:buNone/>
              <a:defRPr sz="1400"/>
            </a:lvl1pPr>
          </a:lstStyle>
          <a:p>
            <a:pPr lvl="0"/>
            <a:r>
              <a:rPr lang="en-US"/>
              <a:t>Enter Twitter info</a:t>
            </a:r>
          </a:p>
        </p:txBody>
      </p:sp>
      <p:pic>
        <p:nvPicPr>
          <p:cNvPr id="10" name="Instagram">
            <a:extLst>
              <a:ext uri="{FF2B5EF4-FFF2-40B4-BE49-F238E27FC236}">
                <a16:creationId xmlns:a16="http://schemas.microsoft.com/office/drawing/2014/main" id="{378C0CF0-E836-4DD3-855C-BE5F54E6A3E9}"/>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7579776" y="4690799"/>
            <a:ext cx="734848" cy="733636"/>
          </a:xfrm>
          <a:prstGeom prst="rect">
            <a:avLst/>
          </a:prstGeom>
        </p:spPr>
      </p:pic>
      <p:sp>
        <p:nvSpPr>
          <p:cNvPr id="13" name="Instagram handle">
            <a:extLst>
              <a:ext uri="{FF2B5EF4-FFF2-40B4-BE49-F238E27FC236}">
                <a16:creationId xmlns:a16="http://schemas.microsoft.com/office/drawing/2014/main" id="{3B7466F7-8FB3-4D97-990A-262C144EE8EF}"/>
              </a:ext>
            </a:extLst>
          </p:cNvPr>
          <p:cNvSpPr>
            <a:spLocks noGrp="1"/>
          </p:cNvSpPr>
          <p:nvPr userDrawn="1">
            <p:ph type="body" sz="quarter" idx="17" hasCustomPrompt="1"/>
          </p:nvPr>
        </p:nvSpPr>
        <p:spPr>
          <a:xfrm>
            <a:off x="7182175" y="5497665"/>
            <a:ext cx="1608462" cy="640081"/>
          </a:xfrm>
        </p:spPr>
        <p:txBody>
          <a:bodyPr rIns="91440">
            <a:noAutofit/>
          </a:bodyPr>
          <a:lstStyle>
            <a:lvl1pPr marL="0" indent="0" algn="ctr">
              <a:buNone/>
              <a:defRPr sz="1400"/>
            </a:lvl1pPr>
          </a:lstStyle>
          <a:p>
            <a:pPr lvl="0"/>
            <a:r>
              <a:rPr lang="en-US"/>
              <a:t>Enter Instagram info</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userDrawn="1">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898860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6E5C6-1C04-4D86-8555-886612432D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398DE2-1F98-4979-8D77-997338F829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09CF1F-3457-41FA-B76F-79FAA62468DF}"/>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1BEDE9E1-8C60-428C-9932-B0290D07241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A4AFAEA-753C-44DC-8AB7-6796EB49DA7C}"/>
              </a:ext>
            </a:extLst>
          </p:cNvPr>
          <p:cNvSpPr>
            <a:spLocks noGrp="1"/>
          </p:cNvSpPr>
          <p:nvPr>
            <p:ph type="sldNum" sz="quarter" idx="12"/>
          </p:nvPr>
        </p:nvSpPr>
        <p:spPr/>
        <p:txBody>
          <a:bodyPr/>
          <a:lstStyle/>
          <a:p>
            <a:fld id="{810A6998-A26A-4057-A7E3-3212BE7AC5C2}" type="slidenum">
              <a:rPr lang="en-US" smtClean="0"/>
              <a:t>‹#›</a:t>
            </a:fld>
            <a:endParaRPr lang="en-US"/>
          </a:p>
        </p:txBody>
      </p:sp>
    </p:spTree>
    <p:extLst>
      <p:ext uri="{BB962C8B-B14F-4D97-AF65-F5344CB8AC3E}">
        <p14:creationId xmlns:p14="http://schemas.microsoft.com/office/powerpoint/2010/main" val="1513704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ocial_Medi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EA166-BC90-4E13-9118-9507EBCED23D}"/>
              </a:ext>
            </a:extLst>
          </p:cNvPr>
          <p:cNvSpPr>
            <a:spLocks noGrp="1"/>
          </p:cNvSpPr>
          <p:nvPr>
            <p:ph type="title"/>
          </p:nvPr>
        </p:nvSpPr>
        <p:spPr/>
        <p:txBody>
          <a:bodyPr/>
          <a:lstStyle/>
          <a:p>
            <a:r>
              <a:rPr lang="en-US"/>
              <a:t>Click to edit Master title style</a:t>
            </a:r>
          </a:p>
        </p:txBody>
      </p:sp>
      <p:pic>
        <p:nvPicPr>
          <p:cNvPr id="4" name="Facebook">
            <a:extLst>
              <a:ext uri="{FF2B5EF4-FFF2-40B4-BE49-F238E27FC236}">
                <a16:creationId xmlns:a16="http://schemas.microsoft.com/office/drawing/2014/main" id="{9AC9CED7-B302-106F-129F-6BC7C1D5888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39535" y="1579728"/>
            <a:ext cx="914400" cy="914400"/>
          </a:xfrm>
          <a:prstGeom prst="rect">
            <a:avLst/>
          </a:prstGeom>
        </p:spPr>
      </p:pic>
      <p:sp>
        <p:nvSpPr>
          <p:cNvPr id="11" name="Facebook handle">
            <a:extLst>
              <a:ext uri="{FF2B5EF4-FFF2-40B4-BE49-F238E27FC236}">
                <a16:creationId xmlns:a16="http://schemas.microsoft.com/office/drawing/2014/main" id="{609D7336-40E6-48D5-B192-BB72CD36C7BB}"/>
              </a:ext>
            </a:extLst>
          </p:cNvPr>
          <p:cNvSpPr>
            <a:spLocks noGrp="1"/>
          </p:cNvSpPr>
          <p:nvPr>
            <p:ph type="body" sz="quarter" idx="18" hasCustomPrompt="1"/>
          </p:nvPr>
        </p:nvSpPr>
        <p:spPr>
          <a:xfrm>
            <a:off x="748420" y="2532939"/>
            <a:ext cx="2486025" cy="914400"/>
          </a:xfrm>
        </p:spPr>
        <p:txBody>
          <a:bodyPr rIns="0">
            <a:noAutofit/>
          </a:bodyPr>
          <a:lstStyle>
            <a:lvl1pPr marL="0" indent="0" algn="ctr">
              <a:buNone/>
              <a:defRPr sz="1400"/>
            </a:lvl1pPr>
          </a:lstStyle>
          <a:p>
            <a:pPr lvl="0"/>
            <a:r>
              <a:rPr lang="en-US"/>
              <a:t>Text</a:t>
            </a:r>
          </a:p>
        </p:txBody>
      </p:sp>
      <p:pic>
        <p:nvPicPr>
          <p:cNvPr id="6" name="Instagram">
            <a:extLst>
              <a:ext uri="{FF2B5EF4-FFF2-40B4-BE49-F238E27FC236}">
                <a16:creationId xmlns:a16="http://schemas.microsoft.com/office/drawing/2014/main" id="{046AED96-B8A4-1C42-F3A1-1FFE1A13C7A7}"/>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t="124" b="124"/>
          <a:stretch/>
        </p:blipFill>
        <p:spPr>
          <a:xfrm>
            <a:off x="4858762" y="1579728"/>
            <a:ext cx="916670" cy="914400"/>
          </a:xfrm>
          <a:prstGeom prst="rect">
            <a:avLst/>
          </a:prstGeom>
        </p:spPr>
      </p:pic>
      <p:sp>
        <p:nvSpPr>
          <p:cNvPr id="13" name="Instagram handle">
            <a:extLst>
              <a:ext uri="{FF2B5EF4-FFF2-40B4-BE49-F238E27FC236}">
                <a16:creationId xmlns:a16="http://schemas.microsoft.com/office/drawing/2014/main" id="{EECF6CFD-9E31-4C05-886A-971A6B72527F}"/>
              </a:ext>
            </a:extLst>
          </p:cNvPr>
          <p:cNvSpPr>
            <a:spLocks noGrp="1"/>
          </p:cNvSpPr>
          <p:nvPr>
            <p:ph type="body" sz="quarter" idx="19" hasCustomPrompt="1"/>
          </p:nvPr>
        </p:nvSpPr>
        <p:spPr>
          <a:xfrm>
            <a:off x="4110793" y="2514600"/>
            <a:ext cx="2487168" cy="914400"/>
          </a:xfrm>
        </p:spPr>
        <p:txBody>
          <a:bodyPr rIns="91440">
            <a:noAutofit/>
          </a:bodyPr>
          <a:lstStyle>
            <a:lvl1pPr marL="0" indent="0" algn="ctr">
              <a:buNone/>
              <a:defRPr sz="1400"/>
            </a:lvl1pPr>
          </a:lstStyle>
          <a:p>
            <a:pPr lvl="0"/>
            <a:r>
              <a:rPr lang="en-US"/>
              <a:t>Text</a:t>
            </a:r>
          </a:p>
        </p:txBody>
      </p:sp>
      <p:pic>
        <p:nvPicPr>
          <p:cNvPr id="28" name="LinkedIn" descr="A blue and black logo&#10;&#10;Description automatically generated">
            <a:extLst>
              <a:ext uri="{FF2B5EF4-FFF2-40B4-BE49-F238E27FC236}">
                <a16:creationId xmlns:a16="http://schemas.microsoft.com/office/drawing/2014/main" id="{02AF793E-34A8-FE98-2B43-623603DE17E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61254" y="1579728"/>
            <a:ext cx="1075267" cy="914400"/>
          </a:xfrm>
          <a:prstGeom prst="rect">
            <a:avLst/>
          </a:prstGeom>
        </p:spPr>
      </p:pic>
      <p:sp>
        <p:nvSpPr>
          <p:cNvPr id="15" name="LinkedIn handle">
            <a:extLst>
              <a:ext uri="{FF2B5EF4-FFF2-40B4-BE49-F238E27FC236}">
                <a16:creationId xmlns:a16="http://schemas.microsoft.com/office/drawing/2014/main" id="{8DA16D1B-DD85-498B-A177-DDB843C07A0E}"/>
              </a:ext>
            </a:extLst>
          </p:cNvPr>
          <p:cNvSpPr>
            <a:spLocks noGrp="1"/>
          </p:cNvSpPr>
          <p:nvPr>
            <p:ph type="body" sz="quarter" idx="20" hasCustomPrompt="1"/>
          </p:nvPr>
        </p:nvSpPr>
        <p:spPr>
          <a:xfrm>
            <a:off x="7239001" y="2532939"/>
            <a:ext cx="3059502" cy="914400"/>
          </a:xfrm>
        </p:spPr>
        <p:txBody>
          <a:bodyPr rIns="91440">
            <a:noAutofit/>
          </a:bodyPr>
          <a:lstStyle>
            <a:lvl1pPr marL="0" indent="0" algn="ctr">
              <a:buNone/>
              <a:defRPr sz="1400"/>
            </a:lvl1pPr>
          </a:lstStyle>
          <a:p>
            <a:pPr lvl="0"/>
            <a:r>
              <a:rPr lang="en-US"/>
              <a:t>Text</a:t>
            </a:r>
          </a:p>
        </p:txBody>
      </p:sp>
      <p:pic>
        <p:nvPicPr>
          <p:cNvPr id="12" name="Threads">
            <a:extLst>
              <a:ext uri="{FF2B5EF4-FFF2-40B4-BE49-F238E27FC236}">
                <a16:creationId xmlns:a16="http://schemas.microsoft.com/office/drawing/2014/main" id="{41AF5339-2B19-BD63-3B11-24F6C0CB7BA8}"/>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rcRect t="4126" b="4126"/>
          <a:stretch/>
        </p:blipFill>
        <p:spPr>
          <a:xfrm>
            <a:off x="1535363" y="4019550"/>
            <a:ext cx="912137" cy="914400"/>
          </a:xfrm>
          <a:prstGeom prst="rect">
            <a:avLst/>
          </a:prstGeom>
          <a:solidFill>
            <a:schemeClr val="tx1"/>
          </a:solidFill>
        </p:spPr>
      </p:pic>
      <p:sp>
        <p:nvSpPr>
          <p:cNvPr id="10" name="Threads handle">
            <a:extLst>
              <a:ext uri="{FF2B5EF4-FFF2-40B4-BE49-F238E27FC236}">
                <a16:creationId xmlns:a16="http://schemas.microsoft.com/office/drawing/2014/main" id="{96D88CB0-4FD8-2F0F-AFC3-6D59A048757F}"/>
              </a:ext>
            </a:extLst>
          </p:cNvPr>
          <p:cNvSpPr>
            <a:spLocks noGrp="1"/>
          </p:cNvSpPr>
          <p:nvPr>
            <p:ph type="body" sz="quarter" idx="21" hasCustomPrompt="1"/>
          </p:nvPr>
        </p:nvSpPr>
        <p:spPr>
          <a:xfrm>
            <a:off x="747277" y="5031874"/>
            <a:ext cx="2487168" cy="914400"/>
          </a:xfrm>
        </p:spPr>
        <p:txBody>
          <a:bodyPr rIns="91440">
            <a:noAutofit/>
          </a:bodyPr>
          <a:lstStyle>
            <a:lvl1pPr marL="0" indent="0" algn="ctr">
              <a:buNone/>
              <a:defRPr sz="1400"/>
            </a:lvl1pPr>
          </a:lstStyle>
          <a:p>
            <a:pPr lvl="0"/>
            <a:r>
              <a:rPr lang="en-US"/>
              <a:t>Text</a:t>
            </a:r>
          </a:p>
        </p:txBody>
      </p:sp>
      <p:pic>
        <p:nvPicPr>
          <p:cNvPr id="14" name="X">
            <a:extLst>
              <a:ext uri="{FF2B5EF4-FFF2-40B4-BE49-F238E27FC236}">
                <a16:creationId xmlns:a16="http://schemas.microsoft.com/office/drawing/2014/main" id="{5AE40B57-6609-96B5-4C42-D12A59417CFB}"/>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rcRect t="1201" b="1201"/>
          <a:stretch/>
        </p:blipFill>
        <p:spPr>
          <a:xfrm>
            <a:off x="4896042" y="3991849"/>
            <a:ext cx="916670" cy="914400"/>
          </a:xfrm>
          <a:prstGeom prst="rect">
            <a:avLst/>
          </a:prstGeom>
        </p:spPr>
      </p:pic>
      <p:sp>
        <p:nvSpPr>
          <p:cNvPr id="7" name="X Handle">
            <a:extLst>
              <a:ext uri="{FF2B5EF4-FFF2-40B4-BE49-F238E27FC236}">
                <a16:creationId xmlns:a16="http://schemas.microsoft.com/office/drawing/2014/main" id="{8203FBA7-0BF5-431F-8DA2-9F3A04190A95}"/>
              </a:ext>
            </a:extLst>
          </p:cNvPr>
          <p:cNvSpPr>
            <a:spLocks noGrp="1"/>
          </p:cNvSpPr>
          <p:nvPr>
            <p:ph type="body" sz="quarter" idx="16" hasCustomPrompt="1"/>
          </p:nvPr>
        </p:nvSpPr>
        <p:spPr>
          <a:xfrm>
            <a:off x="4110793" y="5009938"/>
            <a:ext cx="2487168" cy="914400"/>
          </a:xfrm>
        </p:spPr>
        <p:txBody>
          <a:bodyPr rIns="91440">
            <a:noAutofit/>
          </a:bodyPr>
          <a:lstStyle>
            <a:lvl1pPr marL="0" indent="0" algn="ctr">
              <a:buNone/>
              <a:defRPr sz="1400"/>
            </a:lvl1pPr>
          </a:lstStyle>
          <a:p>
            <a:pPr lvl="0"/>
            <a:r>
              <a:rPr lang="en-US"/>
              <a:t>Text</a:t>
            </a:r>
          </a:p>
        </p:txBody>
      </p:sp>
      <p:pic>
        <p:nvPicPr>
          <p:cNvPr id="30" name="YouTube">
            <a:extLst>
              <a:ext uri="{FF2B5EF4-FFF2-40B4-BE49-F238E27FC236}">
                <a16:creationId xmlns:a16="http://schemas.microsoft.com/office/drawing/2014/main" id="{254E4991-1E11-CC44-9806-55B96A767E59}"/>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7260123" y="4129009"/>
            <a:ext cx="2855192" cy="640080"/>
          </a:xfrm>
          <a:prstGeom prst="rect">
            <a:avLst/>
          </a:prstGeom>
        </p:spPr>
      </p:pic>
      <p:sp>
        <p:nvSpPr>
          <p:cNvPr id="9" name="YouTube Channel">
            <a:extLst>
              <a:ext uri="{FF2B5EF4-FFF2-40B4-BE49-F238E27FC236}">
                <a16:creationId xmlns:a16="http://schemas.microsoft.com/office/drawing/2014/main" id="{FFD85E77-EDED-42B1-881F-34A5909A5532}"/>
              </a:ext>
            </a:extLst>
          </p:cNvPr>
          <p:cNvSpPr>
            <a:spLocks noGrp="1"/>
          </p:cNvSpPr>
          <p:nvPr>
            <p:ph type="body" sz="quarter" idx="17" hasCustomPrompt="1"/>
          </p:nvPr>
        </p:nvSpPr>
        <p:spPr>
          <a:xfrm>
            <a:off x="7239001" y="5009938"/>
            <a:ext cx="3059502" cy="914400"/>
          </a:xfrm>
        </p:spPr>
        <p:txBody>
          <a:bodyPr rIns="91440">
            <a:noAutofit/>
          </a:bodyPr>
          <a:lstStyle>
            <a:lvl1pPr marL="0" indent="0" algn="ctr">
              <a:buNone/>
              <a:defRPr sz="1400"/>
            </a:lvl1pPr>
          </a:lstStyle>
          <a:p>
            <a:pPr lvl="0"/>
            <a:r>
              <a:rPr lang="en-US"/>
              <a:t>Text</a:t>
            </a:r>
          </a:p>
        </p:txBody>
      </p:sp>
      <p:sp>
        <p:nvSpPr>
          <p:cNvPr id="3" name="Slide Number Placeholder 2">
            <a:extLst>
              <a:ext uri="{FF2B5EF4-FFF2-40B4-BE49-F238E27FC236}">
                <a16:creationId xmlns:a16="http://schemas.microsoft.com/office/drawing/2014/main" id="{F7BAE708-477A-4A20-B43D-CB4603F14509}"/>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20978173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Sec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264C6-2DE2-4496-9BDD-E370398EF70B}"/>
              </a:ext>
            </a:extLst>
          </p:cNvPr>
          <p:cNvSpPr>
            <a:spLocks noGrp="1"/>
          </p:cNvSpPr>
          <p:nvPr>
            <p:ph type="title"/>
          </p:nvPr>
        </p:nvSpPr>
        <p:spPr>
          <a:xfrm>
            <a:off x="0" y="1203650"/>
            <a:ext cx="12192000" cy="2726386"/>
          </a:xfrm>
        </p:spPr>
        <p:txBody>
          <a:bodyPr/>
          <a:lstStyle>
            <a:lvl1pPr algn="ctr">
              <a:defRPr/>
            </a:lvl1pPr>
          </a:lstStyle>
          <a:p>
            <a:r>
              <a:rPr lang="en-US"/>
              <a:t>Click to edit Master title style</a:t>
            </a:r>
          </a:p>
        </p:txBody>
      </p:sp>
      <p:sp>
        <p:nvSpPr>
          <p:cNvPr id="5" name="Slide Number Placeholder 4">
            <a:extLst>
              <a:ext uri="{FF2B5EF4-FFF2-40B4-BE49-F238E27FC236}">
                <a16:creationId xmlns:a16="http://schemas.microsoft.com/office/drawing/2014/main" id="{CD1FDB5E-23D5-4641-84CD-18757E9EBC1F}"/>
              </a:ext>
            </a:extLst>
          </p:cNvPr>
          <p:cNvSpPr>
            <a:spLocks noGrp="1"/>
          </p:cNvSpPr>
          <p:nvPr>
            <p:ph type="sldNum" sz="quarter" idx="12"/>
          </p:nvPr>
        </p:nvSpPr>
        <p:spPr>
          <a:xfrm>
            <a:off x="8610600" y="6294482"/>
            <a:ext cx="2743200" cy="365125"/>
          </a:xfrm>
        </p:spPr>
        <p:txBody>
          <a:bodyPr/>
          <a:lstStyle/>
          <a:p>
            <a:fld id="{063B872D-3AE9-4542-A461-B751CD6BB84C}" type="slidenum">
              <a:rPr lang="en-US" smtClean="0"/>
              <a:t>‹#›</a:t>
            </a:fld>
            <a:endParaRPr lang="en-US"/>
          </a:p>
        </p:txBody>
      </p:sp>
    </p:spTree>
    <p:extLst>
      <p:ext uri="{BB962C8B-B14F-4D97-AF65-F5344CB8AC3E}">
        <p14:creationId xmlns:p14="http://schemas.microsoft.com/office/powerpoint/2010/main" val="4244550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Presenta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14CF2-96BC-4ED7-87C7-9D6684FBC9F1}"/>
              </a:ext>
            </a:extLst>
          </p:cNvPr>
          <p:cNvSpPr>
            <a:spLocks noGrp="1"/>
          </p:cNvSpPr>
          <p:nvPr>
            <p:ph type="ctrTitle" hasCustomPrompt="1"/>
          </p:nvPr>
        </p:nvSpPr>
        <p:spPr>
          <a:xfrm>
            <a:off x="0" y="2037850"/>
            <a:ext cx="12191999" cy="1282447"/>
          </a:xfrm>
        </p:spPr>
        <p:txBody>
          <a:bodyPr anchor="b"/>
          <a:lstStyle>
            <a:lvl1pPr algn="ctr">
              <a:defRPr sz="5400"/>
            </a:lvl1pPr>
          </a:lstStyle>
          <a:p>
            <a:r>
              <a:rPr lang="en-US"/>
              <a:t>Presentation Title</a:t>
            </a:r>
          </a:p>
        </p:txBody>
      </p:sp>
      <p:sp>
        <p:nvSpPr>
          <p:cNvPr id="3" name="Subtitle 2">
            <a:extLst>
              <a:ext uri="{FF2B5EF4-FFF2-40B4-BE49-F238E27FC236}">
                <a16:creationId xmlns:a16="http://schemas.microsoft.com/office/drawing/2014/main" id="{CE9FB07D-9D60-4B83-BCD7-C0D73181423A}"/>
              </a:ext>
            </a:extLst>
          </p:cNvPr>
          <p:cNvSpPr>
            <a:spLocks noGrp="1"/>
          </p:cNvSpPr>
          <p:nvPr>
            <p:ph type="subTitle" idx="1" hasCustomPrompt="1"/>
          </p:nvPr>
        </p:nvSpPr>
        <p:spPr>
          <a:xfrm>
            <a:off x="1" y="3654080"/>
            <a:ext cx="12191998" cy="2198080"/>
          </a:xfrm>
        </p:spPr>
        <p:txBody>
          <a:bodyPr/>
          <a:lstStyle>
            <a:lvl1pPr marL="0" indent="0" algn="ctr">
              <a:buNone/>
              <a:defRPr sz="2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Office Name</a:t>
            </a:r>
          </a:p>
          <a:p>
            <a:r>
              <a:rPr lang="en-US"/>
              <a:t>Division Name</a:t>
            </a:r>
          </a:p>
          <a:p>
            <a:r>
              <a:rPr lang="en-US"/>
              <a:t>Date</a:t>
            </a:r>
          </a:p>
        </p:txBody>
      </p:sp>
    </p:spTree>
    <p:extLst>
      <p:ext uri="{BB962C8B-B14F-4D97-AF65-F5344CB8AC3E}">
        <p14:creationId xmlns:p14="http://schemas.microsoft.com/office/powerpoint/2010/main" val="41208082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Presenta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14CF2-96BC-4ED7-87C7-9D6684FBC9F1}"/>
              </a:ext>
            </a:extLst>
          </p:cNvPr>
          <p:cNvSpPr>
            <a:spLocks noGrp="1"/>
          </p:cNvSpPr>
          <p:nvPr>
            <p:ph type="ctrTitle" hasCustomPrompt="1"/>
          </p:nvPr>
        </p:nvSpPr>
        <p:spPr>
          <a:xfrm>
            <a:off x="0" y="2037850"/>
            <a:ext cx="12191999" cy="1282447"/>
          </a:xfrm>
        </p:spPr>
        <p:txBody>
          <a:bodyPr anchor="b"/>
          <a:lstStyle>
            <a:lvl1pPr algn="ctr">
              <a:defRPr sz="5400"/>
            </a:lvl1pPr>
          </a:lstStyle>
          <a:p>
            <a:r>
              <a:rPr lang="en-US"/>
              <a:t>Presentation Title</a:t>
            </a:r>
          </a:p>
        </p:txBody>
      </p:sp>
      <p:sp>
        <p:nvSpPr>
          <p:cNvPr id="3" name="Subtitle 2">
            <a:extLst>
              <a:ext uri="{FF2B5EF4-FFF2-40B4-BE49-F238E27FC236}">
                <a16:creationId xmlns:a16="http://schemas.microsoft.com/office/drawing/2014/main" id="{CE9FB07D-9D60-4B83-BCD7-C0D73181423A}"/>
              </a:ext>
            </a:extLst>
          </p:cNvPr>
          <p:cNvSpPr>
            <a:spLocks noGrp="1"/>
          </p:cNvSpPr>
          <p:nvPr>
            <p:ph type="subTitle" idx="1" hasCustomPrompt="1"/>
          </p:nvPr>
        </p:nvSpPr>
        <p:spPr>
          <a:xfrm>
            <a:off x="1" y="3654080"/>
            <a:ext cx="12191998" cy="2198080"/>
          </a:xfrm>
        </p:spPr>
        <p:txBody>
          <a:bodyPr/>
          <a:lstStyle>
            <a:lvl1pPr marL="0" indent="0" algn="ctr">
              <a:buNone/>
              <a:defRPr sz="2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Office Name</a:t>
            </a:r>
          </a:p>
          <a:p>
            <a:r>
              <a:rPr lang="en-US"/>
              <a:t>Division Name</a:t>
            </a:r>
          </a:p>
          <a:p>
            <a:r>
              <a:rPr lang="en-US"/>
              <a:t>Date</a:t>
            </a:r>
          </a:p>
        </p:txBody>
      </p:sp>
    </p:spTree>
    <p:extLst>
      <p:ext uri="{BB962C8B-B14F-4D97-AF65-F5344CB8AC3E}">
        <p14:creationId xmlns:p14="http://schemas.microsoft.com/office/powerpoint/2010/main" val="1655372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_Content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430627"/>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3735253"/>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3887812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Sec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264C6-2DE2-4496-9BDD-E370398EF70B}"/>
              </a:ext>
            </a:extLst>
          </p:cNvPr>
          <p:cNvSpPr>
            <a:spLocks noGrp="1"/>
          </p:cNvSpPr>
          <p:nvPr>
            <p:ph type="title"/>
          </p:nvPr>
        </p:nvSpPr>
        <p:spPr>
          <a:xfrm>
            <a:off x="0" y="1203650"/>
            <a:ext cx="12192000" cy="2726386"/>
          </a:xfrm>
        </p:spPr>
        <p:txBody>
          <a:bodyPr/>
          <a:lstStyle>
            <a:lvl1pPr algn="ctr">
              <a:defRPr/>
            </a:lvl1pPr>
          </a:lstStyle>
          <a:p>
            <a:r>
              <a:rPr lang="en-US"/>
              <a:t>Click to edit Master title style</a:t>
            </a:r>
          </a:p>
        </p:txBody>
      </p:sp>
      <p:sp>
        <p:nvSpPr>
          <p:cNvPr id="5" name="Slide Number Placeholder 4">
            <a:extLst>
              <a:ext uri="{FF2B5EF4-FFF2-40B4-BE49-F238E27FC236}">
                <a16:creationId xmlns:a16="http://schemas.microsoft.com/office/drawing/2014/main" id="{CD1FDB5E-23D5-4641-84CD-18757E9EBC1F}"/>
              </a:ext>
            </a:extLst>
          </p:cNvPr>
          <p:cNvSpPr>
            <a:spLocks noGrp="1"/>
          </p:cNvSpPr>
          <p:nvPr>
            <p:ph type="sldNum" sz="quarter" idx="12"/>
          </p:nvPr>
        </p:nvSpPr>
        <p:spPr>
          <a:xfrm>
            <a:off x="8610600" y="6294482"/>
            <a:ext cx="2743200" cy="365125"/>
          </a:xfrm>
        </p:spPr>
        <p:txBody>
          <a:bodyPr/>
          <a:lstStyle/>
          <a:p>
            <a:fld id="{063B872D-3AE9-4542-A461-B751CD6BB84C}" type="slidenum">
              <a:rPr lang="en-US" smtClean="0"/>
              <a:t>‹#›</a:t>
            </a:fld>
            <a:endParaRPr lang="en-US"/>
          </a:p>
        </p:txBody>
      </p:sp>
    </p:spTree>
    <p:extLst>
      <p:ext uri="{BB962C8B-B14F-4D97-AF65-F5344CB8AC3E}">
        <p14:creationId xmlns:p14="http://schemas.microsoft.com/office/powerpoint/2010/main" val="6442592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Sec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264C6-2DE2-4496-9BDD-E370398EF70B}"/>
              </a:ext>
            </a:extLst>
          </p:cNvPr>
          <p:cNvSpPr>
            <a:spLocks noGrp="1"/>
          </p:cNvSpPr>
          <p:nvPr>
            <p:ph type="title"/>
          </p:nvPr>
        </p:nvSpPr>
        <p:spPr>
          <a:xfrm>
            <a:off x="0" y="1203650"/>
            <a:ext cx="12192000" cy="2726386"/>
          </a:xfrm>
        </p:spPr>
        <p:txBody>
          <a:bodyPr/>
          <a:lstStyle>
            <a:lvl1pPr algn="ctr">
              <a:defRPr/>
            </a:lvl1pPr>
          </a:lstStyle>
          <a:p>
            <a:r>
              <a:rPr lang="en-US"/>
              <a:t>Click to edit Master title style</a:t>
            </a:r>
          </a:p>
        </p:txBody>
      </p:sp>
      <p:sp>
        <p:nvSpPr>
          <p:cNvPr id="5" name="Slide Number Placeholder 4">
            <a:extLst>
              <a:ext uri="{FF2B5EF4-FFF2-40B4-BE49-F238E27FC236}">
                <a16:creationId xmlns:a16="http://schemas.microsoft.com/office/drawing/2014/main" id="{CD1FDB5E-23D5-4641-84CD-18757E9EBC1F}"/>
              </a:ext>
            </a:extLst>
          </p:cNvPr>
          <p:cNvSpPr>
            <a:spLocks noGrp="1"/>
          </p:cNvSpPr>
          <p:nvPr>
            <p:ph type="sldNum" sz="quarter" idx="12"/>
          </p:nvPr>
        </p:nvSpPr>
        <p:spPr>
          <a:xfrm>
            <a:off x="8610600" y="6294482"/>
            <a:ext cx="2743200" cy="365125"/>
          </a:xfrm>
        </p:spPr>
        <p:txBody>
          <a:bodyPr/>
          <a:lstStyle/>
          <a:p>
            <a:fld id="{063B872D-3AE9-4542-A461-B751CD6BB84C}" type="slidenum">
              <a:rPr lang="en-US" smtClean="0"/>
              <a:t>‹#›</a:t>
            </a:fld>
            <a:endParaRPr lang="en-US"/>
          </a:p>
        </p:txBody>
      </p:sp>
    </p:spTree>
    <p:extLst>
      <p:ext uri="{BB962C8B-B14F-4D97-AF65-F5344CB8AC3E}">
        <p14:creationId xmlns:p14="http://schemas.microsoft.com/office/powerpoint/2010/main" val="157648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wo_Content_Sub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7" name="Subtitle 1">
            <a:extLst>
              <a:ext uri="{FF2B5EF4-FFF2-40B4-BE49-F238E27FC236}">
                <a16:creationId xmlns:a16="http://schemas.microsoft.com/office/drawing/2014/main" id="{FE7420B2-557E-48EE-B2B6-06D64A51825A}"/>
              </a:ext>
            </a:extLst>
          </p:cNvPr>
          <p:cNvSpPr>
            <a:spLocks noGrp="1"/>
          </p:cNvSpPr>
          <p:nvPr>
            <p:ph type="body" idx="14"/>
          </p:nvPr>
        </p:nvSpPr>
        <p:spPr>
          <a:xfrm>
            <a:off x="146291" y="1138548"/>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962460"/>
            <a:ext cx="11890272" cy="1433759"/>
          </a:xfrm>
        </p:spPr>
        <p:txBody>
          <a:bodyPr rIns="91440">
            <a:noAutofit/>
          </a:bodyPr>
          <a:lstStyle>
            <a:lvl1pPr>
              <a:defRPr sz="2400"/>
            </a:lvl1pPr>
            <a:lvl2pPr>
              <a:defRPr sz="20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8" name="Subtitle 2">
            <a:extLst>
              <a:ext uri="{FF2B5EF4-FFF2-40B4-BE49-F238E27FC236}">
                <a16:creationId xmlns:a16="http://schemas.microsoft.com/office/drawing/2014/main" id="{38B7E127-F1D4-487E-A15F-845BF8F6D645}"/>
              </a:ext>
            </a:extLst>
          </p:cNvPr>
          <p:cNvSpPr>
            <a:spLocks noGrp="1"/>
          </p:cNvSpPr>
          <p:nvPr>
            <p:ph type="body" idx="15"/>
          </p:nvPr>
        </p:nvSpPr>
        <p:spPr>
          <a:xfrm>
            <a:off x="146290" y="3603812"/>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4439797"/>
            <a:ext cx="11890272" cy="1522429"/>
          </a:xfrm>
        </p:spPr>
        <p:txBody>
          <a:bodyPr rIns="91440">
            <a:noAutofit/>
          </a:bodyPr>
          <a:lstStyle>
            <a:lvl1pPr>
              <a:defRPr sz="2400"/>
            </a:lvl1pPr>
            <a:lvl2pPr>
              <a:defRPr sz="20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217046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9E70591A-C582-4B0B-95C3-1CEE6E7FEE31}"/>
              </a:ext>
            </a:extLst>
          </p:cNvPr>
          <p:cNvSpPr>
            <a:spLocks noGrp="1"/>
          </p:cNvSpPr>
          <p:nvPr>
            <p:ph sz="half" idx="13"/>
          </p:nvPr>
        </p:nvSpPr>
        <p:spPr>
          <a:xfrm>
            <a:off x="6172202" y="1429016"/>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886054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2CA358F9-FDAB-435E-8C1A-4A738B05E0CA}"/>
              </a:ext>
            </a:extLst>
          </p:cNvPr>
          <p:cNvSpPr>
            <a:spLocks noGrp="1"/>
          </p:cNvSpPr>
          <p:nvPr>
            <p:ph sz="half" idx="13"/>
          </p:nvPr>
        </p:nvSpPr>
        <p:spPr>
          <a:xfrm>
            <a:off x="419559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DACFA113-9FF8-4E58-B951-B3F0EC9E1F73}"/>
              </a:ext>
            </a:extLst>
          </p:cNvPr>
          <p:cNvSpPr>
            <a:spLocks noGrp="1"/>
          </p:cNvSpPr>
          <p:nvPr>
            <p:ph sz="half" idx="14"/>
          </p:nvPr>
        </p:nvSpPr>
        <p:spPr>
          <a:xfrm>
            <a:off x="8214912" y="1431790"/>
            <a:ext cx="3800820" cy="4498057"/>
          </a:xfrm>
        </p:spPr>
        <p:txBody>
          <a:bodyPr rIns="82296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4113474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93910-36C0-4247-AA8F-0AE4EEC9E761}"/>
              </a:ext>
            </a:extLst>
          </p:cNvPr>
          <p:cNvSpPr>
            <a:spLocks noGrp="1"/>
          </p:cNvSpPr>
          <p:nvPr>
            <p:ph type="title"/>
          </p:nvPr>
        </p:nvSpPr>
        <p:spPr>
          <a:xfrm>
            <a:off x="1258430" y="380196"/>
            <a:ext cx="10128421" cy="769977"/>
          </a:xfrm>
        </p:spPr>
        <p:txBody>
          <a:bodyPr/>
          <a:lstStyle/>
          <a:p>
            <a:r>
              <a:rPr lang="en-US"/>
              <a:t>Click to edit Master title style</a:t>
            </a:r>
          </a:p>
        </p:txBody>
      </p:sp>
      <p:sp>
        <p:nvSpPr>
          <p:cNvPr id="3" name="Subtitle 1">
            <a:extLst>
              <a:ext uri="{FF2B5EF4-FFF2-40B4-BE49-F238E27FC236}">
                <a16:creationId xmlns:a16="http://schemas.microsoft.com/office/drawing/2014/main" id="{555F8427-E9CA-49E6-8AE9-ED1BDBD1330C}"/>
              </a:ext>
            </a:extLst>
          </p:cNvPr>
          <p:cNvSpPr>
            <a:spLocks noGrp="1"/>
          </p:cNvSpPr>
          <p:nvPr>
            <p:ph type="body" idx="1"/>
          </p:nvPr>
        </p:nvSpPr>
        <p:spPr>
          <a:xfrm>
            <a:off x="171064" y="1449806"/>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1">
            <a:extLst>
              <a:ext uri="{FF2B5EF4-FFF2-40B4-BE49-F238E27FC236}">
                <a16:creationId xmlns:a16="http://schemas.microsoft.com/office/drawing/2014/main" id="{5321AB6E-4445-4BB1-B9FB-988FE3FCB0A0}"/>
              </a:ext>
            </a:extLst>
          </p:cNvPr>
          <p:cNvSpPr>
            <a:spLocks noGrp="1"/>
          </p:cNvSpPr>
          <p:nvPr>
            <p:ph sz="half" idx="2"/>
          </p:nvPr>
        </p:nvSpPr>
        <p:spPr>
          <a:xfrm>
            <a:off x="171064" y="2273718"/>
            <a:ext cx="5876389" cy="3664374"/>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ubtitle 2">
            <a:extLst>
              <a:ext uri="{FF2B5EF4-FFF2-40B4-BE49-F238E27FC236}">
                <a16:creationId xmlns:a16="http://schemas.microsoft.com/office/drawing/2014/main" id="{BE337800-272E-4187-948E-AB6D00DF71A1}"/>
              </a:ext>
            </a:extLst>
          </p:cNvPr>
          <p:cNvSpPr>
            <a:spLocks noGrp="1"/>
          </p:cNvSpPr>
          <p:nvPr>
            <p:ph type="body" idx="13"/>
          </p:nvPr>
        </p:nvSpPr>
        <p:spPr>
          <a:xfrm>
            <a:off x="6145878" y="1450895"/>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2">
            <a:extLst>
              <a:ext uri="{FF2B5EF4-FFF2-40B4-BE49-F238E27FC236}">
                <a16:creationId xmlns:a16="http://schemas.microsoft.com/office/drawing/2014/main" id="{3490EC0F-BFAC-421B-8701-663D6C38BD0D}"/>
              </a:ext>
            </a:extLst>
          </p:cNvPr>
          <p:cNvSpPr>
            <a:spLocks noGrp="1"/>
          </p:cNvSpPr>
          <p:nvPr>
            <p:ph sz="half" idx="14"/>
          </p:nvPr>
        </p:nvSpPr>
        <p:spPr>
          <a:xfrm>
            <a:off x="6145878" y="2274806"/>
            <a:ext cx="5876389" cy="3663285"/>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F91FAFC8-95D4-42F6-A237-AD9B38EF06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689915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_Content_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6" name="Content Placeholder 5">
            <a:extLst>
              <a:ext uri="{FF2B5EF4-FFF2-40B4-BE49-F238E27FC236}">
                <a16:creationId xmlns:a16="http://schemas.microsoft.com/office/drawing/2014/main" id="{D07E23E6-6A2F-4EBB-BAA3-780723750EAA}"/>
              </a:ext>
            </a:extLst>
          </p:cNvPr>
          <p:cNvSpPr>
            <a:spLocks noGrp="1"/>
          </p:cNvSpPr>
          <p:nvPr>
            <p:ph sz="quarter" idx="11"/>
          </p:nvPr>
        </p:nvSpPr>
        <p:spPr>
          <a:xfrm>
            <a:off x="149319" y="1228725"/>
            <a:ext cx="11839480" cy="671793"/>
          </a:xfrm>
        </p:spPr>
        <p:txBody>
          <a:bodyPr>
            <a:normAutofit/>
          </a:bodyPr>
          <a:lstStyle>
            <a:lvl1pPr marL="0" indent="0">
              <a:buNone/>
              <a:defRPr sz="3200"/>
            </a:lvl1pPr>
          </a:lstStyle>
          <a:p>
            <a:pPr lvl="0"/>
            <a:r>
              <a:rPr lang="en-US"/>
              <a:t>Click to edit Master text styles</a:t>
            </a:r>
          </a:p>
        </p:txBody>
      </p:sp>
      <p:sp>
        <p:nvSpPr>
          <p:cNvPr id="8" name="Table Placeholder 7">
            <a:extLst>
              <a:ext uri="{FF2B5EF4-FFF2-40B4-BE49-F238E27FC236}">
                <a16:creationId xmlns:a16="http://schemas.microsoft.com/office/drawing/2014/main" id="{F2E4A04F-CC4A-4D65-ADD6-100415BF7610}"/>
              </a:ext>
            </a:extLst>
          </p:cNvPr>
          <p:cNvSpPr>
            <a:spLocks noGrp="1"/>
          </p:cNvSpPr>
          <p:nvPr>
            <p:ph type="tbl" sz="quarter" idx="12" hasCustomPrompt="1"/>
          </p:nvPr>
        </p:nvSpPr>
        <p:spPr>
          <a:xfrm>
            <a:off x="149319" y="2073275"/>
            <a:ext cx="11863293" cy="3806825"/>
          </a:xfrm>
        </p:spPr>
        <p:txBody>
          <a:bodyPr/>
          <a:lstStyle>
            <a:lvl1pPr>
              <a:defRPr/>
            </a:lvl1pPr>
          </a:lstStyle>
          <a:p>
            <a:r>
              <a:rPr lang="en-US"/>
              <a:t>Table</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246294336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_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4" name="Graph Placeholder">
            <a:extLst>
              <a:ext uri="{FF2B5EF4-FFF2-40B4-BE49-F238E27FC236}">
                <a16:creationId xmlns:a16="http://schemas.microsoft.com/office/drawing/2014/main" id="{77EA46B5-DFD9-4CBD-916B-41252B3634A1}"/>
              </a:ext>
            </a:extLst>
          </p:cNvPr>
          <p:cNvSpPr>
            <a:spLocks noGrp="1"/>
          </p:cNvSpPr>
          <p:nvPr>
            <p:ph type="chart" sz="quarter" idx="13"/>
          </p:nvPr>
        </p:nvSpPr>
        <p:spPr>
          <a:xfrm>
            <a:off x="143219" y="1277938"/>
            <a:ext cx="11864631" cy="4682187"/>
          </a:xfrm>
        </p:spPr>
        <p:txBody>
          <a:bodyPr/>
          <a:lstStyle/>
          <a:p>
            <a:r>
              <a:rPr lang="en-US"/>
              <a:t>Click icon to add chart</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658930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_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594912" y="1520826"/>
            <a:ext cx="10642294" cy="4384216"/>
          </a:xfrm>
        </p:spPr>
        <p:txBody>
          <a:bodyPr/>
          <a:lstStyle/>
          <a:p>
            <a:r>
              <a:rPr lang="en-US"/>
              <a:t>Click icon to add picture</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651084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image" Target="../media/image1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696D1C8D-2804-489C-86CC-F70D29F92737}"/>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49340" y="162881"/>
            <a:ext cx="11893320" cy="1630683"/>
          </a:xfrm>
          <a:prstGeom prst="rect">
            <a:avLst/>
          </a:prstGeom>
        </p:spPr>
      </p:pic>
      <p:sp>
        <p:nvSpPr>
          <p:cNvPr id="2" name="Title Placeholder 1">
            <a:extLst>
              <a:ext uri="{FF2B5EF4-FFF2-40B4-BE49-F238E27FC236}">
                <a16:creationId xmlns:a16="http://schemas.microsoft.com/office/drawing/2014/main" id="{A52D6E93-3D36-4693-94CF-5E08B138DE51}"/>
              </a:ext>
            </a:extLst>
          </p:cNvPr>
          <p:cNvSpPr>
            <a:spLocks noGrp="1"/>
          </p:cNvSpPr>
          <p:nvPr>
            <p:ph type="title"/>
          </p:nvPr>
        </p:nvSpPr>
        <p:spPr>
          <a:xfrm>
            <a:off x="1256841" y="378896"/>
            <a:ext cx="10096959" cy="747579"/>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F8288CE7-0338-4DCA-9309-6257DC1AB2BD}"/>
              </a:ext>
            </a:extLst>
          </p:cNvPr>
          <p:cNvSpPr>
            <a:spLocks noGrp="1"/>
          </p:cNvSpPr>
          <p:nvPr>
            <p:ph type="body" idx="1"/>
          </p:nvPr>
        </p:nvSpPr>
        <p:spPr>
          <a:xfrm>
            <a:off x="146292" y="1430626"/>
            <a:ext cx="11890272" cy="4507465"/>
          </a:xfrm>
          <a:prstGeom prst="rect">
            <a:avLst/>
          </a:prstGeom>
        </p:spPr>
        <p:txBody>
          <a:bodyPr vert="horz" lIns="91440" tIns="45720" rIns="82296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C25DAC51-AACD-4066-8BD6-6F7BF018F00F}"/>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C0398713-19FC-43BC-8C7D-F7EE32024943}"/>
              </a:ext>
            </a:extLst>
          </p:cNvPr>
          <p:cNvSpPr>
            <a:spLocks noGrp="1"/>
          </p:cNvSpPr>
          <p:nvPr>
            <p:ph type="sldNum" sz="quarter" idx="4"/>
          </p:nvPr>
        </p:nvSpPr>
        <p:spPr>
          <a:xfrm>
            <a:off x="8687719" y="6257197"/>
            <a:ext cx="2743200" cy="365125"/>
          </a:xfrm>
          <a:prstGeom prst="rect">
            <a:avLst/>
          </a:prstGeom>
        </p:spPr>
        <p:txBody>
          <a:bodyPr vert="horz" lIns="91440" tIns="45720" rIns="91440" bIns="45720" rtlCol="0" anchor="ctr"/>
          <a:lstStyle>
            <a:lvl1pPr algn="r">
              <a:defRPr sz="1400">
                <a:solidFill>
                  <a:schemeClr val="bg1"/>
                </a:solidFill>
                <a:latin typeface="Palatino Linotype" panose="02040502050505030304" pitchFamily="18" charset="0"/>
              </a:defRPr>
            </a:lvl1pPr>
          </a:lstStyle>
          <a:p>
            <a:fld id="{A3D1C70C-36A2-44FC-A083-98959550CFF4}" type="slidenum">
              <a:rPr lang="en-US" smtClean="0"/>
              <a:pPr/>
              <a:t>‹#›</a:t>
            </a:fld>
            <a:endParaRPr lang="en-US"/>
          </a:p>
        </p:txBody>
      </p:sp>
    </p:spTree>
    <p:extLst>
      <p:ext uri="{BB962C8B-B14F-4D97-AF65-F5344CB8AC3E}">
        <p14:creationId xmlns:p14="http://schemas.microsoft.com/office/powerpoint/2010/main" val="1292156905"/>
      </p:ext>
    </p:extLst>
  </p:cSld>
  <p:clrMap bg1="lt1" tx1="dk1" bg2="lt2" tx2="dk2" accent1="accent1" accent2="accent2" accent3="accent3" accent4="accent4" accent5="accent5" accent6="accent6" hlink="hlink" folHlink="folHlink"/>
  <p:sldLayoutIdLst>
    <p:sldLayoutId id="2147483680" r:id="rId1"/>
    <p:sldLayoutId id="2147483671" r:id="rId2"/>
    <p:sldLayoutId id="2147483677" r:id="rId3"/>
    <p:sldLayoutId id="2147483664" r:id="rId4"/>
    <p:sldLayoutId id="2147483670" r:id="rId5"/>
    <p:sldLayoutId id="2147483665" r:id="rId6"/>
    <p:sldLayoutId id="2147483681" r:id="rId7"/>
    <p:sldLayoutId id="2147483675" r:id="rId8"/>
    <p:sldLayoutId id="2147483676" r:id="rId9"/>
    <p:sldLayoutId id="2147483672" r:id="rId10"/>
    <p:sldLayoutId id="2147483690" r:id="rId11"/>
    <p:sldLayoutId id="2147483669" r:id="rId12"/>
    <p:sldLayoutId id="2147483689" r:id="rId13"/>
    <p:sldLayoutId id="2147483678" r:id="rId14"/>
    <p:sldLayoutId id="2147483691" r:id="rId15"/>
    <p:sldLayoutId id="2147483692" r:id="rId16"/>
    <p:sldLayoutId id="2147483693" r:id="rId17"/>
    <p:sldLayoutId id="2147483695" r:id="rId18"/>
  </p:sldLayoutIdLst>
  <p:hf hdr="0" dt="0"/>
  <p:txStyles>
    <p:titleStyle>
      <a:lvl1pPr algn="l" defTabSz="914400" rtl="0" eaLnBrk="1" latinLnBrk="0" hangingPunct="1">
        <a:lnSpc>
          <a:spcPct val="90000"/>
        </a:lnSpc>
        <a:spcBef>
          <a:spcPct val="0"/>
        </a:spcBef>
        <a:buNone/>
        <a:defRPr sz="5000" b="1" kern="1200">
          <a:solidFill>
            <a:srgbClr val="6E2405"/>
          </a:solidFill>
          <a:latin typeface="Palatino Linotype" panose="02040502050505030304" pitchFamily="18" charset="0"/>
          <a:ea typeface="+mj-ea"/>
          <a:cs typeface="+mj-cs"/>
        </a:defRPr>
      </a:lvl1pPr>
    </p:titleStyle>
    <p:body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40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6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Logo: New Jersey Department of Education.">
            <a:extLst>
              <a:ext uri="{FF2B5EF4-FFF2-40B4-BE49-F238E27FC236}">
                <a16:creationId xmlns:a16="http://schemas.microsoft.com/office/drawing/2014/main" id="{CF96DE2C-7117-450B-9505-73F2CC7674D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169" y="-5897"/>
            <a:ext cx="12081830" cy="2551181"/>
          </a:xfrm>
          <a:prstGeom prst="rect">
            <a:avLst/>
          </a:prstGeom>
        </p:spPr>
      </p:pic>
      <p:sp>
        <p:nvSpPr>
          <p:cNvPr id="3" name="Text Placeholder 2">
            <a:extLst>
              <a:ext uri="{FF2B5EF4-FFF2-40B4-BE49-F238E27FC236}">
                <a16:creationId xmlns:a16="http://schemas.microsoft.com/office/drawing/2014/main" id="{056ABD99-43FC-48BD-956C-54F530646711}"/>
              </a:ext>
            </a:extLst>
          </p:cNvPr>
          <p:cNvSpPr>
            <a:spLocks noGrp="1"/>
          </p:cNvSpPr>
          <p:nvPr>
            <p:ph type="body" idx="1"/>
          </p:nvPr>
        </p:nvSpPr>
        <p:spPr>
          <a:xfrm>
            <a:off x="110169" y="1825625"/>
            <a:ext cx="11788048" cy="4351338"/>
          </a:xfrm>
          <a:prstGeom prst="rect">
            <a:avLst/>
          </a:prstGeom>
        </p:spPr>
        <p:txBody>
          <a:bodyPr vert="horz" lIns="91440" tIns="45720" rIns="91440" bIns="45720" rtlCol="0">
            <a:normAutofit/>
          </a:bodyPr>
          <a:lstStyle/>
          <a:p>
            <a:pPr lvl="0"/>
            <a:r>
              <a:rPr lang="en-US"/>
              <a:t>Do not use this layout</a:t>
            </a:r>
          </a:p>
        </p:txBody>
      </p:sp>
    </p:spTree>
    <p:extLst>
      <p:ext uri="{BB962C8B-B14F-4D97-AF65-F5344CB8AC3E}">
        <p14:creationId xmlns:p14="http://schemas.microsoft.com/office/powerpoint/2010/main" val="3885510845"/>
      </p:ext>
    </p:extLst>
  </p:cSld>
  <p:clrMap bg1="lt1" tx1="dk1" bg2="lt2" tx2="dk2" accent1="accent1" accent2="accent2" accent3="accent3" accent4="accent4" accent5="accent5" accent6="accent6" hlink="hlink" folHlink="folHlink"/>
  <p:sldLayoutIdLst>
    <p:sldLayoutId id="2147483679" r:id="rId1"/>
    <p:sldLayoutId id="2147483694" r:id="rId2"/>
  </p:sldLayoutIdLst>
  <p:hf hdr="0" dt="0"/>
  <p:txStyles>
    <p:titleStyle>
      <a:lvl1pPr algn="ctr" defTabSz="914400" rtl="0" eaLnBrk="1" latinLnBrk="0" hangingPunct="1">
        <a:lnSpc>
          <a:spcPct val="90000"/>
        </a:lnSpc>
        <a:spcBef>
          <a:spcPct val="0"/>
        </a:spcBef>
        <a:buNone/>
        <a:defRPr sz="5400" b="1" kern="1200">
          <a:solidFill>
            <a:srgbClr val="6E2405"/>
          </a:solidFill>
          <a:latin typeface="Palatino Linotype" panose="02040502050505030304" pitchFamily="18" charset="0"/>
          <a:ea typeface="+mj-ea"/>
          <a:cs typeface="+mj-cs"/>
        </a:defRPr>
      </a:lvl1pPr>
    </p:titleStyle>
    <p:bodyStyle>
      <a:lvl1pPr marL="0" indent="0" algn="l" defTabSz="914400" rtl="0" eaLnBrk="1" latinLnBrk="0" hangingPunct="1">
        <a:lnSpc>
          <a:spcPct val="108000"/>
        </a:lnSpc>
        <a:spcBef>
          <a:spcPts val="1000"/>
        </a:spcBef>
        <a:spcAft>
          <a:spcPts val="1400"/>
        </a:spcAft>
        <a:buFont typeface="Arial" panose="020B0604020202020204" pitchFamily="34" charset="0"/>
        <a:buNone/>
        <a:defRPr sz="44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60367D-4F1F-4D06-9551-9D120A83F86F}"/>
              </a:ext>
            </a:extLst>
          </p:cNvPr>
          <p:cNvSpPr>
            <a:spLocks noGrp="1"/>
          </p:cNvSpPr>
          <p:nvPr>
            <p:ph type="title"/>
          </p:nvPr>
        </p:nvSpPr>
        <p:spPr>
          <a:xfrm>
            <a:off x="149340" y="365125"/>
            <a:ext cx="1189027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7A9155-9D6F-4818-A1EA-81ACC0306B47}"/>
              </a:ext>
            </a:extLst>
          </p:cNvPr>
          <p:cNvSpPr>
            <a:spLocks noGrp="1"/>
          </p:cNvSpPr>
          <p:nvPr>
            <p:ph type="body" idx="1"/>
          </p:nvPr>
        </p:nvSpPr>
        <p:spPr>
          <a:xfrm>
            <a:off x="149340" y="1825625"/>
            <a:ext cx="11890272" cy="412232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94CC72A4-5CFF-4D23-9567-642F3352896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20D45371-22E5-41E2-9C10-6B0FADA8412F}"/>
              </a:ext>
            </a:extLst>
          </p:cNvPr>
          <p:cNvSpPr>
            <a:spLocks noGrp="1"/>
          </p:cNvSpPr>
          <p:nvPr>
            <p:ph type="sldNum" sz="quarter" idx="4"/>
          </p:nvPr>
        </p:nvSpPr>
        <p:spPr>
          <a:xfrm>
            <a:off x="8610600" y="6285773"/>
            <a:ext cx="2743200" cy="365125"/>
          </a:xfrm>
          <a:prstGeom prst="rect">
            <a:avLst/>
          </a:prstGeom>
        </p:spPr>
        <p:txBody>
          <a:bodyPr vert="horz" lIns="91440" tIns="45720" rIns="91440" bIns="45720" rtlCol="0" anchor="ctr"/>
          <a:lstStyle>
            <a:lvl1pPr algn="r">
              <a:defRPr sz="1400">
                <a:solidFill>
                  <a:schemeClr val="bg1"/>
                </a:solidFill>
                <a:latin typeface="Palatino Linotype" panose="02040502050505030304" pitchFamily="18" charset="0"/>
              </a:defRPr>
            </a:lvl1pPr>
          </a:lstStyle>
          <a:p>
            <a:fld id="{063B872D-3AE9-4542-A461-B751CD6BB84C}" type="slidenum">
              <a:rPr lang="en-US" smtClean="0"/>
              <a:pPr/>
              <a:t>‹#›</a:t>
            </a:fld>
            <a:endParaRPr lang="en-US"/>
          </a:p>
        </p:txBody>
      </p:sp>
    </p:spTree>
    <p:extLst>
      <p:ext uri="{BB962C8B-B14F-4D97-AF65-F5344CB8AC3E}">
        <p14:creationId xmlns:p14="http://schemas.microsoft.com/office/powerpoint/2010/main" val="63614674"/>
      </p:ext>
    </p:extLst>
  </p:cSld>
  <p:clrMap bg1="lt1" tx1="dk1" bg2="lt2" tx2="dk2" accent1="accent1" accent2="accent2" accent3="accent3" accent4="accent4" accent5="accent5" accent6="accent6" hlink="hlink" folHlink="folHlink"/>
  <p:sldLayoutIdLst>
    <p:sldLayoutId id="2147483688" r:id="rId1"/>
  </p:sldLayoutIdLst>
  <p:hf hdr="0" dt="0"/>
  <p:txStyles>
    <p:titleStyle>
      <a:lvl1pPr algn="l" defTabSz="914400" rtl="0" eaLnBrk="1" latinLnBrk="0" hangingPunct="1">
        <a:lnSpc>
          <a:spcPct val="90000"/>
        </a:lnSpc>
        <a:spcBef>
          <a:spcPct val="0"/>
        </a:spcBef>
        <a:buNone/>
        <a:defRPr sz="6000" kern="1200">
          <a:solidFill>
            <a:srgbClr val="6E2405"/>
          </a:solidFill>
          <a:latin typeface="Palatino Linotype" panose="02040502050505030304" pitchFamily="18" charset="0"/>
          <a:ea typeface="+mj-ea"/>
          <a:cs typeface="+mj-cs"/>
        </a:defRPr>
      </a:lvl1pPr>
    </p:titleStyle>
    <p:body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0"/>
        </a:spcBef>
        <a:spcAft>
          <a:spcPts val="1400"/>
        </a:spcAft>
        <a:buFont typeface="Arial" panose="020B0604020202020204" pitchFamily="34" charset="0"/>
        <a:buChar char="•"/>
        <a:defRPr sz="20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1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1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F721C53-EE46-9371-D41F-5F05C73B5B61}"/>
              </a:ext>
            </a:extLst>
          </p:cNvPr>
          <p:cNvSpPr>
            <a:spLocks noGrp="1"/>
          </p:cNvSpPr>
          <p:nvPr>
            <p:ph type="sldNum" sz="quarter" idx="12"/>
          </p:nvPr>
        </p:nvSpPr>
        <p:spPr/>
        <p:txBody>
          <a:bodyPr/>
          <a:lstStyle/>
          <a:p>
            <a:fld id="{063B872D-3AE9-4542-A461-B751CD6BB84C}" type="slidenum">
              <a:rPr lang="en-US" smtClean="0"/>
              <a:t>1</a:t>
            </a:fld>
            <a:endParaRPr lang="en-US"/>
          </a:p>
        </p:txBody>
      </p:sp>
      <p:pic>
        <p:nvPicPr>
          <p:cNvPr id="5" name="Picture 4">
            <a:extLst>
              <a:ext uri="{FF2B5EF4-FFF2-40B4-BE49-F238E27FC236}">
                <a16:creationId xmlns:a16="http://schemas.microsoft.com/office/drawing/2014/main" id="{FADA39EA-F9DE-FAF6-269C-4C31506D452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51" y="0"/>
            <a:ext cx="6868732" cy="6858000"/>
          </a:xfrm>
          <a:prstGeom prst="rect">
            <a:avLst/>
          </a:prstGeom>
        </p:spPr>
      </p:pic>
      <p:sp>
        <p:nvSpPr>
          <p:cNvPr id="6" name="Title 5">
            <a:extLst>
              <a:ext uri="{FF2B5EF4-FFF2-40B4-BE49-F238E27FC236}">
                <a16:creationId xmlns:a16="http://schemas.microsoft.com/office/drawing/2014/main" id="{F5360FC6-EBDF-A7B3-0DA2-0A7663E918D8}"/>
              </a:ext>
            </a:extLst>
          </p:cNvPr>
          <p:cNvSpPr txBox="1">
            <a:spLocks noGrp="1"/>
          </p:cNvSpPr>
          <p:nvPr>
            <p:ph type="title" idx="4294967295"/>
          </p:nvPr>
        </p:nvSpPr>
        <p:spPr>
          <a:xfrm>
            <a:off x="6867881" y="0"/>
            <a:ext cx="5324119" cy="6894195"/>
          </a:xfrm>
          <a:prstGeom prst="rect">
            <a:avLst/>
          </a:prstGeom>
          <a:solidFill>
            <a:schemeClr val="bg1"/>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6E2405"/>
              </a:solidFill>
              <a:effectLst/>
              <a:uLnTx/>
              <a:uFillTx/>
              <a:latin typeface="Palatino Linotype"/>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6E2405"/>
                </a:solidFill>
                <a:effectLst/>
                <a:uLnTx/>
                <a:uFillTx/>
                <a:latin typeface="Palatino Linotype"/>
                <a:ea typeface="+mn-ea"/>
                <a:cs typeface="+mn-cs"/>
              </a:rPr>
              <a:t>Revisions and Key Perspectives in </a:t>
            </a:r>
            <a:br>
              <a:rPr kumimoji="0" lang="en-US" sz="4000" b="1" i="0" u="none" strike="noStrike" kern="1200" cap="none" spc="0" normalizeH="0" baseline="0" noProof="0" dirty="0">
                <a:ln>
                  <a:noFill/>
                </a:ln>
                <a:solidFill>
                  <a:srgbClr val="6E2405"/>
                </a:solidFill>
                <a:effectLst/>
                <a:uLnTx/>
                <a:uFillTx/>
                <a:latin typeface="Palatino Linotype"/>
                <a:ea typeface="+mn-ea"/>
                <a:cs typeface="+mn-cs"/>
              </a:rPr>
            </a:br>
            <a:r>
              <a:rPr kumimoji="0" lang="en-US" sz="4000" b="1" i="0" u="none" strike="noStrike" kern="1200" cap="none" spc="0" normalizeH="0" baseline="0" noProof="0" dirty="0">
                <a:ln>
                  <a:noFill/>
                </a:ln>
                <a:solidFill>
                  <a:srgbClr val="6E2405"/>
                </a:solidFill>
                <a:effectLst/>
                <a:uLnTx/>
                <a:uFillTx/>
                <a:latin typeface="Palatino Linotype"/>
                <a:ea typeface="+mn-ea"/>
                <a:cs typeface="+mn-cs"/>
              </a:rPr>
              <a:t>Middle School Mathematics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6E2405"/>
              </a:solidFill>
              <a:effectLst/>
              <a:uLnTx/>
              <a:uFillTx/>
              <a:latin typeface="Palatino Linotype"/>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Palatino Linotype"/>
                <a:ea typeface="+mn-ea"/>
                <a:cs typeface="+mn-cs"/>
              </a:rPr>
              <a:t>Division of Teaching and Learning Services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Palatino Linotype"/>
                <a:ea typeface="+mn-ea"/>
                <a:cs typeface="+mn-cs"/>
              </a:rPr>
              <a:t>Office of Standards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Palatino Linotype"/>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Palatino Linotype"/>
                <a:ea typeface="+mn-ea"/>
                <a:cs typeface="+mn-cs"/>
              </a:rPr>
              <a:t>Dr. Deidre Richardson, Ed.D.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Palatino Linotype"/>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Palatino Linotype"/>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Palatino Linotype"/>
                <a:ea typeface="+mn-ea"/>
                <a:cs typeface="+mn-cs"/>
              </a:rPr>
              <a:t>October 24, 2024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Palatino Linotype"/>
                <a:ea typeface="+mn-ea"/>
                <a:cs typeface="+mn-cs"/>
              </a:rPr>
              <a:t>November 14, 2024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Palatino Linotype"/>
                <a:ea typeface="+mn-ea"/>
                <a:cs typeface="+mn-cs"/>
              </a:rPr>
              <a:t>December 17, 2024</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6E2405"/>
              </a:solidFill>
              <a:effectLst/>
              <a:uLnTx/>
              <a:uFillTx/>
              <a:latin typeface="+mn-lt"/>
              <a:ea typeface="+mn-ea"/>
              <a:cs typeface="+mn-cs"/>
            </a:endParaRPr>
          </a:p>
        </p:txBody>
      </p:sp>
      <p:pic>
        <p:nvPicPr>
          <p:cNvPr id="2" name="Picture 1">
            <a:extLst>
              <a:ext uri="{FF2B5EF4-FFF2-40B4-BE49-F238E27FC236}">
                <a16:creationId xmlns:a16="http://schemas.microsoft.com/office/drawing/2014/main" id="{F3A82BEB-9084-9253-3ACC-0518EA56819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35191" y="36195"/>
            <a:ext cx="6868732" cy="6858000"/>
          </a:xfrm>
          <a:prstGeom prst="rect">
            <a:avLst/>
          </a:prstGeom>
        </p:spPr>
      </p:pic>
    </p:spTree>
    <p:extLst>
      <p:ext uri="{BB962C8B-B14F-4D97-AF65-F5344CB8AC3E}">
        <p14:creationId xmlns:p14="http://schemas.microsoft.com/office/powerpoint/2010/main" val="27623168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AEBF67C-3C42-46F7-A9EA-DEFE397F961E}"/>
              </a:ext>
            </a:extLst>
          </p:cNvPr>
          <p:cNvSpPr>
            <a:spLocks noGrp="1"/>
          </p:cNvSpPr>
          <p:nvPr>
            <p:ph type="title"/>
          </p:nvPr>
        </p:nvSpPr>
        <p:spPr>
          <a:xfrm>
            <a:off x="1256841" y="378896"/>
            <a:ext cx="10174078" cy="747579"/>
          </a:xfrm>
        </p:spPr>
        <p:txBody>
          <a:bodyPr/>
          <a:lstStyle/>
          <a:p>
            <a:r>
              <a:rPr lang="en-US" sz="3600" dirty="0">
                <a:latin typeface="Palatino Linotype"/>
              </a:rPr>
              <a:t>Progression of Key Concepts (Grade 7-8)</a:t>
            </a:r>
            <a:endParaRPr lang="en-US" sz="3600" dirty="0"/>
          </a:p>
        </p:txBody>
      </p:sp>
      <p:sp>
        <p:nvSpPr>
          <p:cNvPr id="2" name="Content Placeholder 1">
            <a:extLst>
              <a:ext uri="{FF2B5EF4-FFF2-40B4-BE49-F238E27FC236}">
                <a16:creationId xmlns:a16="http://schemas.microsoft.com/office/drawing/2014/main" id="{71C3D8DF-E137-4A51-9364-1273FDCAFB97}"/>
              </a:ext>
            </a:extLst>
          </p:cNvPr>
          <p:cNvSpPr>
            <a:spLocks noGrp="1"/>
          </p:cNvSpPr>
          <p:nvPr>
            <p:ph sz="half" idx="1"/>
          </p:nvPr>
        </p:nvSpPr>
        <p:spPr>
          <a:xfrm>
            <a:off x="497057" y="1064831"/>
            <a:ext cx="11177337" cy="4869218"/>
          </a:xfrm>
        </p:spPr>
        <p:txBody>
          <a:bodyPr>
            <a:noAutofit/>
          </a:bodyPr>
          <a:lstStyle/>
          <a:p>
            <a:pPr marL="0" marR="0" indent="0">
              <a:lnSpc>
                <a:spcPct val="114000"/>
              </a:lnSpc>
              <a:spcBef>
                <a:spcPts val="300"/>
              </a:spcBef>
              <a:spcAft>
                <a:spcPts val="300"/>
              </a:spcAft>
              <a:buNone/>
            </a:pPr>
            <a:r>
              <a:rPr lang="en-US" sz="2100" b="1" dirty="0"/>
              <a:t>Grade 7 cont’d</a:t>
            </a:r>
            <a:endParaRPr lang="en-US" sz="2100" dirty="0"/>
          </a:p>
          <a:p>
            <a:pPr marL="238125" marR="0" indent="-238125">
              <a:lnSpc>
                <a:spcPct val="114000"/>
              </a:lnSpc>
              <a:spcBef>
                <a:spcPts val="300"/>
              </a:spcBef>
              <a:spcAft>
                <a:spcPts val="1500"/>
              </a:spcAft>
            </a:pPr>
            <a:r>
              <a:rPr lang="en-US" sz="2100" dirty="0"/>
              <a:t>7.SP.C.5 Understand that probability of a </a:t>
            </a:r>
            <a:r>
              <a:rPr lang="en-US" sz="2100" b="1" dirty="0">
                <a:solidFill>
                  <a:srgbClr val="BC00BC"/>
                </a:solidFill>
              </a:rPr>
              <a:t>chance event </a:t>
            </a:r>
            <a:r>
              <a:rPr lang="en-US" sz="2100" dirty="0"/>
              <a:t>is a number between 0 and 1 that expresses the likelihood of the event occurring. Larger numbers indicate greater likelihood. A probability near 0 indicates an unlikely event, a probability around ½ indicates an event that is neither unlikely nor likely, and a probability near 1 indicates a likely event. </a:t>
            </a:r>
          </a:p>
          <a:p>
            <a:pPr marL="0" marR="0" indent="0">
              <a:lnSpc>
                <a:spcPct val="114000"/>
              </a:lnSpc>
              <a:spcBef>
                <a:spcPts val="300"/>
              </a:spcBef>
              <a:spcAft>
                <a:spcPts val="300"/>
              </a:spcAft>
              <a:buNone/>
            </a:pPr>
            <a:r>
              <a:rPr lang="en-US" sz="2100" b="1" dirty="0">
                <a:ea typeface="Calibri" panose="020F0502020204030204" pitchFamily="34" charset="0"/>
                <a:cs typeface="Times New Roman" panose="02020603050405020304" pitchFamily="18" charset="0"/>
              </a:rPr>
              <a:t>Grade 8 </a:t>
            </a:r>
          </a:p>
          <a:p>
            <a:pPr marL="238125" indent="-238125">
              <a:lnSpc>
                <a:spcPct val="114000"/>
              </a:lnSpc>
              <a:spcBef>
                <a:spcPts val="300"/>
              </a:spcBef>
              <a:spcAft>
                <a:spcPts val="1500"/>
              </a:spcAft>
            </a:pPr>
            <a:r>
              <a:rPr lang="en-US" sz="2100" dirty="0"/>
              <a:t>8.SP.A.4 Understand that patterns of association can also be seen in bivariate categorical data by displaying frequencies and relative frequencies in a two-way table. Construct and interpret a two-way table summarizing data on two categorical variables collected from the same subjects. Use relative frequencies calculated for rows or columns to describe possible </a:t>
            </a:r>
            <a:r>
              <a:rPr lang="en-US" sz="2100" b="1" dirty="0">
                <a:solidFill>
                  <a:srgbClr val="BC00BC"/>
                </a:solidFill>
              </a:rPr>
              <a:t>association</a:t>
            </a:r>
            <a:r>
              <a:rPr lang="en-US" sz="2100" dirty="0"/>
              <a:t> between two variables. </a:t>
            </a:r>
          </a:p>
        </p:txBody>
      </p:sp>
      <p:sp>
        <p:nvSpPr>
          <p:cNvPr id="7" name="Slide Number Placeholder 6">
            <a:extLst>
              <a:ext uri="{FF2B5EF4-FFF2-40B4-BE49-F238E27FC236}">
                <a16:creationId xmlns:a16="http://schemas.microsoft.com/office/drawing/2014/main" id="{F51982F8-DB57-4B9E-99A4-678D4644FEB5}"/>
              </a:ext>
            </a:extLst>
          </p:cNvPr>
          <p:cNvSpPr>
            <a:spLocks noGrp="1"/>
          </p:cNvSpPr>
          <p:nvPr>
            <p:ph type="sldNum" sz="quarter" idx="12"/>
          </p:nvPr>
        </p:nvSpPr>
        <p:spPr/>
        <p:txBody>
          <a:bodyPr/>
          <a:lstStyle/>
          <a:p>
            <a:fld id="{A3D1C70C-36A2-44FC-A083-98959550CFF4}" type="slidenum">
              <a:rPr lang="en-US" smtClean="0"/>
              <a:t>10</a:t>
            </a:fld>
            <a:endParaRPr lang="en-US"/>
          </a:p>
        </p:txBody>
      </p:sp>
    </p:spTree>
    <p:extLst>
      <p:ext uri="{BB962C8B-B14F-4D97-AF65-F5344CB8AC3E}">
        <p14:creationId xmlns:p14="http://schemas.microsoft.com/office/powerpoint/2010/main" val="2663448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1FA9-4C1F-4E6F-B96C-FA516DC2F7B5}"/>
              </a:ext>
            </a:extLst>
          </p:cNvPr>
          <p:cNvSpPr>
            <a:spLocks noGrp="1"/>
          </p:cNvSpPr>
          <p:nvPr>
            <p:ph type="title"/>
          </p:nvPr>
        </p:nvSpPr>
        <p:spPr>
          <a:xfrm>
            <a:off x="1256841" y="328144"/>
            <a:ext cx="10935159" cy="894479"/>
          </a:xfrm>
        </p:spPr>
        <p:txBody>
          <a:bodyPr/>
          <a:lstStyle/>
          <a:p>
            <a:r>
              <a:rPr lang="en-US" sz="4000" dirty="0">
                <a:latin typeface="Palatino Linotype"/>
              </a:rPr>
              <a:t>Grades 2</a:t>
            </a:r>
            <a:r>
              <a:rPr lang="en-US" sz="4000" kern="100" dirty="0">
                <a:effectLst/>
                <a:latin typeface="+mn-lt"/>
                <a:ea typeface="Calibri" panose="020F0502020204030204" pitchFamily="34" charset="0"/>
                <a:cs typeface="Times New Roman" panose="02020603050405020304" pitchFamily="18" charset="0"/>
              </a:rPr>
              <a:t>–</a:t>
            </a:r>
            <a:r>
              <a:rPr lang="en-US" sz="4000" dirty="0">
                <a:latin typeface="Palatino Linotype"/>
              </a:rPr>
              <a:t>5 Data Literacy Connections</a:t>
            </a:r>
          </a:p>
        </p:txBody>
      </p:sp>
      <p:sp>
        <p:nvSpPr>
          <p:cNvPr id="4" name="Slide Number Placeholder 3">
            <a:extLst>
              <a:ext uri="{FF2B5EF4-FFF2-40B4-BE49-F238E27FC236}">
                <a16:creationId xmlns:a16="http://schemas.microsoft.com/office/drawing/2014/main" id="{E893C574-E250-404E-8046-A4D49434D3A4}"/>
              </a:ext>
            </a:extLst>
          </p:cNvPr>
          <p:cNvSpPr>
            <a:spLocks noGrp="1"/>
          </p:cNvSpPr>
          <p:nvPr>
            <p:ph type="sldNum" sz="quarter" idx="10"/>
          </p:nvPr>
        </p:nvSpPr>
        <p:spPr/>
        <p:txBody>
          <a:bodyPr/>
          <a:lstStyle/>
          <a:p>
            <a:fld id="{A3D1C70C-36A2-44FC-A083-98959550CFF4}" type="slidenum">
              <a:rPr lang="en-US" smtClean="0"/>
              <a:pPr/>
              <a:t>11</a:t>
            </a:fld>
            <a:endParaRPr lang="en-US"/>
          </a:p>
        </p:txBody>
      </p:sp>
      <p:sp>
        <p:nvSpPr>
          <p:cNvPr id="5" name="Content Placeholder 2">
            <a:extLst>
              <a:ext uri="{FF2B5EF4-FFF2-40B4-BE49-F238E27FC236}">
                <a16:creationId xmlns:a16="http://schemas.microsoft.com/office/drawing/2014/main" id="{AE3C7FB1-40C5-F5F2-B44F-84E11D454B38}"/>
              </a:ext>
            </a:extLst>
          </p:cNvPr>
          <p:cNvSpPr txBox="1">
            <a:spLocks/>
          </p:cNvSpPr>
          <p:nvPr/>
        </p:nvSpPr>
        <p:spPr>
          <a:xfrm>
            <a:off x="394270" y="1127974"/>
            <a:ext cx="11421010" cy="5282835"/>
          </a:xfrm>
          <a:prstGeom prst="rect">
            <a:avLst/>
          </a:prstGeom>
        </p:spPr>
        <p:txBody>
          <a:bodyPr vert="horz" lIns="91440" tIns="45720" rIns="274320" bIns="45720" rtlCol="0" anchor="t">
            <a:noAutofit/>
          </a:bodyPr>
          <a:lst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36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latin typeface="Palatino Linotype"/>
              </a:rPr>
              <a:t>Data literacy: </a:t>
            </a:r>
            <a:r>
              <a:rPr lang="en-US" sz="2400" dirty="0">
                <a:latin typeface="Palatino Linotype"/>
              </a:rPr>
              <a:t>The ability to reason with and about data—including what data are and where data come from. This includes the ability to make good decisions based on data, to ask questions of data, and to use appropriate reasoning.</a:t>
            </a:r>
          </a:p>
          <a:p>
            <a:pPr marL="0" indent="0">
              <a:spcAft>
                <a:spcPts val="0"/>
              </a:spcAft>
              <a:buFont typeface="Arial" panose="020B0604020202020204" pitchFamily="34" charset="0"/>
              <a:buNone/>
            </a:pPr>
            <a:r>
              <a:rPr lang="en-US" sz="2400" b="1" dirty="0">
                <a:latin typeface="Palatino Linotype"/>
              </a:rPr>
              <a:t>Foundational Definitions</a:t>
            </a:r>
          </a:p>
          <a:p>
            <a:pPr marL="688975" indent="-217488">
              <a:spcBef>
                <a:spcPts val="0"/>
              </a:spcBef>
              <a:spcAft>
                <a:spcPts val="0"/>
              </a:spcAft>
            </a:pPr>
            <a:r>
              <a:rPr lang="en-US" sz="2400" dirty="0">
                <a:latin typeface="Palatino Linotype"/>
              </a:rPr>
              <a:t>Data: information collected to answer a question</a:t>
            </a:r>
          </a:p>
          <a:p>
            <a:pPr marL="0" indent="0">
              <a:spcAft>
                <a:spcPts val="0"/>
              </a:spcAft>
              <a:buFont typeface="Arial" panose="020B0604020202020204" pitchFamily="34" charset="0"/>
              <a:buNone/>
            </a:pPr>
            <a:r>
              <a:rPr lang="en-US" sz="2400" b="1" dirty="0">
                <a:latin typeface="Palatino Linotype"/>
              </a:rPr>
              <a:t>Select Foundational Skills and Concepts</a:t>
            </a:r>
          </a:p>
          <a:p>
            <a:pPr marL="688975" indent="-217488">
              <a:spcBef>
                <a:spcPts val="0"/>
              </a:spcBef>
              <a:spcAft>
                <a:spcPts val="0"/>
              </a:spcAft>
            </a:pPr>
            <a:r>
              <a:rPr lang="en-US" sz="2400" dirty="0">
                <a:latin typeface="Palatino Linotype"/>
              </a:rPr>
              <a:t>Formulating questions</a:t>
            </a:r>
          </a:p>
          <a:p>
            <a:pPr marL="688975" indent="-217488">
              <a:spcBef>
                <a:spcPts val="0"/>
              </a:spcBef>
              <a:spcAft>
                <a:spcPts val="0"/>
              </a:spcAft>
            </a:pPr>
            <a:r>
              <a:rPr lang="en-US" sz="2400" dirty="0">
                <a:latin typeface="Palatino Linotype"/>
              </a:rPr>
              <a:t>Variability (i.e., ‘data vary’)</a:t>
            </a:r>
          </a:p>
          <a:p>
            <a:pPr marL="688975" indent="-217488">
              <a:spcBef>
                <a:spcPts val="0"/>
              </a:spcBef>
              <a:spcAft>
                <a:spcPts val="0"/>
              </a:spcAft>
            </a:pPr>
            <a:r>
              <a:rPr lang="en-US" sz="2400" dirty="0">
                <a:latin typeface="Palatino Linotype"/>
              </a:rPr>
              <a:t>Consider data that has already been collected (e.g., second-hand data)</a:t>
            </a:r>
          </a:p>
          <a:p>
            <a:pPr marL="688975" indent="-217488">
              <a:spcBef>
                <a:spcPts val="0"/>
              </a:spcBef>
              <a:spcAft>
                <a:spcPts val="0"/>
              </a:spcAft>
            </a:pPr>
            <a:r>
              <a:rPr lang="en-US" sz="2400" dirty="0">
                <a:latin typeface="Palatino Linotype"/>
              </a:rPr>
              <a:t>Grouping and organizing data</a:t>
            </a:r>
          </a:p>
          <a:p>
            <a:pPr marL="688975" indent="-217488">
              <a:spcBef>
                <a:spcPts val="0"/>
              </a:spcBef>
              <a:spcAft>
                <a:spcPts val="0"/>
              </a:spcAft>
            </a:pPr>
            <a:r>
              <a:rPr lang="en-US" sz="2400" dirty="0">
                <a:latin typeface="Palatino Linotype"/>
              </a:rPr>
              <a:t>Interpreting data</a:t>
            </a:r>
          </a:p>
          <a:p>
            <a:endParaRPr lang="en-US" sz="2600" dirty="0">
              <a:latin typeface="Palatino Linotype"/>
            </a:endParaRPr>
          </a:p>
        </p:txBody>
      </p:sp>
    </p:spTree>
    <p:extLst>
      <p:ext uri="{BB962C8B-B14F-4D97-AF65-F5344CB8AC3E}">
        <p14:creationId xmlns:p14="http://schemas.microsoft.com/office/powerpoint/2010/main" val="2720055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1FA9-4C1F-4E6F-B96C-FA516DC2F7B5}"/>
              </a:ext>
            </a:extLst>
          </p:cNvPr>
          <p:cNvSpPr>
            <a:spLocks noGrp="1"/>
          </p:cNvSpPr>
          <p:nvPr>
            <p:ph type="title"/>
          </p:nvPr>
        </p:nvSpPr>
        <p:spPr>
          <a:xfrm>
            <a:off x="1256841" y="235678"/>
            <a:ext cx="10935159" cy="894479"/>
          </a:xfrm>
        </p:spPr>
        <p:txBody>
          <a:bodyPr/>
          <a:lstStyle/>
          <a:p>
            <a:r>
              <a:rPr lang="en-US" sz="4000" dirty="0">
                <a:latin typeface="Palatino Linotype"/>
              </a:rPr>
              <a:t>The GAISE Report</a:t>
            </a:r>
          </a:p>
        </p:txBody>
      </p:sp>
      <p:sp>
        <p:nvSpPr>
          <p:cNvPr id="8" name="Content Placeholder 2">
            <a:extLst>
              <a:ext uri="{FF2B5EF4-FFF2-40B4-BE49-F238E27FC236}">
                <a16:creationId xmlns:a16="http://schemas.microsoft.com/office/drawing/2014/main" id="{33C81129-2629-5CD5-A72B-00206DC9A9B8}"/>
              </a:ext>
            </a:extLst>
          </p:cNvPr>
          <p:cNvSpPr>
            <a:spLocks noGrp="1"/>
          </p:cNvSpPr>
          <p:nvPr>
            <p:ph type="body" sz="quarter" idx="11"/>
          </p:nvPr>
        </p:nvSpPr>
        <p:spPr>
          <a:xfrm>
            <a:off x="342900" y="1130158"/>
            <a:ext cx="11277172" cy="1341528"/>
          </a:xfrm>
        </p:spPr>
        <p:txBody>
          <a:bodyPr vert="horz" lIns="91440" tIns="45720" rIns="274320" bIns="45720" rtlCol="0" anchor="t">
            <a:noAutofit/>
          </a:bodyPr>
          <a:lstStyle/>
          <a:p>
            <a:pPr marL="0" indent="0">
              <a:spcAft>
                <a:spcPts val="0"/>
              </a:spcAft>
              <a:buNone/>
            </a:pPr>
            <a:r>
              <a:rPr lang="en-US" sz="2400" dirty="0">
                <a:latin typeface="Palatino Linotype"/>
              </a:rPr>
              <a:t>The Guidelines for Assessment and Instruction in Statistics Education II report (GAISE II) reminds us that working with data is an </a:t>
            </a:r>
            <a:r>
              <a:rPr lang="en-US" sz="2400" b="1" dirty="0">
                <a:latin typeface="Palatino Linotype"/>
              </a:rPr>
              <a:t>inquiry process </a:t>
            </a:r>
            <a:r>
              <a:rPr lang="en-US" sz="2400" dirty="0">
                <a:latin typeface="Palatino Linotype"/>
              </a:rPr>
              <a:t>that has multiple components. They suggest this image of the data inquiry process. </a:t>
            </a:r>
          </a:p>
        </p:txBody>
      </p:sp>
      <p:pic>
        <p:nvPicPr>
          <p:cNvPr id="5" name="Picture 4" descr="Inquiry process graphic that includes the following four steps - formulate statistical investigative questions, collect/consider the data, analyze the data, and interpret the data">
            <a:extLst>
              <a:ext uri="{FF2B5EF4-FFF2-40B4-BE49-F238E27FC236}">
                <a16:creationId xmlns:a16="http://schemas.microsoft.com/office/drawing/2014/main" id="{5072B669-3DB7-C811-7F3F-281B343EF7E1}"/>
              </a:ext>
            </a:extLst>
          </p:cNvPr>
          <p:cNvPicPr>
            <a:picLocks noChangeAspect="1"/>
          </p:cNvPicPr>
          <p:nvPr/>
        </p:nvPicPr>
        <p:blipFill rotWithShape="1">
          <a:blip r:embed="rId3"/>
          <a:srcRect l="4136" t="36506" r="23848" b="3950"/>
          <a:stretch/>
        </p:blipFill>
        <p:spPr>
          <a:xfrm>
            <a:off x="444987" y="2727442"/>
            <a:ext cx="7324964" cy="2253332"/>
          </a:xfrm>
          <a:prstGeom prst="rect">
            <a:avLst/>
          </a:prstGeom>
        </p:spPr>
      </p:pic>
      <p:pic>
        <p:nvPicPr>
          <p:cNvPr id="3" name="Picture 2">
            <a:extLst>
              <a:ext uri="{FF2B5EF4-FFF2-40B4-BE49-F238E27FC236}">
                <a16:creationId xmlns:a16="http://schemas.microsoft.com/office/drawing/2014/main" id="{09B2C88E-4937-3340-4AE6-5A889EDB12E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102231" y="2705366"/>
            <a:ext cx="3328688" cy="2068808"/>
          </a:xfrm>
          <a:prstGeom prst="rect">
            <a:avLst/>
          </a:prstGeom>
        </p:spPr>
      </p:pic>
      <p:sp>
        <p:nvSpPr>
          <p:cNvPr id="7" name="TextBox 6">
            <a:extLst>
              <a:ext uri="{FF2B5EF4-FFF2-40B4-BE49-F238E27FC236}">
                <a16:creationId xmlns:a16="http://schemas.microsoft.com/office/drawing/2014/main" id="{DF80012C-AA6A-F2E5-A17B-1A07E65417B9}"/>
              </a:ext>
            </a:extLst>
          </p:cNvPr>
          <p:cNvSpPr txBox="1"/>
          <p:nvPr/>
        </p:nvSpPr>
        <p:spPr>
          <a:xfrm>
            <a:off x="342900" y="5007854"/>
            <a:ext cx="11277172" cy="1015663"/>
          </a:xfrm>
          <a:prstGeom prst="rect">
            <a:avLst/>
          </a:prstGeom>
          <a:noFill/>
        </p:spPr>
        <p:txBody>
          <a:bodyPr wrap="square">
            <a:spAutoFit/>
          </a:bodyPr>
          <a:lstStyle/>
          <a:p>
            <a:pPr marL="0" indent="0">
              <a:buNone/>
            </a:pPr>
            <a:r>
              <a:rPr lang="en-US" sz="2000" b="1" dirty="0">
                <a:latin typeface="Palatino Linotype"/>
              </a:rPr>
              <a:t>Data literacy: </a:t>
            </a:r>
            <a:r>
              <a:rPr lang="en-US" sz="2000" dirty="0">
                <a:latin typeface="Palatino Linotype"/>
              </a:rPr>
              <a:t>The ability to reason with and about data—including what data are and where data come from. This includes the ability to make good decisions based on data, to ask questions of data, and to use appropriate reasoning.</a:t>
            </a:r>
          </a:p>
        </p:txBody>
      </p:sp>
      <p:sp>
        <p:nvSpPr>
          <p:cNvPr id="4" name="Slide Number Placeholder 3">
            <a:extLst>
              <a:ext uri="{FF2B5EF4-FFF2-40B4-BE49-F238E27FC236}">
                <a16:creationId xmlns:a16="http://schemas.microsoft.com/office/drawing/2014/main" id="{E893C574-E250-404E-8046-A4D49434D3A4}"/>
              </a:ext>
            </a:extLst>
          </p:cNvPr>
          <p:cNvSpPr>
            <a:spLocks noGrp="1"/>
          </p:cNvSpPr>
          <p:nvPr>
            <p:ph type="sldNum" sz="quarter" idx="10"/>
          </p:nvPr>
        </p:nvSpPr>
        <p:spPr/>
        <p:txBody>
          <a:bodyPr/>
          <a:lstStyle/>
          <a:p>
            <a:fld id="{A3D1C70C-36A2-44FC-A083-98959550CFF4}" type="slidenum">
              <a:rPr lang="en-US" smtClean="0"/>
              <a:pPr/>
              <a:t>12</a:t>
            </a:fld>
            <a:endParaRPr lang="en-US"/>
          </a:p>
        </p:txBody>
      </p:sp>
    </p:spTree>
    <p:extLst>
      <p:ext uri="{BB962C8B-B14F-4D97-AF65-F5344CB8AC3E}">
        <p14:creationId xmlns:p14="http://schemas.microsoft.com/office/powerpoint/2010/main" val="4219843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1FA9-4C1F-4E6F-B96C-FA516DC2F7B5}"/>
              </a:ext>
            </a:extLst>
          </p:cNvPr>
          <p:cNvSpPr>
            <a:spLocks noGrp="1"/>
          </p:cNvSpPr>
          <p:nvPr>
            <p:ph type="title"/>
          </p:nvPr>
        </p:nvSpPr>
        <p:spPr>
          <a:xfrm>
            <a:off x="1256841" y="328144"/>
            <a:ext cx="10935159" cy="894479"/>
          </a:xfrm>
        </p:spPr>
        <p:txBody>
          <a:bodyPr/>
          <a:lstStyle/>
          <a:p>
            <a:r>
              <a:rPr lang="en-US" sz="4000" dirty="0">
                <a:latin typeface="Palatino Linotype"/>
              </a:rPr>
              <a:t>Select Grades 2-5 Data Literacy Standards</a:t>
            </a:r>
          </a:p>
        </p:txBody>
      </p:sp>
      <p:sp>
        <p:nvSpPr>
          <p:cNvPr id="3" name="Content Placeholder 2">
            <a:extLst>
              <a:ext uri="{FF2B5EF4-FFF2-40B4-BE49-F238E27FC236}">
                <a16:creationId xmlns:a16="http://schemas.microsoft.com/office/drawing/2014/main" id="{E9874AE8-299A-4291-A192-680A38ECBC08}"/>
              </a:ext>
            </a:extLst>
          </p:cNvPr>
          <p:cNvSpPr>
            <a:spLocks noGrp="1"/>
          </p:cNvSpPr>
          <p:nvPr>
            <p:ph type="body" sz="quarter" idx="11"/>
          </p:nvPr>
        </p:nvSpPr>
        <p:spPr>
          <a:xfrm>
            <a:off x="351454" y="1222622"/>
            <a:ext cx="11340236" cy="4806037"/>
          </a:xfrm>
        </p:spPr>
        <p:txBody>
          <a:bodyPr vert="horz" lIns="91440" tIns="45720" rIns="274320" bIns="45720" rtlCol="0" anchor="t">
            <a:noAutofit/>
          </a:bodyPr>
          <a:lstStyle/>
          <a:p>
            <a:pPr marL="66675" lvl="1" indent="0">
              <a:lnSpc>
                <a:spcPct val="100000"/>
              </a:lnSpc>
              <a:spcAft>
                <a:spcPts val="1200"/>
              </a:spcAft>
              <a:buNone/>
            </a:pPr>
            <a:r>
              <a:rPr lang="en-US" sz="2600" b="1" dirty="0">
                <a:latin typeface="Palatino Linotype"/>
              </a:rPr>
              <a:t>2.DL.A.1 </a:t>
            </a:r>
            <a:r>
              <a:rPr lang="en-US" sz="2600" dirty="0">
                <a:latin typeface="Palatino Linotype"/>
              </a:rPr>
              <a:t>Understand that people collect data to answer questions. Understand that </a:t>
            </a:r>
            <a:r>
              <a:rPr lang="en-US" sz="2600" b="1" dirty="0">
                <a:solidFill>
                  <a:srgbClr val="BC00BC"/>
                </a:solidFill>
                <a:latin typeface="Palatino Linotype"/>
              </a:rPr>
              <a:t>data can vary.</a:t>
            </a:r>
          </a:p>
          <a:p>
            <a:pPr marL="66675" lvl="1" indent="0">
              <a:lnSpc>
                <a:spcPct val="100000"/>
              </a:lnSpc>
              <a:spcAft>
                <a:spcPts val="1200"/>
              </a:spcAft>
              <a:buNone/>
            </a:pPr>
            <a:r>
              <a:rPr lang="en-US" sz="2600" b="1" dirty="0">
                <a:latin typeface="Palatino Linotype"/>
              </a:rPr>
              <a:t>3.DL.A.1 </a:t>
            </a:r>
            <a:r>
              <a:rPr lang="en-US" sz="2600" dirty="0">
                <a:latin typeface="Palatino Linotype"/>
              </a:rPr>
              <a:t>Develop </a:t>
            </a:r>
            <a:r>
              <a:rPr lang="en-US" sz="2600" b="1" dirty="0">
                <a:solidFill>
                  <a:srgbClr val="BC00BC"/>
                </a:solidFill>
                <a:latin typeface="Palatino Linotype"/>
              </a:rPr>
              <a:t>data-based questions </a:t>
            </a:r>
            <a:r>
              <a:rPr lang="en-US" sz="2600" dirty="0">
                <a:latin typeface="Palatino Linotype"/>
              </a:rPr>
              <a:t>and decide what data will answer the question. (e.g., “What size shoe does a 3rd grader wear?”, “How many books does a 3rd grader read?”).</a:t>
            </a:r>
          </a:p>
          <a:p>
            <a:pPr marL="66675" lvl="1" indent="0">
              <a:lnSpc>
                <a:spcPct val="100000"/>
              </a:lnSpc>
              <a:spcAft>
                <a:spcPts val="1200"/>
              </a:spcAft>
              <a:buNone/>
            </a:pPr>
            <a:r>
              <a:rPr lang="en-US" sz="2600" b="1" dirty="0">
                <a:latin typeface="Palatino Linotype"/>
              </a:rPr>
              <a:t>3.DL.A.2 </a:t>
            </a:r>
            <a:r>
              <a:rPr lang="en-US" sz="2600" dirty="0">
                <a:latin typeface="Palatino Linotype"/>
              </a:rPr>
              <a:t>Collect </a:t>
            </a:r>
            <a:r>
              <a:rPr lang="en-US" sz="2600" b="1" dirty="0">
                <a:solidFill>
                  <a:srgbClr val="BC00BC"/>
                </a:solidFill>
                <a:latin typeface="Palatino Linotype"/>
              </a:rPr>
              <a:t>student-centered</a:t>
            </a:r>
            <a:r>
              <a:rPr lang="en-US" sz="2600" dirty="0">
                <a:latin typeface="Palatino Linotype"/>
              </a:rPr>
              <a:t> data (e.g. collect data on students’ favorite ice cream flavor) or </a:t>
            </a:r>
            <a:r>
              <a:rPr lang="en-US" sz="2600" b="1" dirty="0">
                <a:solidFill>
                  <a:srgbClr val="BC00BC"/>
                </a:solidFill>
                <a:latin typeface="Palatino Linotype"/>
              </a:rPr>
              <a:t>use existing data </a:t>
            </a:r>
            <a:r>
              <a:rPr lang="en-US" sz="2600" dirty="0">
                <a:latin typeface="Palatino Linotype"/>
              </a:rPr>
              <a:t>to answer data-based questions</a:t>
            </a:r>
          </a:p>
          <a:p>
            <a:pPr marL="66675" lvl="1" indent="0">
              <a:lnSpc>
                <a:spcPct val="100000"/>
              </a:lnSpc>
              <a:spcAft>
                <a:spcPts val="1200"/>
              </a:spcAft>
              <a:buNone/>
            </a:pPr>
            <a:r>
              <a:rPr lang="en-US" sz="2600" b="1" dirty="0">
                <a:latin typeface="Palatino Linotype"/>
              </a:rPr>
              <a:t>4.DL.A.2 </a:t>
            </a:r>
            <a:r>
              <a:rPr lang="en-US" sz="2600" dirty="0">
                <a:latin typeface="Palatino Linotype"/>
              </a:rPr>
              <a:t>Develop strategies to collect </a:t>
            </a:r>
            <a:r>
              <a:rPr lang="en-US" sz="2600" b="1" dirty="0">
                <a:solidFill>
                  <a:srgbClr val="BC00BC"/>
                </a:solidFill>
                <a:latin typeface="Palatino Linotype"/>
              </a:rPr>
              <a:t>various types of data </a:t>
            </a:r>
            <a:r>
              <a:rPr lang="en-US" sz="2600" dirty="0">
                <a:latin typeface="Palatino Linotype"/>
              </a:rPr>
              <a:t>and organize data digitally.</a:t>
            </a:r>
          </a:p>
          <a:p>
            <a:pPr marL="66675" lvl="1" indent="0">
              <a:lnSpc>
                <a:spcPct val="100000"/>
              </a:lnSpc>
              <a:spcAft>
                <a:spcPts val="1200"/>
              </a:spcAft>
              <a:buNone/>
            </a:pPr>
            <a:endParaRPr lang="en-US" sz="2800" dirty="0">
              <a:latin typeface="Palatino Linotype"/>
            </a:endParaRPr>
          </a:p>
        </p:txBody>
      </p:sp>
      <p:sp>
        <p:nvSpPr>
          <p:cNvPr id="4" name="Slide Number Placeholder 3">
            <a:extLst>
              <a:ext uri="{FF2B5EF4-FFF2-40B4-BE49-F238E27FC236}">
                <a16:creationId xmlns:a16="http://schemas.microsoft.com/office/drawing/2014/main" id="{E893C574-E250-404E-8046-A4D49434D3A4}"/>
              </a:ext>
            </a:extLst>
          </p:cNvPr>
          <p:cNvSpPr>
            <a:spLocks noGrp="1"/>
          </p:cNvSpPr>
          <p:nvPr>
            <p:ph type="sldNum" sz="quarter" idx="10"/>
          </p:nvPr>
        </p:nvSpPr>
        <p:spPr/>
        <p:txBody>
          <a:bodyPr/>
          <a:lstStyle/>
          <a:p>
            <a:fld id="{A3D1C70C-36A2-44FC-A083-98959550CFF4}" type="slidenum">
              <a:rPr lang="en-US" smtClean="0"/>
              <a:pPr/>
              <a:t>13</a:t>
            </a:fld>
            <a:endParaRPr lang="en-US"/>
          </a:p>
        </p:txBody>
      </p:sp>
    </p:spTree>
    <p:extLst>
      <p:ext uri="{BB962C8B-B14F-4D97-AF65-F5344CB8AC3E}">
        <p14:creationId xmlns:p14="http://schemas.microsoft.com/office/powerpoint/2010/main" val="1596586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1FA9-4C1F-4E6F-B96C-FA516DC2F7B5}"/>
              </a:ext>
            </a:extLst>
          </p:cNvPr>
          <p:cNvSpPr>
            <a:spLocks noGrp="1"/>
          </p:cNvSpPr>
          <p:nvPr>
            <p:ph type="title"/>
          </p:nvPr>
        </p:nvSpPr>
        <p:spPr>
          <a:xfrm>
            <a:off x="1256841" y="328144"/>
            <a:ext cx="10935159" cy="894479"/>
          </a:xfrm>
        </p:spPr>
        <p:txBody>
          <a:bodyPr/>
          <a:lstStyle/>
          <a:p>
            <a:r>
              <a:rPr lang="en-US" sz="4000" dirty="0">
                <a:latin typeface="Palatino Linotype"/>
              </a:rPr>
              <a:t>Select Data Literacy Standards continued</a:t>
            </a:r>
          </a:p>
        </p:txBody>
      </p:sp>
      <p:sp>
        <p:nvSpPr>
          <p:cNvPr id="3" name="Content Placeholder 2">
            <a:extLst>
              <a:ext uri="{FF2B5EF4-FFF2-40B4-BE49-F238E27FC236}">
                <a16:creationId xmlns:a16="http://schemas.microsoft.com/office/drawing/2014/main" id="{E9874AE8-299A-4291-A192-680A38ECBC08}"/>
              </a:ext>
            </a:extLst>
          </p:cNvPr>
          <p:cNvSpPr>
            <a:spLocks noGrp="1"/>
          </p:cNvSpPr>
          <p:nvPr>
            <p:ph type="body" sz="quarter" idx="11"/>
          </p:nvPr>
        </p:nvSpPr>
        <p:spPr>
          <a:xfrm>
            <a:off x="425882" y="1552111"/>
            <a:ext cx="11340236" cy="4263898"/>
          </a:xfrm>
        </p:spPr>
        <p:txBody>
          <a:bodyPr vert="horz" lIns="91440" tIns="45720" rIns="274320" bIns="45720" rtlCol="0" anchor="t">
            <a:noAutofit/>
          </a:bodyPr>
          <a:lstStyle/>
          <a:p>
            <a:pPr marL="66675" lvl="1" indent="0">
              <a:lnSpc>
                <a:spcPct val="100000"/>
              </a:lnSpc>
              <a:spcAft>
                <a:spcPts val="1200"/>
              </a:spcAft>
              <a:buNone/>
            </a:pPr>
            <a:r>
              <a:rPr lang="en-US" sz="2800" b="1" dirty="0">
                <a:latin typeface="Palatino Linotype"/>
              </a:rPr>
              <a:t>4.DL.A.4 </a:t>
            </a:r>
            <a:r>
              <a:rPr lang="en-US" sz="2800" dirty="0">
                <a:latin typeface="Palatino Linotype"/>
              </a:rPr>
              <a:t>Analyze visualizations of a single data set, share explanations and </a:t>
            </a:r>
            <a:r>
              <a:rPr lang="en-US" sz="2800" b="1" dirty="0">
                <a:solidFill>
                  <a:srgbClr val="BC00BC"/>
                </a:solidFill>
                <a:latin typeface="Palatino Linotype"/>
              </a:rPr>
              <a:t>draw conclusions that the data supports</a:t>
            </a:r>
            <a:r>
              <a:rPr lang="en-US" sz="2800" dirty="0">
                <a:latin typeface="Palatino Linotype"/>
              </a:rPr>
              <a:t>.</a:t>
            </a:r>
          </a:p>
          <a:p>
            <a:pPr marL="66675" lvl="1" indent="0">
              <a:lnSpc>
                <a:spcPct val="100000"/>
              </a:lnSpc>
              <a:spcAft>
                <a:spcPts val="0"/>
              </a:spcAft>
              <a:buNone/>
            </a:pPr>
            <a:r>
              <a:rPr lang="en-US" sz="2800" b="1" dirty="0">
                <a:latin typeface="Palatino Linotype"/>
              </a:rPr>
              <a:t>5.DL.A.1 </a:t>
            </a:r>
            <a:r>
              <a:rPr lang="en-US" sz="2800" dirty="0">
                <a:latin typeface="Palatino Linotype"/>
              </a:rPr>
              <a:t>Understand how different visualizations can highlight different aspects of data. Ask questions and </a:t>
            </a:r>
            <a:r>
              <a:rPr lang="en-US" sz="2800" b="1" dirty="0">
                <a:solidFill>
                  <a:srgbClr val="BC00BC"/>
                </a:solidFill>
                <a:latin typeface="Palatino Linotype"/>
              </a:rPr>
              <a:t>interpret data visualizations</a:t>
            </a:r>
            <a:r>
              <a:rPr lang="en-US" sz="2800" dirty="0">
                <a:latin typeface="Palatino Linotype"/>
              </a:rPr>
              <a:t> to describe and analyze patterns.</a:t>
            </a:r>
          </a:p>
          <a:p>
            <a:pPr marL="401638" lvl="1" indent="0">
              <a:lnSpc>
                <a:spcPct val="100000"/>
              </a:lnSpc>
              <a:spcAft>
                <a:spcPts val="1200"/>
              </a:spcAft>
              <a:buNone/>
            </a:pPr>
            <a:r>
              <a:rPr lang="en-US" sz="2400" dirty="0">
                <a:latin typeface="Palatino Linotype"/>
              </a:rPr>
              <a:t>informal language such as “clumps”, “holes” and “unusual values” is used.</a:t>
            </a:r>
          </a:p>
          <a:p>
            <a:pPr marL="66675" lvl="1" indent="0">
              <a:lnSpc>
                <a:spcPct val="100000"/>
              </a:lnSpc>
              <a:spcAft>
                <a:spcPts val="1200"/>
              </a:spcAft>
              <a:buNone/>
            </a:pPr>
            <a:r>
              <a:rPr lang="en-US" sz="2800" b="1" dirty="0">
                <a:latin typeface="Palatino Linotype"/>
              </a:rPr>
              <a:t>5.DL.A.4 </a:t>
            </a:r>
            <a:r>
              <a:rPr lang="en-US" sz="2800" dirty="0">
                <a:latin typeface="Palatino Linotype"/>
              </a:rPr>
              <a:t>Using appropriate visualizations (i.e., double line plot, double bar graph), analyze data </a:t>
            </a:r>
            <a:r>
              <a:rPr lang="en-US" sz="2800" b="1" dirty="0">
                <a:solidFill>
                  <a:srgbClr val="BC00BC"/>
                </a:solidFill>
                <a:latin typeface="Palatino Linotype"/>
              </a:rPr>
              <a:t>across </a:t>
            </a:r>
            <a:r>
              <a:rPr lang="en-US" sz="2800" b="1" i="1" u="sng" dirty="0">
                <a:solidFill>
                  <a:srgbClr val="BC00BC"/>
                </a:solidFill>
                <a:latin typeface="Palatino Linotype"/>
              </a:rPr>
              <a:t>samples</a:t>
            </a:r>
            <a:r>
              <a:rPr lang="en-US" sz="2800" dirty="0">
                <a:latin typeface="Palatino Linotype"/>
              </a:rPr>
              <a:t>.</a:t>
            </a:r>
          </a:p>
          <a:p>
            <a:pPr marL="66675" lvl="1" indent="0">
              <a:lnSpc>
                <a:spcPct val="100000"/>
              </a:lnSpc>
              <a:spcAft>
                <a:spcPts val="600"/>
              </a:spcAft>
              <a:buNone/>
            </a:pPr>
            <a:endParaRPr lang="en-US" sz="2600" dirty="0">
              <a:latin typeface="Palatino Linotype"/>
            </a:endParaRPr>
          </a:p>
        </p:txBody>
      </p:sp>
      <p:sp>
        <p:nvSpPr>
          <p:cNvPr id="4" name="Slide Number Placeholder 3">
            <a:extLst>
              <a:ext uri="{FF2B5EF4-FFF2-40B4-BE49-F238E27FC236}">
                <a16:creationId xmlns:a16="http://schemas.microsoft.com/office/drawing/2014/main" id="{E893C574-E250-404E-8046-A4D49434D3A4}"/>
              </a:ext>
            </a:extLst>
          </p:cNvPr>
          <p:cNvSpPr>
            <a:spLocks noGrp="1"/>
          </p:cNvSpPr>
          <p:nvPr>
            <p:ph type="sldNum" sz="quarter" idx="10"/>
          </p:nvPr>
        </p:nvSpPr>
        <p:spPr/>
        <p:txBody>
          <a:bodyPr/>
          <a:lstStyle/>
          <a:p>
            <a:fld id="{A3D1C70C-36A2-44FC-A083-98959550CFF4}" type="slidenum">
              <a:rPr lang="en-US" smtClean="0"/>
              <a:pPr/>
              <a:t>14</a:t>
            </a:fld>
            <a:endParaRPr lang="en-US"/>
          </a:p>
        </p:txBody>
      </p:sp>
    </p:spTree>
    <p:extLst>
      <p:ext uri="{BB962C8B-B14F-4D97-AF65-F5344CB8AC3E}">
        <p14:creationId xmlns:p14="http://schemas.microsoft.com/office/powerpoint/2010/main" val="26043316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1FA9-4C1F-4E6F-B96C-FA516DC2F7B5}"/>
              </a:ext>
            </a:extLst>
          </p:cNvPr>
          <p:cNvSpPr>
            <a:spLocks noGrp="1"/>
          </p:cNvSpPr>
          <p:nvPr>
            <p:ph type="title"/>
          </p:nvPr>
        </p:nvSpPr>
        <p:spPr>
          <a:xfrm>
            <a:off x="1338445" y="337655"/>
            <a:ext cx="10935159" cy="894479"/>
          </a:xfrm>
        </p:spPr>
        <p:txBody>
          <a:bodyPr/>
          <a:lstStyle/>
          <a:p>
            <a:r>
              <a:rPr lang="en-US" sz="4000" dirty="0">
                <a:latin typeface="Palatino Linotype"/>
              </a:rPr>
              <a:t>Clarification to Data Literacy Standards</a:t>
            </a:r>
          </a:p>
        </p:txBody>
      </p:sp>
      <p:sp>
        <p:nvSpPr>
          <p:cNvPr id="3" name="Content Placeholder 2">
            <a:extLst>
              <a:ext uri="{FF2B5EF4-FFF2-40B4-BE49-F238E27FC236}">
                <a16:creationId xmlns:a16="http://schemas.microsoft.com/office/drawing/2014/main" id="{E9874AE8-299A-4291-A192-680A38ECBC08}"/>
              </a:ext>
            </a:extLst>
          </p:cNvPr>
          <p:cNvSpPr>
            <a:spLocks noGrp="1"/>
          </p:cNvSpPr>
          <p:nvPr>
            <p:ph type="body" sz="quarter" idx="11"/>
          </p:nvPr>
        </p:nvSpPr>
        <p:spPr>
          <a:xfrm>
            <a:off x="272176" y="1125807"/>
            <a:ext cx="11158743" cy="3622010"/>
          </a:xfrm>
        </p:spPr>
        <p:txBody>
          <a:bodyPr vert="horz" lIns="91440" tIns="45720" rIns="274320" bIns="45720" rtlCol="0" anchor="t">
            <a:noAutofit/>
          </a:bodyPr>
          <a:lstStyle/>
          <a:p>
            <a:pPr marL="0" indent="0">
              <a:spcBef>
                <a:spcPts val="0"/>
              </a:spcBef>
              <a:spcAft>
                <a:spcPts val="900"/>
              </a:spcAft>
              <a:buNone/>
            </a:pPr>
            <a:r>
              <a:rPr lang="en-US" sz="2600" dirty="0">
                <a:latin typeface="Palatino Linotype"/>
              </a:rPr>
              <a:t>Clarification to the new Data Literacy cluster in grades 4 and 5: </a:t>
            </a:r>
          </a:p>
          <a:p>
            <a:pPr marL="687388" indent="-222250">
              <a:spcBef>
                <a:spcPts val="0"/>
              </a:spcBef>
              <a:spcAft>
                <a:spcPts val="1500"/>
              </a:spcAft>
            </a:pPr>
            <a:r>
              <a:rPr lang="en-US" sz="2600" dirty="0">
                <a:latin typeface="Palatino Linotype"/>
              </a:rPr>
              <a:t>“Analysis of data and visualizations at these grades excludes ratio, rate, proportion and percentages. These concepts are introduced in Grade 6.”</a:t>
            </a:r>
          </a:p>
          <a:p>
            <a:pPr marL="0" indent="0">
              <a:spcBef>
                <a:spcPts val="0"/>
              </a:spcBef>
              <a:spcAft>
                <a:spcPts val="900"/>
              </a:spcAft>
              <a:buNone/>
            </a:pPr>
            <a:r>
              <a:rPr lang="en-US" sz="2600" dirty="0">
                <a:latin typeface="Palatino Linotype"/>
              </a:rPr>
              <a:t>Implications for middle school:</a:t>
            </a:r>
          </a:p>
          <a:p>
            <a:pPr lvl="1">
              <a:spcBef>
                <a:spcPts val="0"/>
              </a:spcBef>
              <a:spcAft>
                <a:spcPts val="2100"/>
              </a:spcAft>
            </a:pPr>
            <a:r>
              <a:rPr lang="en-US" sz="2600" dirty="0">
                <a:latin typeface="Palatino Linotype"/>
              </a:rPr>
              <a:t>Ensure that interpreting distributions includes the use of ratios and leverages proportional reasoning</a:t>
            </a:r>
          </a:p>
        </p:txBody>
      </p:sp>
      <p:pic>
        <p:nvPicPr>
          <p:cNvPr id="5" name="Picture 2" descr="A dot plot of the time, in minutes, that it each student in a class to get to school">
            <a:extLst>
              <a:ext uri="{FF2B5EF4-FFF2-40B4-BE49-F238E27FC236}">
                <a16:creationId xmlns:a16="http://schemas.microsoft.com/office/drawing/2014/main" id="{39C830DC-8F0B-3887-2854-5C7BB44A346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738" t="24518" b="11234"/>
          <a:stretch/>
        </p:blipFill>
        <p:spPr bwMode="auto">
          <a:xfrm>
            <a:off x="1573367" y="4629958"/>
            <a:ext cx="4278180" cy="1627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rectangular grid partitioned into 20 equal parts with one of the parts shaded">
            <a:extLst>
              <a:ext uri="{FF2B5EF4-FFF2-40B4-BE49-F238E27FC236}">
                <a16:creationId xmlns:a16="http://schemas.microsoft.com/office/drawing/2014/main" id="{4C95F56C-6F14-998E-2741-A96C5C0194D2}"/>
              </a:ext>
            </a:extLst>
          </p:cNvPr>
          <p:cNvPicPr>
            <a:picLocks noChangeAspect="1"/>
          </p:cNvPicPr>
          <p:nvPr/>
        </p:nvPicPr>
        <p:blipFill>
          <a:blip r:embed="rId4"/>
          <a:stretch>
            <a:fillRect/>
          </a:stretch>
        </p:blipFill>
        <p:spPr>
          <a:xfrm>
            <a:off x="7068741" y="4747817"/>
            <a:ext cx="4362178" cy="1330665"/>
          </a:xfrm>
          <a:prstGeom prst="rect">
            <a:avLst/>
          </a:prstGeom>
        </p:spPr>
      </p:pic>
      <p:sp>
        <p:nvSpPr>
          <p:cNvPr id="4" name="Slide Number Placeholder 3">
            <a:extLst>
              <a:ext uri="{FF2B5EF4-FFF2-40B4-BE49-F238E27FC236}">
                <a16:creationId xmlns:a16="http://schemas.microsoft.com/office/drawing/2014/main" id="{E893C574-E250-404E-8046-A4D49434D3A4}"/>
              </a:ext>
            </a:extLst>
          </p:cNvPr>
          <p:cNvSpPr>
            <a:spLocks noGrp="1"/>
          </p:cNvSpPr>
          <p:nvPr>
            <p:ph type="sldNum" sz="quarter" idx="10"/>
          </p:nvPr>
        </p:nvSpPr>
        <p:spPr/>
        <p:txBody>
          <a:bodyPr/>
          <a:lstStyle/>
          <a:p>
            <a:fld id="{A3D1C70C-36A2-44FC-A083-98959550CFF4}" type="slidenum">
              <a:rPr lang="en-US" smtClean="0"/>
              <a:pPr/>
              <a:t>15</a:t>
            </a:fld>
            <a:endParaRPr lang="en-US"/>
          </a:p>
        </p:txBody>
      </p:sp>
    </p:spTree>
    <p:extLst>
      <p:ext uri="{BB962C8B-B14F-4D97-AF65-F5344CB8AC3E}">
        <p14:creationId xmlns:p14="http://schemas.microsoft.com/office/powerpoint/2010/main" val="3815726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1FA9-4C1F-4E6F-B96C-FA516DC2F7B5}"/>
              </a:ext>
            </a:extLst>
          </p:cNvPr>
          <p:cNvSpPr>
            <a:spLocks noGrp="1"/>
          </p:cNvSpPr>
          <p:nvPr>
            <p:ph type="title"/>
          </p:nvPr>
        </p:nvSpPr>
        <p:spPr>
          <a:xfrm>
            <a:off x="1338445" y="337655"/>
            <a:ext cx="10935159" cy="894479"/>
          </a:xfrm>
        </p:spPr>
        <p:txBody>
          <a:bodyPr/>
          <a:lstStyle/>
          <a:p>
            <a:r>
              <a:rPr lang="en-US" sz="4000" dirty="0">
                <a:latin typeface="Palatino Linotype"/>
              </a:rPr>
              <a:t>Implications for Grade 6</a:t>
            </a:r>
          </a:p>
        </p:txBody>
      </p:sp>
      <p:sp>
        <p:nvSpPr>
          <p:cNvPr id="4" name="Slide Number Placeholder 3">
            <a:extLst>
              <a:ext uri="{FF2B5EF4-FFF2-40B4-BE49-F238E27FC236}">
                <a16:creationId xmlns:a16="http://schemas.microsoft.com/office/drawing/2014/main" id="{E893C574-E250-404E-8046-A4D49434D3A4}"/>
              </a:ext>
            </a:extLst>
          </p:cNvPr>
          <p:cNvSpPr>
            <a:spLocks noGrp="1"/>
          </p:cNvSpPr>
          <p:nvPr>
            <p:ph type="sldNum" sz="quarter" idx="10"/>
          </p:nvPr>
        </p:nvSpPr>
        <p:spPr/>
        <p:txBody>
          <a:bodyPr/>
          <a:lstStyle/>
          <a:p>
            <a:fld id="{A3D1C70C-36A2-44FC-A083-98959550CFF4}" type="slidenum">
              <a:rPr lang="en-US" smtClean="0"/>
              <a:pPr/>
              <a:t>16</a:t>
            </a:fld>
            <a:endParaRPr lang="en-US"/>
          </a:p>
        </p:txBody>
      </p:sp>
      <p:sp>
        <p:nvSpPr>
          <p:cNvPr id="6" name="TextBox 5">
            <a:extLst>
              <a:ext uri="{FF2B5EF4-FFF2-40B4-BE49-F238E27FC236}">
                <a16:creationId xmlns:a16="http://schemas.microsoft.com/office/drawing/2014/main" id="{4D522C3E-D267-0FA3-0ACA-71387C68D67B}"/>
              </a:ext>
            </a:extLst>
          </p:cNvPr>
          <p:cNvSpPr txBox="1"/>
          <p:nvPr/>
        </p:nvSpPr>
        <p:spPr>
          <a:xfrm>
            <a:off x="692728" y="2019525"/>
            <a:ext cx="10806544" cy="2954655"/>
          </a:xfrm>
          <a:prstGeom prst="rect">
            <a:avLst/>
          </a:prstGeom>
          <a:noFill/>
        </p:spPr>
        <p:txBody>
          <a:bodyPr wrap="square" rtlCol="0">
            <a:spAutoFit/>
          </a:bodyPr>
          <a:lstStyle/>
          <a:p>
            <a:r>
              <a:rPr lang="en-US" sz="2800" dirty="0">
                <a:latin typeface="Palatino Linotype"/>
              </a:rPr>
              <a:t>6.SP.A.1. Recognize a </a:t>
            </a:r>
            <a:r>
              <a:rPr lang="en-US" sz="2800" b="1" dirty="0">
                <a:solidFill>
                  <a:schemeClr val="accent6">
                    <a:lumMod val="75000"/>
                  </a:schemeClr>
                </a:solidFill>
                <a:latin typeface="Palatino Linotype"/>
              </a:rPr>
              <a:t>statistical question </a:t>
            </a:r>
            <a:r>
              <a:rPr lang="en-US" sz="2800" dirty="0">
                <a:latin typeface="Palatino Linotype"/>
              </a:rPr>
              <a:t>as one that anticipates </a:t>
            </a:r>
            <a:r>
              <a:rPr lang="en-US" sz="2800" b="1" dirty="0">
                <a:solidFill>
                  <a:schemeClr val="accent6">
                    <a:lumMod val="75000"/>
                  </a:schemeClr>
                </a:solidFill>
                <a:latin typeface="Palatino Linotype"/>
              </a:rPr>
              <a:t>variability</a:t>
            </a:r>
            <a:r>
              <a:rPr lang="en-US" sz="2800" dirty="0">
                <a:latin typeface="Palatino Linotype"/>
              </a:rPr>
              <a:t> in the data related to the question and accounts for it in the answers. For example, “How old am I?” is not a statistical question, but “How old are the students in my school?” is a statistical question because one anticipates variability in students’ ages.</a:t>
            </a:r>
          </a:p>
          <a:p>
            <a:endParaRPr lang="en-US" dirty="0"/>
          </a:p>
        </p:txBody>
      </p:sp>
      <p:sp>
        <p:nvSpPr>
          <p:cNvPr id="10" name="Content Placeholder 2">
            <a:extLst>
              <a:ext uri="{FF2B5EF4-FFF2-40B4-BE49-F238E27FC236}">
                <a16:creationId xmlns:a16="http://schemas.microsoft.com/office/drawing/2014/main" id="{185F4626-7919-1021-FFC9-A06FB7D8458C}"/>
              </a:ext>
            </a:extLst>
          </p:cNvPr>
          <p:cNvSpPr txBox="1">
            <a:spLocks noGrp="1"/>
          </p:cNvSpPr>
          <p:nvPr>
            <p:ph type="body" sz="quarter" idx="11"/>
          </p:nvPr>
        </p:nvSpPr>
        <p:spPr>
          <a:xfrm>
            <a:off x="148223" y="1273298"/>
            <a:ext cx="11849100" cy="610523"/>
          </a:xfrm>
          <a:prstGeom prst="rect">
            <a:avLst/>
          </a:prstGeom>
        </p:spPr>
        <p:txBody>
          <a:bodyPr vert="horz" lIns="91440" tIns="45720" rIns="274320" bIns="45720" rtlCol="0" anchor="t">
            <a:noAutofit/>
          </a:bodyPr>
          <a:lst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36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9388" lvl="1" indent="0">
              <a:lnSpc>
                <a:spcPct val="100000"/>
              </a:lnSpc>
              <a:spcBef>
                <a:spcPts val="0"/>
              </a:spcBef>
              <a:spcAft>
                <a:spcPts val="900"/>
              </a:spcAft>
              <a:buFont typeface="Arial" panose="020B0604020202020204" pitchFamily="34" charset="0"/>
              <a:buNone/>
            </a:pPr>
            <a:r>
              <a:rPr lang="en-US" sz="2800" dirty="0">
                <a:latin typeface="Palatino Linotype"/>
              </a:rPr>
              <a:t>Some implications for grade 6, given the new data literacy standards :</a:t>
            </a:r>
          </a:p>
        </p:txBody>
      </p:sp>
    </p:spTree>
    <p:extLst>
      <p:ext uri="{BB962C8B-B14F-4D97-AF65-F5344CB8AC3E}">
        <p14:creationId xmlns:p14="http://schemas.microsoft.com/office/powerpoint/2010/main" val="11674563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9B6097-58D2-BCA0-83C7-848F1376BC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15A611-5ECD-E74A-CF55-EA001079F026}"/>
              </a:ext>
            </a:extLst>
          </p:cNvPr>
          <p:cNvSpPr>
            <a:spLocks noGrp="1"/>
          </p:cNvSpPr>
          <p:nvPr>
            <p:ph type="title"/>
          </p:nvPr>
        </p:nvSpPr>
        <p:spPr>
          <a:xfrm>
            <a:off x="1338445" y="337655"/>
            <a:ext cx="10935159" cy="894479"/>
          </a:xfrm>
        </p:spPr>
        <p:txBody>
          <a:bodyPr/>
          <a:lstStyle/>
          <a:p>
            <a:r>
              <a:rPr lang="en-US" sz="4000" dirty="0">
                <a:latin typeface="Palatino Linotype"/>
              </a:rPr>
              <a:t>Implications for Grade 6 continued</a:t>
            </a:r>
          </a:p>
        </p:txBody>
      </p:sp>
      <p:sp>
        <p:nvSpPr>
          <p:cNvPr id="4" name="Slide Number Placeholder 3">
            <a:extLst>
              <a:ext uri="{FF2B5EF4-FFF2-40B4-BE49-F238E27FC236}">
                <a16:creationId xmlns:a16="http://schemas.microsoft.com/office/drawing/2014/main" id="{AB0D6CD3-C0E5-685C-0A4F-1479D4807C47}"/>
              </a:ext>
            </a:extLst>
          </p:cNvPr>
          <p:cNvSpPr>
            <a:spLocks noGrp="1"/>
          </p:cNvSpPr>
          <p:nvPr>
            <p:ph type="sldNum" sz="quarter" idx="10"/>
          </p:nvPr>
        </p:nvSpPr>
        <p:spPr/>
        <p:txBody>
          <a:bodyPr/>
          <a:lstStyle/>
          <a:p>
            <a:fld id="{A3D1C70C-36A2-44FC-A083-98959550CFF4}" type="slidenum">
              <a:rPr lang="en-US" smtClean="0"/>
              <a:pPr/>
              <a:t>17</a:t>
            </a:fld>
            <a:endParaRPr lang="en-US"/>
          </a:p>
        </p:txBody>
      </p:sp>
      <p:sp>
        <p:nvSpPr>
          <p:cNvPr id="5" name="TextBox 4">
            <a:extLst>
              <a:ext uri="{FF2B5EF4-FFF2-40B4-BE49-F238E27FC236}">
                <a16:creationId xmlns:a16="http://schemas.microsoft.com/office/drawing/2014/main" id="{364066BE-4F3A-64EA-36BE-7FC7B435A5BA}"/>
              </a:ext>
            </a:extLst>
          </p:cNvPr>
          <p:cNvSpPr txBox="1"/>
          <p:nvPr/>
        </p:nvSpPr>
        <p:spPr>
          <a:xfrm>
            <a:off x="498765" y="1898313"/>
            <a:ext cx="10584872" cy="4316566"/>
          </a:xfrm>
          <a:prstGeom prst="rect">
            <a:avLst/>
          </a:prstGeom>
          <a:noFill/>
        </p:spPr>
        <p:txBody>
          <a:bodyPr wrap="square" rtlCol="0">
            <a:spAutoFit/>
          </a:bodyPr>
          <a:lstStyle/>
          <a:p>
            <a:pPr marL="635000" lvl="2" indent="-276225">
              <a:spcBef>
                <a:spcPts val="0"/>
              </a:spcBef>
              <a:spcAft>
                <a:spcPts val="900"/>
              </a:spcAft>
            </a:pPr>
            <a:r>
              <a:rPr lang="en-US" sz="2600" dirty="0">
                <a:latin typeface="Palatino Linotype"/>
              </a:rPr>
              <a:t>Summarize </a:t>
            </a:r>
            <a:r>
              <a:rPr lang="en-US" sz="2600" b="1" dirty="0">
                <a:solidFill>
                  <a:schemeClr val="accent6">
                    <a:lumMod val="75000"/>
                  </a:schemeClr>
                </a:solidFill>
                <a:latin typeface="Palatino Linotype"/>
              </a:rPr>
              <a:t>numerical data sets </a:t>
            </a:r>
            <a:r>
              <a:rPr lang="en-US" sz="2600" dirty="0">
                <a:latin typeface="Palatino Linotype"/>
              </a:rPr>
              <a:t>in relation to their context, such as by: </a:t>
            </a:r>
          </a:p>
          <a:p>
            <a:pPr marL="1092200" lvl="3" indent="-276225">
              <a:spcBef>
                <a:spcPts val="0"/>
              </a:spcBef>
              <a:spcAft>
                <a:spcPts val="900"/>
              </a:spcAft>
            </a:pPr>
            <a:r>
              <a:rPr lang="en-US" sz="2600" dirty="0">
                <a:latin typeface="Palatino Linotype"/>
              </a:rPr>
              <a:t>6.SP.B.5b. describing the nature of the </a:t>
            </a:r>
            <a:r>
              <a:rPr lang="en-US" sz="2600" b="1" dirty="0">
                <a:solidFill>
                  <a:schemeClr val="accent6">
                    <a:lumMod val="75000"/>
                  </a:schemeClr>
                </a:solidFill>
                <a:latin typeface="Palatino Linotype"/>
              </a:rPr>
              <a:t>attribute</a:t>
            </a:r>
            <a:r>
              <a:rPr lang="en-US" sz="2600" dirty="0">
                <a:latin typeface="Palatino Linotype"/>
              </a:rPr>
              <a:t> under investigation, including how it was measured and its units of measurement.</a:t>
            </a:r>
          </a:p>
          <a:p>
            <a:pPr marL="1092200" lvl="3" indent="-276225">
              <a:spcBef>
                <a:spcPts val="0"/>
              </a:spcBef>
              <a:spcAft>
                <a:spcPts val="900"/>
              </a:spcAft>
            </a:pPr>
            <a:r>
              <a:rPr lang="en-US" sz="2600" dirty="0">
                <a:latin typeface="Palatino Linotype"/>
              </a:rPr>
              <a:t>6.SP.B. 5c. giving quantitative measures of center (median and/or mean) and variability (interquartile range and/or mean absolute deviation), as well as describing any overall pattern and any </a:t>
            </a:r>
            <a:r>
              <a:rPr lang="en-US" sz="2600" b="1" dirty="0">
                <a:solidFill>
                  <a:schemeClr val="accent6">
                    <a:lumMod val="75000"/>
                  </a:schemeClr>
                </a:solidFill>
                <a:latin typeface="Palatino Linotype"/>
              </a:rPr>
              <a:t>striking deviations </a:t>
            </a:r>
            <a:r>
              <a:rPr lang="en-US" sz="2600" dirty="0">
                <a:latin typeface="Palatino Linotype"/>
              </a:rPr>
              <a:t>from the overall pattern</a:t>
            </a:r>
          </a:p>
          <a:p>
            <a:endParaRPr lang="en-US" dirty="0"/>
          </a:p>
        </p:txBody>
      </p:sp>
      <p:sp>
        <p:nvSpPr>
          <p:cNvPr id="10" name="Content Placeholder 2">
            <a:extLst>
              <a:ext uri="{FF2B5EF4-FFF2-40B4-BE49-F238E27FC236}">
                <a16:creationId xmlns:a16="http://schemas.microsoft.com/office/drawing/2014/main" id="{2513C64A-53F6-2F2A-73D8-E8D18E2F06F2}"/>
              </a:ext>
            </a:extLst>
          </p:cNvPr>
          <p:cNvSpPr txBox="1">
            <a:spLocks noGrp="1"/>
          </p:cNvSpPr>
          <p:nvPr>
            <p:ph type="body" sz="quarter" idx="11"/>
          </p:nvPr>
        </p:nvSpPr>
        <p:spPr>
          <a:xfrm>
            <a:off x="148223" y="1273298"/>
            <a:ext cx="11849100" cy="610523"/>
          </a:xfrm>
          <a:prstGeom prst="rect">
            <a:avLst/>
          </a:prstGeom>
        </p:spPr>
        <p:txBody>
          <a:bodyPr vert="horz" lIns="91440" tIns="45720" rIns="274320" bIns="45720" rtlCol="0" anchor="t">
            <a:noAutofit/>
          </a:bodyPr>
          <a:lst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36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9388" lvl="1" indent="0">
              <a:lnSpc>
                <a:spcPct val="100000"/>
              </a:lnSpc>
              <a:spcBef>
                <a:spcPts val="0"/>
              </a:spcBef>
              <a:spcAft>
                <a:spcPts val="900"/>
              </a:spcAft>
              <a:buFont typeface="Arial" panose="020B0604020202020204" pitchFamily="34" charset="0"/>
              <a:buNone/>
            </a:pPr>
            <a:r>
              <a:rPr lang="en-US" sz="2800" dirty="0">
                <a:latin typeface="Palatino Linotype"/>
              </a:rPr>
              <a:t>Some implications for grade 6, given the new data literacy standards :</a:t>
            </a:r>
          </a:p>
        </p:txBody>
      </p:sp>
    </p:spTree>
    <p:extLst>
      <p:ext uri="{BB962C8B-B14F-4D97-AF65-F5344CB8AC3E}">
        <p14:creationId xmlns:p14="http://schemas.microsoft.com/office/powerpoint/2010/main" val="10140517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1FA9-4C1F-4E6F-B96C-FA516DC2F7B5}"/>
              </a:ext>
            </a:extLst>
          </p:cNvPr>
          <p:cNvSpPr>
            <a:spLocks noGrp="1"/>
          </p:cNvSpPr>
          <p:nvPr>
            <p:ph type="title"/>
          </p:nvPr>
        </p:nvSpPr>
        <p:spPr>
          <a:xfrm>
            <a:off x="1338445" y="337655"/>
            <a:ext cx="10935159" cy="894479"/>
          </a:xfrm>
        </p:spPr>
        <p:txBody>
          <a:bodyPr/>
          <a:lstStyle/>
          <a:p>
            <a:r>
              <a:rPr lang="en-US" sz="4000" dirty="0">
                <a:latin typeface="Palatino Linotype"/>
              </a:rPr>
              <a:t>Implications Grade 7</a:t>
            </a:r>
          </a:p>
        </p:txBody>
      </p:sp>
      <p:sp>
        <p:nvSpPr>
          <p:cNvPr id="5" name="Content Placeholder 2">
            <a:extLst>
              <a:ext uri="{FF2B5EF4-FFF2-40B4-BE49-F238E27FC236}">
                <a16:creationId xmlns:a16="http://schemas.microsoft.com/office/drawing/2014/main" id="{4D05808F-66E8-2159-D0A3-4B0C0ADEC88A}"/>
              </a:ext>
            </a:extLst>
          </p:cNvPr>
          <p:cNvSpPr txBox="1">
            <a:spLocks/>
          </p:cNvSpPr>
          <p:nvPr/>
        </p:nvSpPr>
        <p:spPr>
          <a:xfrm>
            <a:off x="175194" y="1302059"/>
            <a:ext cx="11573460" cy="610522"/>
          </a:xfrm>
          <a:prstGeom prst="rect">
            <a:avLst/>
          </a:prstGeom>
        </p:spPr>
        <p:txBody>
          <a:bodyPr vert="horz" lIns="91440" tIns="45720" rIns="274320" bIns="45720" rtlCol="0" anchor="t">
            <a:noAutofit/>
          </a:bodyPr>
          <a:lst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36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9388" lvl="1" indent="0">
              <a:lnSpc>
                <a:spcPct val="100000"/>
              </a:lnSpc>
              <a:spcBef>
                <a:spcPts val="0"/>
              </a:spcBef>
              <a:spcAft>
                <a:spcPts val="900"/>
              </a:spcAft>
              <a:buFont typeface="Arial" panose="020B0604020202020204" pitchFamily="34" charset="0"/>
              <a:buNone/>
            </a:pPr>
            <a:r>
              <a:rPr lang="en-US" sz="2800" dirty="0">
                <a:latin typeface="Palatino Linotype"/>
              </a:rPr>
              <a:t>Some implications for grade 7, given the new data literacy standards :</a:t>
            </a:r>
          </a:p>
        </p:txBody>
      </p:sp>
      <p:sp>
        <p:nvSpPr>
          <p:cNvPr id="3" name="Content Placeholder 2">
            <a:extLst>
              <a:ext uri="{FF2B5EF4-FFF2-40B4-BE49-F238E27FC236}">
                <a16:creationId xmlns:a16="http://schemas.microsoft.com/office/drawing/2014/main" id="{E9874AE8-299A-4291-A192-680A38ECBC08}"/>
              </a:ext>
            </a:extLst>
          </p:cNvPr>
          <p:cNvSpPr>
            <a:spLocks noGrp="1"/>
          </p:cNvSpPr>
          <p:nvPr>
            <p:ph type="body" sz="quarter" idx="11"/>
          </p:nvPr>
        </p:nvSpPr>
        <p:spPr>
          <a:xfrm>
            <a:off x="479996" y="1962384"/>
            <a:ext cx="11573460" cy="3880193"/>
          </a:xfrm>
        </p:spPr>
        <p:txBody>
          <a:bodyPr vert="horz" lIns="91440" tIns="45720" rIns="274320" bIns="45720" rtlCol="0" anchor="t">
            <a:noAutofit/>
          </a:bodyPr>
          <a:lstStyle/>
          <a:p>
            <a:pPr marL="317500" lvl="2" indent="0">
              <a:spcBef>
                <a:spcPts val="0"/>
              </a:spcBef>
              <a:spcAft>
                <a:spcPts val="900"/>
              </a:spcAft>
              <a:buNone/>
            </a:pPr>
            <a:r>
              <a:rPr lang="en-US" b="1" dirty="0">
                <a:latin typeface="Palatino Linotype"/>
              </a:rPr>
              <a:t>7.SP.A.2 </a:t>
            </a:r>
            <a:r>
              <a:rPr lang="en-US" dirty="0">
                <a:latin typeface="Palatino Linotype"/>
              </a:rPr>
              <a:t>Use data from a random sample to draw inferences about a population with an unknown characteristic of interest. Generate multiple samples (or simulated samples) of the same size to gauge the variation in estimates or predictions. </a:t>
            </a:r>
            <a:r>
              <a:rPr lang="en-US" dirty="0">
                <a:solidFill>
                  <a:srgbClr val="0070C0"/>
                </a:solidFill>
                <a:latin typeface="Palatino Linotype"/>
              </a:rPr>
              <a:t>For example, estimate the mean word length in a book by randomly sampling words from the book; predict the winner of a school election based on randomly sampled survey data. Gauge how far off the estimate or prediction might be.</a:t>
            </a:r>
          </a:p>
        </p:txBody>
      </p:sp>
      <p:sp>
        <p:nvSpPr>
          <p:cNvPr id="4" name="Slide Number Placeholder 3">
            <a:extLst>
              <a:ext uri="{FF2B5EF4-FFF2-40B4-BE49-F238E27FC236}">
                <a16:creationId xmlns:a16="http://schemas.microsoft.com/office/drawing/2014/main" id="{E893C574-E250-404E-8046-A4D49434D3A4}"/>
              </a:ext>
            </a:extLst>
          </p:cNvPr>
          <p:cNvSpPr>
            <a:spLocks noGrp="1"/>
          </p:cNvSpPr>
          <p:nvPr>
            <p:ph type="sldNum" sz="quarter" idx="10"/>
          </p:nvPr>
        </p:nvSpPr>
        <p:spPr/>
        <p:txBody>
          <a:bodyPr/>
          <a:lstStyle/>
          <a:p>
            <a:fld id="{A3D1C70C-36A2-44FC-A083-98959550CFF4}" type="slidenum">
              <a:rPr lang="en-US" smtClean="0"/>
              <a:pPr/>
              <a:t>18</a:t>
            </a:fld>
            <a:endParaRPr lang="en-US"/>
          </a:p>
        </p:txBody>
      </p:sp>
    </p:spTree>
    <p:extLst>
      <p:ext uri="{BB962C8B-B14F-4D97-AF65-F5344CB8AC3E}">
        <p14:creationId xmlns:p14="http://schemas.microsoft.com/office/powerpoint/2010/main" val="13099278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47ED90-EBDF-60EA-D89B-36D3DE094D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68230D-9270-E99D-EEA7-397DD64097DA}"/>
              </a:ext>
            </a:extLst>
          </p:cNvPr>
          <p:cNvSpPr>
            <a:spLocks noGrp="1"/>
          </p:cNvSpPr>
          <p:nvPr>
            <p:ph type="title"/>
          </p:nvPr>
        </p:nvSpPr>
        <p:spPr>
          <a:xfrm>
            <a:off x="1338445" y="337655"/>
            <a:ext cx="10935159" cy="894479"/>
          </a:xfrm>
        </p:spPr>
        <p:txBody>
          <a:bodyPr/>
          <a:lstStyle/>
          <a:p>
            <a:r>
              <a:rPr lang="en-US" sz="4000" dirty="0">
                <a:latin typeface="Palatino Linotype"/>
              </a:rPr>
              <a:t>Implications Grade 7 continued</a:t>
            </a:r>
          </a:p>
        </p:txBody>
      </p:sp>
      <p:sp>
        <p:nvSpPr>
          <p:cNvPr id="5" name="Content Placeholder 2">
            <a:extLst>
              <a:ext uri="{FF2B5EF4-FFF2-40B4-BE49-F238E27FC236}">
                <a16:creationId xmlns:a16="http://schemas.microsoft.com/office/drawing/2014/main" id="{9FDD374A-C9CD-08E0-1F14-499F56242399}"/>
              </a:ext>
            </a:extLst>
          </p:cNvPr>
          <p:cNvSpPr txBox="1">
            <a:spLocks/>
          </p:cNvSpPr>
          <p:nvPr/>
        </p:nvSpPr>
        <p:spPr>
          <a:xfrm>
            <a:off x="175194" y="1302059"/>
            <a:ext cx="11573460" cy="610522"/>
          </a:xfrm>
          <a:prstGeom prst="rect">
            <a:avLst/>
          </a:prstGeom>
        </p:spPr>
        <p:txBody>
          <a:bodyPr vert="horz" lIns="91440" tIns="45720" rIns="274320" bIns="45720" rtlCol="0" anchor="t">
            <a:noAutofit/>
          </a:bodyPr>
          <a:lst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36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9388" lvl="1" indent="0">
              <a:lnSpc>
                <a:spcPct val="100000"/>
              </a:lnSpc>
              <a:spcBef>
                <a:spcPts val="0"/>
              </a:spcBef>
              <a:spcAft>
                <a:spcPts val="900"/>
              </a:spcAft>
              <a:buFont typeface="Arial" panose="020B0604020202020204" pitchFamily="34" charset="0"/>
              <a:buNone/>
            </a:pPr>
            <a:r>
              <a:rPr lang="en-US" sz="2800" dirty="0">
                <a:latin typeface="Palatino Linotype"/>
              </a:rPr>
              <a:t>Some implications for grade 7, given the new data literacy standards :</a:t>
            </a:r>
          </a:p>
        </p:txBody>
      </p:sp>
      <p:sp>
        <p:nvSpPr>
          <p:cNvPr id="6" name="TextBox 5">
            <a:extLst>
              <a:ext uri="{FF2B5EF4-FFF2-40B4-BE49-F238E27FC236}">
                <a16:creationId xmlns:a16="http://schemas.microsoft.com/office/drawing/2014/main" id="{AEEE23E3-9904-E39B-0AC6-9B188EB0C43E}"/>
              </a:ext>
            </a:extLst>
          </p:cNvPr>
          <p:cNvSpPr txBox="1"/>
          <p:nvPr/>
        </p:nvSpPr>
        <p:spPr>
          <a:xfrm>
            <a:off x="891160" y="2150832"/>
            <a:ext cx="10141527" cy="2954655"/>
          </a:xfrm>
          <a:prstGeom prst="rect">
            <a:avLst/>
          </a:prstGeom>
          <a:noFill/>
        </p:spPr>
        <p:txBody>
          <a:bodyPr wrap="square" rtlCol="0">
            <a:spAutoFit/>
          </a:bodyPr>
          <a:lstStyle/>
          <a:p>
            <a:r>
              <a:rPr lang="en-US" sz="2800" b="1" dirty="0">
                <a:latin typeface="Palatino Linotype"/>
              </a:rPr>
              <a:t>7.SP.B.4 </a:t>
            </a:r>
            <a:r>
              <a:rPr lang="en-US" sz="2800" dirty="0">
                <a:latin typeface="Palatino Linotype"/>
              </a:rPr>
              <a:t>Use measures of center and measures of variability for numerical data from random samples to draw informal comparative inferences about two populations. </a:t>
            </a:r>
            <a:r>
              <a:rPr lang="en-US" sz="2800" dirty="0">
                <a:solidFill>
                  <a:srgbClr val="0070C0"/>
                </a:solidFill>
                <a:latin typeface="Palatino Linotype"/>
              </a:rPr>
              <a:t>For example, decide whether the words in a chapter of a seventh-grade science book are generally longer than the words in a chapter of a fourth-grade science book.</a:t>
            </a:r>
          </a:p>
          <a:p>
            <a:endParaRPr lang="en-US" dirty="0"/>
          </a:p>
        </p:txBody>
      </p:sp>
      <p:sp>
        <p:nvSpPr>
          <p:cNvPr id="4" name="Slide Number Placeholder 3">
            <a:extLst>
              <a:ext uri="{FF2B5EF4-FFF2-40B4-BE49-F238E27FC236}">
                <a16:creationId xmlns:a16="http://schemas.microsoft.com/office/drawing/2014/main" id="{9B26482C-B452-B61B-1EEC-F0A6C04D097E}"/>
              </a:ext>
            </a:extLst>
          </p:cNvPr>
          <p:cNvSpPr>
            <a:spLocks noGrp="1"/>
          </p:cNvSpPr>
          <p:nvPr>
            <p:ph type="sldNum" sz="quarter" idx="10"/>
          </p:nvPr>
        </p:nvSpPr>
        <p:spPr/>
        <p:txBody>
          <a:bodyPr/>
          <a:lstStyle/>
          <a:p>
            <a:fld id="{A3D1C70C-36A2-44FC-A083-98959550CFF4}" type="slidenum">
              <a:rPr lang="en-US" smtClean="0"/>
              <a:pPr/>
              <a:t>19</a:t>
            </a:fld>
            <a:endParaRPr lang="en-US"/>
          </a:p>
        </p:txBody>
      </p:sp>
    </p:spTree>
    <p:extLst>
      <p:ext uri="{BB962C8B-B14F-4D97-AF65-F5344CB8AC3E}">
        <p14:creationId xmlns:p14="http://schemas.microsoft.com/office/powerpoint/2010/main" val="4143252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241D04B-735A-F4EE-F49F-333AD2EF2FE8}"/>
              </a:ext>
            </a:extLst>
          </p:cNvPr>
          <p:cNvSpPr>
            <a:spLocks noGrp="1"/>
          </p:cNvSpPr>
          <p:nvPr>
            <p:ph type="title"/>
          </p:nvPr>
        </p:nvSpPr>
        <p:spPr>
          <a:xfrm>
            <a:off x="1344284" y="266470"/>
            <a:ext cx="10096959" cy="747579"/>
          </a:xfrm>
        </p:spPr>
        <p:txBody>
          <a:bodyPr/>
          <a:lstStyle/>
          <a:p>
            <a:r>
              <a:rPr lang="en-US" sz="4000">
                <a:latin typeface="Palatino Linotype"/>
              </a:rPr>
              <a:t>Agenda</a:t>
            </a:r>
            <a:endParaRPr lang="en-US" sz="4000"/>
          </a:p>
        </p:txBody>
      </p:sp>
      <p:sp>
        <p:nvSpPr>
          <p:cNvPr id="12" name="Content Placeholder 2">
            <a:extLst>
              <a:ext uri="{FF2B5EF4-FFF2-40B4-BE49-F238E27FC236}">
                <a16:creationId xmlns:a16="http://schemas.microsoft.com/office/drawing/2014/main" id="{CDD0FDFB-AFCD-7637-EE9B-51BBAE5618BF}"/>
              </a:ext>
            </a:extLst>
          </p:cNvPr>
          <p:cNvSpPr>
            <a:spLocks noGrp="1"/>
          </p:cNvSpPr>
          <p:nvPr>
            <p:ph idx="1"/>
          </p:nvPr>
        </p:nvSpPr>
        <p:spPr>
          <a:xfrm>
            <a:off x="474354" y="1069554"/>
            <a:ext cx="11243291" cy="4718891"/>
          </a:xfrm>
        </p:spPr>
        <p:txBody>
          <a:bodyPr vert="horz" lIns="91440" tIns="45720" rIns="822960" bIns="45720" rtlCol="0" anchor="t">
            <a:normAutofit fontScale="85000" lnSpcReduction="20000"/>
          </a:bodyPr>
          <a:lstStyle/>
          <a:p>
            <a:r>
              <a:rPr lang="en-US" sz="3600" dirty="0">
                <a:latin typeface="Palatino Linotype"/>
              </a:rPr>
              <a:t>K</a:t>
            </a:r>
            <a:r>
              <a:rPr lang="en-US" sz="3600" kern="100" dirty="0">
                <a:effectLst/>
                <a:latin typeface="+mn-lt"/>
                <a:ea typeface="Calibri" panose="020F0502020204030204" pitchFamily="34" charset="0"/>
                <a:cs typeface="Times New Roman" panose="02020603050405020304" pitchFamily="18" charset="0"/>
              </a:rPr>
              <a:t>–</a:t>
            </a:r>
            <a:r>
              <a:rPr lang="en-US" sz="3600" dirty="0">
                <a:latin typeface="Palatino Linotype"/>
              </a:rPr>
              <a:t>HS Domain Progression</a:t>
            </a:r>
          </a:p>
          <a:p>
            <a:r>
              <a:rPr lang="en-US" sz="3600" dirty="0">
                <a:latin typeface="Palatino Linotype"/>
              </a:rPr>
              <a:t>Grades 6-8 Content Emphases</a:t>
            </a:r>
          </a:p>
          <a:p>
            <a:r>
              <a:rPr lang="en-US" sz="3600" dirty="0">
                <a:latin typeface="Palatino Linotype"/>
              </a:rPr>
              <a:t>Statistics &amp; Probability: Progressions and Key Concepts</a:t>
            </a:r>
          </a:p>
          <a:p>
            <a:pPr lvl="1"/>
            <a:r>
              <a:rPr lang="en-US" sz="3200" dirty="0">
                <a:latin typeface="Palatino Linotype"/>
              </a:rPr>
              <a:t>Grades 2-5 Elementary Data Literacy Connections</a:t>
            </a:r>
          </a:p>
          <a:p>
            <a:pPr lvl="1"/>
            <a:r>
              <a:rPr lang="en-US" sz="3200" dirty="0">
                <a:latin typeface="Palatino Linotype"/>
              </a:rPr>
              <a:t>High School Connections</a:t>
            </a:r>
          </a:p>
          <a:p>
            <a:r>
              <a:rPr lang="en-US" sz="3600" dirty="0">
                <a:latin typeface="Palatino Linotype"/>
              </a:rPr>
              <a:t>Revisions in Grade 8</a:t>
            </a:r>
          </a:p>
          <a:p>
            <a:r>
              <a:rPr lang="en-US" sz="3600" dirty="0">
                <a:latin typeface="Palatino Linotype"/>
              </a:rPr>
              <a:t>Resources and Opportunities</a:t>
            </a:r>
            <a:endParaRPr lang="en-US" sz="3600" dirty="0"/>
          </a:p>
        </p:txBody>
      </p:sp>
      <p:sp>
        <p:nvSpPr>
          <p:cNvPr id="5" name="Slide Number Placeholder 4">
            <a:extLst>
              <a:ext uri="{FF2B5EF4-FFF2-40B4-BE49-F238E27FC236}">
                <a16:creationId xmlns:a16="http://schemas.microsoft.com/office/drawing/2014/main" id="{4551786A-70CE-400B-368A-02B5BEF08A24}"/>
              </a:ext>
            </a:extLst>
          </p:cNvPr>
          <p:cNvSpPr>
            <a:spLocks noGrp="1"/>
          </p:cNvSpPr>
          <p:nvPr>
            <p:ph type="sldNum" sz="quarter" idx="12"/>
          </p:nvPr>
        </p:nvSpPr>
        <p:spPr>
          <a:xfrm>
            <a:off x="8687719" y="6257197"/>
            <a:ext cx="2743200" cy="365125"/>
          </a:xfrm>
        </p:spPr>
        <p:txBody>
          <a:bodyPr anchor="ctr">
            <a:normAutofit/>
          </a:bodyPr>
          <a:lstStyle/>
          <a:p>
            <a:pPr>
              <a:spcAft>
                <a:spcPts val="600"/>
              </a:spcAft>
            </a:pPr>
            <a:fld id="{A3D1C70C-36A2-44FC-A083-98959550CFF4}" type="slidenum">
              <a:rPr lang="en-US" smtClean="0"/>
              <a:pPr>
                <a:spcAft>
                  <a:spcPts val="600"/>
                </a:spcAft>
              </a:pPr>
              <a:t>2</a:t>
            </a:fld>
            <a:endParaRPr lang="en-US"/>
          </a:p>
        </p:txBody>
      </p:sp>
    </p:spTree>
    <p:extLst>
      <p:ext uri="{BB962C8B-B14F-4D97-AF65-F5344CB8AC3E}">
        <p14:creationId xmlns:p14="http://schemas.microsoft.com/office/powerpoint/2010/main" val="22044595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837E0-D9D3-4E45-040F-596C80BBCB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0F4B5B-EDB4-B857-D251-1CAF908BD513}"/>
              </a:ext>
            </a:extLst>
          </p:cNvPr>
          <p:cNvSpPr>
            <a:spLocks noGrp="1"/>
          </p:cNvSpPr>
          <p:nvPr>
            <p:ph type="title"/>
          </p:nvPr>
        </p:nvSpPr>
        <p:spPr>
          <a:xfrm>
            <a:off x="1338445" y="337655"/>
            <a:ext cx="10935159" cy="894479"/>
          </a:xfrm>
        </p:spPr>
        <p:txBody>
          <a:bodyPr/>
          <a:lstStyle/>
          <a:p>
            <a:r>
              <a:rPr lang="en-US" sz="4000" dirty="0">
                <a:latin typeface="Palatino Linotype"/>
              </a:rPr>
              <a:t>Implications Grade 8</a:t>
            </a:r>
          </a:p>
        </p:txBody>
      </p:sp>
      <p:sp>
        <p:nvSpPr>
          <p:cNvPr id="5" name="Content Placeholder 2">
            <a:extLst>
              <a:ext uri="{FF2B5EF4-FFF2-40B4-BE49-F238E27FC236}">
                <a16:creationId xmlns:a16="http://schemas.microsoft.com/office/drawing/2014/main" id="{2C567096-3F0D-743A-A05B-D57767DF3DF8}"/>
              </a:ext>
            </a:extLst>
          </p:cNvPr>
          <p:cNvSpPr txBox="1">
            <a:spLocks/>
          </p:cNvSpPr>
          <p:nvPr/>
        </p:nvSpPr>
        <p:spPr>
          <a:xfrm>
            <a:off x="175194" y="1191584"/>
            <a:ext cx="11573460" cy="610522"/>
          </a:xfrm>
          <a:prstGeom prst="rect">
            <a:avLst/>
          </a:prstGeom>
        </p:spPr>
        <p:txBody>
          <a:bodyPr vert="horz" lIns="91440" tIns="45720" rIns="274320" bIns="45720" rtlCol="0" anchor="t">
            <a:noAutofit/>
          </a:bodyPr>
          <a:lst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36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9388" lvl="1" indent="0">
              <a:lnSpc>
                <a:spcPct val="100000"/>
              </a:lnSpc>
              <a:spcBef>
                <a:spcPts val="0"/>
              </a:spcBef>
              <a:spcAft>
                <a:spcPts val="900"/>
              </a:spcAft>
              <a:buFont typeface="Arial" panose="020B0604020202020204" pitchFamily="34" charset="0"/>
              <a:buNone/>
            </a:pPr>
            <a:r>
              <a:rPr lang="en-US" sz="2800" dirty="0">
                <a:latin typeface="Palatino Linotype"/>
              </a:rPr>
              <a:t>Some implications for grade 8, given the new data literacy standards :</a:t>
            </a:r>
          </a:p>
        </p:txBody>
      </p:sp>
      <p:sp>
        <p:nvSpPr>
          <p:cNvPr id="3" name="Content Placeholder 2">
            <a:extLst>
              <a:ext uri="{FF2B5EF4-FFF2-40B4-BE49-F238E27FC236}">
                <a16:creationId xmlns:a16="http://schemas.microsoft.com/office/drawing/2014/main" id="{1D5C9BE7-3822-C559-FE8A-C65C7B687E52}"/>
              </a:ext>
            </a:extLst>
          </p:cNvPr>
          <p:cNvSpPr>
            <a:spLocks noGrp="1"/>
          </p:cNvSpPr>
          <p:nvPr>
            <p:ph type="body" sz="quarter" idx="11"/>
          </p:nvPr>
        </p:nvSpPr>
        <p:spPr>
          <a:xfrm>
            <a:off x="309270" y="2188097"/>
            <a:ext cx="11573460" cy="2092957"/>
          </a:xfrm>
        </p:spPr>
        <p:txBody>
          <a:bodyPr vert="horz" lIns="91440" tIns="45720" rIns="274320" bIns="45720" rtlCol="0" anchor="t">
            <a:noAutofit/>
          </a:bodyPr>
          <a:lstStyle/>
          <a:p>
            <a:pPr marL="317500" lvl="2" indent="0">
              <a:spcBef>
                <a:spcPts val="0"/>
              </a:spcBef>
              <a:spcAft>
                <a:spcPts val="900"/>
              </a:spcAft>
              <a:buNone/>
            </a:pPr>
            <a:r>
              <a:rPr lang="en-US" b="1" dirty="0">
                <a:latin typeface="Palatino Linotype"/>
              </a:rPr>
              <a:t>8.SP.A.1 </a:t>
            </a:r>
            <a:r>
              <a:rPr lang="en-US" dirty="0">
                <a:latin typeface="Palatino Linotype"/>
              </a:rPr>
              <a:t>Construct and interpret scatter plots for bivariate measurement data to investigate patterns of association between two quantities. Describe patterns such as clustering, outliers, positive or negative association, linear association, and nonlinear association. </a:t>
            </a:r>
          </a:p>
        </p:txBody>
      </p:sp>
      <p:sp>
        <p:nvSpPr>
          <p:cNvPr id="4" name="Slide Number Placeholder 3">
            <a:extLst>
              <a:ext uri="{FF2B5EF4-FFF2-40B4-BE49-F238E27FC236}">
                <a16:creationId xmlns:a16="http://schemas.microsoft.com/office/drawing/2014/main" id="{79B6E644-CC4B-E541-1C80-D2007A31F614}"/>
              </a:ext>
            </a:extLst>
          </p:cNvPr>
          <p:cNvSpPr>
            <a:spLocks noGrp="1"/>
          </p:cNvSpPr>
          <p:nvPr>
            <p:ph type="sldNum" sz="quarter" idx="10"/>
          </p:nvPr>
        </p:nvSpPr>
        <p:spPr/>
        <p:txBody>
          <a:bodyPr/>
          <a:lstStyle/>
          <a:p>
            <a:fld id="{A3D1C70C-36A2-44FC-A083-98959550CFF4}" type="slidenum">
              <a:rPr lang="en-US" smtClean="0"/>
              <a:pPr/>
              <a:t>20</a:t>
            </a:fld>
            <a:endParaRPr lang="en-US"/>
          </a:p>
        </p:txBody>
      </p:sp>
    </p:spTree>
    <p:extLst>
      <p:ext uri="{BB962C8B-B14F-4D97-AF65-F5344CB8AC3E}">
        <p14:creationId xmlns:p14="http://schemas.microsoft.com/office/powerpoint/2010/main" val="34984149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1FA9-4C1F-4E6F-B96C-FA516DC2F7B5}"/>
              </a:ext>
            </a:extLst>
          </p:cNvPr>
          <p:cNvSpPr>
            <a:spLocks noGrp="1"/>
          </p:cNvSpPr>
          <p:nvPr>
            <p:ph type="title"/>
          </p:nvPr>
        </p:nvSpPr>
        <p:spPr>
          <a:xfrm>
            <a:off x="1338445" y="337655"/>
            <a:ext cx="10935159" cy="894479"/>
          </a:xfrm>
        </p:spPr>
        <p:txBody>
          <a:bodyPr/>
          <a:lstStyle/>
          <a:p>
            <a:r>
              <a:rPr lang="en-US" sz="4000" dirty="0">
                <a:latin typeface="Palatino Linotype"/>
              </a:rPr>
              <a:t>Implications Grade 8 continued</a:t>
            </a:r>
          </a:p>
        </p:txBody>
      </p:sp>
      <p:sp>
        <p:nvSpPr>
          <p:cNvPr id="5" name="Content Placeholder 2">
            <a:extLst>
              <a:ext uri="{FF2B5EF4-FFF2-40B4-BE49-F238E27FC236}">
                <a16:creationId xmlns:a16="http://schemas.microsoft.com/office/drawing/2014/main" id="{77D67174-5674-9B56-5D23-3630BCB09E98}"/>
              </a:ext>
            </a:extLst>
          </p:cNvPr>
          <p:cNvSpPr txBox="1">
            <a:spLocks/>
          </p:cNvSpPr>
          <p:nvPr/>
        </p:nvSpPr>
        <p:spPr>
          <a:xfrm>
            <a:off x="175194" y="1191584"/>
            <a:ext cx="11573460" cy="610522"/>
          </a:xfrm>
          <a:prstGeom prst="rect">
            <a:avLst/>
          </a:prstGeom>
        </p:spPr>
        <p:txBody>
          <a:bodyPr vert="horz" lIns="91440" tIns="45720" rIns="274320" bIns="45720" rtlCol="0" anchor="t">
            <a:noAutofit/>
          </a:bodyPr>
          <a:lst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36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9388" lvl="1" indent="0">
              <a:lnSpc>
                <a:spcPct val="100000"/>
              </a:lnSpc>
              <a:spcBef>
                <a:spcPts val="0"/>
              </a:spcBef>
              <a:spcAft>
                <a:spcPts val="900"/>
              </a:spcAft>
              <a:buFont typeface="Arial" panose="020B0604020202020204" pitchFamily="34" charset="0"/>
              <a:buNone/>
            </a:pPr>
            <a:r>
              <a:rPr lang="en-US" sz="2800" dirty="0">
                <a:latin typeface="Palatino Linotype"/>
              </a:rPr>
              <a:t>Some implications for grade 8, given the new data literacy standards :</a:t>
            </a:r>
          </a:p>
        </p:txBody>
      </p:sp>
      <p:sp>
        <p:nvSpPr>
          <p:cNvPr id="6" name="TextBox 5">
            <a:extLst>
              <a:ext uri="{FF2B5EF4-FFF2-40B4-BE49-F238E27FC236}">
                <a16:creationId xmlns:a16="http://schemas.microsoft.com/office/drawing/2014/main" id="{F9FC5089-3BC4-015B-8368-79C42460AB46}"/>
              </a:ext>
            </a:extLst>
          </p:cNvPr>
          <p:cNvSpPr txBox="1"/>
          <p:nvPr/>
        </p:nvSpPr>
        <p:spPr>
          <a:xfrm>
            <a:off x="627005" y="1761555"/>
            <a:ext cx="10669838" cy="4678204"/>
          </a:xfrm>
          <a:prstGeom prst="rect">
            <a:avLst/>
          </a:prstGeom>
          <a:noFill/>
        </p:spPr>
        <p:txBody>
          <a:bodyPr wrap="square" rtlCol="0">
            <a:spAutoFit/>
          </a:bodyPr>
          <a:lstStyle/>
          <a:p>
            <a:r>
              <a:rPr lang="en-US" sz="2800" b="1" dirty="0">
                <a:latin typeface="Palatino Linotype"/>
              </a:rPr>
              <a:t>8.SP.A.4 </a:t>
            </a:r>
            <a:r>
              <a:rPr lang="en-US" sz="2800" dirty="0">
                <a:latin typeface="Palatino Linotype"/>
              </a:rPr>
              <a:t>Understand patterns of association can also be seen in bivariate categorical data by displaying frequencies and relative frequencies in a two-way table. Construct and interpret a two-way table summarizing data on two categorical variables </a:t>
            </a:r>
            <a:r>
              <a:rPr lang="en-US" sz="2800" b="1" u="sng" dirty="0">
                <a:latin typeface="Palatino Linotype"/>
              </a:rPr>
              <a:t>collected from the same subjects. </a:t>
            </a:r>
            <a:r>
              <a:rPr lang="en-US" sz="2800" dirty="0">
                <a:latin typeface="Palatino Linotype"/>
              </a:rPr>
              <a:t>Use relative frequencies calculated for rows or columns to describe possible association between two variables. </a:t>
            </a:r>
            <a:r>
              <a:rPr lang="en-US" sz="2800" dirty="0">
                <a:solidFill>
                  <a:srgbClr val="0070C0"/>
                </a:solidFill>
                <a:latin typeface="Palatino Linotype"/>
              </a:rPr>
              <a:t>For example, collect data from students on whether or not they have a curfew on school nights and whether or not they have assigned chores at home. Is there evidence that those who have a curfew also tend to have chores?</a:t>
            </a:r>
          </a:p>
          <a:p>
            <a:endParaRPr lang="en-US" dirty="0"/>
          </a:p>
        </p:txBody>
      </p:sp>
      <p:sp>
        <p:nvSpPr>
          <p:cNvPr id="4" name="Slide Number Placeholder 3">
            <a:extLst>
              <a:ext uri="{FF2B5EF4-FFF2-40B4-BE49-F238E27FC236}">
                <a16:creationId xmlns:a16="http://schemas.microsoft.com/office/drawing/2014/main" id="{E893C574-E250-404E-8046-A4D49434D3A4}"/>
              </a:ext>
            </a:extLst>
          </p:cNvPr>
          <p:cNvSpPr>
            <a:spLocks noGrp="1"/>
          </p:cNvSpPr>
          <p:nvPr>
            <p:ph type="sldNum" sz="quarter" idx="10"/>
          </p:nvPr>
        </p:nvSpPr>
        <p:spPr/>
        <p:txBody>
          <a:bodyPr/>
          <a:lstStyle/>
          <a:p>
            <a:fld id="{A3D1C70C-36A2-44FC-A083-98959550CFF4}" type="slidenum">
              <a:rPr lang="en-US" smtClean="0"/>
              <a:pPr/>
              <a:t>21</a:t>
            </a:fld>
            <a:endParaRPr lang="en-US"/>
          </a:p>
        </p:txBody>
      </p:sp>
    </p:spTree>
    <p:extLst>
      <p:ext uri="{BB962C8B-B14F-4D97-AF65-F5344CB8AC3E}">
        <p14:creationId xmlns:p14="http://schemas.microsoft.com/office/powerpoint/2010/main" val="9644438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CBC469-F0DD-5FE9-1CEB-791FD9058675}"/>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592BB4E3-D077-0334-2D3D-A05418D09717}"/>
              </a:ext>
            </a:extLst>
          </p:cNvPr>
          <p:cNvSpPr>
            <a:spLocks noGrp="1"/>
          </p:cNvSpPr>
          <p:nvPr>
            <p:ph type="title"/>
          </p:nvPr>
        </p:nvSpPr>
        <p:spPr>
          <a:xfrm>
            <a:off x="1256841" y="378896"/>
            <a:ext cx="10174078" cy="747579"/>
          </a:xfrm>
        </p:spPr>
        <p:txBody>
          <a:bodyPr/>
          <a:lstStyle/>
          <a:p>
            <a:r>
              <a:rPr lang="en-US" sz="3600" dirty="0">
                <a:latin typeface="Palatino Linotype"/>
              </a:rPr>
              <a:t>Connection to High School Statistics</a:t>
            </a:r>
            <a:endParaRPr lang="en-US" sz="3600" dirty="0"/>
          </a:p>
        </p:txBody>
      </p:sp>
      <p:sp>
        <p:nvSpPr>
          <p:cNvPr id="2" name="Content Placeholder 1">
            <a:extLst>
              <a:ext uri="{FF2B5EF4-FFF2-40B4-BE49-F238E27FC236}">
                <a16:creationId xmlns:a16="http://schemas.microsoft.com/office/drawing/2014/main" id="{A6516A6C-C72E-E079-03B5-8B2C21AF4F7E}"/>
              </a:ext>
            </a:extLst>
          </p:cNvPr>
          <p:cNvSpPr>
            <a:spLocks noGrp="1"/>
          </p:cNvSpPr>
          <p:nvPr>
            <p:ph sz="half" idx="1"/>
          </p:nvPr>
        </p:nvSpPr>
        <p:spPr>
          <a:xfrm>
            <a:off x="922829" y="1161920"/>
            <a:ext cx="11468196" cy="4647392"/>
          </a:xfrm>
        </p:spPr>
        <p:txBody>
          <a:bodyPr>
            <a:noAutofit/>
          </a:bodyPr>
          <a:lstStyle/>
          <a:p>
            <a:pPr marL="0" marR="0" indent="0">
              <a:lnSpc>
                <a:spcPct val="114000"/>
              </a:lnSpc>
              <a:spcBef>
                <a:spcPts val="300"/>
              </a:spcBef>
              <a:spcAft>
                <a:spcPts val="300"/>
              </a:spcAft>
              <a:buNone/>
            </a:pPr>
            <a:r>
              <a:rPr lang="en-US" sz="2400" b="1" dirty="0"/>
              <a:t>Algebra 1 and/or 2</a:t>
            </a:r>
          </a:p>
          <a:p>
            <a:pPr marL="346075" marR="0" indent="-227013">
              <a:lnSpc>
                <a:spcPct val="114000"/>
              </a:lnSpc>
              <a:spcBef>
                <a:spcPts val="300"/>
              </a:spcBef>
              <a:spcAft>
                <a:spcPts val="300"/>
              </a:spcAft>
            </a:pPr>
            <a:r>
              <a:rPr lang="en-US" sz="2400" b="1" dirty="0"/>
              <a:t>S.ID.A.1 </a:t>
            </a:r>
            <a:r>
              <a:rPr lang="en-US" sz="2400" dirty="0"/>
              <a:t>Represent data with plots on the </a:t>
            </a:r>
            <a:r>
              <a:rPr lang="en-US" sz="2400" b="1" dirty="0">
                <a:solidFill>
                  <a:srgbClr val="0000FF"/>
                </a:solidFill>
              </a:rPr>
              <a:t>real </a:t>
            </a:r>
            <a:r>
              <a:rPr lang="en-US" sz="2400" dirty="0"/>
              <a:t>number line (dot plots, histograms, and box plots).</a:t>
            </a:r>
          </a:p>
          <a:p>
            <a:pPr marL="344488" lvl="1" indent="-276225">
              <a:lnSpc>
                <a:spcPct val="114000"/>
              </a:lnSpc>
              <a:spcBef>
                <a:spcPts val="300"/>
              </a:spcBef>
              <a:spcAft>
                <a:spcPts val="300"/>
              </a:spcAft>
            </a:pPr>
            <a:r>
              <a:rPr lang="en-US" sz="2400" b="1" dirty="0"/>
              <a:t>S.ID.A.2 </a:t>
            </a:r>
            <a:r>
              <a:rPr lang="en-US" sz="2400" dirty="0"/>
              <a:t>Use statistics appropriate to the shape of the data distribution to </a:t>
            </a:r>
            <a:r>
              <a:rPr lang="en-US" sz="2400" b="1" dirty="0">
                <a:solidFill>
                  <a:srgbClr val="0000FF"/>
                </a:solidFill>
              </a:rPr>
              <a:t>compare</a:t>
            </a:r>
            <a:r>
              <a:rPr lang="en-US" sz="2400" dirty="0"/>
              <a:t> center (median, mean) and spread (interquartile range, standard deviation) of </a:t>
            </a:r>
            <a:r>
              <a:rPr lang="en-US" sz="2400" b="1" dirty="0">
                <a:solidFill>
                  <a:srgbClr val="0000FF"/>
                </a:solidFill>
              </a:rPr>
              <a:t>two or more different</a:t>
            </a:r>
            <a:r>
              <a:rPr lang="en-US" sz="2400" dirty="0"/>
              <a:t> data sets</a:t>
            </a:r>
          </a:p>
          <a:p>
            <a:pPr marL="287338">
              <a:lnSpc>
                <a:spcPct val="114000"/>
              </a:lnSpc>
              <a:spcBef>
                <a:spcPts val="300"/>
              </a:spcBef>
              <a:spcAft>
                <a:spcPts val="300"/>
              </a:spcAft>
            </a:pPr>
            <a:r>
              <a:rPr lang="en-US" sz="2400" b="1" dirty="0">
                <a:cs typeface="Times New Roman" panose="02020603050405020304" pitchFamily="18" charset="0"/>
              </a:rPr>
              <a:t>S.ID.B.5 </a:t>
            </a:r>
            <a:r>
              <a:rPr lang="en-US" sz="2400" dirty="0">
                <a:cs typeface="Times New Roman" panose="02020603050405020304" pitchFamily="18" charset="0"/>
              </a:rPr>
              <a:t>Summarize categorical data for two categories in two-way frequency tables. Interpret relative frequencies in the context of the data (including joint, marginal and conditional relative frequencies). Recognize possible associations and trends in the data. </a:t>
            </a:r>
          </a:p>
        </p:txBody>
      </p:sp>
      <p:sp>
        <p:nvSpPr>
          <p:cNvPr id="7" name="Slide Number Placeholder 6">
            <a:extLst>
              <a:ext uri="{FF2B5EF4-FFF2-40B4-BE49-F238E27FC236}">
                <a16:creationId xmlns:a16="http://schemas.microsoft.com/office/drawing/2014/main" id="{13E0DF18-1FB3-F166-85A1-C24421298EB6}"/>
              </a:ext>
            </a:extLst>
          </p:cNvPr>
          <p:cNvSpPr>
            <a:spLocks noGrp="1"/>
          </p:cNvSpPr>
          <p:nvPr>
            <p:ph type="sldNum" sz="quarter" idx="12"/>
          </p:nvPr>
        </p:nvSpPr>
        <p:spPr/>
        <p:txBody>
          <a:bodyPr/>
          <a:lstStyle/>
          <a:p>
            <a:fld id="{A3D1C70C-36A2-44FC-A083-98959550CFF4}" type="slidenum">
              <a:rPr lang="en-US" smtClean="0"/>
              <a:t>22</a:t>
            </a:fld>
            <a:endParaRPr lang="en-US"/>
          </a:p>
        </p:txBody>
      </p:sp>
    </p:spTree>
    <p:extLst>
      <p:ext uri="{BB962C8B-B14F-4D97-AF65-F5344CB8AC3E}">
        <p14:creationId xmlns:p14="http://schemas.microsoft.com/office/powerpoint/2010/main" val="11760961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AEBF67C-3C42-46F7-A9EA-DEFE397F961E}"/>
              </a:ext>
            </a:extLst>
          </p:cNvPr>
          <p:cNvSpPr>
            <a:spLocks noGrp="1"/>
          </p:cNvSpPr>
          <p:nvPr>
            <p:ph type="title"/>
          </p:nvPr>
        </p:nvSpPr>
        <p:spPr>
          <a:xfrm>
            <a:off x="1256841" y="378896"/>
            <a:ext cx="10174078" cy="747579"/>
          </a:xfrm>
        </p:spPr>
        <p:txBody>
          <a:bodyPr/>
          <a:lstStyle/>
          <a:p>
            <a:r>
              <a:rPr lang="en-US" sz="3600" dirty="0">
                <a:latin typeface="Palatino Linotype"/>
              </a:rPr>
              <a:t>Connection to High School Advanced Statistics</a:t>
            </a:r>
            <a:endParaRPr lang="en-US" sz="3600" dirty="0"/>
          </a:p>
        </p:txBody>
      </p:sp>
      <p:sp>
        <p:nvSpPr>
          <p:cNvPr id="7" name="Slide Number Placeholder 6">
            <a:extLst>
              <a:ext uri="{FF2B5EF4-FFF2-40B4-BE49-F238E27FC236}">
                <a16:creationId xmlns:a16="http://schemas.microsoft.com/office/drawing/2014/main" id="{F51982F8-DB57-4B9E-99A4-678D4644FEB5}"/>
              </a:ext>
            </a:extLst>
          </p:cNvPr>
          <p:cNvSpPr>
            <a:spLocks noGrp="1"/>
          </p:cNvSpPr>
          <p:nvPr>
            <p:ph type="sldNum" sz="quarter" idx="12"/>
          </p:nvPr>
        </p:nvSpPr>
        <p:spPr/>
        <p:txBody>
          <a:bodyPr/>
          <a:lstStyle/>
          <a:p>
            <a:fld id="{A3D1C70C-36A2-44FC-A083-98959550CFF4}" type="slidenum">
              <a:rPr lang="en-US" smtClean="0"/>
              <a:t>23</a:t>
            </a:fld>
            <a:endParaRPr lang="en-US"/>
          </a:p>
        </p:txBody>
      </p:sp>
      <p:sp>
        <p:nvSpPr>
          <p:cNvPr id="3" name="TextBox 2">
            <a:extLst>
              <a:ext uri="{FF2B5EF4-FFF2-40B4-BE49-F238E27FC236}">
                <a16:creationId xmlns:a16="http://schemas.microsoft.com/office/drawing/2014/main" id="{A5157E24-23C4-583E-752F-70AB03B555C3}"/>
              </a:ext>
            </a:extLst>
          </p:cNvPr>
          <p:cNvSpPr txBox="1"/>
          <p:nvPr/>
        </p:nvSpPr>
        <p:spPr>
          <a:xfrm>
            <a:off x="731520" y="1425631"/>
            <a:ext cx="9850582" cy="4006738"/>
          </a:xfrm>
          <a:prstGeom prst="rect">
            <a:avLst/>
          </a:prstGeom>
          <a:noFill/>
        </p:spPr>
        <p:txBody>
          <a:bodyPr wrap="square" rtlCol="0">
            <a:spAutoFit/>
          </a:bodyPr>
          <a:lstStyle/>
          <a:p>
            <a:pPr marL="0" indent="0">
              <a:lnSpc>
                <a:spcPct val="114000"/>
              </a:lnSpc>
              <a:spcBef>
                <a:spcPts val="300"/>
              </a:spcBef>
              <a:spcAft>
                <a:spcPts val="300"/>
              </a:spcAft>
              <a:buNone/>
            </a:pPr>
            <a:r>
              <a:rPr lang="en-US" sz="2400" b="1" dirty="0">
                <a:ea typeface="Calibri" panose="020F0502020204030204" pitchFamily="34" charset="0"/>
                <a:cs typeface="Times New Roman" panose="02020603050405020304" pitchFamily="18" charset="0"/>
              </a:rPr>
              <a:t>Advanced Statistics/ Data Science</a:t>
            </a:r>
          </a:p>
          <a:p>
            <a:pPr marL="346075" lvl="1">
              <a:lnSpc>
                <a:spcPct val="114000"/>
              </a:lnSpc>
              <a:spcBef>
                <a:spcPts val="300"/>
              </a:spcBef>
              <a:spcAft>
                <a:spcPts val="300"/>
              </a:spcAft>
            </a:pPr>
            <a:r>
              <a:rPr lang="en-US" sz="2400" b="1" dirty="0"/>
              <a:t>S.IC.A.1 </a:t>
            </a:r>
            <a:r>
              <a:rPr lang="en-US" sz="2400" dirty="0"/>
              <a:t>Understand statistics as a process for making </a:t>
            </a:r>
            <a:r>
              <a:rPr lang="en-US" sz="2400" b="1" dirty="0">
                <a:solidFill>
                  <a:srgbClr val="0000FF"/>
                </a:solidFill>
              </a:rPr>
              <a:t>inferences</a:t>
            </a:r>
            <a:r>
              <a:rPr lang="en-US" sz="2400" dirty="0"/>
              <a:t> about population parameters based on a </a:t>
            </a:r>
            <a:r>
              <a:rPr lang="en-US" sz="2400" b="1" dirty="0">
                <a:solidFill>
                  <a:srgbClr val="0000FF"/>
                </a:solidFill>
              </a:rPr>
              <a:t>random sample</a:t>
            </a:r>
            <a:r>
              <a:rPr lang="en-US" sz="2400" dirty="0"/>
              <a:t>.</a:t>
            </a:r>
          </a:p>
          <a:p>
            <a:pPr marL="346075" lvl="1">
              <a:lnSpc>
                <a:spcPct val="114000"/>
              </a:lnSpc>
              <a:spcBef>
                <a:spcPts val="300"/>
              </a:spcBef>
              <a:spcAft>
                <a:spcPts val="300"/>
              </a:spcAft>
            </a:pPr>
            <a:r>
              <a:rPr lang="en-US" sz="2400" b="1" dirty="0"/>
              <a:t>S.IC.B.3 </a:t>
            </a:r>
            <a:r>
              <a:rPr lang="en-US" sz="2400" dirty="0"/>
              <a:t>Recognize the purposes and differences among sample survey, experiments, and observational studies. Explain how </a:t>
            </a:r>
            <a:r>
              <a:rPr lang="en-US" sz="2400" b="1" dirty="0">
                <a:solidFill>
                  <a:srgbClr val="0000FF"/>
                </a:solidFill>
              </a:rPr>
              <a:t>randomization</a:t>
            </a:r>
            <a:r>
              <a:rPr lang="en-US" sz="2400" dirty="0"/>
              <a:t> relates to each.</a:t>
            </a:r>
          </a:p>
          <a:p>
            <a:pPr marL="346075">
              <a:lnSpc>
                <a:spcPct val="114000"/>
              </a:lnSpc>
              <a:spcBef>
                <a:spcPts val="300"/>
              </a:spcBef>
              <a:spcAft>
                <a:spcPts val="300"/>
              </a:spcAft>
            </a:pPr>
            <a:r>
              <a:rPr lang="en-US" sz="2400" b="1" dirty="0">
                <a:cs typeface="Times New Roman" panose="02020603050405020304" pitchFamily="18" charset="0"/>
              </a:rPr>
              <a:t>S.CP.A.1 </a:t>
            </a:r>
            <a:r>
              <a:rPr lang="en-US" sz="2400" dirty="0">
                <a:cs typeface="Times New Roman" panose="02020603050405020304" pitchFamily="18" charset="0"/>
              </a:rPr>
              <a:t>Describe events as subsets of a </a:t>
            </a:r>
            <a:r>
              <a:rPr lang="en-US" sz="2400" b="1" dirty="0">
                <a:solidFill>
                  <a:srgbClr val="0000FF"/>
                </a:solidFill>
              </a:rPr>
              <a:t>sample space </a:t>
            </a:r>
            <a:r>
              <a:rPr lang="en-US" sz="2400" dirty="0">
                <a:cs typeface="Times New Roman" panose="02020603050405020304" pitchFamily="18" charset="0"/>
              </a:rPr>
              <a:t>(the set of outcomes) using characteristics of the outcomes …</a:t>
            </a:r>
          </a:p>
          <a:p>
            <a:endParaRPr lang="en-US" dirty="0"/>
          </a:p>
        </p:txBody>
      </p:sp>
    </p:spTree>
    <p:extLst>
      <p:ext uri="{BB962C8B-B14F-4D97-AF65-F5344CB8AC3E}">
        <p14:creationId xmlns:p14="http://schemas.microsoft.com/office/powerpoint/2010/main" val="18198180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B5A77-AFCA-E91B-4FE4-D0048B6258F2}"/>
              </a:ext>
            </a:extLst>
          </p:cNvPr>
          <p:cNvSpPr>
            <a:spLocks noGrp="1"/>
          </p:cNvSpPr>
          <p:nvPr>
            <p:ph type="title"/>
          </p:nvPr>
        </p:nvSpPr>
        <p:spPr>
          <a:xfrm>
            <a:off x="0" y="1956419"/>
            <a:ext cx="12192000" cy="2338742"/>
          </a:xfrm>
        </p:spPr>
        <p:txBody>
          <a:bodyPr/>
          <a:lstStyle/>
          <a:p>
            <a:r>
              <a:rPr lang="en-US" sz="6000" dirty="0">
                <a:latin typeface="Palatino Linotype"/>
              </a:rPr>
              <a:t>Revisions in Grade 8</a:t>
            </a:r>
          </a:p>
        </p:txBody>
      </p:sp>
      <p:sp>
        <p:nvSpPr>
          <p:cNvPr id="3" name="Slide Number Placeholder 2">
            <a:extLst>
              <a:ext uri="{FF2B5EF4-FFF2-40B4-BE49-F238E27FC236}">
                <a16:creationId xmlns:a16="http://schemas.microsoft.com/office/drawing/2014/main" id="{221CF1EC-4B68-F70C-DB00-2A7315C336D5}"/>
              </a:ext>
            </a:extLst>
          </p:cNvPr>
          <p:cNvSpPr>
            <a:spLocks noGrp="1"/>
          </p:cNvSpPr>
          <p:nvPr>
            <p:ph type="sldNum" sz="quarter" idx="12"/>
          </p:nvPr>
        </p:nvSpPr>
        <p:spPr/>
        <p:txBody>
          <a:bodyPr/>
          <a:lstStyle/>
          <a:p>
            <a:fld id="{063B872D-3AE9-4542-A461-B751CD6BB84C}" type="slidenum">
              <a:rPr lang="en-US" smtClean="0"/>
              <a:t>24</a:t>
            </a:fld>
            <a:endParaRPr lang="en-US"/>
          </a:p>
        </p:txBody>
      </p:sp>
    </p:spTree>
    <p:extLst>
      <p:ext uri="{BB962C8B-B14F-4D97-AF65-F5344CB8AC3E}">
        <p14:creationId xmlns:p14="http://schemas.microsoft.com/office/powerpoint/2010/main" val="22096414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1FA9-4C1F-4E6F-B96C-FA516DC2F7B5}"/>
              </a:ext>
            </a:extLst>
          </p:cNvPr>
          <p:cNvSpPr>
            <a:spLocks noGrp="1"/>
          </p:cNvSpPr>
          <p:nvPr>
            <p:ph type="title"/>
          </p:nvPr>
        </p:nvSpPr>
        <p:spPr>
          <a:xfrm>
            <a:off x="1256841" y="342799"/>
            <a:ext cx="10935159" cy="894479"/>
          </a:xfrm>
        </p:spPr>
        <p:txBody>
          <a:bodyPr/>
          <a:lstStyle/>
          <a:p>
            <a:r>
              <a:rPr lang="en-US" sz="4000" dirty="0">
                <a:latin typeface="Palatino Linotype"/>
              </a:rPr>
              <a:t>Rational and Irrational Numbers - Grade 8</a:t>
            </a:r>
          </a:p>
        </p:txBody>
      </p:sp>
      <p:sp>
        <p:nvSpPr>
          <p:cNvPr id="3" name="Content Placeholder 2">
            <a:extLst>
              <a:ext uri="{FF2B5EF4-FFF2-40B4-BE49-F238E27FC236}">
                <a16:creationId xmlns:a16="http://schemas.microsoft.com/office/drawing/2014/main" id="{E9874AE8-299A-4291-A192-680A38ECBC08}"/>
              </a:ext>
            </a:extLst>
          </p:cNvPr>
          <p:cNvSpPr>
            <a:spLocks noGrp="1"/>
          </p:cNvSpPr>
          <p:nvPr>
            <p:ph type="body" sz="quarter" idx="11"/>
          </p:nvPr>
        </p:nvSpPr>
        <p:spPr>
          <a:xfrm>
            <a:off x="252661" y="1130157"/>
            <a:ext cx="11178258" cy="1029947"/>
          </a:xfrm>
        </p:spPr>
        <p:txBody>
          <a:bodyPr vert="horz" lIns="91440" tIns="45720" rIns="274320" bIns="45720" rtlCol="0" anchor="t">
            <a:noAutofit/>
          </a:bodyPr>
          <a:lstStyle/>
          <a:p>
            <a:pPr marL="0" indent="0">
              <a:buNone/>
            </a:pPr>
            <a:r>
              <a:rPr lang="en-US" sz="2800" dirty="0">
                <a:latin typeface="Palatino Linotype"/>
              </a:rPr>
              <a:t>Foundational work with rational and irrational numbers culminates in grade 8.</a:t>
            </a:r>
          </a:p>
        </p:txBody>
      </p:sp>
      <p:graphicFrame>
        <p:nvGraphicFramePr>
          <p:cNvPr id="6" name="Content Placeholder 6">
            <a:extLst>
              <a:ext uri="{FF2B5EF4-FFF2-40B4-BE49-F238E27FC236}">
                <a16:creationId xmlns:a16="http://schemas.microsoft.com/office/drawing/2014/main" id="{3F473299-9A50-4AA8-AB9E-4F92C1B50C81}"/>
              </a:ext>
            </a:extLst>
          </p:cNvPr>
          <p:cNvGraphicFramePr>
            <a:graphicFrameLocks/>
          </p:cNvGraphicFramePr>
          <p:nvPr>
            <p:extLst>
              <p:ext uri="{D42A27DB-BD31-4B8C-83A1-F6EECF244321}">
                <p14:modId xmlns:p14="http://schemas.microsoft.com/office/powerpoint/2010/main" val="3697735206"/>
              </p:ext>
            </p:extLst>
          </p:nvPr>
        </p:nvGraphicFramePr>
        <p:xfrm>
          <a:off x="574015" y="2287531"/>
          <a:ext cx="11377749" cy="3289428"/>
        </p:xfrm>
        <a:graphic>
          <a:graphicData uri="http://schemas.openxmlformats.org/drawingml/2006/table">
            <a:tbl>
              <a:tblPr firstRow="1" bandRow="1"/>
              <a:tblGrid>
                <a:gridCol w="5693221">
                  <a:extLst>
                    <a:ext uri="{9D8B030D-6E8A-4147-A177-3AD203B41FA5}">
                      <a16:colId xmlns:a16="http://schemas.microsoft.com/office/drawing/2014/main" val="548973222"/>
                    </a:ext>
                  </a:extLst>
                </a:gridCol>
                <a:gridCol w="5684528">
                  <a:extLst>
                    <a:ext uri="{9D8B030D-6E8A-4147-A177-3AD203B41FA5}">
                      <a16:colId xmlns:a16="http://schemas.microsoft.com/office/drawing/2014/main" val="3810242337"/>
                    </a:ext>
                  </a:extLst>
                </a:gridCol>
              </a:tblGrid>
              <a:tr h="177373">
                <a:tc>
                  <a:txBody>
                    <a:bodyPr/>
                    <a:lstStyle/>
                    <a:p>
                      <a:pPr marL="0" marR="0" algn="ctr">
                        <a:lnSpc>
                          <a:spcPct val="114000"/>
                        </a:lnSpc>
                        <a:spcBef>
                          <a:spcPts val="0"/>
                        </a:spcBef>
                        <a:spcAft>
                          <a:spcPts val="300"/>
                        </a:spcAft>
                      </a:pPr>
                      <a:r>
                        <a:rPr lang="en-US" sz="2400" b="1" dirty="0">
                          <a:effectLst/>
                          <a:latin typeface="+mj-lt"/>
                          <a:ea typeface="Calibri" panose="020F0502020204030204" pitchFamily="34" charset="0"/>
                          <a:cs typeface="Times New Roman" panose="02020603050405020304" pitchFamily="18" charset="0"/>
                        </a:rPr>
                        <a:t>2023 NJSLS-M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4000"/>
                        </a:lnSpc>
                        <a:spcBef>
                          <a:spcPts val="0"/>
                        </a:spcBef>
                        <a:spcAft>
                          <a:spcPts val="300"/>
                        </a:spcAft>
                      </a:pPr>
                      <a:r>
                        <a:rPr lang="en-US" sz="2400" b="1" dirty="0">
                          <a:effectLst/>
                          <a:latin typeface="+mj-lt"/>
                          <a:ea typeface="Calibri" panose="020F0502020204030204" pitchFamily="34" charset="0"/>
                          <a:cs typeface="Times New Roman" panose="02020603050405020304" pitchFamily="18" charset="0"/>
                        </a:rPr>
                        <a:t>2016 NJSLS-M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2919398"/>
                  </a:ext>
                </a:extLst>
              </a:tr>
              <a:tr h="1505371">
                <a:tc>
                  <a:txBody>
                    <a:bodyPr/>
                    <a:lstStyle/>
                    <a:p>
                      <a:pPr marL="0" marR="0">
                        <a:lnSpc>
                          <a:spcPct val="114000"/>
                        </a:lnSpc>
                        <a:spcBef>
                          <a:spcPts val="0"/>
                        </a:spcBef>
                        <a:spcAft>
                          <a:spcPts val="300"/>
                        </a:spcAft>
                      </a:pPr>
                      <a:r>
                        <a:rPr lang="en-US" sz="2400" b="1" dirty="0">
                          <a:effectLst/>
                          <a:latin typeface="+mj-lt"/>
                          <a:ea typeface="Calibri" panose="020F0502020204030204" pitchFamily="34" charset="0"/>
                          <a:cs typeface="Times New Roman" panose="02020603050405020304" pitchFamily="18" charset="0"/>
                        </a:rPr>
                        <a:t>8.NS.A.3 </a:t>
                      </a:r>
                      <a:r>
                        <a:rPr lang="en-US" sz="2400" b="0" dirty="0">
                          <a:effectLst/>
                          <a:latin typeface="+mj-lt"/>
                          <a:ea typeface="Calibri" panose="020F0502020204030204" pitchFamily="34" charset="0"/>
                          <a:cs typeface="Times New Roman" panose="02020603050405020304" pitchFamily="18" charset="0"/>
                        </a:rPr>
                        <a:t>Understand that the sum or product of two rational numbers is rational; that the sum of a rational number and an irrational number is irrational; and that the product of a nonzero rational number and an irrational number is irrational.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4000"/>
                        </a:lnSpc>
                        <a:spcBef>
                          <a:spcPts val="0"/>
                        </a:spcBef>
                        <a:spcAft>
                          <a:spcPts val="300"/>
                        </a:spcAft>
                      </a:pPr>
                      <a:r>
                        <a:rPr lang="en-US" sz="2400" b="1" dirty="0">
                          <a:effectLst/>
                          <a:latin typeface="+mj-lt"/>
                          <a:ea typeface="Calibri" panose="020F0502020204030204" pitchFamily="34" charset="0"/>
                          <a:cs typeface="Times New Roman" panose="02020603050405020304" pitchFamily="18" charset="0"/>
                        </a:rPr>
                        <a:t>N.RN.B.3 </a:t>
                      </a:r>
                      <a:r>
                        <a:rPr lang="en-US" sz="2400" dirty="0">
                          <a:effectLst/>
                          <a:latin typeface="+mj-lt"/>
                          <a:ea typeface="Calibri" panose="020F0502020204030204" pitchFamily="34" charset="0"/>
                          <a:cs typeface="Times New Roman" panose="02020603050405020304" pitchFamily="18" charset="0"/>
                        </a:rPr>
                        <a:t>Understand that the sum or product of two rational numbers is rational; that the sum of a rational number and an irrational number is irrational; and that the product of a nonzero rational number and an irrational number is irrational.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169029"/>
                  </a:ext>
                </a:extLst>
              </a:tr>
            </a:tbl>
          </a:graphicData>
        </a:graphic>
      </p:graphicFrame>
      <p:sp>
        <p:nvSpPr>
          <p:cNvPr id="4" name="Slide Number Placeholder 3">
            <a:extLst>
              <a:ext uri="{FF2B5EF4-FFF2-40B4-BE49-F238E27FC236}">
                <a16:creationId xmlns:a16="http://schemas.microsoft.com/office/drawing/2014/main" id="{E893C574-E250-404E-8046-A4D49434D3A4}"/>
              </a:ext>
            </a:extLst>
          </p:cNvPr>
          <p:cNvSpPr>
            <a:spLocks noGrp="1"/>
          </p:cNvSpPr>
          <p:nvPr>
            <p:ph type="sldNum" sz="quarter" idx="10"/>
          </p:nvPr>
        </p:nvSpPr>
        <p:spPr/>
        <p:txBody>
          <a:bodyPr/>
          <a:lstStyle/>
          <a:p>
            <a:fld id="{A3D1C70C-36A2-44FC-A083-98959550CFF4}" type="slidenum">
              <a:rPr lang="en-US" smtClean="0"/>
              <a:pPr/>
              <a:t>25</a:t>
            </a:fld>
            <a:endParaRPr lang="en-US"/>
          </a:p>
        </p:txBody>
      </p:sp>
    </p:spTree>
    <p:extLst>
      <p:ext uri="{BB962C8B-B14F-4D97-AF65-F5344CB8AC3E}">
        <p14:creationId xmlns:p14="http://schemas.microsoft.com/office/powerpoint/2010/main" val="3777382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1FA9-4C1F-4E6F-B96C-FA516DC2F7B5}"/>
              </a:ext>
            </a:extLst>
          </p:cNvPr>
          <p:cNvSpPr>
            <a:spLocks noGrp="1"/>
          </p:cNvSpPr>
          <p:nvPr>
            <p:ph type="title"/>
          </p:nvPr>
        </p:nvSpPr>
        <p:spPr>
          <a:xfrm>
            <a:off x="1256841" y="338733"/>
            <a:ext cx="10935159" cy="894479"/>
          </a:xfrm>
        </p:spPr>
        <p:txBody>
          <a:bodyPr/>
          <a:lstStyle/>
          <a:p>
            <a:r>
              <a:rPr lang="en-US" sz="4000" dirty="0">
                <a:latin typeface="Palatino Linotype"/>
              </a:rPr>
              <a:t>Radical Expressions - Grade 8</a:t>
            </a:r>
          </a:p>
        </p:txBody>
      </p:sp>
      <p:sp>
        <p:nvSpPr>
          <p:cNvPr id="3" name="Content Placeholder 2">
            <a:extLst>
              <a:ext uri="{FF2B5EF4-FFF2-40B4-BE49-F238E27FC236}">
                <a16:creationId xmlns:a16="http://schemas.microsoft.com/office/drawing/2014/main" id="{E9874AE8-299A-4291-A192-680A38ECBC08}"/>
              </a:ext>
            </a:extLst>
          </p:cNvPr>
          <p:cNvSpPr>
            <a:spLocks noGrp="1"/>
          </p:cNvSpPr>
          <p:nvPr>
            <p:ph type="body" sz="quarter" idx="11"/>
          </p:nvPr>
        </p:nvSpPr>
        <p:spPr>
          <a:xfrm>
            <a:off x="398103" y="1053177"/>
            <a:ext cx="11210860" cy="894478"/>
          </a:xfrm>
        </p:spPr>
        <p:txBody>
          <a:bodyPr vert="horz" lIns="91440" tIns="45720" rIns="274320" bIns="45720" rtlCol="0" anchor="t">
            <a:noAutofit/>
          </a:bodyPr>
          <a:lstStyle/>
          <a:p>
            <a:pPr marL="0" indent="0">
              <a:buNone/>
            </a:pPr>
            <a:r>
              <a:rPr lang="en-US" sz="2800" dirty="0">
                <a:latin typeface="Palatino Linotype"/>
              </a:rPr>
              <a:t>Foundational work simplifying numerical radicals is proposed in grade 8.</a:t>
            </a:r>
          </a:p>
        </p:txBody>
      </p:sp>
      <p:graphicFrame>
        <p:nvGraphicFramePr>
          <p:cNvPr id="6" name="Content Placeholder 6">
            <a:extLst>
              <a:ext uri="{FF2B5EF4-FFF2-40B4-BE49-F238E27FC236}">
                <a16:creationId xmlns:a16="http://schemas.microsoft.com/office/drawing/2014/main" id="{3F473299-9A50-4AA8-AB9E-4F92C1B50C81}"/>
              </a:ext>
            </a:extLst>
          </p:cNvPr>
          <p:cNvGraphicFramePr>
            <a:graphicFrameLocks/>
          </p:cNvGraphicFramePr>
          <p:nvPr>
            <p:extLst>
              <p:ext uri="{D42A27DB-BD31-4B8C-83A1-F6EECF244321}">
                <p14:modId xmlns:p14="http://schemas.microsoft.com/office/powerpoint/2010/main" val="1599883112"/>
              </p:ext>
            </p:extLst>
          </p:nvPr>
        </p:nvGraphicFramePr>
        <p:xfrm>
          <a:off x="458495" y="2081455"/>
          <a:ext cx="11377749" cy="3867284"/>
        </p:xfrm>
        <a:graphic>
          <a:graphicData uri="http://schemas.openxmlformats.org/drawingml/2006/table">
            <a:tbl>
              <a:tblPr firstRow="1" bandRow="1"/>
              <a:tblGrid>
                <a:gridCol w="5675177">
                  <a:extLst>
                    <a:ext uri="{9D8B030D-6E8A-4147-A177-3AD203B41FA5}">
                      <a16:colId xmlns:a16="http://schemas.microsoft.com/office/drawing/2014/main" val="548973222"/>
                    </a:ext>
                  </a:extLst>
                </a:gridCol>
                <a:gridCol w="5702572">
                  <a:extLst>
                    <a:ext uri="{9D8B030D-6E8A-4147-A177-3AD203B41FA5}">
                      <a16:colId xmlns:a16="http://schemas.microsoft.com/office/drawing/2014/main" val="3810242337"/>
                    </a:ext>
                  </a:extLst>
                </a:gridCol>
              </a:tblGrid>
              <a:tr h="514484">
                <a:tc>
                  <a:txBody>
                    <a:bodyPr/>
                    <a:lstStyle/>
                    <a:p>
                      <a:pPr algn="ctr"/>
                      <a:r>
                        <a:rPr lang="en-US" sz="2400" b="1" u="none" dirty="0">
                          <a:solidFill>
                            <a:schemeClr val="tx1"/>
                          </a:solidFill>
                          <a:effectLst/>
                          <a:latin typeface="+mn-lt"/>
                          <a:ea typeface="Calibri" panose="020F0502020204030204" pitchFamily="34" charset="0"/>
                          <a:cs typeface="Arial" panose="020B0604020202020204" pitchFamily="34" charset="0"/>
                        </a:rPr>
                        <a:t>2023 NJSLS-M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400" b="1" dirty="0">
                          <a:solidFill>
                            <a:schemeClr val="tx1"/>
                          </a:solidFill>
                          <a:effectLst/>
                          <a:latin typeface="+mn-lt"/>
                          <a:ea typeface="Calibri" panose="020F0502020204030204" pitchFamily="34" charset="0"/>
                          <a:cs typeface="Arial" panose="020B0604020202020204" pitchFamily="34" charset="0"/>
                        </a:rPr>
                        <a:t>2016 NJSLS-M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052473"/>
                  </a:ext>
                </a:extLst>
              </a:tr>
              <a:tr h="1505371">
                <a:tc>
                  <a:txBody>
                    <a:bodyPr/>
                    <a:lstStyle/>
                    <a:p>
                      <a:r>
                        <a:rPr lang="en-US" sz="2200" kern="1200" dirty="0">
                          <a:solidFill>
                            <a:schemeClr val="tx1"/>
                          </a:solidFill>
                          <a:effectLst/>
                          <a:latin typeface="+mn-lt"/>
                          <a:ea typeface="+mn-ea"/>
                          <a:cs typeface="+mn-cs"/>
                        </a:rPr>
                        <a:t>8.EE.A.2 Use square root and cube root symbols to represent solutions to equations of the form </a:t>
                      </a:r>
                      <a:r>
                        <a:rPr lang="en-US" sz="2200" i="1" kern="1200" dirty="0">
                          <a:solidFill>
                            <a:schemeClr val="tx1"/>
                          </a:solidFill>
                          <a:effectLst/>
                          <a:latin typeface="+mn-lt"/>
                          <a:ea typeface="+mn-ea"/>
                          <a:cs typeface="+mn-cs"/>
                        </a:rPr>
                        <a:t>x</a:t>
                      </a:r>
                      <a:r>
                        <a:rPr lang="en-US" sz="2200" kern="1200" baseline="30000" dirty="0">
                          <a:solidFill>
                            <a:schemeClr val="tx1"/>
                          </a:solidFill>
                          <a:effectLst/>
                          <a:latin typeface="+mn-lt"/>
                          <a:ea typeface="+mn-ea"/>
                          <a:cs typeface="+mn-cs"/>
                        </a:rPr>
                        <a:t>2</a:t>
                      </a:r>
                      <a:r>
                        <a:rPr lang="en-US" sz="2200" kern="1200" dirty="0">
                          <a:solidFill>
                            <a:schemeClr val="tx1"/>
                          </a:solidFill>
                          <a:effectLst/>
                          <a:latin typeface="+mn-lt"/>
                          <a:ea typeface="+mn-ea"/>
                          <a:cs typeface="+mn-cs"/>
                        </a:rPr>
                        <a:t> = </a:t>
                      </a:r>
                      <a:r>
                        <a:rPr lang="en-US" sz="2200" i="1" kern="1200" dirty="0">
                          <a:solidFill>
                            <a:schemeClr val="tx1"/>
                          </a:solidFill>
                          <a:effectLst/>
                          <a:latin typeface="+mn-lt"/>
                          <a:ea typeface="+mn-ea"/>
                          <a:cs typeface="+mn-cs"/>
                        </a:rPr>
                        <a:t>p</a:t>
                      </a:r>
                      <a:r>
                        <a:rPr lang="en-US" sz="2200" kern="1200" dirty="0">
                          <a:solidFill>
                            <a:schemeClr val="tx1"/>
                          </a:solidFill>
                          <a:effectLst/>
                          <a:latin typeface="+mn-lt"/>
                          <a:ea typeface="+mn-ea"/>
                          <a:cs typeface="+mn-cs"/>
                        </a:rPr>
                        <a:t> and </a:t>
                      </a:r>
                      <a:r>
                        <a:rPr lang="en-US" sz="2200" i="1" kern="1200" dirty="0">
                          <a:solidFill>
                            <a:schemeClr val="tx1"/>
                          </a:solidFill>
                          <a:effectLst/>
                          <a:latin typeface="+mn-lt"/>
                          <a:ea typeface="+mn-ea"/>
                          <a:cs typeface="+mn-cs"/>
                        </a:rPr>
                        <a:t>x</a:t>
                      </a:r>
                      <a:r>
                        <a:rPr lang="en-US" sz="2200" kern="1200" baseline="30000" dirty="0">
                          <a:solidFill>
                            <a:schemeClr val="tx1"/>
                          </a:solidFill>
                          <a:effectLst/>
                          <a:latin typeface="+mn-lt"/>
                          <a:ea typeface="+mn-ea"/>
                          <a:cs typeface="+mn-cs"/>
                        </a:rPr>
                        <a:t>3</a:t>
                      </a:r>
                      <a:r>
                        <a:rPr lang="en-US" sz="2200" kern="1200" dirty="0">
                          <a:solidFill>
                            <a:schemeClr val="tx1"/>
                          </a:solidFill>
                          <a:effectLst/>
                          <a:latin typeface="+mn-lt"/>
                          <a:ea typeface="+mn-ea"/>
                          <a:cs typeface="+mn-cs"/>
                        </a:rPr>
                        <a:t> = p, where </a:t>
                      </a:r>
                      <a:r>
                        <a:rPr lang="en-US" sz="2200" i="1" kern="1200" dirty="0">
                          <a:solidFill>
                            <a:schemeClr val="tx1"/>
                          </a:solidFill>
                          <a:effectLst/>
                          <a:latin typeface="+mn-lt"/>
                          <a:ea typeface="+mn-ea"/>
                          <a:cs typeface="+mn-cs"/>
                        </a:rPr>
                        <a:t>p</a:t>
                      </a:r>
                      <a:r>
                        <a:rPr lang="en-US" sz="2200" kern="1200" dirty="0">
                          <a:solidFill>
                            <a:schemeClr val="tx1"/>
                          </a:solidFill>
                          <a:effectLst/>
                          <a:latin typeface="+mn-lt"/>
                          <a:ea typeface="+mn-ea"/>
                          <a:cs typeface="+mn-cs"/>
                        </a:rPr>
                        <a:t> is a positive rational number. </a:t>
                      </a:r>
                    </a:p>
                    <a:p>
                      <a:r>
                        <a:rPr lang="en-US" sz="2200" b="0" u="none" kern="1200" dirty="0">
                          <a:solidFill>
                            <a:schemeClr val="tx1"/>
                          </a:solidFill>
                          <a:effectLst/>
                          <a:latin typeface="+mn-lt"/>
                          <a:ea typeface="+mn-ea"/>
                          <a:cs typeface="+mn-cs"/>
                        </a:rPr>
                        <a:t>a. </a:t>
                      </a:r>
                      <a:r>
                        <a:rPr lang="en-US" sz="2200" kern="1200" dirty="0">
                          <a:solidFill>
                            <a:schemeClr val="tx1"/>
                          </a:solidFill>
                          <a:effectLst/>
                          <a:latin typeface="+mn-lt"/>
                          <a:ea typeface="+mn-ea"/>
                          <a:cs typeface="+mn-cs"/>
                        </a:rPr>
                        <a:t>Evaluate square roots of small perfect squares and cube roots of small perfect cubes. Know that √2 is irrational.</a:t>
                      </a:r>
                    </a:p>
                    <a:p>
                      <a:r>
                        <a:rPr lang="en-US" sz="2200" b="1" u="none" kern="1200" dirty="0">
                          <a:solidFill>
                            <a:schemeClr val="tx1"/>
                          </a:solidFill>
                          <a:effectLst/>
                          <a:latin typeface="+mn-lt"/>
                          <a:ea typeface="+mn-ea"/>
                          <a:cs typeface="+mn-cs"/>
                        </a:rPr>
                        <a:t>b. Simplify numerical radicals, limiting to square roots (i.e., nonperfect squares). For example, simplify √8 to 2√2. </a:t>
                      </a:r>
                      <a:endParaRPr lang="en-US" sz="2200" b="1" u="none" dirty="0">
                        <a:solidFill>
                          <a:schemeClr val="tx1"/>
                        </a:solidFill>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kern="1200" dirty="0">
                          <a:solidFill>
                            <a:schemeClr val="tx1"/>
                          </a:solidFill>
                          <a:effectLst/>
                          <a:latin typeface="+mn-lt"/>
                          <a:ea typeface="+mn-ea"/>
                          <a:cs typeface="+mn-cs"/>
                        </a:rPr>
                        <a:t>8.EE.A.2 Use square root and cube root symbols to represent solutions to equations of the form </a:t>
                      </a:r>
                      <a:r>
                        <a:rPr lang="en-US" sz="2200" i="1" kern="1200" dirty="0">
                          <a:solidFill>
                            <a:schemeClr val="tx1"/>
                          </a:solidFill>
                          <a:effectLst/>
                          <a:latin typeface="+mn-lt"/>
                          <a:ea typeface="+mn-ea"/>
                          <a:cs typeface="+mn-cs"/>
                        </a:rPr>
                        <a:t>x</a:t>
                      </a:r>
                      <a:r>
                        <a:rPr lang="en-US" sz="2200" kern="1200" baseline="30000" dirty="0">
                          <a:solidFill>
                            <a:schemeClr val="tx1"/>
                          </a:solidFill>
                          <a:effectLst/>
                          <a:latin typeface="+mn-lt"/>
                          <a:ea typeface="+mn-ea"/>
                          <a:cs typeface="+mn-cs"/>
                        </a:rPr>
                        <a:t>2</a:t>
                      </a:r>
                      <a:r>
                        <a:rPr lang="en-US" sz="2200" kern="1200" dirty="0">
                          <a:solidFill>
                            <a:schemeClr val="tx1"/>
                          </a:solidFill>
                          <a:effectLst/>
                          <a:latin typeface="+mn-lt"/>
                          <a:ea typeface="+mn-ea"/>
                          <a:cs typeface="+mn-cs"/>
                        </a:rPr>
                        <a:t> = </a:t>
                      </a:r>
                      <a:r>
                        <a:rPr lang="en-US" sz="2200" i="1" kern="1200" dirty="0">
                          <a:solidFill>
                            <a:schemeClr val="tx1"/>
                          </a:solidFill>
                          <a:effectLst/>
                          <a:latin typeface="+mn-lt"/>
                          <a:ea typeface="+mn-ea"/>
                          <a:cs typeface="+mn-cs"/>
                        </a:rPr>
                        <a:t>p</a:t>
                      </a:r>
                      <a:r>
                        <a:rPr lang="en-US" sz="2200" kern="1200" dirty="0">
                          <a:solidFill>
                            <a:schemeClr val="tx1"/>
                          </a:solidFill>
                          <a:effectLst/>
                          <a:latin typeface="+mn-lt"/>
                          <a:ea typeface="+mn-ea"/>
                          <a:cs typeface="+mn-cs"/>
                        </a:rPr>
                        <a:t> and </a:t>
                      </a:r>
                      <a:r>
                        <a:rPr lang="en-US" sz="2200" i="1" kern="1200" dirty="0">
                          <a:solidFill>
                            <a:schemeClr val="tx1"/>
                          </a:solidFill>
                          <a:effectLst/>
                          <a:latin typeface="+mn-lt"/>
                          <a:ea typeface="+mn-ea"/>
                          <a:cs typeface="+mn-cs"/>
                        </a:rPr>
                        <a:t>x</a:t>
                      </a:r>
                      <a:r>
                        <a:rPr lang="en-US" sz="2200" kern="1200" baseline="30000" dirty="0">
                          <a:solidFill>
                            <a:schemeClr val="tx1"/>
                          </a:solidFill>
                          <a:effectLst/>
                          <a:latin typeface="+mn-lt"/>
                          <a:ea typeface="+mn-ea"/>
                          <a:cs typeface="+mn-cs"/>
                        </a:rPr>
                        <a:t>3</a:t>
                      </a:r>
                      <a:r>
                        <a:rPr lang="en-US" sz="2200" kern="1200" dirty="0">
                          <a:solidFill>
                            <a:schemeClr val="tx1"/>
                          </a:solidFill>
                          <a:effectLst/>
                          <a:latin typeface="+mn-lt"/>
                          <a:ea typeface="+mn-ea"/>
                          <a:cs typeface="+mn-cs"/>
                        </a:rPr>
                        <a:t> = p, where </a:t>
                      </a:r>
                      <a:r>
                        <a:rPr lang="en-US" sz="2200" i="1" kern="1200" dirty="0">
                          <a:solidFill>
                            <a:schemeClr val="tx1"/>
                          </a:solidFill>
                          <a:effectLst/>
                          <a:latin typeface="+mn-lt"/>
                          <a:ea typeface="+mn-ea"/>
                          <a:cs typeface="+mn-cs"/>
                        </a:rPr>
                        <a:t>p</a:t>
                      </a:r>
                      <a:r>
                        <a:rPr lang="en-US" sz="2200" kern="1200" dirty="0">
                          <a:solidFill>
                            <a:schemeClr val="tx1"/>
                          </a:solidFill>
                          <a:effectLst/>
                          <a:latin typeface="+mn-lt"/>
                          <a:ea typeface="+mn-ea"/>
                          <a:cs typeface="+mn-cs"/>
                        </a:rPr>
                        <a:t> is a positive rational number. Evaluate square roots of small perfect squares and cube roots of small perfect cubes. Know that √2 is irrational.</a:t>
                      </a:r>
                      <a:endParaRPr lang="en-US" sz="2200" kern="1200" dirty="0">
                        <a:solidFill>
                          <a:srgbClr val="000000"/>
                        </a:solidFill>
                        <a:effectLst/>
                        <a:latin typeface="+mn-lt"/>
                        <a:ea typeface="+mn-ea"/>
                        <a:cs typeface="Arial" panose="020B0604020202020204" pitchFamily="34" charset="0"/>
                      </a:endParaRPr>
                    </a:p>
                    <a:p>
                      <a:endParaRPr lang="en-US" sz="2200" dirty="0">
                        <a:solidFill>
                          <a:srgbClr val="FF0000"/>
                        </a:solidFill>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169029"/>
                  </a:ext>
                </a:extLst>
              </a:tr>
            </a:tbl>
          </a:graphicData>
        </a:graphic>
      </p:graphicFrame>
      <p:sp>
        <p:nvSpPr>
          <p:cNvPr id="4" name="Slide Number Placeholder 3">
            <a:extLst>
              <a:ext uri="{FF2B5EF4-FFF2-40B4-BE49-F238E27FC236}">
                <a16:creationId xmlns:a16="http://schemas.microsoft.com/office/drawing/2014/main" id="{E893C574-E250-404E-8046-A4D49434D3A4}"/>
              </a:ext>
            </a:extLst>
          </p:cNvPr>
          <p:cNvSpPr>
            <a:spLocks noGrp="1"/>
          </p:cNvSpPr>
          <p:nvPr>
            <p:ph type="sldNum" sz="quarter" idx="10"/>
          </p:nvPr>
        </p:nvSpPr>
        <p:spPr/>
        <p:txBody>
          <a:bodyPr/>
          <a:lstStyle/>
          <a:p>
            <a:fld id="{A3D1C70C-36A2-44FC-A083-98959550CFF4}" type="slidenum">
              <a:rPr lang="en-US" smtClean="0"/>
              <a:pPr/>
              <a:t>26</a:t>
            </a:fld>
            <a:endParaRPr lang="en-US"/>
          </a:p>
        </p:txBody>
      </p:sp>
    </p:spTree>
    <p:extLst>
      <p:ext uri="{BB962C8B-B14F-4D97-AF65-F5344CB8AC3E}">
        <p14:creationId xmlns:p14="http://schemas.microsoft.com/office/powerpoint/2010/main" val="3043817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AEBF67C-3C42-46F7-A9EA-DEFE397F961E}"/>
              </a:ext>
            </a:extLst>
          </p:cNvPr>
          <p:cNvSpPr>
            <a:spLocks noGrp="1"/>
          </p:cNvSpPr>
          <p:nvPr>
            <p:ph type="title"/>
          </p:nvPr>
        </p:nvSpPr>
        <p:spPr>
          <a:xfrm>
            <a:off x="1256841" y="419992"/>
            <a:ext cx="10096959" cy="747579"/>
          </a:xfrm>
        </p:spPr>
        <p:txBody>
          <a:bodyPr/>
          <a:lstStyle/>
          <a:p>
            <a:r>
              <a:rPr lang="en-US" sz="4000" dirty="0">
                <a:latin typeface="Palatino Linotype"/>
              </a:rPr>
              <a:t>Linear Systems – Grade 8</a:t>
            </a:r>
            <a:endParaRPr lang="en-US" sz="4000" dirty="0"/>
          </a:p>
        </p:txBody>
      </p:sp>
      <p:sp>
        <p:nvSpPr>
          <p:cNvPr id="7" name="Slide Number Placeholder 6">
            <a:extLst>
              <a:ext uri="{FF2B5EF4-FFF2-40B4-BE49-F238E27FC236}">
                <a16:creationId xmlns:a16="http://schemas.microsoft.com/office/drawing/2014/main" id="{F51982F8-DB57-4B9E-99A4-678D4644FEB5}"/>
              </a:ext>
            </a:extLst>
          </p:cNvPr>
          <p:cNvSpPr>
            <a:spLocks noGrp="1"/>
          </p:cNvSpPr>
          <p:nvPr>
            <p:ph type="sldNum" sz="quarter" idx="10"/>
          </p:nvPr>
        </p:nvSpPr>
        <p:spPr/>
        <p:txBody>
          <a:bodyPr/>
          <a:lstStyle/>
          <a:p>
            <a:fld id="{A3D1C70C-36A2-44FC-A083-98959550CFF4}" type="slidenum">
              <a:rPr lang="en-US" smtClean="0"/>
              <a:t>27</a:t>
            </a:fld>
            <a:endParaRPr lang="en-US"/>
          </a:p>
        </p:txBody>
      </p:sp>
      <p:graphicFrame>
        <p:nvGraphicFramePr>
          <p:cNvPr id="11" name="Table 10">
            <a:extLst>
              <a:ext uri="{FF2B5EF4-FFF2-40B4-BE49-F238E27FC236}">
                <a16:creationId xmlns:a16="http://schemas.microsoft.com/office/drawing/2014/main" id="{1DC18B04-0B35-410F-B2FF-7E87E6A2637C}"/>
              </a:ext>
            </a:extLst>
          </p:cNvPr>
          <p:cNvGraphicFramePr>
            <a:graphicFrameLocks noGrp="1"/>
          </p:cNvGraphicFramePr>
          <p:nvPr>
            <p:extLst>
              <p:ext uri="{D42A27DB-BD31-4B8C-83A1-F6EECF244321}">
                <p14:modId xmlns:p14="http://schemas.microsoft.com/office/powerpoint/2010/main" val="3175617813"/>
              </p:ext>
            </p:extLst>
          </p:nvPr>
        </p:nvGraphicFramePr>
        <p:xfrm>
          <a:off x="372195" y="1380462"/>
          <a:ext cx="10981605" cy="4540461"/>
        </p:xfrm>
        <a:graphic>
          <a:graphicData uri="http://schemas.openxmlformats.org/drawingml/2006/table">
            <a:tbl>
              <a:tblPr firstRow="1" firstCol="1" bandRow="1">
                <a:tableStyleId>{69012ECD-51FC-41F1-AA8D-1B2483CD663E}</a:tableStyleId>
              </a:tblPr>
              <a:tblGrid>
                <a:gridCol w="6000470">
                  <a:extLst>
                    <a:ext uri="{9D8B030D-6E8A-4147-A177-3AD203B41FA5}">
                      <a16:colId xmlns:a16="http://schemas.microsoft.com/office/drawing/2014/main" val="3365042943"/>
                    </a:ext>
                  </a:extLst>
                </a:gridCol>
                <a:gridCol w="4981135">
                  <a:extLst>
                    <a:ext uri="{9D8B030D-6E8A-4147-A177-3AD203B41FA5}">
                      <a16:colId xmlns:a16="http://schemas.microsoft.com/office/drawing/2014/main" val="2583153786"/>
                    </a:ext>
                  </a:extLst>
                </a:gridCol>
              </a:tblGrid>
              <a:tr h="472333">
                <a:tc>
                  <a:txBody>
                    <a:bodyPr/>
                    <a:lstStyle/>
                    <a:p>
                      <a:pPr marL="0" marR="0" algn="ctr">
                        <a:lnSpc>
                          <a:spcPct val="107000"/>
                        </a:lnSpc>
                        <a:spcBef>
                          <a:spcPts val="0"/>
                        </a:spcBef>
                        <a:spcAft>
                          <a:spcPts val="0"/>
                        </a:spcAft>
                      </a:pPr>
                      <a:r>
                        <a:rPr lang="en-US" sz="2000" dirty="0">
                          <a:effectLst/>
                          <a:latin typeface="+mn-lt"/>
                        </a:rPr>
                        <a:t>2023 NJSLS-M</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mn-lt"/>
                        </a:rPr>
                        <a:t>2016 NJSLSM</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3566308"/>
                  </a:ext>
                </a:extLst>
              </a:tr>
              <a:tr h="1255778">
                <a:tc>
                  <a:txBody>
                    <a:bodyPr/>
                    <a:lstStyle/>
                    <a:p>
                      <a:pPr marL="0" marR="0">
                        <a:lnSpc>
                          <a:spcPct val="150000"/>
                        </a:lnSpc>
                        <a:spcBef>
                          <a:spcPts val="0"/>
                        </a:spcBef>
                        <a:spcAft>
                          <a:spcPts val="300"/>
                        </a:spcAft>
                      </a:pPr>
                      <a:r>
                        <a:rPr lang="en-US" sz="2000" b="0" dirty="0">
                          <a:effectLst/>
                          <a:latin typeface="+mn-lt"/>
                          <a:ea typeface="Calibri" panose="020F0502020204030204" pitchFamily="34" charset="0"/>
                          <a:cs typeface="Calibri" panose="020F0502020204030204" pitchFamily="34" charset="0"/>
                        </a:rPr>
                        <a:t>8.EE.C.8b Solve systems of two linear equations in two variables </a:t>
                      </a:r>
                      <a:r>
                        <a:rPr lang="en-US" sz="2000" b="1" dirty="0">
                          <a:effectLst/>
                          <a:latin typeface="+mn-lt"/>
                          <a:ea typeface="Calibri" panose="020F0502020204030204" pitchFamily="34" charset="0"/>
                          <a:cs typeface="Calibri" panose="020F0502020204030204" pitchFamily="34" charset="0"/>
                        </a:rPr>
                        <a:t>using the substitution method </a:t>
                      </a:r>
                      <a:r>
                        <a:rPr lang="en-US" sz="2000" b="0" dirty="0">
                          <a:effectLst/>
                          <a:latin typeface="+mn-lt"/>
                          <a:ea typeface="Calibri" panose="020F0502020204030204" pitchFamily="34" charset="0"/>
                          <a:cs typeface="Calibri" panose="020F0502020204030204" pitchFamily="34" charset="0"/>
                        </a:rPr>
                        <a:t>and estimate solutions by graphing the equations. Solve simple cases by inspection. </a:t>
                      </a:r>
                      <a:r>
                        <a:rPr lang="en-US" sz="2000" b="0" dirty="0">
                          <a:solidFill>
                            <a:srgbClr val="0070C0"/>
                          </a:solidFill>
                          <a:effectLst/>
                          <a:latin typeface="+mn-lt"/>
                          <a:ea typeface="Calibri" panose="020F0502020204030204" pitchFamily="34" charset="0"/>
                          <a:cs typeface="Calibri" panose="020F0502020204030204" pitchFamily="34" charset="0"/>
                        </a:rPr>
                        <a:t>For example</a:t>
                      </a:r>
                      <a:r>
                        <a:rPr lang="en-US" sz="2000" b="1" dirty="0">
                          <a:solidFill>
                            <a:srgbClr val="0070C0"/>
                          </a:solidFill>
                          <a:effectLst/>
                          <a:latin typeface="+mn-lt"/>
                          <a:ea typeface="Calibri" panose="020F0502020204030204" pitchFamily="34" charset="0"/>
                          <a:cs typeface="Calibri" panose="020F0502020204030204" pitchFamily="34" charset="0"/>
                        </a:rPr>
                        <a:t>: by inspection, conclude </a:t>
                      </a:r>
                      <a:r>
                        <a:rPr lang="en-US" sz="2000" b="0" dirty="0">
                          <a:solidFill>
                            <a:srgbClr val="0070C0"/>
                          </a:solidFill>
                          <a:effectLst/>
                          <a:latin typeface="+mn-lt"/>
                          <a:ea typeface="Calibri" panose="020F0502020204030204" pitchFamily="34" charset="0"/>
                          <a:cs typeface="Calibri" panose="020F0502020204030204" pitchFamily="34" charset="0"/>
                        </a:rPr>
                        <a:t>that</a:t>
                      </a:r>
                      <a:r>
                        <a:rPr lang="en-US" sz="2000" b="0" dirty="0">
                          <a:effectLst/>
                          <a:latin typeface="+mn-lt"/>
                          <a:ea typeface="Calibri" panose="020F0502020204030204" pitchFamily="34" charset="0"/>
                          <a:cs typeface="Times New Roman" panose="02020603050405020304" pitchFamily="18" charset="0"/>
                        </a:rPr>
                        <a:t> </a:t>
                      </a:r>
                      <a:r>
                        <a:rPr lang="en-US" sz="2000" b="0" kern="1200" dirty="0">
                          <a:solidFill>
                            <a:srgbClr val="0070C0"/>
                          </a:solidFill>
                          <a:effectLst/>
                          <a:latin typeface="+mn-lt"/>
                          <a:ea typeface="Calibri" panose="020F0502020204030204" pitchFamily="34" charset="0"/>
                          <a:cs typeface="Calibri" panose="020F0502020204030204" pitchFamily="34" charset="0"/>
                        </a:rPr>
                        <a:t>3</a:t>
                      </a:r>
                      <a:r>
                        <a:rPr lang="en-US" sz="2000" b="0" i="1" kern="1200" dirty="0">
                          <a:solidFill>
                            <a:srgbClr val="0070C0"/>
                          </a:solidFill>
                          <a:effectLst/>
                          <a:latin typeface="+mn-lt"/>
                          <a:ea typeface="Calibri" panose="020F0502020204030204" pitchFamily="34" charset="0"/>
                          <a:cs typeface="Calibri" panose="020F0502020204030204" pitchFamily="34" charset="0"/>
                        </a:rPr>
                        <a:t>x</a:t>
                      </a:r>
                      <a:r>
                        <a:rPr lang="en-US" sz="2000" b="0" kern="1200" dirty="0">
                          <a:solidFill>
                            <a:srgbClr val="0070C0"/>
                          </a:solidFill>
                          <a:effectLst/>
                          <a:latin typeface="+mn-lt"/>
                          <a:ea typeface="Calibri" panose="020F0502020204030204" pitchFamily="34" charset="0"/>
                          <a:cs typeface="Calibri" panose="020F0502020204030204" pitchFamily="34" charset="0"/>
                        </a:rPr>
                        <a:t> + 2</a:t>
                      </a:r>
                      <a:r>
                        <a:rPr lang="en-US" sz="2000" b="0" i="1" kern="1200" dirty="0">
                          <a:solidFill>
                            <a:srgbClr val="0070C0"/>
                          </a:solidFill>
                          <a:effectLst/>
                          <a:latin typeface="+mn-lt"/>
                          <a:ea typeface="Calibri" panose="020F0502020204030204" pitchFamily="34" charset="0"/>
                          <a:cs typeface="Calibri" panose="020F0502020204030204" pitchFamily="34" charset="0"/>
                        </a:rPr>
                        <a:t>y</a:t>
                      </a:r>
                      <a:r>
                        <a:rPr lang="en-US" sz="2000" b="0" kern="1200" dirty="0">
                          <a:solidFill>
                            <a:srgbClr val="0070C0"/>
                          </a:solidFill>
                          <a:effectLst/>
                          <a:latin typeface="+mn-lt"/>
                          <a:ea typeface="Calibri" panose="020F0502020204030204" pitchFamily="34" charset="0"/>
                          <a:cs typeface="Calibri" panose="020F0502020204030204" pitchFamily="34" charset="0"/>
                        </a:rPr>
                        <a:t> = 5</a:t>
                      </a:r>
                      <a:r>
                        <a:rPr lang="en-US" sz="2000" b="1" dirty="0">
                          <a:effectLst/>
                          <a:latin typeface="+mn-lt"/>
                          <a:ea typeface="Calibri" panose="020F0502020204030204" pitchFamily="34" charset="0"/>
                          <a:cs typeface="Times New Roman" panose="02020603050405020304" pitchFamily="18" charset="0"/>
                        </a:rPr>
                        <a:t> </a:t>
                      </a:r>
                      <a:r>
                        <a:rPr lang="en-US" sz="2000" b="0" dirty="0">
                          <a:solidFill>
                            <a:srgbClr val="0070C0"/>
                          </a:solidFill>
                          <a:effectLst/>
                          <a:latin typeface="+mn-lt"/>
                          <a:ea typeface="Calibri" panose="020F0502020204030204" pitchFamily="34" charset="0"/>
                          <a:cs typeface="Calibri" panose="020F0502020204030204" pitchFamily="34" charset="0"/>
                        </a:rPr>
                        <a:t>and </a:t>
                      </a:r>
                      <a:r>
                        <a:rPr lang="en-US" sz="2000" b="0" kern="1200" dirty="0">
                          <a:solidFill>
                            <a:srgbClr val="0070C0"/>
                          </a:solidFill>
                          <a:effectLst/>
                          <a:latin typeface="+mn-lt"/>
                          <a:ea typeface="Calibri" panose="020F0502020204030204" pitchFamily="34" charset="0"/>
                          <a:cs typeface="Calibri" panose="020F0502020204030204" pitchFamily="34" charset="0"/>
                        </a:rPr>
                        <a:t>3</a:t>
                      </a:r>
                      <a:r>
                        <a:rPr lang="en-US" sz="2000" b="0" i="1" kern="1200" dirty="0">
                          <a:solidFill>
                            <a:srgbClr val="0070C0"/>
                          </a:solidFill>
                          <a:effectLst/>
                          <a:latin typeface="+mn-lt"/>
                          <a:ea typeface="Calibri" panose="020F0502020204030204" pitchFamily="34" charset="0"/>
                          <a:cs typeface="Calibri" panose="020F0502020204030204" pitchFamily="34" charset="0"/>
                        </a:rPr>
                        <a:t>x</a:t>
                      </a:r>
                      <a:r>
                        <a:rPr lang="en-US" sz="2000" b="0" kern="1200" dirty="0">
                          <a:solidFill>
                            <a:srgbClr val="0070C0"/>
                          </a:solidFill>
                          <a:effectLst/>
                          <a:latin typeface="+mn-lt"/>
                          <a:ea typeface="Calibri" panose="020F0502020204030204" pitchFamily="34" charset="0"/>
                          <a:cs typeface="Calibri" panose="020F0502020204030204" pitchFamily="34" charset="0"/>
                        </a:rPr>
                        <a:t> + 2</a:t>
                      </a:r>
                      <a:r>
                        <a:rPr lang="en-US" sz="2000" b="0" i="1" kern="1200" dirty="0">
                          <a:solidFill>
                            <a:srgbClr val="0070C0"/>
                          </a:solidFill>
                          <a:effectLst/>
                          <a:latin typeface="+mn-lt"/>
                          <a:ea typeface="Calibri" panose="020F0502020204030204" pitchFamily="34" charset="0"/>
                          <a:cs typeface="Calibri" panose="020F0502020204030204" pitchFamily="34" charset="0"/>
                        </a:rPr>
                        <a:t>y</a:t>
                      </a:r>
                      <a:r>
                        <a:rPr lang="en-US" sz="2000" b="0" kern="1200" dirty="0">
                          <a:solidFill>
                            <a:srgbClr val="0070C0"/>
                          </a:solidFill>
                          <a:effectLst/>
                          <a:latin typeface="+mn-lt"/>
                          <a:ea typeface="Calibri" panose="020F0502020204030204" pitchFamily="34" charset="0"/>
                          <a:cs typeface="Calibri" panose="020F0502020204030204" pitchFamily="34" charset="0"/>
                        </a:rPr>
                        <a:t> = 6</a:t>
                      </a:r>
                      <a:r>
                        <a:rPr lang="en-US" sz="2000" b="1" dirty="0">
                          <a:effectLst/>
                          <a:latin typeface="+mn-lt"/>
                          <a:ea typeface="Calibri" panose="020F0502020204030204" pitchFamily="34" charset="0"/>
                          <a:cs typeface="Times New Roman" panose="02020603050405020304" pitchFamily="18" charset="0"/>
                        </a:rPr>
                        <a:t> </a:t>
                      </a:r>
                      <a:r>
                        <a:rPr lang="en-US" sz="2000" b="0" dirty="0">
                          <a:solidFill>
                            <a:srgbClr val="0070C0"/>
                          </a:solidFill>
                          <a:effectLst/>
                          <a:latin typeface="+mn-lt"/>
                          <a:ea typeface="Calibri" panose="020F0502020204030204" pitchFamily="34" charset="0"/>
                          <a:cs typeface="Calibri" panose="020F0502020204030204" pitchFamily="34" charset="0"/>
                        </a:rPr>
                        <a:t>have no solution because </a:t>
                      </a:r>
                      <a:r>
                        <a:rPr lang="en-US" sz="2000" b="0" kern="1200" dirty="0">
                          <a:solidFill>
                            <a:srgbClr val="0070C0"/>
                          </a:solidFill>
                          <a:effectLst/>
                          <a:latin typeface="+mn-lt"/>
                          <a:ea typeface="Calibri" panose="020F0502020204030204" pitchFamily="34" charset="0"/>
                          <a:cs typeface="Calibri" panose="020F0502020204030204" pitchFamily="34" charset="0"/>
                        </a:rPr>
                        <a:t>3</a:t>
                      </a:r>
                      <a:r>
                        <a:rPr lang="en-US" sz="2000" b="0" i="1" kern="1200" dirty="0">
                          <a:solidFill>
                            <a:srgbClr val="0070C0"/>
                          </a:solidFill>
                          <a:effectLst/>
                          <a:latin typeface="+mn-lt"/>
                          <a:ea typeface="Calibri" panose="020F0502020204030204" pitchFamily="34" charset="0"/>
                          <a:cs typeface="Calibri" panose="020F0502020204030204" pitchFamily="34" charset="0"/>
                        </a:rPr>
                        <a:t>x</a:t>
                      </a:r>
                      <a:r>
                        <a:rPr lang="en-US" sz="2000" b="0" kern="1200" dirty="0">
                          <a:solidFill>
                            <a:srgbClr val="0070C0"/>
                          </a:solidFill>
                          <a:effectLst/>
                          <a:latin typeface="+mn-lt"/>
                          <a:ea typeface="Calibri" panose="020F0502020204030204" pitchFamily="34" charset="0"/>
                          <a:cs typeface="Calibri" panose="020F0502020204030204" pitchFamily="34" charset="0"/>
                        </a:rPr>
                        <a:t> + 2</a:t>
                      </a:r>
                      <a:r>
                        <a:rPr lang="en-US" sz="2000" b="0" i="1" kern="1200" dirty="0">
                          <a:solidFill>
                            <a:srgbClr val="0070C0"/>
                          </a:solidFill>
                          <a:effectLst/>
                          <a:latin typeface="+mn-lt"/>
                          <a:ea typeface="Calibri" panose="020F0502020204030204" pitchFamily="34" charset="0"/>
                          <a:cs typeface="Calibri" panose="020F0502020204030204" pitchFamily="34" charset="0"/>
                        </a:rPr>
                        <a:t>y</a:t>
                      </a:r>
                      <a:r>
                        <a:rPr lang="en-US" sz="2000" b="0" dirty="0">
                          <a:solidFill>
                            <a:srgbClr val="0070C0"/>
                          </a:solidFill>
                          <a:effectLst/>
                          <a:latin typeface="+mn-lt"/>
                          <a:ea typeface="Calibri" panose="020F0502020204030204" pitchFamily="34" charset="0"/>
                          <a:cs typeface="Calibri" panose="020F0502020204030204" pitchFamily="34" charset="0"/>
                        </a:rPr>
                        <a:t> cannot simultaneously be 5 and 6.</a:t>
                      </a:r>
                      <a:r>
                        <a:rPr lang="en-US" sz="2000" b="0" dirty="0">
                          <a:solidFill>
                            <a:srgbClr val="0070C0"/>
                          </a:solidFill>
                          <a:effectLst/>
                          <a:latin typeface="+mn-lt"/>
                          <a:ea typeface="Calibri" panose="020F0502020204030204" pitchFamily="34" charset="0"/>
                          <a:cs typeface="Times New Roman" panose="02020603050405020304" pitchFamily="18" charset="0"/>
                        </a:rPr>
                        <a:t> </a:t>
                      </a:r>
                      <a:r>
                        <a:rPr lang="en-US" sz="2000" b="0" dirty="0">
                          <a:solidFill>
                            <a:srgbClr val="3333FF"/>
                          </a:solidFill>
                          <a:effectLst/>
                          <a:latin typeface="+mn-lt"/>
                          <a:ea typeface="Calibri" panose="020F0502020204030204" pitchFamily="34" charset="0"/>
                          <a:cs typeface="Calibri" panose="020F0502020204030204" pitchFamily="34" charset="0"/>
                        </a:rPr>
                        <a:t> </a:t>
                      </a:r>
                      <a:r>
                        <a:rPr lang="en-US" sz="2000" b="1" dirty="0">
                          <a:solidFill>
                            <a:srgbClr val="0070C0"/>
                          </a:solidFill>
                          <a:effectLst/>
                          <a:latin typeface="+mn-lt"/>
                          <a:ea typeface="Calibri" panose="020F0502020204030204" pitchFamily="34" charset="0"/>
                          <a:cs typeface="Calibri" panose="020F0502020204030204" pitchFamily="34" charset="0"/>
                        </a:rPr>
                        <a:t>Solve </a:t>
                      </a:r>
                      <a:r>
                        <a:rPr lang="en-US" sz="2000" b="1" kern="1200" dirty="0">
                          <a:solidFill>
                            <a:srgbClr val="0070C0"/>
                          </a:solidFill>
                          <a:effectLst/>
                          <a:latin typeface="+mn-lt"/>
                          <a:ea typeface="Calibri" panose="020F0502020204030204" pitchFamily="34" charset="0"/>
                          <a:cs typeface="Calibri" panose="020F0502020204030204" pitchFamily="34" charset="0"/>
                        </a:rPr>
                        <a:t>3</a:t>
                      </a:r>
                      <a:r>
                        <a:rPr lang="en-US" sz="2000" b="1" i="1" kern="1200" dirty="0">
                          <a:solidFill>
                            <a:srgbClr val="0070C0"/>
                          </a:solidFill>
                          <a:effectLst/>
                          <a:latin typeface="+mn-lt"/>
                          <a:ea typeface="Calibri" panose="020F0502020204030204" pitchFamily="34" charset="0"/>
                          <a:cs typeface="Calibri" panose="020F0502020204030204" pitchFamily="34" charset="0"/>
                        </a:rPr>
                        <a:t>x</a:t>
                      </a:r>
                      <a:r>
                        <a:rPr lang="en-US" sz="2000" b="1" kern="1200" dirty="0">
                          <a:solidFill>
                            <a:srgbClr val="0070C0"/>
                          </a:solidFill>
                          <a:effectLst/>
                          <a:latin typeface="+mn-lt"/>
                          <a:ea typeface="Calibri" panose="020F0502020204030204" pitchFamily="34" charset="0"/>
                          <a:cs typeface="Calibri" panose="020F0502020204030204" pitchFamily="34" charset="0"/>
                        </a:rPr>
                        <a:t> + </a:t>
                      </a:r>
                      <a:r>
                        <a:rPr lang="en-US" sz="2000" b="1" i="1" kern="1200" dirty="0">
                          <a:solidFill>
                            <a:srgbClr val="0070C0"/>
                          </a:solidFill>
                          <a:effectLst/>
                          <a:latin typeface="+mn-lt"/>
                          <a:ea typeface="Calibri" panose="020F0502020204030204" pitchFamily="34" charset="0"/>
                          <a:cs typeface="Calibri" panose="020F0502020204030204" pitchFamily="34" charset="0"/>
                        </a:rPr>
                        <a:t>y</a:t>
                      </a:r>
                      <a:r>
                        <a:rPr lang="en-US" sz="2000" b="1" kern="1200" dirty="0">
                          <a:solidFill>
                            <a:srgbClr val="0070C0"/>
                          </a:solidFill>
                          <a:effectLst/>
                          <a:latin typeface="+mn-lt"/>
                          <a:ea typeface="Calibri" panose="020F0502020204030204" pitchFamily="34" charset="0"/>
                          <a:cs typeface="Calibri" panose="020F0502020204030204" pitchFamily="34" charset="0"/>
                        </a:rPr>
                        <a:t> = 30 </a:t>
                      </a:r>
                      <a:r>
                        <a:rPr lang="en-US" sz="2000" b="1" dirty="0">
                          <a:solidFill>
                            <a:srgbClr val="0070C0"/>
                          </a:solidFill>
                          <a:effectLst/>
                          <a:latin typeface="+mn-lt"/>
                          <a:ea typeface="Calibri" panose="020F0502020204030204" pitchFamily="34" charset="0"/>
                          <a:cs typeface="Times New Roman" panose="02020603050405020304" pitchFamily="18" charset="0"/>
                        </a:rPr>
                        <a:t>and </a:t>
                      </a:r>
                      <a:r>
                        <a:rPr lang="en-US" sz="2000" b="1" i="1" dirty="0">
                          <a:solidFill>
                            <a:srgbClr val="0070C0"/>
                          </a:solidFill>
                          <a:effectLst/>
                          <a:latin typeface="+mn-lt"/>
                          <a:ea typeface="Calibri" panose="020F0502020204030204" pitchFamily="34" charset="0"/>
                          <a:cs typeface="Times New Roman" panose="02020603050405020304" pitchFamily="18" charset="0"/>
                        </a:rPr>
                        <a:t>y</a:t>
                      </a:r>
                      <a:r>
                        <a:rPr lang="en-US" sz="2000" b="1" dirty="0">
                          <a:solidFill>
                            <a:srgbClr val="0070C0"/>
                          </a:solidFill>
                          <a:effectLst/>
                          <a:latin typeface="+mn-lt"/>
                          <a:ea typeface="Calibri" panose="020F0502020204030204" pitchFamily="34" charset="0"/>
                          <a:cs typeface="Times New Roman" panose="02020603050405020304" pitchFamily="18" charset="0"/>
                        </a:rPr>
                        <a:t> = 2</a:t>
                      </a:r>
                      <a:r>
                        <a:rPr lang="en-US" sz="2000" b="1" i="1" dirty="0">
                          <a:solidFill>
                            <a:srgbClr val="0070C0"/>
                          </a:solidFill>
                          <a:effectLst/>
                          <a:latin typeface="+mn-lt"/>
                          <a:ea typeface="Calibri" panose="020F0502020204030204" pitchFamily="34" charset="0"/>
                          <a:cs typeface="Times New Roman" panose="02020603050405020304" pitchFamily="18" charset="0"/>
                        </a:rPr>
                        <a:t>x</a:t>
                      </a:r>
                      <a:r>
                        <a:rPr lang="en-US" sz="2000" b="1" dirty="0">
                          <a:solidFill>
                            <a:srgbClr val="0070C0"/>
                          </a:solidFill>
                          <a:effectLst/>
                          <a:latin typeface="+mn-lt"/>
                          <a:ea typeface="Calibri" panose="020F0502020204030204" pitchFamily="34" charset="0"/>
                          <a:cs typeface="Times New Roman" panose="02020603050405020304" pitchFamily="18" charset="0"/>
                        </a:rPr>
                        <a:t> </a:t>
                      </a:r>
                      <a:r>
                        <a:rPr lang="en-US" sz="2000" b="1" dirty="0">
                          <a:solidFill>
                            <a:srgbClr val="0070C0"/>
                          </a:solidFill>
                          <a:effectLst/>
                          <a:latin typeface="+mn-lt"/>
                          <a:ea typeface="Calibri" panose="020F0502020204030204" pitchFamily="34" charset="0"/>
                          <a:cs typeface="Calibri" panose="020F0502020204030204" pitchFamily="34" charset="0"/>
                        </a:rPr>
                        <a:t>using the substitution method; Solve </a:t>
                      </a:r>
                      <a:r>
                        <a:rPr lang="en-US" sz="2000" b="1" i="1" dirty="0">
                          <a:solidFill>
                            <a:srgbClr val="0070C0"/>
                          </a:solidFill>
                          <a:effectLst/>
                          <a:latin typeface="+mn-lt"/>
                          <a:ea typeface="Calibri" panose="020F0502020204030204" pitchFamily="34" charset="0"/>
                          <a:cs typeface="Calibri" panose="020F0502020204030204" pitchFamily="34" charset="0"/>
                        </a:rPr>
                        <a:t>y</a:t>
                      </a:r>
                      <a:r>
                        <a:rPr lang="en-US" sz="2000" b="1" dirty="0">
                          <a:solidFill>
                            <a:srgbClr val="0070C0"/>
                          </a:solidFill>
                          <a:effectLst/>
                          <a:latin typeface="+mn-lt"/>
                          <a:ea typeface="Calibri" panose="020F0502020204030204" pitchFamily="34" charset="0"/>
                          <a:cs typeface="Calibri" panose="020F0502020204030204" pitchFamily="34" charset="0"/>
                        </a:rPr>
                        <a:t> = 3</a:t>
                      </a:r>
                      <a:r>
                        <a:rPr lang="en-US" sz="2000" b="1" i="1" dirty="0">
                          <a:solidFill>
                            <a:srgbClr val="0070C0"/>
                          </a:solidFill>
                          <a:effectLst/>
                          <a:latin typeface="+mn-lt"/>
                          <a:ea typeface="Calibri" panose="020F0502020204030204" pitchFamily="34" charset="0"/>
                          <a:cs typeface="Calibri" panose="020F0502020204030204" pitchFamily="34" charset="0"/>
                        </a:rPr>
                        <a:t>x</a:t>
                      </a:r>
                      <a:r>
                        <a:rPr lang="en-US" sz="2000" b="1" dirty="0">
                          <a:solidFill>
                            <a:srgbClr val="0070C0"/>
                          </a:solidFill>
                          <a:effectLst/>
                          <a:latin typeface="+mn-lt"/>
                          <a:ea typeface="Calibri" panose="020F0502020204030204" pitchFamily="34" charset="0"/>
                          <a:cs typeface="Calibri" panose="020F0502020204030204" pitchFamily="34" charset="0"/>
                        </a:rPr>
                        <a:t> + 1 </a:t>
                      </a:r>
                      <a:r>
                        <a:rPr lang="en-US" sz="2000" b="1" dirty="0">
                          <a:solidFill>
                            <a:srgbClr val="0070C0"/>
                          </a:solidFill>
                          <a:effectLst/>
                          <a:latin typeface="+mn-lt"/>
                          <a:ea typeface="Calibri" panose="020F0502020204030204" pitchFamily="34" charset="0"/>
                          <a:cs typeface="Times New Roman" panose="02020603050405020304" pitchFamily="18" charset="0"/>
                        </a:rPr>
                        <a:t>and </a:t>
                      </a:r>
                      <a:r>
                        <a:rPr lang="en-US" sz="2000" b="1" i="1" dirty="0">
                          <a:solidFill>
                            <a:srgbClr val="0070C0"/>
                          </a:solidFill>
                          <a:effectLst/>
                          <a:latin typeface="+mn-lt"/>
                          <a:ea typeface="Calibri" panose="020F0502020204030204" pitchFamily="34" charset="0"/>
                          <a:cs typeface="Times New Roman" panose="02020603050405020304" pitchFamily="18" charset="0"/>
                        </a:rPr>
                        <a:t>y</a:t>
                      </a:r>
                      <a:r>
                        <a:rPr lang="en-US" sz="2000" b="1" dirty="0">
                          <a:solidFill>
                            <a:srgbClr val="0070C0"/>
                          </a:solidFill>
                          <a:effectLst/>
                          <a:latin typeface="+mn-lt"/>
                          <a:ea typeface="Calibri" panose="020F0502020204030204" pitchFamily="34" charset="0"/>
                          <a:cs typeface="Times New Roman" panose="02020603050405020304" pitchFamily="18" charset="0"/>
                        </a:rPr>
                        <a:t> = -2</a:t>
                      </a:r>
                      <a:r>
                        <a:rPr lang="en-US" sz="2000" b="1" i="1" dirty="0">
                          <a:solidFill>
                            <a:srgbClr val="0070C0"/>
                          </a:solidFill>
                          <a:effectLst/>
                          <a:latin typeface="+mn-lt"/>
                          <a:ea typeface="Calibri" panose="020F0502020204030204" pitchFamily="34" charset="0"/>
                          <a:cs typeface="Times New Roman" panose="02020603050405020304" pitchFamily="18" charset="0"/>
                        </a:rPr>
                        <a:t>x</a:t>
                      </a:r>
                      <a:r>
                        <a:rPr lang="en-US" sz="2000" b="1" dirty="0">
                          <a:solidFill>
                            <a:srgbClr val="0070C0"/>
                          </a:solidFill>
                          <a:effectLst/>
                          <a:latin typeface="+mn-lt"/>
                          <a:ea typeface="Calibri" panose="020F0502020204030204" pitchFamily="34" charset="0"/>
                          <a:cs typeface="Times New Roman" panose="02020603050405020304" pitchFamily="18" charset="0"/>
                        </a:rPr>
                        <a:t> +7 </a:t>
                      </a:r>
                      <a:r>
                        <a:rPr lang="en-US" sz="2000" b="1" dirty="0">
                          <a:effectLst/>
                          <a:latin typeface="+mn-lt"/>
                          <a:ea typeface="Calibri" panose="020F0502020204030204" pitchFamily="34" charset="0"/>
                          <a:cs typeface="Times New Roman" panose="02020603050405020304" pitchFamily="18" charset="0"/>
                        </a:rPr>
                        <a:t> </a:t>
                      </a:r>
                      <a:r>
                        <a:rPr lang="en-US" sz="2000" b="1" dirty="0">
                          <a:solidFill>
                            <a:srgbClr val="0070C0"/>
                          </a:solidFill>
                          <a:effectLst/>
                          <a:latin typeface="+mn-lt"/>
                          <a:ea typeface="Calibri" panose="020F0502020204030204" pitchFamily="34" charset="0"/>
                          <a:cs typeface="Calibri" panose="020F0502020204030204" pitchFamily="34" charset="0"/>
                        </a:rPr>
                        <a:t>using the substitution method. </a:t>
                      </a:r>
                      <a:endParaRPr lang="en-US" sz="20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0"/>
                        </a:spcBef>
                        <a:spcAft>
                          <a:spcPts val="300"/>
                        </a:spcAft>
                      </a:pPr>
                      <a:r>
                        <a:rPr lang="en-US" sz="2000" dirty="0">
                          <a:effectLst/>
                          <a:latin typeface="+mn-lt"/>
                          <a:ea typeface="Calibri" panose="020F0502020204030204" pitchFamily="34" charset="0"/>
                          <a:cs typeface="Calibri" panose="020F0502020204030204" pitchFamily="34" charset="0"/>
                        </a:rPr>
                        <a:t>8.EE.C.8b Solve systems of two linear equations in two variables algebraically and estimate solutions by graphing the equations. Solve simple cases by inspection. </a:t>
                      </a:r>
                      <a:r>
                        <a:rPr lang="en-US" sz="2000" dirty="0">
                          <a:solidFill>
                            <a:srgbClr val="0070C0"/>
                          </a:solidFill>
                          <a:effectLst/>
                          <a:latin typeface="+mn-lt"/>
                          <a:ea typeface="Calibri" panose="020F0502020204030204" pitchFamily="34" charset="0"/>
                          <a:cs typeface="Calibri" panose="020F0502020204030204" pitchFamily="34" charset="0"/>
                        </a:rPr>
                        <a:t>For example: 3</a:t>
                      </a:r>
                      <a:r>
                        <a:rPr lang="en-US" sz="2000" i="1" dirty="0">
                          <a:solidFill>
                            <a:srgbClr val="0070C0"/>
                          </a:solidFill>
                          <a:effectLst/>
                          <a:latin typeface="+mn-lt"/>
                          <a:ea typeface="Calibri" panose="020F0502020204030204" pitchFamily="34" charset="0"/>
                          <a:cs typeface="Calibri" panose="020F0502020204030204" pitchFamily="34" charset="0"/>
                        </a:rPr>
                        <a:t>x</a:t>
                      </a:r>
                      <a:r>
                        <a:rPr lang="en-US" sz="2000" dirty="0">
                          <a:solidFill>
                            <a:srgbClr val="0070C0"/>
                          </a:solidFill>
                          <a:effectLst/>
                          <a:latin typeface="+mn-lt"/>
                          <a:ea typeface="Calibri" panose="020F0502020204030204" pitchFamily="34" charset="0"/>
                          <a:cs typeface="Calibri" panose="020F0502020204030204" pitchFamily="34" charset="0"/>
                        </a:rPr>
                        <a:t> + 2</a:t>
                      </a:r>
                      <a:r>
                        <a:rPr lang="en-US" sz="2000" i="1" dirty="0">
                          <a:solidFill>
                            <a:srgbClr val="0070C0"/>
                          </a:solidFill>
                          <a:effectLst/>
                          <a:latin typeface="+mn-lt"/>
                          <a:ea typeface="Calibri" panose="020F0502020204030204" pitchFamily="34" charset="0"/>
                          <a:cs typeface="Calibri" panose="020F0502020204030204" pitchFamily="34" charset="0"/>
                        </a:rPr>
                        <a:t>y</a:t>
                      </a:r>
                      <a:r>
                        <a:rPr lang="en-US" sz="2000" dirty="0">
                          <a:solidFill>
                            <a:srgbClr val="0070C0"/>
                          </a:solidFill>
                          <a:effectLst/>
                          <a:latin typeface="+mn-lt"/>
                          <a:ea typeface="Calibri" panose="020F0502020204030204" pitchFamily="34" charset="0"/>
                          <a:cs typeface="Calibri" panose="020F0502020204030204" pitchFamily="34" charset="0"/>
                        </a:rPr>
                        <a:t> =5</a:t>
                      </a:r>
                      <a:r>
                        <a:rPr lang="en-US" sz="2000" dirty="0">
                          <a:effectLst/>
                          <a:latin typeface="+mn-lt"/>
                          <a:ea typeface="Calibri" panose="020F0502020204030204" pitchFamily="34" charset="0"/>
                          <a:cs typeface="Times New Roman" panose="02020603050405020304" pitchFamily="18" charset="0"/>
                        </a:rPr>
                        <a:t> </a:t>
                      </a:r>
                      <a:r>
                        <a:rPr lang="en-US" sz="2000" dirty="0">
                          <a:solidFill>
                            <a:srgbClr val="0070C0"/>
                          </a:solidFill>
                          <a:effectLst/>
                          <a:latin typeface="+mn-lt"/>
                          <a:ea typeface="Calibri" panose="020F0502020204030204" pitchFamily="34" charset="0"/>
                          <a:cs typeface="Calibri" panose="020F0502020204030204" pitchFamily="34" charset="0"/>
                        </a:rPr>
                        <a:t>and </a:t>
                      </a:r>
                      <a:br>
                        <a:rPr lang="en-US" sz="2000" dirty="0">
                          <a:solidFill>
                            <a:srgbClr val="0070C0"/>
                          </a:solidFill>
                          <a:effectLst/>
                          <a:latin typeface="+mn-lt"/>
                          <a:ea typeface="Calibri" panose="020F0502020204030204" pitchFamily="34" charset="0"/>
                          <a:cs typeface="Calibri" panose="020F0502020204030204" pitchFamily="34" charset="0"/>
                        </a:rPr>
                      </a:br>
                      <a:r>
                        <a:rPr lang="en-US" sz="2000" dirty="0">
                          <a:solidFill>
                            <a:srgbClr val="0070C0"/>
                          </a:solidFill>
                          <a:effectLst/>
                          <a:latin typeface="+mn-lt"/>
                          <a:ea typeface="Calibri" panose="020F0502020204030204" pitchFamily="34" charset="0"/>
                          <a:cs typeface="Calibri" panose="020F0502020204030204" pitchFamily="34" charset="0"/>
                        </a:rPr>
                        <a:t>3</a:t>
                      </a:r>
                      <a:r>
                        <a:rPr lang="en-US" sz="2000" i="1" dirty="0">
                          <a:solidFill>
                            <a:srgbClr val="0070C0"/>
                          </a:solidFill>
                          <a:effectLst/>
                          <a:latin typeface="+mn-lt"/>
                          <a:ea typeface="Calibri" panose="020F0502020204030204" pitchFamily="34" charset="0"/>
                          <a:cs typeface="Calibri" panose="020F0502020204030204" pitchFamily="34" charset="0"/>
                        </a:rPr>
                        <a:t>x</a:t>
                      </a:r>
                      <a:r>
                        <a:rPr lang="en-US" sz="2000" dirty="0">
                          <a:solidFill>
                            <a:srgbClr val="0070C0"/>
                          </a:solidFill>
                          <a:effectLst/>
                          <a:latin typeface="+mn-lt"/>
                          <a:ea typeface="Calibri" panose="020F0502020204030204" pitchFamily="34" charset="0"/>
                          <a:cs typeface="Calibri" panose="020F0502020204030204" pitchFamily="34" charset="0"/>
                        </a:rPr>
                        <a:t> + 2</a:t>
                      </a:r>
                      <a:r>
                        <a:rPr lang="en-US" sz="2000" i="1" dirty="0">
                          <a:solidFill>
                            <a:srgbClr val="0070C0"/>
                          </a:solidFill>
                          <a:effectLst/>
                          <a:latin typeface="+mn-lt"/>
                          <a:ea typeface="Calibri" panose="020F0502020204030204" pitchFamily="34" charset="0"/>
                          <a:cs typeface="Calibri" panose="020F0502020204030204" pitchFamily="34" charset="0"/>
                        </a:rPr>
                        <a:t>y</a:t>
                      </a:r>
                      <a:r>
                        <a:rPr lang="en-US" sz="2000" dirty="0">
                          <a:solidFill>
                            <a:srgbClr val="0070C0"/>
                          </a:solidFill>
                          <a:effectLst/>
                          <a:latin typeface="+mn-lt"/>
                          <a:ea typeface="Calibri" panose="020F0502020204030204" pitchFamily="34" charset="0"/>
                          <a:cs typeface="Calibri" panose="020F0502020204030204" pitchFamily="34" charset="0"/>
                        </a:rPr>
                        <a:t> = 6 have no solution because 3</a:t>
                      </a:r>
                      <a:r>
                        <a:rPr lang="en-US" sz="2000" i="1" dirty="0">
                          <a:solidFill>
                            <a:srgbClr val="0070C0"/>
                          </a:solidFill>
                          <a:effectLst/>
                          <a:latin typeface="+mn-lt"/>
                          <a:ea typeface="Calibri" panose="020F0502020204030204" pitchFamily="34" charset="0"/>
                          <a:cs typeface="Calibri" panose="020F0502020204030204" pitchFamily="34" charset="0"/>
                        </a:rPr>
                        <a:t>x</a:t>
                      </a:r>
                      <a:r>
                        <a:rPr lang="en-US" sz="2000" dirty="0">
                          <a:solidFill>
                            <a:srgbClr val="0070C0"/>
                          </a:solidFill>
                          <a:effectLst/>
                          <a:latin typeface="+mn-lt"/>
                          <a:ea typeface="Calibri" panose="020F0502020204030204" pitchFamily="34" charset="0"/>
                          <a:cs typeface="Calibri" panose="020F0502020204030204" pitchFamily="34" charset="0"/>
                        </a:rPr>
                        <a:t> + 2</a:t>
                      </a:r>
                      <a:r>
                        <a:rPr lang="en-US" sz="2000" i="1" dirty="0">
                          <a:solidFill>
                            <a:srgbClr val="0070C0"/>
                          </a:solidFill>
                          <a:effectLst/>
                          <a:latin typeface="+mn-lt"/>
                          <a:ea typeface="Calibri" panose="020F0502020204030204" pitchFamily="34" charset="0"/>
                          <a:cs typeface="Calibri" panose="020F0502020204030204" pitchFamily="34" charset="0"/>
                        </a:rPr>
                        <a:t>y</a:t>
                      </a:r>
                      <a:r>
                        <a:rPr lang="en-US" sz="2000" dirty="0">
                          <a:effectLst/>
                          <a:latin typeface="+mn-lt"/>
                          <a:ea typeface="Calibri" panose="020F0502020204030204" pitchFamily="34" charset="0"/>
                          <a:cs typeface="Times New Roman" panose="02020603050405020304" pitchFamily="18" charset="0"/>
                        </a:rPr>
                        <a:t> </a:t>
                      </a:r>
                      <a:r>
                        <a:rPr lang="en-US" sz="2000" dirty="0">
                          <a:solidFill>
                            <a:srgbClr val="0070C0"/>
                          </a:solidFill>
                          <a:effectLst/>
                          <a:latin typeface="+mn-lt"/>
                          <a:ea typeface="Calibri" panose="020F0502020204030204" pitchFamily="34" charset="0"/>
                          <a:cs typeface="Calibri" panose="020F0502020204030204" pitchFamily="34" charset="0"/>
                        </a:rPr>
                        <a:t>cannot simultaneously be 5 and 6.</a:t>
                      </a:r>
                      <a:r>
                        <a:rPr lang="en-US" sz="2000" dirty="0">
                          <a:solidFill>
                            <a:srgbClr val="0070C0"/>
                          </a:solidFill>
                          <a:effectLst/>
                          <a:latin typeface="+mn-lt"/>
                          <a:ea typeface="Calibri" panose="020F0502020204030204" pitchFamily="34" charset="0"/>
                          <a:cs typeface="Times New Roman" panose="02020603050405020304" pitchFamily="18" charset="0"/>
                        </a:rPr>
                        <a:t> </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3747939"/>
                  </a:ext>
                </a:extLst>
              </a:tr>
            </a:tbl>
          </a:graphicData>
        </a:graphic>
      </p:graphicFrame>
    </p:spTree>
    <p:extLst>
      <p:ext uri="{BB962C8B-B14F-4D97-AF65-F5344CB8AC3E}">
        <p14:creationId xmlns:p14="http://schemas.microsoft.com/office/powerpoint/2010/main" val="29898780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AEBF67C-3C42-46F7-A9EA-DEFE397F961E}"/>
              </a:ext>
            </a:extLst>
          </p:cNvPr>
          <p:cNvSpPr>
            <a:spLocks noGrp="1"/>
          </p:cNvSpPr>
          <p:nvPr>
            <p:ph type="title"/>
          </p:nvPr>
        </p:nvSpPr>
        <p:spPr>
          <a:xfrm>
            <a:off x="1256841" y="419992"/>
            <a:ext cx="10096959" cy="747579"/>
          </a:xfrm>
        </p:spPr>
        <p:txBody>
          <a:bodyPr/>
          <a:lstStyle/>
          <a:p>
            <a:r>
              <a:rPr lang="en-US" sz="4000" dirty="0">
                <a:latin typeface="Palatino Linotype"/>
              </a:rPr>
              <a:t>Sample Progression 1: Grade 8 to HS</a:t>
            </a:r>
            <a:endParaRPr lang="en-US" sz="4000" dirty="0"/>
          </a:p>
        </p:txBody>
      </p:sp>
      <p:sp>
        <p:nvSpPr>
          <p:cNvPr id="7" name="Slide Number Placeholder 6">
            <a:extLst>
              <a:ext uri="{FF2B5EF4-FFF2-40B4-BE49-F238E27FC236}">
                <a16:creationId xmlns:a16="http://schemas.microsoft.com/office/drawing/2014/main" id="{F51982F8-DB57-4B9E-99A4-678D4644FEB5}"/>
              </a:ext>
            </a:extLst>
          </p:cNvPr>
          <p:cNvSpPr>
            <a:spLocks noGrp="1"/>
          </p:cNvSpPr>
          <p:nvPr>
            <p:ph type="sldNum" sz="quarter" idx="10"/>
          </p:nvPr>
        </p:nvSpPr>
        <p:spPr/>
        <p:txBody>
          <a:bodyPr/>
          <a:lstStyle/>
          <a:p>
            <a:fld id="{A3D1C70C-36A2-44FC-A083-98959550CFF4}" type="slidenum">
              <a:rPr lang="en-US" smtClean="0"/>
              <a:t>28</a:t>
            </a:fld>
            <a:endParaRPr lang="en-US"/>
          </a:p>
        </p:txBody>
      </p:sp>
      <mc:AlternateContent xmlns:mc="http://schemas.openxmlformats.org/markup-compatibility/2006" xmlns:a14="http://schemas.microsoft.com/office/drawing/2010/main">
        <mc:Choice Requires="a14">
          <p:graphicFrame>
            <p:nvGraphicFramePr>
              <p:cNvPr id="11" name="Table 10">
                <a:extLst>
                  <a:ext uri="{FF2B5EF4-FFF2-40B4-BE49-F238E27FC236}">
                    <a16:creationId xmlns:a16="http://schemas.microsoft.com/office/drawing/2014/main" id="{1DC18B04-0B35-410F-B2FF-7E87E6A2637C}"/>
                  </a:ext>
                </a:extLst>
              </p:cNvPr>
              <p:cNvGraphicFramePr>
                <a:graphicFrameLocks noGrp="1"/>
              </p:cNvGraphicFramePr>
              <p:nvPr>
                <p:extLst>
                  <p:ext uri="{D42A27DB-BD31-4B8C-83A1-F6EECF244321}">
                    <p14:modId xmlns:p14="http://schemas.microsoft.com/office/powerpoint/2010/main" val="1944894717"/>
                  </p:ext>
                </p:extLst>
              </p:nvPr>
            </p:nvGraphicFramePr>
            <p:xfrm>
              <a:off x="233650" y="1167572"/>
              <a:ext cx="11362605" cy="5181305"/>
            </p:xfrm>
            <a:graphic>
              <a:graphicData uri="http://schemas.openxmlformats.org/drawingml/2006/table">
                <a:tbl>
                  <a:tblPr firstRow="1" firstCol="1" bandRow="1">
                    <a:tableStyleId>{912C8C85-51F0-491E-9774-3900AFEF0FD7}</a:tableStyleId>
                  </a:tblPr>
                  <a:tblGrid>
                    <a:gridCol w="6555077">
                      <a:extLst>
                        <a:ext uri="{9D8B030D-6E8A-4147-A177-3AD203B41FA5}">
                          <a16:colId xmlns:a16="http://schemas.microsoft.com/office/drawing/2014/main" val="3365042943"/>
                        </a:ext>
                      </a:extLst>
                    </a:gridCol>
                    <a:gridCol w="4807528">
                      <a:extLst>
                        <a:ext uri="{9D8B030D-6E8A-4147-A177-3AD203B41FA5}">
                          <a16:colId xmlns:a16="http://schemas.microsoft.com/office/drawing/2014/main" val="2583153786"/>
                        </a:ext>
                      </a:extLst>
                    </a:gridCol>
                  </a:tblGrid>
                  <a:tr h="363528">
                    <a:tc>
                      <a:txBody>
                        <a:bodyPr/>
                        <a:lstStyle/>
                        <a:p>
                          <a:pPr marL="0" marR="0" algn="ctr">
                            <a:lnSpc>
                              <a:spcPct val="107000"/>
                            </a:lnSpc>
                            <a:spcBef>
                              <a:spcPts val="0"/>
                            </a:spcBef>
                            <a:spcAft>
                              <a:spcPts val="0"/>
                            </a:spcAft>
                          </a:pPr>
                          <a:r>
                            <a:rPr lang="en-US" sz="2400" dirty="0">
                              <a:solidFill>
                                <a:schemeClr val="bg1"/>
                              </a:solidFill>
                              <a:effectLst/>
                            </a:rPr>
                            <a:t>Grade 8</a:t>
                          </a:r>
                          <a:endParaRPr lang="en-US" sz="24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lgn="ctr">
                            <a:lnSpc>
                              <a:spcPct val="107000"/>
                            </a:lnSpc>
                            <a:spcBef>
                              <a:spcPts val="0"/>
                            </a:spcBef>
                            <a:spcAft>
                              <a:spcPts val="0"/>
                            </a:spcAft>
                          </a:pPr>
                          <a:r>
                            <a:rPr lang="en-US" sz="2400" dirty="0">
                              <a:solidFill>
                                <a:schemeClr val="bg1"/>
                              </a:solidFill>
                              <a:effectLst/>
                            </a:rPr>
                            <a:t>Algebra 1</a:t>
                          </a:r>
                          <a:endParaRPr lang="en-US" sz="24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483566308"/>
                      </a:ext>
                    </a:extLst>
                  </a:tr>
                  <a:tr h="2616034">
                    <a:tc>
                      <a:txBody>
                        <a:bodyPr/>
                        <a:lstStyle/>
                        <a:p>
                          <a:pPr>
                            <a:lnSpc>
                              <a:spcPct val="150000"/>
                            </a:lnSpc>
                          </a:pPr>
                          <a:r>
                            <a:rPr lang="en-US" sz="2000" b="0" kern="1200" dirty="0">
                              <a:solidFill>
                                <a:schemeClr val="tx1"/>
                              </a:solidFill>
                              <a:effectLst/>
                              <a:latin typeface="+mn-lt"/>
                              <a:ea typeface="+mn-ea"/>
                              <a:cs typeface="+mn-cs"/>
                            </a:rPr>
                            <a:t>8.EE.A.2 Use square root and cube root symbols to represent solutions to equations of the form </a:t>
                          </a:r>
                          <a:r>
                            <a:rPr lang="en-US" sz="2000" b="0" i="1" kern="1200" dirty="0">
                              <a:solidFill>
                                <a:schemeClr val="tx1"/>
                              </a:solidFill>
                              <a:effectLst/>
                              <a:latin typeface="+mn-lt"/>
                              <a:ea typeface="+mn-ea"/>
                              <a:cs typeface="+mn-cs"/>
                            </a:rPr>
                            <a:t>x</a:t>
                          </a:r>
                          <a:r>
                            <a:rPr lang="en-US" sz="2000" b="0" i="1" kern="1200" baseline="30000" dirty="0">
                              <a:solidFill>
                                <a:schemeClr val="tx1"/>
                              </a:solidFill>
                              <a:effectLst/>
                              <a:latin typeface="+mn-lt"/>
                              <a:ea typeface="+mn-ea"/>
                              <a:cs typeface="+mn-cs"/>
                            </a:rPr>
                            <a:t>2</a:t>
                          </a:r>
                          <a:r>
                            <a:rPr lang="en-US" sz="2000" b="0" kern="1200" dirty="0">
                              <a:solidFill>
                                <a:schemeClr val="tx1"/>
                              </a:solidFill>
                              <a:effectLst/>
                              <a:latin typeface="+mn-lt"/>
                              <a:ea typeface="+mn-ea"/>
                              <a:cs typeface="+mn-cs"/>
                            </a:rPr>
                            <a:t> = p and </a:t>
                          </a:r>
                          <a:r>
                            <a:rPr lang="en-US" sz="2000" b="0" i="1" kern="1200" dirty="0">
                              <a:solidFill>
                                <a:schemeClr val="tx1"/>
                              </a:solidFill>
                              <a:effectLst/>
                              <a:latin typeface="+mn-lt"/>
                              <a:ea typeface="+mn-ea"/>
                              <a:cs typeface="+mn-cs"/>
                            </a:rPr>
                            <a:t>x</a:t>
                          </a:r>
                          <a:r>
                            <a:rPr lang="en-US" sz="2000" b="0" kern="1200" baseline="30000" dirty="0">
                              <a:solidFill>
                                <a:schemeClr val="tx1"/>
                              </a:solidFill>
                              <a:effectLst/>
                              <a:latin typeface="+mn-lt"/>
                              <a:ea typeface="+mn-ea"/>
                              <a:cs typeface="+mn-cs"/>
                            </a:rPr>
                            <a:t>3</a:t>
                          </a:r>
                          <a:r>
                            <a:rPr lang="en-US" sz="2000" b="0" kern="1200" dirty="0">
                              <a:solidFill>
                                <a:schemeClr val="tx1"/>
                              </a:solidFill>
                              <a:effectLst/>
                              <a:latin typeface="+mn-lt"/>
                              <a:ea typeface="+mn-ea"/>
                              <a:cs typeface="+mn-cs"/>
                            </a:rPr>
                            <a:t> = p, where </a:t>
                          </a:r>
                          <a:r>
                            <a:rPr lang="en-US" sz="2000" b="0" i="1" kern="1200" dirty="0">
                              <a:solidFill>
                                <a:schemeClr val="tx1"/>
                              </a:solidFill>
                              <a:effectLst/>
                              <a:latin typeface="+mn-lt"/>
                              <a:ea typeface="+mn-ea"/>
                              <a:cs typeface="+mn-cs"/>
                            </a:rPr>
                            <a:t>p</a:t>
                          </a:r>
                          <a:r>
                            <a:rPr lang="en-US" sz="2000" b="0" kern="1200" dirty="0">
                              <a:solidFill>
                                <a:schemeClr val="tx1"/>
                              </a:solidFill>
                              <a:effectLst/>
                              <a:latin typeface="+mn-lt"/>
                              <a:ea typeface="+mn-ea"/>
                              <a:cs typeface="+mn-cs"/>
                            </a:rPr>
                            <a:t> is a positive rational number. </a:t>
                          </a:r>
                        </a:p>
                        <a:p>
                          <a:pPr>
                            <a:lnSpc>
                              <a:spcPct val="150000"/>
                            </a:lnSpc>
                          </a:pPr>
                          <a:r>
                            <a:rPr lang="en-US" sz="2000" b="0" u="none" kern="1200" dirty="0">
                              <a:solidFill>
                                <a:schemeClr val="tx1"/>
                              </a:solidFill>
                              <a:effectLst/>
                              <a:latin typeface="+mn-lt"/>
                              <a:ea typeface="+mn-ea"/>
                              <a:cs typeface="+mn-cs"/>
                            </a:rPr>
                            <a:t>b. Simplify </a:t>
                          </a:r>
                          <a:r>
                            <a:rPr lang="en-US" sz="2000" b="1" u="none" kern="1200" dirty="0">
                              <a:solidFill>
                                <a:schemeClr val="tx1"/>
                              </a:solidFill>
                              <a:effectLst/>
                              <a:latin typeface="+mn-lt"/>
                              <a:ea typeface="+mn-ea"/>
                              <a:cs typeface="+mn-cs"/>
                            </a:rPr>
                            <a:t>numerical radicals, </a:t>
                          </a:r>
                          <a:r>
                            <a:rPr lang="en-US" sz="2000" b="0" u="none" kern="1200" dirty="0">
                              <a:solidFill>
                                <a:schemeClr val="tx1"/>
                              </a:solidFill>
                              <a:effectLst/>
                              <a:latin typeface="+mn-lt"/>
                              <a:ea typeface="+mn-ea"/>
                              <a:cs typeface="+mn-cs"/>
                            </a:rPr>
                            <a:t>limiting to square roots (i.e., nonperfect squares). For example, simplify √8 to 2√2. </a:t>
                          </a:r>
                          <a:endParaRPr lang="en-US" sz="2000" b="0" u="none" dirty="0">
                            <a:solidFill>
                              <a:schemeClr val="tx1"/>
                            </a:solidFill>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0"/>
                            </a:spcBef>
                            <a:spcAft>
                              <a:spcPts val="300"/>
                            </a:spcAft>
                          </a:pPr>
                          <a:r>
                            <a:rPr lang="en-US" sz="2000" b="0" kern="1200" dirty="0">
                              <a:solidFill>
                                <a:schemeClr val="tx1"/>
                              </a:solidFill>
                              <a:effectLst/>
                              <a:latin typeface="+mn-lt"/>
                              <a:ea typeface="+mn-ea"/>
                              <a:cs typeface="+mn-cs"/>
                            </a:rPr>
                            <a:t>N.RN.A.3 Simplify radicals, including </a:t>
                          </a:r>
                          <a:r>
                            <a:rPr lang="en-US" sz="2000" b="1" kern="1200" dirty="0">
                              <a:solidFill>
                                <a:schemeClr val="tx1"/>
                              </a:solidFill>
                              <a:effectLst/>
                              <a:latin typeface="+mn-lt"/>
                              <a:ea typeface="+mn-ea"/>
                              <a:cs typeface="+mn-cs"/>
                            </a:rPr>
                            <a:t>algebraic radicals </a:t>
                          </a:r>
                          <a:r>
                            <a:rPr lang="en-US" sz="2000" b="0" kern="1200" dirty="0">
                              <a:solidFill>
                                <a:schemeClr val="tx1"/>
                              </a:solidFill>
                              <a:effectLst/>
                              <a:latin typeface="+mn-lt"/>
                              <a:ea typeface="+mn-ea"/>
                              <a:cs typeface="+mn-cs"/>
                            </a:rPr>
                            <a:t>(e.g., </a:t>
                          </a:r>
                          <a14:m>
                            <m:oMath xmlns:m="http://schemas.openxmlformats.org/officeDocument/2006/math">
                              <m:rad>
                                <m:radPr>
                                  <m:ctrlPr>
                                    <a:rPr lang="en-US" sz="2000" b="0" i="1" kern="1200" smtClean="0">
                                      <a:solidFill>
                                        <a:schemeClr val="tx1"/>
                                      </a:solidFill>
                                      <a:effectLst/>
                                      <a:latin typeface="Cambria Math" panose="02040503050406030204" pitchFamily="18" charset="0"/>
                                      <a:ea typeface="+mn-ea"/>
                                      <a:cs typeface="+mn-cs"/>
                                    </a:rPr>
                                  </m:ctrlPr>
                                </m:radPr>
                                <m:deg>
                                  <m:r>
                                    <m:rPr>
                                      <m:brk m:alnAt="7"/>
                                    </m:rPr>
                                    <a:rPr lang="en-US" sz="2000" b="0" i="1" kern="1200" smtClean="0">
                                      <a:solidFill>
                                        <a:schemeClr val="tx1"/>
                                      </a:solidFill>
                                      <a:effectLst/>
                                      <a:latin typeface="Cambria Math" panose="02040503050406030204" pitchFamily="18" charset="0"/>
                                      <a:ea typeface="+mn-ea"/>
                                      <a:cs typeface="+mn-cs"/>
                                    </a:rPr>
                                    <m:t>3</m:t>
                                  </m:r>
                                </m:deg>
                                <m:e>
                                  <m:r>
                                    <a:rPr lang="en-US" sz="2000" b="0" i="1" kern="1200" smtClean="0">
                                      <a:solidFill>
                                        <a:schemeClr val="tx1"/>
                                      </a:solidFill>
                                      <a:effectLst/>
                                      <a:latin typeface="Cambria Math" panose="02040503050406030204" pitchFamily="18" charset="0"/>
                                      <a:ea typeface="+mn-ea"/>
                                      <a:cs typeface="+mn-cs"/>
                                    </a:rPr>
                                    <m:t>54</m:t>
                                  </m:r>
                                </m:e>
                              </m:rad>
                            </m:oMath>
                          </a14:m>
                          <a:r>
                            <a:rPr lang="en-US" sz="2000" dirty="0">
                              <a:effectLst/>
                              <a:latin typeface="+mn-lt"/>
                              <a:ea typeface="Calibri" panose="020F0502020204030204" pitchFamily="34" charset="0"/>
                              <a:cs typeface="Times New Roman" panose="02020603050405020304" pitchFamily="18" charset="0"/>
                            </a:rPr>
                            <a:t> = 3</a:t>
                          </a:r>
                          <a14:m>
                            <m:oMath xmlns:m="http://schemas.openxmlformats.org/officeDocument/2006/math">
                              <m:rad>
                                <m:radPr>
                                  <m:ctrlPr>
                                    <a:rPr lang="en-US" sz="2000" i="1" smtClean="0">
                                      <a:effectLst/>
                                      <a:latin typeface="Cambria Math" panose="02040503050406030204" pitchFamily="18" charset="0"/>
                                      <a:cs typeface="Times New Roman" panose="02020603050405020304" pitchFamily="18" charset="0"/>
                                    </a:rPr>
                                  </m:ctrlPr>
                                </m:radPr>
                                <m:deg>
                                  <m:r>
                                    <m:rPr>
                                      <m:brk m:alnAt="7"/>
                                    </m:rPr>
                                    <a:rPr lang="en-US" sz="2000" b="0" i="1" smtClean="0">
                                      <a:effectLst/>
                                      <a:latin typeface="Cambria Math" panose="02040503050406030204" pitchFamily="18" charset="0"/>
                                      <a:cs typeface="Times New Roman" panose="02020603050405020304" pitchFamily="18" charset="0"/>
                                    </a:rPr>
                                    <m:t>3</m:t>
                                  </m:r>
                                </m:deg>
                                <m:e>
                                  <m:r>
                                    <a:rPr lang="en-US" sz="2000" b="0" i="1" smtClean="0">
                                      <a:effectLst/>
                                      <a:latin typeface="Cambria Math" panose="02040503050406030204" pitchFamily="18" charset="0"/>
                                      <a:cs typeface="Times New Roman" panose="02020603050405020304" pitchFamily="18" charset="0"/>
                                    </a:rPr>
                                    <m:t>2</m:t>
                                  </m:r>
                                </m:e>
                              </m:rad>
                            </m:oMath>
                          </a14:m>
                          <a:r>
                            <a:rPr lang="en-US" sz="2000" dirty="0">
                              <a:effectLst/>
                              <a:latin typeface="+mn-lt"/>
                              <a:ea typeface="Calibri" panose="020F0502020204030204" pitchFamily="34" charset="0"/>
                              <a:cs typeface="Times New Roman" panose="02020603050405020304" pitchFamily="18" charset="0"/>
                            </a:rPr>
                            <a:t>, simplify </a:t>
                          </a:r>
                          <a14:m>
                            <m:oMath xmlns:m="http://schemas.openxmlformats.org/officeDocument/2006/math">
                              <m:rad>
                                <m:radPr>
                                  <m:degHide m:val="on"/>
                                  <m:ctrlPr>
                                    <a:rPr lang="en-US" sz="2000" i="1" smtClean="0">
                                      <a:effectLst/>
                                      <a:latin typeface="Cambria Math" panose="02040503050406030204" pitchFamily="18" charset="0"/>
                                      <a:cs typeface="Times New Roman" panose="02020603050405020304" pitchFamily="18" charset="0"/>
                                    </a:rPr>
                                  </m:ctrlPr>
                                </m:radPr>
                                <m:deg/>
                                <m:e>
                                  <m:r>
                                    <a:rPr lang="en-US" sz="2000" b="0" i="1" smtClean="0">
                                      <a:effectLst/>
                                      <a:latin typeface="Cambria Math" panose="02040503050406030204" pitchFamily="18" charset="0"/>
                                      <a:cs typeface="Times New Roman" panose="02020603050405020304" pitchFamily="18" charset="0"/>
                                    </a:rPr>
                                    <m:t>32</m:t>
                                  </m:r>
                                  <m:sSup>
                                    <m:sSupPr>
                                      <m:ctrlPr>
                                        <a:rPr lang="en-US" sz="2000" b="0" i="1" smtClean="0">
                                          <a:effectLst/>
                                          <a:latin typeface="Cambria Math" panose="02040503050406030204" pitchFamily="18" charset="0"/>
                                          <a:cs typeface="Times New Roman" panose="02020603050405020304" pitchFamily="18" charset="0"/>
                                        </a:rPr>
                                      </m:ctrlPr>
                                    </m:sSupPr>
                                    <m:e>
                                      <m:r>
                                        <a:rPr lang="en-US" sz="2000" b="0" i="1" smtClean="0">
                                          <a:effectLst/>
                                          <a:latin typeface="Cambria Math" panose="02040503050406030204" pitchFamily="18" charset="0"/>
                                          <a:cs typeface="Times New Roman" panose="02020603050405020304" pitchFamily="18" charset="0"/>
                                        </a:rPr>
                                        <m:t>𝑥</m:t>
                                      </m:r>
                                    </m:e>
                                    <m:sup>
                                      <m:r>
                                        <a:rPr lang="en-US" sz="2000" b="0" i="1" smtClean="0">
                                          <a:effectLst/>
                                          <a:latin typeface="Cambria Math" panose="02040503050406030204" pitchFamily="18" charset="0"/>
                                          <a:cs typeface="Times New Roman" panose="02020603050405020304" pitchFamily="18" charset="0"/>
                                        </a:rPr>
                                        <m:t>2</m:t>
                                      </m:r>
                                    </m:sup>
                                  </m:sSup>
                                </m:e>
                              </m:rad>
                            </m:oMath>
                          </a14:m>
                          <a:r>
                            <a:rPr lang="en-US" sz="2000" dirty="0">
                              <a:effectLst/>
                              <a:latin typeface="+mn-lt"/>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2737425"/>
                      </a:ext>
                    </a:extLst>
                  </a:tr>
                  <a:tr h="2110063">
                    <a:tc>
                      <a:txBody>
                        <a:bodyPr/>
                        <a:lstStyle/>
                        <a:p>
                          <a:pPr marL="0" marR="0">
                            <a:lnSpc>
                              <a:spcPct val="150000"/>
                            </a:lnSpc>
                            <a:spcBef>
                              <a:spcPts val="0"/>
                            </a:spcBef>
                            <a:spcAft>
                              <a:spcPts val="300"/>
                            </a:spcAft>
                          </a:pPr>
                          <a:r>
                            <a:rPr lang="en-US" sz="2000" b="0" dirty="0">
                              <a:effectLst/>
                            </a:rPr>
                            <a:t>8.EE.C.8b Solve systems of two linear equations in two variables </a:t>
                          </a:r>
                          <a:r>
                            <a:rPr lang="en-US" sz="2000" b="1" dirty="0">
                              <a:effectLst/>
                            </a:rPr>
                            <a:t>using the substitution method </a:t>
                          </a:r>
                          <a:r>
                            <a:rPr lang="en-US" sz="2000" b="0" dirty="0">
                              <a:effectLst/>
                            </a:rPr>
                            <a:t>and estimate solutions by graphing the equations. Solve simple cases by inspection.</a:t>
                          </a:r>
                          <a:endParaRPr lang="en-US" sz="20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0"/>
                            </a:spcBef>
                            <a:spcAft>
                              <a:spcPts val="300"/>
                            </a:spcAft>
                          </a:pPr>
                          <a:r>
                            <a:rPr lang="en-US" sz="1800" kern="1200" dirty="0">
                              <a:solidFill>
                                <a:schemeClr val="tx1"/>
                              </a:solidFill>
                              <a:effectLst/>
                              <a:latin typeface="+mn-lt"/>
                              <a:ea typeface="+mn-ea"/>
                              <a:cs typeface="+mn-cs"/>
                            </a:rPr>
                            <a:t>A.REI.C.6</a:t>
                          </a:r>
                          <a:r>
                            <a:rPr lang="en-US" sz="1800" b="1" kern="1200" dirty="0">
                              <a:solidFill>
                                <a:schemeClr val="tx1"/>
                              </a:solidFill>
                              <a:effectLst/>
                              <a:latin typeface="+mn-lt"/>
                              <a:ea typeface="+mn-ea"/>
                              <a:cs typeface="+mn-cs"/>
                            </a:rPr>
                            <a:t> </a:t>
                          </a:r>
                          <a:r>
                            <a:rPr lang="en-US" sz="1800" kern="1200" dirty="0">
                              <a:solidFill>
                                <a:schemeClr val="tx1"/>
                              </a:solidFill>
                              <a:effectLst/>
                              <a:latin typeface="+mn-lt"/>
                              <a:ea typeface="+mn-ea"/>
                              <a:cs typeface="+mn-cs"/>
                            </a:rPr>
                            <a:t>Solve systems of linear equations algebraically (include </a:t>
                          </a:r>
                          <a:r>
                            <a:rPr lang="en-US" sz="1800" b="1" kern="1200" dirty="0">
                              <a:solidFill>
                                <a:schemeClr val="tx1"/>
                              </a:solidFill>
                              <a:effectLst/>
                              <a:latin typeface="+mn-lt"/>
                              <a:ea typeface="+mn-ea"/>
                              <a:cs typeface="+mn-cs"/>
                            </a:rPr>
                            <a:t>using the elimination method</a:t>
                          </a:r>
                          <a:r>
                            <a:rPr lang="en-US" sz="1800" kern="1200" dirty="0">
                              <a:solidFill>
                                <a:schemeClr val="tx1"/>
                              </a:solidFill>
                              <a:effectLst/>
                              <a:latin typeface="+mn-lt"/>
                              <a:ea typeface="+mn-ea"/>
                              <a:cs typeface="+mn-cs"/>
                            </a:rPr>
                            <a:t>) and graphically, focusing on pairs of linear equations in two variables. </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3747939"/>
                      </a:ext>
                    </a:extLst>
                  </a:tr>
                </a:tbl>
              </a:graphicData>
            </a:graphic>
          </p:graphicFrame>
        </mc:Choice>
        <mc:Fallback xmlns="">
          <p:graphicFrame>
            <p:nvGraphicFramePr>
              <p:cNvPr id="11" name="Table 10">
                <a:extLst>
                  <a:ext uri="{FF2B5EF4-FFF2-40B4-BE49-F238E27FC236}">
                    <a16:creationId xmlns:a16="http://schemas.microsoft.com/office/drawing/2014/main" id="{1DC18B04-0B35-410F-B2FF-7E87E6A2637C}"/>
                  </a:ext>
                </a:extLst>
              </p:cNvPr>
              <p:cNvGraphicFramePr>
                <a:graphicFrameLocks noGrp="1"/>
              </p:cNvGraphicFramePr>
              <p:nvPr>
                <p:extLst>
                  <p:ext uri="{D42A27DB-BD31-4B8C-83A1-F6EECF244321}">
                    <p14:modId xmlns:p14="http://schemas.microsoft.com/office/powerpoint/2010/main" val="1944894717"/>
                  </p:ext>
                </p:extLst>
              </p:nvPr>
            </p:nvGraphicFramePr>
            <p:xfrm>
              <a:off x="233650" y="1167572"/>
              <a:ext cx="11362605" cy="5181241"/>
            </p:xfrm>
            <a:graphic>
              <a:graphicData uri="http://schemas.openxmlformats.org/drawingml/2006/table">
                <a:tbl>
                  <a:tblPr firstRow="1" firstCol="1" bandRow="1">
                    <a:tableStyleId>{912C8C85-51F0-491E-9774-3900AFEF0FD7}</a:tableStyleId>
                  </a:tblPr>
                  <a:tblGrid>
                    <a:gridCol w="6555077">
                      <a:extLst>
                        <a:ext uri="{9D8B030D-6E8A-4147-A177-3AD203B41FA5}">
                          <a16:colId xmlns:a16="http://schemas.microsoft.com/office/drawing/2014/main" val="3365042943"/>
                        </a:ext>
                      </a:extLst>
                    </a:gridCol>
                    <a:gridCol w="4807528">
                      <a:extLst>
                        <a:ext uri="{9D8B030D-6E8A-4147-A177-3AD203B41FA5}">
                          <a16:colId xmlns:a16="http://schemas.microsoft.com/office/drawing/2014/main" val="2583153786"/>
                        </a:ext>
                      </a:extLst>
                    </a:gridCol>
                  </a:tblGrid>
                  <a:tr h="374650">
                    <a:tc>
                      <a:txBody>
                        <a:bodyPr/>
                        <a:lstStyle/>
                        <a:p>
                          <a:pPr marL="0" marR="0" algn="ctr">
                            <a:lnSpc>
                              <a:spcPct val="107000"/>
                            </a:lnSpc>
                            <a:spcBef>
                              <a:spcPts val="0"/>
                            </a:spcBef>
                            <a:spcAft>
                              <a:spcPts val="0"/>
                            </a:spcAft>
                          </a:pPr>
                          <a:r>
                            <a:rPr lang="en-US" sz="2400" dirty="0">
                              <a:solidFill>
                                <a:schemeClr val="bg1"/>
                              </a:solidFill>
                              <a:effectLst/>
                            </a:rPr>
                            <a:t>Grade 8</a:t>
                          </a:r>
                          <a:endParaRPr lang="en-US" sz="24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lgn="ctr">
                            <a:lnSpc>
                              <a:spcPct val="107000"/>
                            </a:lnSpc>
                            <a:spcBef>
                              <a:spcPts val="0"/>
                            </a:spcBef>
                            <a:spcAft>
                              <a:spcPts val="0"/>
                            </a:spcAft>
                          </a:pPr>
                          <a:r>
                            <a:rPr lang="en-US" sz="2400" dirty="0">
                              <a:solidFill>
                                <a:schemeClr val="bg1"/>
                              </a:solidFill>
                              <a:effectLst/>
                            </a:rPr>
                            <a:t>Algebra 1</a:t>
                          </a:r>
                          <a:endParaRPr lang="en-US" sz="24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483566308"/>
                      </a:ext>
                    </a:extLst>
                  </a:tr>
                  <a:tr h="2696528">
                    <a:tc>
                      <a:txBody>
                        <a:bodyPr/>
                        <a:lstStyle/>
                        <a:p>
                          <a:pPr>
                            <a:lnSpc>
                              <a:spcPct val="150000"/>
                            </a:lnSpc>
                          </a:pPr>
                          <a:r>
                            <a:rPr lang="en-US" sz="2000" b="0" kern="1200" dirty="0">
                              <a:solidFill>
                                <a:schemeClr val="tx1"/>
                              </a:solidFill>
                              <a:effectLst/>
                              <a:latin typeface="+mn-lt"/>
                              <a:ea typeface="+mn-ea"/>
                              <a:cs typeface="+mn-cs"/>
                            </a:rPr>
                            <a:t>8.EE.A.2 Use square root and cube root symbols to represent solutions to equations of the form </a:t>
                          </a:r>
                          <a:r>
                            <a:rPr lang="en-US" sz="2000" b="0" i="1" kern="1200" dirty="0">
                              <a:solidFill>
                                <a:schemeClr val="tx1"/>
                              </a:solidFill>
                              <a:effectLst/>
                              <a:latin typeface="+mn-lt"/>
                              <a:ea typeface="+mn-ea"/>
                              <a:cs typeface="+mn-cs"/>
                            </a:rPr>
                            <a:t>x</a:t>
                          </a:r>
                          <a:r>
                            <a:rPr lang="en-US" sz="2000" b="0" i="1" kern="1200" baseline="30000" dirty="0">
                              <a:solidFill>
                                <a:schemeClr val="tx1"/>
                              </a:solidFill>
                              <a:effectLst/>
                              <a:latin typeface="+mn-lt"/>
                              <a:ea typeface="+mn-ea"/>
                              <a:cs typeface="+mn-cs"/>
                            </a:rPr>
                            <a:t>2</a:t>
                          </a:r>
                          <a:r>
                            <a:rPr lang="en-US" sz="2000" b="0" kern="1200" dirty="0">
                              <a:solidFill>
                                <a:schemeClr val="tx1"/>
                              </a:solidFill>
                              <a:effectLst/>
                              <a:latin typeface="+mn-lt"/>
                              <a:ea typeface="+mn-ea"/>
                              <a:cs typeface="+mn-cs"/>
                            </a:rPr>
                            <a:t> = p and </a:t>
                          </a:r>
                          <a:r>
                            <a:rPr lang="en-US" sz="2000" b="0" i="1" kern="1200" dirty="0">
                              <a:solidFill>
                                <a:schemeClr val="tx1"/>
                              </a:solidFill>
                              <a:effectLst/>
                              <a:latin typeface="+mn-lt"/>
                              <a:ea typeface="+mn-ea"/>
                              <a:cs typeface="+mn-cs"/>
                            </a:rPr>
                            <a:t>x</a:t>
                          </a:r>
                          <a:r>
                            <a:rPr lang="en-US" sz="2000" b="0" kern="1200" baseline="30000" dirty="0">
                              <a:solidFill>
                                <a:schemeClr val="tx1"/>
                              </a:solidFill>
                              <a:effectLst/>
                              <a:latin typeface="+mn-lt"/>
                              <a:ea typeface="+mn-ea"/>
                              <a:cs typeface="+mn-cs"/>
                            </a:rPr>
                            <a:t>3</a:t>
                          </a:r>
                          <a:r>
                            <a:rPr lang="en-US" sz="2000" b="0" kern="1200" dirty="0">
                              <a:solidFill>
                                <a:schemeClr val="tx1"/>
                              </a:solidFill>
                              <a:effectLst/>
                              <a:latin typeface="+mn-lt"/>
                              <a:ea typeface="+mn-ea"/>
                              <a:cs typeface="+mn-cs"/>
                            </a:rPr>
                            <a:t> = p, where </a:t>
                          </a:r>
                          <a:r>
                            <a:rPr lang="en-US" sz="2000" b="0" i="1" kern="1200" dirty="0">
                              <a:solidFill>
                                <a:schemeClr val="tx1"/>
                              </a:solidFill>
                              <a:effectLst/>
                              <a:latin typeface="+mn-lt"/>
                              <a:ea typeface="+mn-ea"/>
                              <a:cs typeface="+mn-cs"/>
                            </a:rPr>
                            <a:t>p</a:t>
                          </a:r>
                          <a:r>
                            <a:rPr lang="en-US" sz="2000" b="0" kern="1200" dirty="0">
                              <a:solidFill>
                                <a:schemeClr val="tx1"/>
                              </a:solidFill>
                              <a:effectLst/>
                              <a:latin typeface="+mn-lt"/>
                              <a:ea typeface="+mn-ea"/>
                              <a:cs typeface="+mn-cs"/>
                            </a:rPr>
                            <a:t> is a positive rational number. </a:t>
                          </a:r>
                        </a:p>
                        <a:p>
                          <a:pPr>
                            <a:lnSpc>
                              <a:spcPct val="150000"/>
                            </a:lnSpc>
                          </a:pPr>
                          <a:r>
                            <a:rPr lang="en-US" sz="2000" b="0" u="none" kern="1200" dirty="0">
                              <a:solidFill>
                                <a:schemeClr val="tx1"/>
                              </a:solidFill>
                              <a:effectLst/>
                              <a:latin typeface="+mn-lt"/>
                              <a:ea typeface="+mn-ea"/>
                              <a:cs typeface="+mn-cs"/>
                            </a:rPr>
                            <a:t>b. Simplify </a:t>
                          </a:r>
                          <a:r>
                            <a:rPr lang="en-US" sz="2000" b="1" u="none" kern="1200" dirty="0">
                              <a:solidFill>
                                <a:schemeClr val="tx1"/>
                              </a:solidFill>
                              <a:effectLst/>
                              <a:latin typeface="+mn-lt"/>
                              <a:ea typeface="+mn-ea"/>
                              <a:cs typeface="+mn-cs"/>
                            </a:rPr>
                            <a:t>numerical radicals, </a:t>
                          </a:r>
                          <a:r>
                            <a:rPr lang="en-US" sz="2000" b="0" u="none" kern="1200" dirty="0">
                              <a:solidFill>
                                <a:schemeClr val="tx1"/>
                              </a:solidFill>
                              <a:effectLst/>
                              <a:latin typeface="+mn-lt"/>
                              <a:ea typeface="+mn-ea"/>
                              <a:cs typeface="+mn-cs"/>
                            </a:rPr>
                            <a:t>limiting to square roots (i.e., nonperfect squares). For example, simplify √8 to 2√2. </a:t>
                          </a:r>
                          <a:endParaRPr lang="en-US" sz="2000" b="0" u="none" dirty="0">
                            <a:solidFill>
                              <a:schemeClr val="tx1"/>
                            </a:solidFill>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36675" t="-16981" r="-264" b="-79717"/>
                          </a:stretch>
                        </a:blipFill>
                      </a:tcPr>
                    </a:tc>
                    <a:extLst>
                      <a:ext uri="{0D108BD9-81ED-4DB2-BD59-A6C34878D82A}">
                        <a16:rowId xmlns:a16="http://schemas.microsoft.com/office/drawing/2014/main" val="3282737425"/>
                      </a:ext>
                    </a:extLst>
                  </a:tr>
                  <a:tr h="2110063">
                    <a:tc>
                      <a:txBody>
                        <a:bodyPr/>
                        <a:lstStyle/>
                        <a:p>
                          <a:pPr marL="0" marR="0">
                            <a:lnSpc>
                              <a:spcPct val="150000"/>
                            </a:lnSpc>
                            <a:spcBef>
                              <a:spcPts val="0"/>
                            </a:spcBef>
                            <a:spcAft>
                              <a:spcPts val="300"/>
                            </a:spcAft>
                          </a:pPr>
                          <a:r>
                            <a:rPr lang="en-US" sz="2000" b="0" dirty="0">
                              <a:effectLst/>
                            </a:rPr>
                            <a:t>8.EE.C.8b Solve systems of two linear equations in two variables </a:t>
                          </a:r>
                          <a:r>
                            <a:rPr lang="en-US" sz="2000" b="1" dirty="0">
                              <a:effectLst/>
                            </a:rPr>
                            <a:t>using the substitution method </a:t>
                          </a:r>
                          <a:r>
                            <a:rPr lang="en-US" sz="2000" b="0" dirty="0">
                              <a:effectLst/>
                            </a:rPr>
                            <a:t>and estimate solutions by graphing the equations. Solve simple cases by inspection.</a:t>
                          </a:r>
                          <a:endParaRPr lang="en-US" sz="20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0"/>
                            </a:spcBef>
                            <a:spcAft>
                              <a:spcPts val="300"/>
                            </a:spcAft>
                          </a:pPr>
                          <a:r>
                            <a:rPr lang="en-US" sz="1800" kern="1200" dirty="0">
                              <a:solidFill>
                                <a:schemeClr val="tx1"/>
                              </a:solidFill>
                              <a:effectLst/>
                              <a:latin typeface="+mn-lt"/>
                              <a:ea typeface="+mn-ea"/>
                              <a:cs typeface="+mn-cs"/>
                            </a:rPr>
                            <a:t>A.REI.C.6</a:t>
                          </a:r>
                          <a:r>
                            <a:rPr lang="en-US" sz="1800" b="1" kern="1200" dirty="0">
                              <a:solidFill>
                                <a:schemeClr val="tx1"/>
                              </a:solidFill>
                              <a:effectLst/>
                              <a:latin typeface="+mn-lt"/>
                              <a:ea typeface="+mn-ea"/>
                              <a:cs typeface="+mn-cs"/>
                            </a:rPr>
                            <a:t> </a:t>
                          </a:r>
                          <a:r>
                            <a:rPr lang="en-US" sz="1800" kern="1200" dirty="0">
                              <a:solidFill>
                                <a:schemeClr val="tx1"/>
                              </a:solidFill>
                              <a:effectLst/>
                              <a:latin typeface="+mn-lt"/>
                              <a:ea typeface="+mn-ea"/>
                              <a:cs typeface="+mn-cs"/>
                            </a:rPr>
                            <a:t>Solve systems of linear equations algebraically (include </a:t>
                          </a:r>
                          <a:r>
                            <a:rPr lang="en-US" sz="1800" b="1" kern="1200" dirty="0">
                              <a:solidFill>
                                <a:schemeClr val="tx1"/>
                              </a:solidFill>
                              <a:effectLst/>
                              <a:latin typeface="+mn-lt"/>
                              <a:ea typeface="+mn-ea"/>
                              <a:cs typeface="+mn-cs"/>
                            </a:rPr>
                            <a:t>using the elimination method</a:t>
                          </a:r>
                          <a:r>
                            <a:rPr lang="en-US" sz="1800" kern="1200" dirty="0">
                              <a:solidFill>
                                <a:schemeClr val="tx1"/>
                              </a:solidFill>
                              <a:effectLst/>
                              <a:latin typeface="+mn-lt"/>
                              <a:ea typeface="+mn-ea"/>
                              <a:cs typeface="+mn-cs"/>
                            </a:rPr>
                            <a:t>) and graphically, focusing on pairs of linear equations in two variables. </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3747939"/>
                      </a:ext>
                    </a:extLst>
                  </a:tr>
                </a:tbl>
              </a:graphicData>
            </a:graphic>
          </p:graphicFrame>
        </mc:Fallback>
      </mc:AlternateContent>
    </p:spTree>
    <p:extLst>
      <p:ext uri="{BB962C8B-B14F-4D97-AF65-F5344CB8AC3E}">
        <p14:creationId xmlns:p14="http://schemas.microsoft.com/office/powerpoint/2010/main" val="31561277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AEBF67C-3C42-46F7-A9EA-DEFE397F961E}"/>
              </a:ext>
            </a:extLst>
          </p:cNvPr>
          <p:cNvSpPr>
            <a:spLocks noGrp="1"/>
          </p:cNvSpPr>
          <p:nvPr>
            <p:ph type="title"/>
          </p:nvPr>
        </p:nvSpPr>
        <p:spPr>
          <a:xfrm>
            <a:off x="1256841" y="419992"/>
            <a:ext cx="10096959" cy="747579"/>
          </a:xfrm>
        </p:spPr>
        <p:txBody>
          <a:bodyPr/>
          <a:lstStyle/>
          <a:p>
            <a:r>
              <a:rPr lang="en-US" sz="4000" dirty="0">
                <a:latin typeface="Palatino Linotype"/>
              </a:rPr>
              <a:t>Sample Progression 2: Grade 8 to HS</a:t>
            </a:r>
            <a:endParaRPr lang="en-US" sz="4000" dirty="0"/>
          </a:p>
        </p:txBody>
      </p:sp>
      <p:sp>
        <p:nvSpPr>
          <p:cNvPr id="7" name="Slide Number Placeholder 6">
            <a:extLst>
              <a:ext uri="{FF2B5EF4-FFF2-40B4-BE49-F238E27FC236}">
                <a16:creationId xmlns:a16="http://schemas.microsoft.com/office/drawing/2014/main" id="{F51982F8-DB57-4B9E-99A4-678D4644FEB5}"/>
              </a:ext>
            </a:extLst>
          </p:cNvPr>
          <p:cNvSpPr>
            <a:spLocks noGrp="1"/>
          </p:cNvSpPr>
          <p:nvPr>
            <p:ph type="sldNum" sz="quarter" idx="10"/>
          </p:nvPr>
        </p:nvSpPr>
        <p:spPr/>
        <p:txBody>
          <a:bodyPr/>
          <a:lstStyle/>
          <a:p>
            <a:fld id="{A3D1C70C-36A2-44FC-A083-98959550CFF4}" type="slidenum">
              <a:rPr lang="en-US" smtClean="0"/>
              <a:t>29</a:t>
            </a:fld>
            <a:endParaRPr lang="en-US"/>
          </a:p>
        </p:txBody>
      </p:sp>
      <p:graphicFrame>
        <p:nvGraphicFramePr>
          <p:cNvPr id="11" name="Table 10">
            <a:extLst>
              <a:ext uri="{FF2B5EF4-FFF2-40B4-BE49-F238E27FC236}">
                <a16:creationId xmlns:a16="http://schemas.microsoft.com/office/drawing/2014/main" id="{1DC18B04-0B35-410F-B2FF-7E87E6A2637C}"/>
              </a:ext>
            </a:extLst>
          </p:cNvPr>
          <p:cNvGraphicFramePr>
            <a:graphicFrameLocks noGrp="1"/>
          </p:cNvGraphicFramePr>
          <p:nvPr>
            <p:extLst>
              <p:ext uri="{D42A27DB-BD31-4B8C-83A1-F6EECF244321}">
                <p14:modId xmlns:p14="http://schemas.microsoft.com/office/powerpoint/2010/main" val="2862100857"/>
              </p:ext>
            </p:extLst>
          </p:nvPr>
        </p:nvGraphicFramePr>
        <p:xfrm>
          <a:off x="233650" y="1167572"/>
          <a:ext cx="11639695" cy="2990748"/>
        </p:xfrm>
        <a:graphic>
          <a:graphicData uri="http://schemas.openxmlformats.org/drawingml/2006/table">
            <a:tbl>
              <a:tblPr firstRow="1" firstCol="1" bandRow="1">
                <a:tableStyleId>{912C8C85-51F0-491E-9774-3900AFEF0FD7}</a:tableStyleId>
              </a:tblPr>
              <a:tblGrid>
                <a:gridCol w="6873732">
                  <a:extLst>
                    <a:ext uri="{9D8B030D-6E8A-4147-A177-3AD203B41FA5}">
                      <a16:colId xmlns:a16="http://schemas.microsoft.com/office/drawing/2014/main" val="3365042943"/>
                    </a:ext>
                  </a:extLst>
                </a:gridCol>
                <a:gridCol w="4765963">
                  <a:extLst>
                    <a:ext uri="{9D8B030D-6E8A-4147-A177-3AD203B41FA5}">
                      <a16:colId xmlns:a16="http://schemas.microsoft.com/office/drawing/2014/main" val="2583153786"/>
                    </a:ext>
                  </a:extLst>
                </a:gridCol>
              </a:tblGrid>
              <a:tr h="363528">
                <a:tc>
                  <a:txBody>
                    <a:bodyPr/>
                    <a:lstStyle/>
                    <a:p>
                      <a:pPr marL="0" marR="0" algn="ctr">
                        <a:lnSpc>
                          <a:spcPct val="107000"/>
                        </a:lnSpc>
                        <a:spcBef>
                          <a:spcPts val="0"/>
                        </a:spcBef>
                        <a:spcAft>
                          <a:spcPts val="0"/>
                        </a:spcAft>
                      </a:pPr>
                      <a:r>
                        <a:rPr lang="en-US" sz="2400" dirty="0">
                          <a:solidFill>
                            <a:schemeClr val="bg1"/>
                          </a:solidFill>
                          <a:effectLst/>
                        </a:rPr>
                        <a:t>Grade 8</a:t>
                      </a:r>
                      <a:endParaRPr lang="en-US" sz="24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marL="0" marR="0" algn="ctr">
                        <a:lnSpc>
                          <a:spcPct val="107000"/>
                        </a:lnSpc>
                        <a:spcBef>
                          <a:spcPts val="0"/>
                        </a:spcBef>
                        <a:spcAft>
                          <a:spcPts val="0"/>
                        </a:spcAft>
                      </a:pPr>
                      <a:r>
                        <a:rPr lang="en-US" sz="2400" dirty="0">
                          <a:solidFill>
                            <a:schemeClr val="bg1"/>
                          </a:solidFill>
                          <a:effectLst/>
                        </a:rPr>
                        <a:t>Algebra 1</a:t>
                      </a:r>
                      <a:endParaRPr lang="en-US" sz="24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extLst>
                  <a:ext uri="{0D108BD9-81ED-4DB2-BD59-A6C34878D82A}">
                    <a16:rowId xmlns:a16="http://schemas.microsoft.com/office/drawing/2014/main" val="483566308"/>
                  </a:ext>
                </a:extLst>
              </a:tr>
              <a:tr h="2616034">
                <a:tc>
                  <a:txBody>
                    <a:bodyPr/>
                    <a:lstStyle/>
                    <a:p>
                      <a:r>
                        <a:rPr lang="en-US" sz="2000" b="1" dirty="0">
                          <a:latin typeface="+mn-lt"/>
                        </a:rPr>
                        <a:t>8.SP.A.4 </a:t>
                      </a:r>
                      <a:r>
                        <a:rPr lang="en-US" sz="2000" b="0" dirty="0">
                          <a:latin typeface="+mn-lt"/>
                        </a:rPr>
                        <a:t>Understand patterns of association can also be seen in bivariate categorical data by displaying frequencies and </a:t>
                      </a:r>
                      <a:r>
                        <a:rPr lang="en-US" sz="2000" b="0" dirty="0">
                          <a:solidFill>
                            <a:srgbClr val="0000FF"/>
                          </a:solidFill>
                          <a:latin typeface="+mn-lt"/>
                        </a:rPr>
                        <a:t>relative frequencies </a:t>
                      </a:r>
                      <a:r>
                        <a:rPr lang="en-US" sz="2000" b="0" dirty="0">
                          <a:latin typeface="+mn-lt"/>
                        </a:rPr>
                        <a:t>in a two-way table. Construct and interpret a two-way table summarizing data on two categorical variables </a:t>
                      </a:r>
                      <a:r>
                        <a:rPr lang="en-US" sz="2000" b="0" u="sng" dirty="0">
                          <a:latin typeface="+mn-lt"/>
                        </a:rPr>
                        <a:t>collected from the same subjects. </a:t>
                      </a:r>
                      <a:r>
                        <a:rPr lang="en-US" sz="2000" b="0" dirty="0">
                          <a:latin typeface="+mn-lt"/>
                        </a:rPr>
                        <a:t>Use relative frequencies calculated for rows or columns to describe possible association between two variables. </a:t>
                      </a:r>
                      <a:endParaRPr lang="en-US" sz="2000" b="0" dirty="0">
                        <a:solidFill>
                          <a:srgbClr val="0070C0"/>
                        </a:solidFill>
                        <a:latin typeface="+mn-lt"/>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0000"/>
                        </a:lnSpc>
                        <a:spcBef>
                          <a:spcPts val="0"/>
                        </a:spcBef>
                        <a:spcAft>
                          <a:spcPts val="300"/>
                        </a:spcAft>
                      </a:pPr>
                      <a:r>
                        <a:rPr lang="en-US" sz="2000" b="0" kern="1200" dirty="0">
                          <a:solidFill>
                            <a:schemeClr val="tx1"/>
                          </a:solidFill>
                          <a:effectLst/>
                          <a:latin typeface="+mn-lt"/>
                          <a:ea typeface="+mn-ea"/>
                          <a:cs typeface="+mn-cs"/>
                        </a:rPr>
                        <a:t>Summarize categorical data for two categories in two-way frequency tables. Interpret </a:t>
                      </a:r>
                      <a:r>
                        <a:rPr lang="en-US" sz="2000" b="0" kern="1200" dirty="0">
                          <a:solidFill>
                            <a:srgbClr val="0000FF"/>
                          </a:solidFill>
                          <a:effectLst/>
                          <a:latin typeface="+mn-lt"/>
                          <a:ea typeface="+mn-ea"/>
                          <a:cs typeface="+mn-cs"/>
                        </a:rPr>
                        <a:t>relative frequencies </a:t>
                      </a:r>
                      <a:r>
                        <a:rPr lang="en-US" sz="2000" b="0" kern="1200" dirty="0">
                          <a:solidFill>
                            <a:schemeClr val="tx1"/>
                          </a:solidFill>
                          <a:effectLst/>
                          <a:latin typeface="+mn-lt"/>
                          <a:ea typeface="+mn-ea"/>
                          <a:cs typeface="+mn-cs"/>
                        </a:rPr>
                        <a:t>in the context of the data (including joint, marginal, and conditional relative frequencies). Recognize possible associations and trends in the data.</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82737425"/>
                  </a:ext>
                </a:extLst>
              </a:tr>
            </a:tbl>
          </a:graphicData>
        </a:graphic>
      </p:graphicFrame>
      <p:pic>
        <p:nvPicPr>
          <p:cNvPr id="3" name="Picture 2">
            <a:extLst>
              <a:ext uri="{FF2B5EF4-FFF2-40B4-BE49-F238E27FC236}">
                <a16:creationId xmlns:a16="http://schemas.microsoft.com/office/drawing/2014/main" id="{DF2D6F27-24DE-6406-79AA-4BEA27A2A43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256841" y="3706104"/>
            <a:ext cx="5121099" cy="2388349"/>
          </a:xfrm>
          <a:prstGeom prst="rect">
            <a:avLst/>
          </a:prstGeom>
        </p:spPr>
      </p:pic>
    </p:spTree>
    <p:extLst>
      <p:ext uri="{BB962C8B-B14F-4D97-AF65-F5344CB8AC3E}">
        <p14:creationId xmlns:p14="http://schemas.microsoft.com/office/powerpoint/2010/main" val="3358302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AC1BB3C4-800F-4155-90F2-BA2D2AD36514}"/>
              </a:ext>
            </a:extLst>
          </p:cNvPr>
          <p:cNvSpPr txBox="1">
            <a:spLocks noGrp="1"/>
          </p:cNvSpPr>
          <p:nvPr>
            <p:ph type="title"/>
          </p:nvPr>
        </p:nvSpPr>
        <p:spPr>
          <a:xfrm>
            <a:off x="1256841" y="429520"/>
            <a:ext cx="10096959" cy="646331"/>
          </a:xfrm>
          <a:prstGeom prst="rect">
            <a:avLst/>
          </a:prstGeom>
          <a:noFill/>
        </p:spPr>
        <p:txBody>
          <a:bodyPr wrap="square" rtlCol="0">
            <a:spAutoFit/>
          </a:bodyPr>
          <a:lstStyle/>
          <a:p>
            <a:r>
              <a:rPr lang="en-US" sz="4000" dirty="0">
                <a:latin typeface="Palatino Linotype"/>
              </a:rPr>
              <a:t>K–HS Domain Progression</a:t>
            </a:r>
          </a:p>
        </p:txBody>
      </p:sp>
      <p:pic>
        <p:nvPicPr>
          <p:cNvPr id="14" name="Picture 13" descr="Kindergarten to High School Domain Progressions (table). All content is presented on the next page, under the heading 2 &quot;Text Version: K to HS Domain Progression.&quot;">
            <a:extLst>
              <a:ext uri="{FF2B5EF4-FFF2-40B4-BE49-F238E27FC236}">
                <a16:creationId xmlns:a16="http://schemas.microsoft.com/office/drawing/2014/main" id="{AC76AF1E-A96A-4C63-BE5E-4573C2E7CA5E}"/>
              </a:ext>
            </a:extLst>
          </p:cNvPr>
          <p:cNvPicPr>
            <a:picLocks noChangeAspect="1"/>
          </p:cNvPicPr>
          <p:nvPr/>
        </p:nvPicPr>
        <p:blipFill>
          <a:blip r:embed="rId3"/>
          <a:stretch>
            <a:fillRect/>
          </a:stretch>
        </p:blipFill>
        <p:spPr>
          <a:xfrm>
            <a:off x="1086862" y="1075851"/>
            <a:ext cx="9848297" cy="5029626"/>
          </a:xfrm>
          <a:prstGeom prst="rect">
            <a:avLst/>
          </a:prstGeom>
        </p:spPr>
      </p:pic>
    </p:spTree>
    <p:extLst>
      <p:ext uri="{BB962C8B-B14F-4D97-AF65-F5344CB8AC3E}">
        <p14:creationId xmlns:p14="http://schemas.microsoft.com/office/powerpoint/2010/main" val="37162792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B21C8-49A2-4EE0-09C4-48AD143F8682}"/>
              </a:ext>
            </a:extLst>
          </p:cNvPr>
          <p:cNvSpPr>
            <a:spLocks noGrp="1"/>
          </p:cNvSpPr>
          <p:nvPr>
            <p:ph type="title"/>
          </p:nvPr>
        </p:nvSpPr>
        <p:spPr>
          <a:xfrm>
            <a:off x="1242987" y="212056"/>
            <a:ext cx="10810468" cy="747579"/>
          </a:xfrm>
        </p:spPr>
        <p:txBody>
          <a:bodyPr/>
          <a:lstStyle/>
          <a:p>
            <a:r>
              <a:rPr lang="en-US" dirty="0"/>
              <a:t>Algebra 1 Prerequisites: Example 1</a:t>
            </a:r>
          </a:p>
        </p:txBody>
      </p:sp>
      <p:grpSp>
        <p:nvGrpSpPr>
          <p:cNvPr id="9" name="Group 8" descr="Image of four grade 8 standards - 8.G.B.6, 8.EE.A.2, 8.NS.A.1 and 8.NS.A.2 - as prerequisites for high school standard A.CED.A.1 ">
            <a:extLst>
              <a:ext uri="{FF2B5EF4-FFF2-40B4-BE49-F238E27FC236}">
                <a16:creationId xmlns:a16="http://schemas.microsoft.com/office/drawing/2014/main" id="{BBB3EA1C-2827-476B-68D9-A74158D5D819}"/>
              </a:ext>
            </a:extLst>
          </p:cNvPr>
          <p:cNvGrpSpPr/>
          <p:nvPr/>
        </p:nvGrpSpPr>
        <p:grpSpPr>
          <a:xfrm>
            <a:off x="1473812" y="1087129"/>
            <a:ext cx="7213907" cy="5248268"/>
            <a:chOff x="1242987" y="1031646"/>
            <a:chExt cx="7213907" cy="5352629"/>
          </a:xfrm>
        </p:grpSpPr>
        <p:pic>
          <p:nvPicPr>
            <p:cNvPr id="7" name="Picture 6">
              <a:extLst>
                <a:ext uri="{FF2B5EF4-FFF2-40B4-BE49-F238E27FC236}">
                  <a16:creationId xmlns:a16="http://schemas.microsoft.com/office/drawing/2014/main" id="{DA8B618C-FBC3-20F9-7922-367CD05FA440}"/>
                </a:ext>
              </a:extLst>
            </p:cNvPr>
            <p:cNvPicPr>
              <a:picLocks noChangeAspect="1"/>
            </p:cNvPicPr>
            <p:nvPr/>
          </p:nvPicPr>
          <p:blipFill rotWithShape="1">
            <a:blip r:embed="rId3"/>
            <a:srcRect t="14041" r="69073"/>
            <a:stretch/>
          </p:blipFill>
          <p:spPr>
            <a:xfrm>
              <a:off x="1242987" y="1031646"/>
              <a:ext cx="2337609" cy="5352629"/>
            </a:xfrm>
            <a:prstGeom prst="rect">
              <a:avLst/>
            </a:prstGeom>
          </p:spPr>
        </p:pic>
        <p:pic>
          <p:nvPicPr>
            <p:cNvPr id="8" name="Picture 7">
              <a:extLst>
                <a:ext uri="{FF2B5EF4-FFF2-40B4-BE49-F238E27FC236}">
                  <a16:creationId xmlns:a16="http://schemas.microsoft.com/office/drawing/2014/main" id="{3B4C03E4-506F-9ADB-8543-821DC24B5DE3}"/>
                </a:ext>
              </a:extLst>
            </p:cNvPr>
            <p:cNvPicPr>
              <a:picLocks noChangeAspect="1"/>
            </p:cNvPicPr>
            <p:nvPr/>
          </p:nvPicPr>
          <p:blipFill rotWithShape="1">
            <a:blip r:embed="rId3"/>
            <a:srcRect l="30749" b="10931"/>
            <a:stretch/>
          </p:blipFill>
          <p:spPr>
            <a:xfrm>
              <a:off x="3645166" y="1158724"/>
              <a:ext cx="4811728" cy="5098472"/>
            </a:xfrm>
            <a:prstGeom prst="rect">
              <a:avLst/>
            </a:prstGeom>
          </p:spPr>
        </p:pic>
      </p:grpSp>
      <p:sp>
        <p:nvSpPr>
          <p:cNvPr id="5" name="Slide Number Placeholder 4">
            <a:extLst>
              <a:ext uri="{FF2B5EF4-FFF2-40B4-BE49-F238E27FC236}">
                <a16:creationId xmlns:a16="http://schemas.microsoft.com/office/drawing/2014/main" id="{9C24447F-0955-581D-C390-42098C99528F}"/>
              </a:ext>
            </a:extLst>
          </p:cNvPr>
          <p:cNvSpPr>
            <a:spLocks noGrp="1"/>
          </p:cNvSpPr>
          <p:nvPr>
            <p:ph type="sldNum" sz="quarter" idx="12"/>
          </p:nvPr>
        </p:nvSpPr>
        <p:spPr/>
        <p:txBody>
          <a:bodyPr/>
          <a:lstStyle/>
          <a:p>
            <a:fld id="{A3D1C70C-36A2-44FC-A083-98959550CFF4}" type="slidenum">
              <a:rPr lang="en-US" smtClean="0"/>
              <a:t>30</a:t>
            </a:fld>
            <a:endParaRPr lang="en-US"/>
          </a:p>
        </p:txBody>
      </p:sp>
    </p:spTree>
    <p:extLst>
      <p:ext uri="{BB962C8B-B14F-4D97-AF65-F5344CB8AC3E}">
        <p14:creationId xmlns:p14="http://schemas.microsoft.com/office/powerpoint/2010/main" val="6690749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CC6ED0-D1C9-3298-F432-70C285B897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B5457C-A696-C4CA-C9D2-8021D3A3D709}"/>
              </a:ext>
            </a:extLst>
          </p:cNvPr>
          <p:cNvSpPr>
            <a:spLocks noGrp="1"/>
          </p:cNvSpPr>
          <p:nvPr>
            <p:ph type="title"/>
          </p:nvPr>
        </p:nvSpPr>
        <p:spPr>
          <a:xfrm>
            <a:off x="1242987" y="212056"/>
            <a:ext cx="10810468" cy="747579"/>
          </a:xfrm>
        </p:spPr>
        <p:txBody>
          <a:bodyPr/>
          <a:lstStyle/>
          <a:p>
            <a:r>
              <a:rPr lang="en-US" dirty="0"/>
              <a:t>Algebra 1 Prerequisites: Example 2</a:t>
            </a:r>
          </a:p>
        </p:txBody>
      </p:sp>
      <p:pic>
        <p:nvPicPr>
          <p:cNvPr id="3" name="Picture 2" descr="Image of four grade 8 standards - 8.F.B.5, 8.F.B.4, 8.SP.A.3 and 8.SP.A.2 - as prerequisites for high school standard F.IF.B.6">
            <a:extLst>
              <a:ext uri="{FF2B5EF4-FFF2-40B4-BE49-F238E27FC236}">
                <a16:creationId xmlns:a16="http://schemas.microsoft.com/office/drawing/2014/main" id="{E16DD933-0766-6C17-C74A-C31BCC695100}"/>
              </a:ext>
            </a:extLst>
          </p:cNvPr>
          <p:cNvPicPr>
            <a:picLocks noChangeAspect="1"/>
          </p:cNvPicPr>
          <p:nvPr/>
        </p:nvPicPr>
        <p:blipFill>
          <a:blip r:embed="rId3"/>
          <a:stretch>
            <a:fillRect/>
          </a:stretch>
        </p:blipFill>
        <p:spPr>
          <a:xfrm>
            <a:off x="2271678" y="1008929"/>
            <a:ext cx="6416041" cy="5248268"/>
          </a:xfrm>
          <a:prstGeom prst="rect">
            <a:avLst/>
          </a:prstGeom>
        </p:spPr>
      </p:pic>
      <p:sp>
        <p:nvSpPr>
          <p:cNvPr id="5" name="Slide Number Placeholder 4">
            <a:extLst>
              <a:ext uri="{FF2B5EF4-FFF2-40B4-BE49-F238E27FC236}">
                <a16:creationId xmlns:a16="http://schemas.microsoft.com/office/drawing/2014/main" id="{019F4021-951E-2337-001C-0A503B31B2FD}"/>
              </a:ext>
            </a:extLst>
          </p:cNvPr>
          <p:cNvSpPr>
            <a:spLocks noGrp="1"/>
          </p:cNvSpPr>
          <p:nvPr>
            <p:ph type="sldNum" sz="quarter" idx="12"/>
          </p:nvPr>
        </p:nvSpPr>
        <p:spPr/>
        <p:txBody>
          <a:bodyPr/>
          <a:lstStyle/>
          <a:p>
            <a:fld id="{A3D1C70C-36A2-44FC-A083-98959550CFF4}" type="slidenum">
              <a:rPr lang="en-US" smtClean="0"/>
              <a:t>31</a:t>
            </a:fld>
            <a:endParaRPr lang="en-US"/>
          </a:p>
        </p:txBody>
      </p:sp>
    </p:spTree>
    <p:extLst>
      <p:ext uri="{BB962C8B-B14F-4D97-AF65-F5344CB8AC3E}">
        <p14:creationId xmlns:p14="http://schemas.microsoft.com/office/powerpoint/2010/main" val="7884924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B31A3-98B7-C9C4-6812-F55E11F70C3C}"/>
              </a:ext>
            </a:extLst>
          </p:cNvPr>
          <p:cNvSpPr>
            <a:spLocks noGrp="1"/>
          </p:cNvSpPr>
          <p:nvPr>
            <p:ph type="title"/>
          </p:nvPr>
        </p:nvSpPr>
        <p:spPr/>
        <p:txBody>
          <a:bodyPr/>
          <a:lstStyle/>
          <a:p>
            <a:r>
              <a:rPr lang="en-US" dirty="0"/>
              <a:t>Advanced Math Coursework</a:t>
            </a:r>
          </a:p>
        </p:txBody>
      </p:sp>
      <p:sp>
        <p:nvSpPr>
          <p:cNvPr id="5" name="Slide Number Placeholder 4">
            <a:extLst>
              <a:ext uri="{FF2B5EF4-FFF2-40B4-BE49-F238E27FC236}">
                <a16:creationId xmlns:a16="http://schemas.microsoft.com/office/drawing/2014/main" id="{97D32E93-4A43-87C9-C383-8857FE35F7B0}"/>
              </a:ext>
            </a:extLst>
          </p:cNvPr>
          <p:cNvSpPr>
            <a:spLocks noGrp="1"/>
          </p:cNvSpPr>
          <p:nvPr>
            <p:ph type="sldNum" sz="quarter" idx="10"/>
          </p:nvPr>
        </p:nvSpPr>
        <p:spPr/>
        <p:txBody>
          <a:bodyPr/>
          <a:lstStyle/>
          <a:p>
            <a:fld id="{A3D1C70C-36A2-44FC-A083-98959550CFF4}" type="slidenum">
              <a:rPr lang="en-US" smtClean="0"/>
              <a:t>32</a:t>
            </a:fld>
            <a:endParaRPr lang="en-US"/>
          </a:p>
        </p:txBody>
      </p:sp>
      <p:sp>
        <p:nvSpPr>
          <p:cNvPr id="10" name="TextBox 9">
            <a:extLst>
              <a:ext uri="{FF2B5EF4-FFF2-40B4-BE49-F238E27FC236}">
                <a16:creationId xmlns:a16="http://schemas.microsoft.com/office/drawing/2014/main" id="{E15B3728-E989-D72B-6DA3-F12CA48DD72A}"/>
              </a:ext>
            </a:extLst>
          </p:cNvPr>
          <p:cNvSpPr txBox="1"/>
          <p:nvPr/>
        </p:nvSpPr>
        <p:spPr>
          <a:xfrm>
            <a:off x="5500914" y="1619701"/>
            <a:ext cx="5930005" cy="3539430"/>
          </a:xfrm>
          <a:prstGeom prst="rect">
            <a:avLst/>
          </a:prstGeom>
          <a:noFill/>
        </p:spPr>
        <p:txBody>
          <a:bodyPr wrap="square" rtlCol="0">
            <a:spAutoFit/>
          </a:bodyPr>
          <a:lstStyle/>
          <a:p>
            <a:r>
              <a:rPr lang="en-US" sz="2800" dirty="0"/>
              <a:t>Section 3, subsection on Advanced Mathematics Coursework</a:t>
            </a:r>
          </a:p>
          <a:p>
            <a:pPr marL="457200" indent="-457200">
              <a:buFont typeface="Arial" panose="020B0604020202020204" pitchFamily="34" charset="0"/>
              <a:buChar char="•"/>
            </a:pPr>
            <a:r>
              <a:rPr lang="en-US" sz="2800" dirty="0"/>
              <a:t>Describes the State Education Agency’s strategies to provide all students in the State the opportunity to be prepared for and to take advanced math coursework in middle school</a:t>
            </a:r>
          </a:p>
        </p:txBody>
      </p:sp>
      <p:pic>
        <p:nvPicPr>
          <p:cNvPr id="4" name="Picture 3">
            <a:extLst>
              <a:ext uri="{FF2B5EF4-FFF2-40B4-BE49-F238E27FC236}">
                <a16:creationId xmlns:a16="http://schemas.microsoft.com/office/drawing/2014/main" id="{31FBF040-E952-1376-C5F1-0EF75B09380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53674" y="1205743"/>
            <a:ext cx="4020318" cy="4824382"/>
          </a:xfrm>
          <a:prstGeom prst="rect">
            <a:avLst/>
          </a:prstGeom>
        </p:spPr>
      </p:pic>
    </p:spTree>
    <p:extLst>
      <p:ext uri="{BB962C8B-B14F-4D97-AF65-F5344CB8AC3E}">
        <p14:creationId xmlns:p14="http://schemas.microsoft.com/office/powerpoint/2010/main" val="197267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A8113-A8EE-4CFB-86E0-0FAF913DB8A4}"/>
              </a:ext>
            </a:extLst>
          </p:cNvPr>
          <p:cNvSpPr>
            <a:spLocks noGrp="1"/>
          </p:cNvSpPr>
          <p:nvPr>
            <p:ph type="title"/>
          </p:nvPr>
        </p:nvSpPr>
        <p:spPr>
          <a:xfrm>
            <a:off x="1256841" y="378896"/>
            <a:ext cx="10096959" cy="747579"/>
          </a:xfrm>
        </p:spPr>
        <p:txBody>
          <a:bodyPr anchor="ctr">
            <a:normAutofit/>
          </a:bodyPr>
          <a:lstStyle/>
          <a:p>
            <a:r>
              <a:rPr lang="en-US" sz="4600" dirty="0"/>
              <a:t>Opportunities</a:t>
            </a:r>
          </a:p>
        </p:txBody>
      </p:sp>
      <p:sp>
        <p:nvSpPr>
          <p:cNvPr id="6" name="Text Placeholder 5">
            <a:extLst>
              <a:ext uri="{FF2B5EF4-FFF2-40B4-BE49-F238E27FC236}">
                <a16:creationId xmlns:a16="http://schemas.microsoft.com/office/drawing/2014/main" id="{0FD92B79-D686-4050-9A5C-3BCC51C4C2E5}"/>
              </a:ext>
            </a:extLst>
          </p:cNvPr>
          <p:cNvSpPr>
            <a:spLocks noGrp="1"/>
          </p:cNvSpPr>
          <p:nvPr>
            <p:ph sz="half" idx="1"/>
          </p:nvPr>
        </p:nvSpPr>
        <p:spPr>
          <a:xfrm>
            <a:off x="176269" y="1027415"/>
            <a:ext cx="12015731" cy="5229781"/>
          </a:xfrm>
        </p:spPr>
        <p:txBody>
          <a:bodyPr>
            <a:normAutofit/>
          </a:bodyPr>
          <a:lstStyle/>
          <a:p>
            <a:pPr marL="339725" indent="0">
              <a:lnSpc>
                <a:spcPct val="100000"/>
              </a:lnSpc>
              <a:spcBef>
                <a:spcPts val="0"/>
              </a:spcBef>
              <a:spcAft>
                <a:spcPts val="1200"/>
              </a:spcAft>
              <a:buNone/>
            </a:pPr>
            <a:r>
              <a:rPr lang="en-US" sz="2800" b="1" dirty="0"/>
              <a:t>See NJDOE Events Registration Page</a:t>
            </a:r>
            <a:endParaRPr lang="en-US" sz="2800" i="1" dirty="0"/>
          </a:p>
          <a:p>
            <a:pPr marL="923925" indent="-331788">
              <a:lnSpc>
                <a:spcPct val="100000"/>
              </a:lnSpc>
              <a:spcBef>
                <a:spcPts val="0"/>
              </a:spcBef>
              <a:spcAft>
                <a:spcPts val="600"/>
              </a:spcAft>
            </a:pPr>
            <a:r>
              <a:rPr lang="en-US" sz="3200" i="1" dirty="0"/>
              <a:t>Revisions and Key Perspectives in Middle School Mathematics</a:t>
            </a:r>
          </a:p>
          <a:p>
            <a:pPr marL="1724025" lvl="1" indent="-344488">
              <a:lnSpc>
                <a:spcPct val="100000"/>
              </a:lnSpc>
              <a:spcBef>
                <a:spcPts val="0"/>
              </a:spcBef>
              <a:spcAft>
                <a:spcPts val="2400"/>
              </a:spcAft>
            </a:pPr>
            <a:r>
              <a:rPr lang="en-US" sz="2800" dirty="0">
                <a:latin typeface="Palatino Linotype"/>
              </a:rPr>
              <a:t>October 24 and December 17, 2024</a:t>
            </a:r>
          </a:p>
          <a:p>
            <a:pPr marL="979488" indent="-331788">
              <a:lnSpc>
                <a:spcPct val="100000"/>
              </a:lnSpc>
              <a:spcBef>
                <a:spcPts val="0"/>
              </a:spcBef>
              <a:spcAft>
                <a:spcPts val="600"/>
              </a:spcAft>
            </a:pPr>
            <a:r>
              <a:rPr lang="en-US" sz="3200" i="1" dirty="0"/>
              <a:t>Elementary Data Literacy Overview</a:t>
            </a:r>
          </a:p>
          <a:p>
            <a:pPr marL="1779588" lvl="1" indent="-358775">
              <a:lnSpc>
                <a:spcPct val="100000"/>
              </a:lnSpc>
              <a:spcBef>
                <a:spcPts val="0"/>
              </a:spcBef>
              <a:spcAft>
                <a:spcPts val="2400"/>
              </a:spcAft>
            </a:pPr>
            <a:r>
              <a:rPr lang="en-US" sz="2800" dirty="0">
                <a:latin typeface="Palatino Linotype"/>
              </a:rPr>
              <a:t>November 19 and December 12, 2024</a:t>
            </a:r>
          </a:p>
          <a:p>
            <a:pPr marL="1035050" indent="-331788">
              <a:lnSpc>
                <a:spcPct val="100000"/>
              </a:lnSpc>
              <a:spcBef>
                <a:spcPts val="0"/>
              </a:spcBef>
              <a:spcAft>
                <a:spcPts val="600"/>
              </a:spcAft>
            </a:pPr>
            <a:r>
              <a:rPr lang="en-US" sz="3200" i="1" dirty="0"/>
              <a:t>Exploring Fractions in Grades 3 to 5</a:t>
            </a:r>
          </a:p>
          <a:p>
            <a:pPr marL="1835150" lvl="1" indent="-358775">
              <a:lnSpc>
                <a:spcPct val="100000"/>
              </a:lnSpc>
              <a:spcBef>
                <a:spcPts val="0"/>
              </a:spcBef>
              <a:spcAft>
                <a:spcPts val="600"/>
              </a:spcAft>
            </a:pPr>
            <a:r>
              <a:rPr lang="en-US" sz="2800" dirty="0">
                <a:latin typeface="Palatino Linotype"/>
              </a:rPr>
              <a:t>November 21 and December 5, 2024</a:t>
            </a:r>
            <a:endParaRPr lang="en-US" dirty="0">
              <a:latin typeface="Palatino Linotype"/>
            </a:endParaRPr>
          </a:p>
          <a:p>
            <a:pPr marL="112712" indent="0" algn="just">
              <a:lnSpc>
                <a:spcPct val="100000"/>
              </a:lnSpc>
              <a:spcBef>
                <a:spcPts val="1200"/>
              </a:spcBef>
              <a:spcAft>
                <a:spcPts val="600"/>
              </a:spcAft>
              <a:buNone/>
            </a:pPr>
            <a:r>
              <a:rPr lang="en-US" sz="2800" dirty="0">
                <a:solidFill>
                  <a:schemeClr val="accent2">
                    <a:lumMod val="50000"/>
                  </a:schemeClr>
                </a:solidFill>
              </a:rPr>
              <a:t>       Note: The webinars begin at 3:15pm</a:t>
            </a:r>
            <a:endParaRPr lang="en-US" sz="2800" dirty="0"/>
          </a:p>
        </p:txBody>
      </p:sp>
      <p:pic>
        <p:nvPicPr>
          <p:cNvPr id="10" name="Picture 9" descr="Logo: NJ Department of Education STAMP: Standards transparency and mastery platform.">
            <a:extLst>
              <a:ext uri="{FF2B5EF4-FFF2-40B4-BE49-F238E27FC236}">
                <a16:creationId xmlns:a16="http://schemas.microsoft.com/office/drawing/2014/main" id="{E3C9192C-BCF8-4B97-805B-88595AADE7B2}"/>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511450" y="5112326"/>
            <a:ext cx="3504281" cy="1038041"/>
          </a:xfrm>
          <a:prstGeom prst="rect">
            <a:avLst/>
          </a:prstGeom>
          <a:noFill/>
        </p:spPr>
      </p:pic>
      <p:sp>
        <p:nvSpPr>
          <p:cNvPr id="5" name="Slide Number Placeholder 4">
            <a:extLst>
              <a:ext uri="{FF2B5EF4-FFF2-40B4-BE49-F238E27FC236}">
                <a16:creationId xmlns:a16="http://schemas.microsoft.com/office/drawing/2014/main" id="{ABFE3EEB-C18F-43DE-9A84-7BEB2E4A13EF}"/>
              </a:ext>
            </a:extLst>
          </p:cNvPr>
          <p:cNvSpPr>
            <a:spLocks noGrp="1"/>
          </p:cNvSpPr>
          <p:nvPr>
            <p:ph type="sldNum" sz="quarter" idx="12"/>
          </p:nvPr>
        </p:nvSpPr>
        <p:spPr>
          <a:xfrm>
            <a:off x="8687719" y="6257197"/>
            <a:ext cx="2743200" cy="365125"/>
          </a:xfrm>
        </p:spPr>
        <p:txBody>
          <a:bodyPr anchor="ctr">
            <a:normAutofit/>
          </a:bodyPr>
          <a:lstStyle/>
          <a:p>
            <a:pPr>
              <a:spcAft>
                <a:spcPts val="600"/>
              </a:spcAft>
            </a:pPr>
            <a:fld id="{A3D1C70C-36A2-44FC-A083-98959550CFF4}" type="slidenum">
              <a:rPr lang="en-US" smtClean="0"/>
              <a:pPr>
                <a:spcAft>
                  <a:spcPts val="600"/>
                </a:spcAft>
              </a:pPr>
              <a:t>33</a:t>
            </a:fld>
            <a:endParaRPr lang="en-US"/>
          </a:p>
        </p:txBody>
      </p:sp>
    </p:spTree>
    <p:extLst>
      <p:ext uri="{BB962C8B-B14F-4D97-AF65-F5344CB8AC3E}">
        <p14:creationId xmlns:p14="http://schemas.microsoft.com/office/powerpoint/2010/main" val="5021194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F027F-9F2E-C670-F7D3-00B11FAFB355}"/>
              </a:ext>
            </a:extLst>
          </p:cNvPr>
          <p:cNvSpPr>
            <a:spLocks noGrp="1"/>
          </p:cNvSpPr>
          <p:nvPr>
            <p:ph type="ctrTitle"/>
          </p:nvPr>
        </p:nvSpPr>
        <p:spPr/>
        <p:txBody>
          <a:bodyPr/>
          <a:lstStyle/>
          <a:p>
            <a:r>
              <a:rPr lang="en-US" dirty="0"/>
              <a:t>Thank You!</a:t>
            </a:r>
          </a:p>
        </p:txBody>
      </p:sp>
      <p:sp>
        <p:nvSpPr>
          <p:cNvPr id="3" name="Subtitle 2">
            <a:extLst>
              <a:ext uri="{FF2B5EF4-FFF2-40B4-BE49-F238E27FC236}">
                <a16:creationId xmlns:a16="http://schemas.microsoft.com/office/drawing/2014/main" id="{990DD83F-1146-239F-A360-9657F213DB78}"/>
              </a:ext>
            </a:extLst>
          </p:cNvPr>
          <p:cNvSpPr>
            <a:spLocks noGrp="1"/>
          </p:cNvSpPr>
          <p:nvPr>
            <p:ph type="subTitle" idx="1"/>
          </p:nvPr>
        </p:nvSpPr>
        <p:spPr/>
        <p:txBody>
          <a:bodyPr>
            <a:normAutofit/>
          </a:bodyPr>
          <a:lstStyle/>
          <a:p>
            <a:pPr>
              <a:lnSpc>
                <a:spcPct val="100000"/>
              </a:lnSpc>
              <a:spcAft>
                <a:spcPts val="200"/>
              </a:spcAft>
            </a:pPr>
            <a:r>
              <a:rPr lang="en-US" sz="3600" b="1" dirty="0">
                <a:solidFill>
                  <a:schemeClr val="accent5">
                    <a:lumMod val="50000"/>
                  </a:schemeClr>
                </a:solidFill>
              </a:rPr>
              <a:t>Dr. Deidre Richardson, Ed.D.</a:t>
            </a:r>
          </a:p>
          <a:p>
            <a:pPr>
              <a:lnSpc>
                <a:spcPct val="100000"/>
              </a:lnSpc>
              <a:spcAft>
                <a:spcPts val="200"/>
              </a:spcAft>
            </a:pPr>
            <a:r>
              <a:rPr lang="en-US" sz="3600" b="1" dirty="0" err="1">
                <a:solidFill>
                  <a:schemeClr val="accent5">
                    <a:lumMod val="50000"/>
                  </a:schemeClr>
                </a:solidFill>
              </a:rPr>
              <a:t>deidre.richardson@doe.nj.gov</a:t>
            </a:r>
            <a:endParaRPr lang="en-US" sz="3600" b="1" dirty="0">
              <a:solidFill>
                <a:schemeClr val="accent5">
                  <a:lumMod val="50000"/>
                </a:schemeClr>
              </a:solidFill>
            </a:endParaRPr>
          </a:p>
        </p:txBody>
      </p:sp>
    </p:spTree>
    <p:extLst>
      <p:ext uri="{BB962C8B-B14F-4D97-AF65-F5344CB8AC3E}">
        <p14:creationId xmlns:p14="http://schemas.microsoft.com/office/powerpoint/2010/main" val="18149177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4E8BA-44FC-0170-9A47-06A3B4939B44}"/>
              </a:ext>
            </a:extLst>
          </p:cNvPr>
          <p:cNvSpPr>
            <a:spLocks noGrp="1"/>
          </p:cNvSpPr>
          <p:nvPr>
            <p:ph type="title"/>
          </p:nvPr>
        </p:nvSpPr>
        <p:spPr/>
        <p:txBody>
          <a:bodyPr/>
          <a:lstStyle/>
          <a:p>
            <a:r>
              <a:rPr lang="en-US" dirty="0"/>
              <a:t>Follow Us on Social Media!</a:t>
            </a:r>
          </a:p>
        </p:txBody>
      </p:sp>
      <p:sp>
        <p:nvSpPr>
          <p:cNvPr id="3" name="Text Placeholder 2">
            <a:extLst>
              <a:ext uri="{FF2B5EF4-FFF2-40B4-BE49-F238E27FC236}">
                <a16:creationId xmlns:a16="http://schemas.microsoft.com/office/drawing/2014/main" id="{44DF877A-4764-1162-7123-E7F0FC9CA3B3}"/>
              </a:ext>
            </a:extLst>
          </p:cNvPr>
          <p:cNvSpPr>
            <a:spLocks noGrp="1"/>
          </p:cNvSpPr>
          <p:nvPr>
            <p:ph type="body" sz="quarter" idx="18"/>
          </p:nvPr>
        </p:nvSpPr>
        <p:spPr/>
        <p:txBody>
          <a:bodyPr/>
          <a:lstStyle/>
          <a:p>
            <a:r>
              <a:rPr lang="en-US" sz="1400" dirty="0"/>
              <a:t>Facebook: </a:t>
            </a:r>
            <a:br>
              <a:rPr lang="en-US" sz="1400" dirty="0"/>
            </a:br>
            <a:r>
              <a:rPr lang="en-US" sz="1400" dirty="0"/>
              <a:t>@njdeptofed</a:t>
            </a:r>
          </a:p>
        </p:txBody>
      </p:sp>
      <p:sp>
        <p:nvSpPr>
          <p:cNvPr id="4" name="Text Placeholder 3">
            <a:extLst>
              <a:ext uri="{FF2B5EF4-FFF2-40B4-BE49-F238E27FC236}">
                <a16:creationId xmlns:a16="http://schemas.microsoft.com/office/drawing/2014/main" id="{4F7534DB-B373-4FE4-44DA-DEFD0DE3C6A8}"/>
              </a:ext>
            </a:extLst>
          </p:cNvPr>
          <p:cNvSpPr>
            <a:spLocks noGrp="1"/>
          </p:cNvSpPr>
          <p:nvPr>
            <p:ph type="body" sz="quarter" idx="19"/>
          </p:nvPr>
        </p:nvSpPr>
        <p:spPr/>
        <p:txBody>
          <a:bodyPr/>
          <a:lstStyle/>
          <a:p>
            <a:r>
              <a:rPr lang="en-US" sz="1400" dirty="0"/>
              <a:t>Instagram: </a:t>
            </a:r>
            <a:br>
              <a:rPr lang="en-US" sz="1400" dirty="0"/>
            </a:br>
            <a:r>
              <a:rPr lang="en-US" sz="1400" dirty="0"/>
              <a:t>@newjerseydoe</a:t>
            </a:r>
          </a:p>
        </p:txBody>
      </p:sp>
      <p:sp>
        <p:nvSpPr>
          <p:cNvPr id="5" name="Text Placeholder 4">
            <a:extLst>
              <a:ext uri="{FF2B5EF4-FFF2-40B4-BE49-F238E27FC236}">
                <a16:creationId xmlns:a16="http://schemas.microsoft.com/office/drawing/2014/main" id="{9D829465-9614-F4A7-2745-4442655ECD23}"/>
              </a:ext>
            </a:extLst>
          </p:cNvPr>
          <p:cNvSpPr>
            <a:spLocks noGrp="1"/>
          </p:cNvSpPr>
          <p:nvPr>
            <p:ph type="body" sz="quarter" idx="20"/>
          </p:nvPr>
        </p:nvSpPr>
        <p:spPr>
          <a:xfrm>
            <a:off x="7157716" y="2540792"/>
            <a:ext cx="3222071" cy="914400"/>
          </a:xfrm>
        </p:spPr>
        <p:txBody>
          <a:bodyPr/>
          <a:lstStyle/>
          <a:p>
            <a:r>
              <a:rPr lang="en-US" sz="1600" dirty="0"/>
              <a:t>LinkedIn: </a:t>
            </a:r>
            <a:br>
              <a:rPr lang="en-US" sz="1600" dirty="0"/>
            </a:br>
            <a:r>
              <a:rPr lang="en-US" dirty="0"/>
              <a:t>New Jersey Department of Education</a:t>
            </a:r>
            <a:endParaRPr lang="en-US" sz="1600" dirty="0"/>
          </a:p>
        </p:txBody>
      </p:sp>
      <p:sp>
        <p:nvSpPr>
          <p:cNvPr id="6" name="Text Placeholder 5">
            <a:extLst>
              <a:ext uri="{FF2B5EF4-FFF2-40B4-BE49-F238E27FC236}">
                <a16:creationId xmlns:a16="http://schemas.microsoft.com/office/drawing/2014/main" id="{6D7DB17C-4391-4447-9B73-1C6D87CCAF5D}"/>
              </a:ext>
            </a:extLst>
          </p:cNvPr>
          <p:cNvSpPr>
            <a:spLocks noGrp="1"/>
          </p:cNvSpPr>
          <p:nvPr>
            <p:ph type="body" sz="quarter" idx="21"/>
          </p:nvPr>
        </p:nvSpPr>
        <p:spPr/>
        <p:txBody>
          <a:bodyPr/>
          <a:lstStyle/>
          <a:p>
            <a:r>
              <a:rPr lang="en-US" sz="1400" dirty="0"/>
              <a:t>Threads:</a:t>
            </a:r>
            <a:br>
              <a:rPr lang="en-US" sz="1400" dirty="0"/>
            </a:br>
            <a:r>
              <a:rPr lang="en-US" sz="1400" dirty="0"/>
              <a:t>@NewJerseyDOE</a:t>
            </a:r>
          </a:p>
        </p:txBody>
      </p:sp>
      <p:sp>
        <p:nvSpPr>
          <p:cNvPr id="7" name="Text Placeholder 6">
            <a:extLst>
              <a:ext uri="{FF2B5EF4-FFF2-40B4-BE49-F238E27FC236}">
                <a16:creationId xmlns:a16="http://schemas.microsoft.com/office/drawing/2014/main" id="{3A9B9AE2-0CAE-F8C7-5904-BB5585BD075C}"/>
              </a:ext>
            </a:extLst>
          </p:cNvPr>
          <p:cNvSpPr>
            <a:spLocks noGrp="1"/>
          </p:cNvSpPr>
          <p:nvPr>
            <p:ph type="body" sz="quarter" idx="16"/>
          </p:nvPr>
        </p:nvSpPr>
        <p:spPr/>
        <p:txBody>
          <a:bodyPr/>
          <a:lstStyle/>
          <a:p>
            <a:r>
              <a:rPr lang="en-US" sz="1400" dirty="0"/>
              <a:t>X: @NewJerseyDOE</a:t>
            </a:r>
          </a:p>
        </p:txBody>
      </p:sp>
      <p:sp>
        <p:nvSpPr>
          <p:cNvPr id="8" name="Text Placeholder 7">
            <a:extLst>
              <a:ext uri="{FF2B5EF4-FFF2-40B4-BE49-F238E27FC236}">
                <a16:creationId xmlns:a16="http://schemas.microsoft.com/office/drawing/2014/main" id="{CD71530C-A2CF-90BE-687C-3FB18D13E934}"/>
              </a:ext>
            </a:extLst>
          </p:cNvPr>
          <p:cNvSpPr>
            <a:spLocks noGrp="1"/>
          </p:cNvSpPr>
          <p:nvPr>
            <p:ph type="body" sz="quarter" idx="17"/>
          </p:nvPr>
        </p:nvSpPr>
        <p:spPr/>
        <p:txBody>
          <a:bodyPr/>
          <a:lstStyle/>
          <a:p>
            <a:r>
              <a:rPr lang="en-US" sz="1600" dirty="0"/>
              <a:t>YouTube: </a:t>
            </a:r>
            <a:r>
              <a:rPr lang="en-US" sz="1400" dirty="0"/>
              <a:t>@newjerseydepartmentofeduca6565</a:t>
            </a:r>
          </a:p>
        </p:txBody>
      </p:sp>
      <p:sp>
        <p:nvSpPr>
          <p:cNvPr id="9" name="Slide Number Placeholder 8">
            <a:extLst>
              <a:ext uri="{FF2B5EF4-FFF2-40B4-BE49-F238E27FC236}">
                <a16:creationId xmlns:a16="http://schemas.microsoft.com/office/drawing/2014/main" id="{D0F7168A-CC49-56E6-B127-660AAE5DD0C5}"/>
              </a:ext>
            </a:extLst>
          </p:cNvPr>
          <p:cNvSpPr>
            <a:spLocks noGrp="1"/>
          </p:cNvSpPr>
          <p:nvPr>
            <p:ph type="sldNum" sz="quarter" idx="10"/>
          </p:nvPr>
        </p:nvSpPr>
        <p:spPr/>
        <p:txBody>
          <a:bodyPr/>
          <a:lstStyle/>
          <a:p>
            <a:fld id="{A3D1C70C-36A2-44FC-A083-98959550CFF4}" type="slidenum">
              <a:rPr lang="en-US" smtClean="0"/>
              <a:pPr/>
              <a:t>35</a:t>
            </a:fld>
            <a:endParaRPr lang="en-US"/>
          </a:p>
        </p:txBody>
      </p:sp>
    </p:spTree>
    <p:extLst>
      <p:ext uri="{BB962C8B-B14F-4D97-AF65-F5344CB8AC3E}">
        <p14:creationId xmlns:p14="http://schemas.microsoft.com/office/powerpoint/2010/main" val="2529699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AC1BB3C4-800F-4155-90F2-BA2D2AD36514}"/>
              </a:ext>
            </a:extLst>
          </p:cNvPr>
          <p:cNvSpPr txBox="1">
            <a:spLocks noGrp="1"/>
          </p:cNvSpPr>
          <p:nvPr>
            <p:ph type="title"/>
          </p:nvPr>
        </p:nvSpPr>
        <p:spPr>
          <a:prstGeom prst="rect">
            <a:avLst/>
          </a:prstGeom>
          <a:noFill/>
        </p:spPr>
        <p:txBody>
          <a:bodyPr wrap="square" rtlCol="0">
            <a:spAutoFit/>
          </a:bodyPr>
          <a:lstStyle/>
          <a:p>
            <a:r>
              <a:rPr lang="en-US" sz="4000" dirty="0">
                <a:latin typeface="Palatino Linotype"/>
              </a:rPr>
              <a:t>Text Version: K–HS Domain Progression</a:t>
            </a:r>
          </a:p>
        </p:txBody>
      </p:sp>
      <p:sp>
        <p:nvSpPr>
          <p:cNvPr id="3" name="Content Placeholder 2">
            <a:extLst>
              <a:ext uri="{FF2B5EF4-FFF2-40B4-BE49-F238E27FC236}">
                <a16:creationId xmlns:a16="http://schemas.microsoft.com/office/drawing/2014/main" id="{C01735F6-4E7E-E97D-F0A2-7310B3C07408}"/>
              </a:ext>
            </a:extLst>
          </p:cNvPr>
          <p:cNvSpPr>
            <a:spLocks noGrp="1"/>
          </p:cNvSpPr>
          <p:nvPr>
            <p:ph sz="quarter" idx="11"/>
          </p:nvPr>
        </p:nvSpPr>
        <p:spPr>
          <a:xfrm>
            <a:off x="125506" y="1113198"/>
            <a:ext cx="11839480" cy="1264104"/>
          </a:xfrm>
        </p:spPr>
        <p:txBody>
          <a:bodyPr numCol="3">
            <a:noAutofit/>
          </a:bodyPr>
          <a:lstStyle/>
          <a:p>
            <a:pPr marL="0" marR="0">
              <a:lnSpc>
                <a:spcPct val="107000"/>
              </a:lnSpc>
              <a:spcBef>
                <a:spcPts val="0"/>
              </a:spcBef>
              <a:spcAft>
                <a:spcPts val="800"/>
              </a:spcAft>
            </a:pPr>
            <a:r>
              <a:rPr lang="en-US" sz="1400" b="1" kern="100" dirty="0">
                <a:effectLst/>
                <a:latin typeface="Palatino Linotype" panose="02040502050505030304" pitchFamily="18" charset="0"/>
                <a:ea typeface="Calibri" panose="020F0502020204030204" pitchFamily="34" charset="0"/>
                <a:cs typeface="Times New Roman" panose="02020603050405020304" pitchFamily="18" charset="0"/>
              </a:rPr>
              <a:t>Key</a:t>
            </a:r>
            <a:r>
              <a:rPr lang="en-US" sz="1400" kern="100" dirty="0">
                <a:effectLst/>
                <a:latin typeface="Palatino Linotype" panose="02040502050505030304" pitchFamily="18" charset="0"/>
                <a:ea typeface="Calibri" panose="020F0502020204030204" pitchFamily="34" charset="0"/>
                <a:cs typeface="Times New Roman" panose="02020603050405020304" pitchFamily="18" charset="0"/>
              </a:rPr>
              <a:t>:</a:t>
            </a:r>
            <a:endParaRPr lang="en-US" sz="1400" b="1" kern="100" dirty="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0"/>
              </a:spcAft>
              <a:buFont typeface="Arial" panose="020B0604020202020204" pitchFamily="34" charset="0"/>
              <a:buChar char="•"/>
            </a:pPr>
            <a:r>
              <a:rPr lang="en-US" sz="1400" b="1" kern="100" dirty="0">
                <a:effectLst/>
                <a:latin typeface="Palatino Linotype" panose="02040502050505030304" pitchFamily="18" charset="0"/>
                <a:ea typeface="Calibri" panose="020F0502020204030204" pitchFamily="34" charset="0"/>
                <a:cs typeface="Times New Roman" panose="02020603050405020304" pitchFamily="18" charset="0"/>
              </a:rPr>
              <a:t>A</a:t>
            </a:r>
            <a:r>
              <a:rPr lang="en-US" sz="1400" kern="100" dirty="0">
                <a:effectLst/>
                <a:latin typeface="Palatino Linotype" panose="02040502050505030304" pitchFamily="18" charset="0"/>
                <a:ea typeface="Calibri" panose="020F0502020204030204" pitchFamily="34" charset="0"/>
                <a:cs typeface="Times New Roman" panose="02020603050405020304" pitchFamily="18" charset="0"/>
              </a:rPr>
              <a:t>:  Algebra</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400" b="1" kern="100" dirty="0">
                <a:effectLst/>
                <a:latin typeface="Palatino Linotype" panose="02040502050505030304" pitchFamily="18" charset="0"/>
                <a:ea typeface="Calibri" panose="020F0502020204030204" pitchFamily="34" charset="0"/>
                <a:cs typeface="Times New Roman" panose="02020603050405020304" pitchFamily="18" charset="0"/>
              </a:rPr>
              <a:t>CC</a:t>
            </a:r>
            <a:r>
              <a:rPr lang="en-US" sz="1400" kern="100" dirty="0">
                <a:effectLst/>
                <a:latin typeface="Palatino Linotype" panose="02040502050505030304" pitchFamily="18" charset="0"/>
                <a:ea typeface="Calibri" panose="020F0502020204030204" pitchFamily="34" charset="0"/>
                <a:cs typeface="Times New Roman" panose="02020603050405020304" pitchFamily="18" charset="0"/>
              </a:rPr>
              <a:t>: Counting and Cardinality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400" b="1" kern="100" dirty="0">
                <a:effectLst/>
                <a:latin typeface="Palatino Linotype" panose="02040502050505030304" pitchFamily="18" charset="0"/>
                <a:ea typeface="Calibri" panose="020F0502020204030204" pitchFamily="34" charset="0"/>
                <a:cs typeface="Times New Roman" panose="02020603050405020304" pitchFamily="18" charset="0"/>
              </a:rPr>
              <a:t>DL: </a:t>
            </a:r>
            <a:r>
              <a:rPr lang="en-US" sz="1400" kern="100" dirty="0">
                <a:effectLst/>
                <a:latin typeface="Palatino Linotype" panose="02040502050505030304" pitchFamily="18" charset="0"/>
                <a:ea typeface="Calibri" panose="020F0502020204030204" pitchFamily="34" charset="0"/>
                <a:cs typeface="Times New Roman" panose="02020603050405020304" pitchFamily="18" charset="0"/>
              </a:rPr>
              <a:t> Data Literacy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400" b="1" kern="100" dirty="0">
                <a:effectLst/>
                <a:latin typeface="Palatino Linotype" panose="02040502050505030304" pitchFamily="18" charset="0"/>
                <a:ea typeface="Calibri" panose="020F0502020204030204" pitchFamily="34" charset="0"/>
                <a:cs typeface="Times New Roman" panose="02020603050405020304" pitchFamily="18" charset="0"/>
              </a:rPr>
              <a:t>F</a:t>
            </a:r>
            <a:r>
              <a:rPr lang="en-US" sz="1400" kern="100" dirty="0">
                <a:effectLst/>
                <a:latin typeface="Palatino Linotype" panose="02040502050505030304" pitchFamily="18" charset="0"/>
                <a:ea typeface="Calibri" panose="020F0502020204030204" pitchFamily="34" charset="0"/>
                <a:cs typeface="Times New Roman" panose="02020603050405020304" pitchFamily="18" charset="0"/>
              </a:rPr>
              <a:t>:  Functions</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400" b="1" kern="100" dirty="0">
                <a:effectLst/>
                <a:latin typeface="Palatino Linotype" panose="02040502050505030304" pitchFamily="18" charset="0"/>
                <a:ea typeface="Calibri" panose="020F0502020204030204" pitchFamily="34" charset="0"/>
                <a:cs typeface="Times New Roman" panose="02020603050405020304" pitchFamily="18" charset="0"/>
              </a:rPr>
              <a:t>G</a:t>
            </a:r>
            <a:r>
              <a:rPr lang="en-US" sz="1400" kern="100" dirty="0">
                <a:effectLst/>
                <a:latin typeface="Palatino Linotype" panose="02040502050505030304" pitchFamily="18" charset="0"/>
                <a:ea typeface="Calibri" panose="020F0502020204030204" pitchFamily="34" charset="0"/>
                <a:cs typeface="Times New Roman" panose="02020603050405020304" pitchFamily="18" charset="0"/>
              </a:rPr>
              <a:t>: Geometry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400" b="1" kern="100" dirty="0">
                <a:effectLst/>
                <a:latin typeface="Palatino Linotype" panose="02040502050505030304" pitchFamily="18" charset="0"/>
                <a:ea typeface="Calibri" panose="020F0502020204030204" pitchFamily="34" charset="0"/>
                <a:cs typeface="Times New Roman" panose="02020603050405020304" pitchFamily="18" charset="0"/>
              </a:rPr>
              <a:t>M</a:t>
            </a:r>
            <a:r>
              <a:rPr lang="en-US" sz="1400" kern="100" dirty="0">
                <a:effectLst/>
                <a:latin typeface="Palatino Linotype" panose="02040502050505030304" pitchFamily="18" charset="0"/>
                <a:ea typeface="Calibri" panose="020F0502020204030204" pitchFamily="34" charset="0"/>
                <a:cs typeface="Times New Roman" panose="02020603050405020304" pitchFamily="18" charset="0"/>
              </a:rPr>
              <a:t>:  Measurement</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400" b="1" kern="100" dirty="0">
                <a:effectLst/>
                <a:latin typeface="Palatino Linotype" panose="02040502050505030304" pitchFamily="18" charset="0"/>
                <a:ea typeface="Calibri" panose="020F0502020204030204" pitchFamily="34" charset="0"/>
                <a:cs typeface="Times New Roman" panose="02020603050405020304" pitchFamily="18" charset="0"/>
              </a:rPr>
              <a:t>NBT</a:t>
            </a:r>
            <a:r>
              <a:rPr lang="en-US" sz="1400" kern="100" dirty="0">
                <a:effectLst/>
                <a:latin typeface="Palatino Linotype" panose="02040502050505030304" pitchFamily="18" charset="0"/>
                <a:ea typeface="Calibri" panose="020F0502020204030204" pitchFamily="34" charset="0"/>
                <a:cs typeface="Times New Roman" panose="02020603050405020304" pitchFamily="18" charset="0"/>
              </a:rPr>
              <a:t>:  Number and Operations in Base Ten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400" b="1" kern="100" dirty="0">
                <a:effectLst/>
                <a:latin typeface="Palatino Linotype" panose="02040502050505030304" pitchFamily="18" charset="0"/>
                <a:ea typeface="Calibri" panose="020F0502020204030204" pitchFamily="34" charset="0"/>
                <a:cs typeface="Times New Roman" panose="02020603050405020304" pitchFamily="18" charset="0"/>
              </a:rPr>
              <a:t>NF</a:t>
            </a:r>
            <a:r>
              <a:rPr lang="en-US" sz="1400" kern="100" dirty="0">
                <a:effectLst/>
                <a:latin typeface="Palatino Linotype" panose="02040502050505030304" pitchFamily="18" charset="0"/>
                <a:ea typeface="Calibri" panose="020F0502020204030204" pitchFamily="34" charset="0"/>
                <a:cs typeface="Times New Roman" panose="02020603050405020304" pitchFamily="18" charset="0"/>
              </a:rPr>
              <a:t>:  Number and Operations – Fractions</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400" b="1" kern="100" dirty="0">
                <a:effectLst/>
                <a:latin typeface="Palatino Linotype" panose="02040502050505030304" pitchFamily="18" charset="0"/>
                <a:ea typeface="Calibri" panose="020F0502020204030204" pitchFamily="34" charset="0"/>
                <a:cs typeface="Times New Roman" panose="02020603050405020304" pitchFamily="18" charset="0"/>
              </a:rPr>
              <a:t>OA</a:t>
            </a:r>
            <a:r>
              <a:rPr lang="en-US" sz="1400" kern="100" dirty="0">
                <a:effectLst/>
                <a:latin typeface="Palatino Linotype" panose="02040502050505030304" pitchFamily="18" charset="0"/>
                <a:ea typeface="Calibri" panose="020F0502020204030204" pitchFamily="34" charset="0"/>
                <a:cs typeface="Times New Roman" panose="02020603050405020304" pitchFamily="18" charset="0"/>
              </a:rPr>
              <a:t>:  Operations and Algebraic Thinking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800"/>
              </a:spcAft>
              <a:buFont typeface="Arial" panose="020B0604020202020204" pitchFamily="34" charset="0"/>
              <a:buChar char="•"/>
            </a:pPr>
            <a:r>
              <a:rPr lang="en-US" sz="1400" b="1" kern="100" dirty="0">
                <a:effectLst/>
                <a:latin typeface="Palatino Linotype" panose="02040502050505030304" pitchFamily="18" charset="0"/>
                <a:ea typeface="Calibri" panose="020F0502020204030204" pitchFamily="34" charset="0"/>
                <a:cs typeface="Times New Roman" panose="02020603050405020304" pitchFamily="18" charset="0"/>
              </a:rPr>
              <a:t>SP</a:t>
            </a:r>
            <a:r>
              <a:rPr lang="en-US" sz="1400" kern="100" dirty="0">
                <a:effectLst/>
                <a:latin typeface="Palatino Linotype" panose="02040502050505030304" pitchFamily="18" charset="0"/>
                <a:ea typeface="Calibri" panose="020F0502020204030204" pitchFamily="34" charset="0"/>
                <a:cs typeface="Times New Roman" panose="02020603050405020304" pitchFamily="18" charset="0"/>
              </a:rPr>
              <a:t>:  Statistics and Probability</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Table Placeholder 6">
            <a:extLst>
              <a:ext uri="{FF2B5EF4-FFF2-40B4-BE49-F238E27FC236}">
                <a16:creationId xmlns:a16="http://schemas.microsoft.com/office/drawing/2014/main" id="{C086A71F-9679-CDD1-2776-6F05A09A2C82}"/>
              </a:ext>
            </a:extLst>
          </p:cNvPr>
          <p:cNvGraphicFramePr>
            <a:graphicFrameLocks noGrp="1"/>
          </p:cNvGraphicFramePr>
          <p:nvPr>
            <p:ph type="tbl" sz="quarter" idx="12"/>
          </p:nvPr>
        </p:nvGraphicFramePr>
        <p:xfrm>
          <a:off x="227015" y="2377302"/>
          <a:ext cx="11737974" cy="3566295"/>
        </p:xfrm>
        <a:graphic>
          <a:graphicData uri="http://schemas.openxmlformats.org/drawingml/2006/table">
            <a:tbl>
              <a:tblPr firstRow="1" bandRow="1">
                <a:tableStyleId>{5940675A-B579-460E-94D1-54222C63F5DA}</a:tableStyleId>
              </a:tblPr>
              <a:tblGrid>
                <a:gridCol w="1175429">
                  <a:extLst>
                    <a:ext uri="{9D8B030D-6E8A-4147-A177-3AD203B41FA5}">
                      <a16:colId xmlns:a16="http://schemas.microsoft.com/office/drawing/2014/main" val="3869234259"/>
                    </a:ext>
                  </a:extLst>
                </a:gridCol>
                <a:gridCol w="1175429">
                  <a:extLst>
                    <a:ext uri="{9D8B030D-6E8A-4147-A177-3AD203B41FA5}">
                      <a16:colId xmlns:a16="http://schemas.microsoft.com/office/drawing/2014/main" val="3624479235"/>
                    </a:ext>
                  </a:extLst>
                </a:gridCol>
                <a:gridCol w="1175429">
                  <a:extLst>
                    <a:ext uri="{9D8B030D-6E8A-4147-A177-3AD203B41FA5}">
                      <a16:colId xmlns:a16="http://schemas.microsoft.com/office/drawing/2014/main" val="4291121347"/>
                    </a:ext>
                  </a:extLst>
                </a:gridCol>
                <a:gridCol w="1174613">
                  <a:extLst>
                    <a:ext uri="{9D8B030D-6E8A-4147-A177-3AD203B41FA5}">
                      <a16:colId xmlns:a16="http://schemas.microsoft.com/office/drawing/2014/main" val="2383657538"/>
                    </a:ext>
                  </a:extLst>
                </a:gridCol>
                <a:gridCol w="1174613">
                  <a:extLst>
                    <a:ext uri="{9D8B030D-6E8A-4147-A177-3AD203B41FA5}">
                      <a16:colId xmlns:a16="http://schemas.microsoft.com/office/drawing/2014/main" val="528473936"/>
                    </a:ext>
                  </a:extLst>
                </a:gridCol>
                <a:gridCol w="1174613">
                  <a:extLst>
                    <a:ext uri="{9D8B030D-6E8A-4147-A177-3AD203B41FA5}">
                      <a16:colId xmlns:a16="http://schemas.microsoft.com/office/drawing/2014/main" val="3564144774"/>
                    </a:ext>
                  </a:extLst>
                </a:gridCol>
                <a:gridCol w="1174613">
                  <a:extLst>
                    <a:ext uri="{9D8B030D-6E8A-4147-A177-3AD203B41FA5}">
                      <a16:colId xmlns:a16="http://schemas.microsoft.com/office/drawing/2014/main" val="2107192996"/>
                    </a:ext>
                  </a:extLst>
                </a:gridCol>
                <a:gridCol w="1174613">
                  <a:extLst>
                    <a:ext uri="{9D8B030D-6E8A-4147-A177-3AD203B41FA5}">
                      <a16:colId xmlns:a16="http://schemas.microsoft.com/office/drawing/2014/main" val="439732836"/>
                    </a:ext>
                  </a:extLst>
                </a:gridCol>
                <a:gridCol w="1174613">
                  <a:extLst>
                    <a:ext uri="{9D8B030D-6E8A-4147-A177-3AD203B41FA5}">
                      <a16:colId xmlns:a16="http://schemas.microsoft.com/office/drawing/2014/main" val="1923301356"/>
                    </a:ext>
                  </a:extLst>
                </a:gridCol>
                <a:gridCol w="1164009">
                  <a:extLst>
                    <a:ext uri="{9D8B030D-6E8A-4147-A177-3AD203B41FA5}">
                      <a16:colId xmlns:a16="http://schemas.microsoft.com/office/drawing/2014/main" val="3863967467"/>
                    </a:ext>
                  </a:extLst>
                </a:gridCol>
              </a:tblGrid>
              <a:tr h="396255">
                <a:tc>
                  <a:txBody>
                    <a:bodyPr/>
                    <a:lstStyle/>
                    <a:p>
                      <a:pPr marL="0" marR="0" algn="ctr">
                        <a:lnSpc>
                          <a:spcPct val="107000"/>
                        </a:lnSpc>
                        <a:spcBef>
                          <a:spcPts val="0"/>
                        </a:spcBef>
                        <a:spcAft>
                          <a:spcPts val="0"/>
                        </a:spcAft>
                      </a:pPr>
                      <a:r>
                        <a:rPr lang="en-US" sz="1800" b="1" kern="100" dirty="0">
                          <a:solidFill>
                            <a:schemeClr val="tx1"/>
                          </a:solidFill>
                          <a:effectLst/>
                        </a:rPr>
                        <a:t>K</a:t>
                      </a:r>
                      <a:endParaRPr lang="en-US" sz="11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bg1">
                        <a:lumMod val="95000"/>
                      </a:schemeClr>
                    </a:solidFill>
                  </a:tcPr>
                </a:tc>
                <a:tc>
                  <a:txBody>
                    <a:bodyPr/>
                    <a:lstStyle/>
                    <a:p>
                      <a:pPr marL="0" marR="0" algn="ctr">
                        <a:lnSpc>
                          <a:spcPct val="107000"/>
                        </a:lnSpc>
                        <a:spcBef>
                          <a:spcPts val="0"/>
                        </a:spcBef>
                        <a:spcAft>
                          <a:spcPts val="0"/>
                        </a:spcAft>
                      </a:pPr>
                      <a:r>
                        <a:rPr lang="en-US" sz="1800" b="1" kern="100" dirty="0">
                          <a:solidFill>
                            <a:schemeClr val="tx1"/>
                          </a:solidFill>
                          <a:effectLst/>
                        </a:rPr>
                        <a:t>1</a:t>
                      </a:r>
                      <a:endParaRPr lang="en-US" sz="11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bg1">
                        <a:lumMod val="95000"/>
                      </a:schemeClr>
                    </a:solidFill>
                  </a:tcPr>
                </a:tc>
                <a:tc>
                  <a:txBody>
                    <a:bodyPr/>
                    <a:lstStyle/>
                    <a:p>
                      <a:pPr marL="0" marR="0" algn="ctr">
                        <a:lnSpc>
                          <a:spcPct val="107000"/>
                        </a:lnSpc>
                        <a:spcBef>
                          <a:spcPts val="0"/>
                        </a:spcBef>
                        <a:spcAft>
                          <a:spcPts val="0"/>
                        </a:spcAft>
                      </a:pPr>
                      <a:r>
                        <a:rPr lang="en-US" sz="1800" b="1" kern="100" dirty="0">
                          <a:solidFill>
                            <a:schemeClr val="tx1"/>
                          </a:solidFill>
                          <a:effectLst/>
                        </a:rPr>
                        <a:t>2</a:t>
                      </a:r>
                      <a:endParaRPr lang="en-US" sz="11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bg1">
                        <a:lumMod val="95000"/>
                      </a:schemeClr>
                    </a:solidFill>
                  </a:tcPr>
                </a:tc>
                <a:tc>
                  <a:txBody>
                    <a:bodyPr/>
                    <a:lstStyle/>
                    <a:p>
                      <a:pPr marL="0" marR="0" algn="ctr">
                        <a:lnSpc>
                          <a:spcPct val="107000"/>
                        </a:lnSpc>
                        <a:spcBef>
                          <a:spcPts val="0"/>
                        </a:spcBef>
                        <a:spcAft>
                          <a:spcPts val="0"/>
                        </a:spcAft>
                      </a:pPr>
                      <a:r>
                        <a:rPr lang="en-US" sz="1800" b="1" kern="100" dirty="0">
                          <a:solidFill>
                            <a:schemeClr val="tx1"/>
                          </a:solidFill>
                          <a:effectLst/>
                        </a:rPr>
                        <a:t>3</a:t>
                      </a:r>
                      <a:endParaRPr lang="en-US" sz="11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bg1">
                        <a:lumMod val="95000"/>
                      </a:schemeClr>
                    </a:solidFill>
                  </a:tcPr>
                </a:tc>
                <a:tc>
                  <a:txBody>
                    <a:bodyPr/>
                    <a:lstStyle/>
                    <a:p>
                      <a:pPr marL="0" marR="0" algn="ctr">
                        <a:lnSpc>
                          <a:spcPct val="107000"/>
                        </a:lnSpc>
                        <a:spcBef>
                          <a:spcPts val="0"/>
                        </a:spcBef>
                        <a:spcAft>
                          <a:spcPts val="0"/>
                        </a:spcAft>
                      </a:pPr>
                      <a:r>
                        <a:rPr lang="en-US" sz="1800" b="1" kern="100" dirty="0">
                          <a:solidFill>
                            <a:schemeClr val="tx1"/>
                          </a:solidFill>
                          <a:effectLst/>
                        </a:rPr>
                        <a:t>4</a:t>
                      </a:r>
                      <a:endParaRPr lang="en-US" sz="11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bg1">
                        <a:lumMod val="95000"/>
                      </a:schemeClr>
                    </a:solidFill>
                  </a:tcPr>
                </a:tc>
                <a:tc>
                  <a:txBody>
                    <a:bodyPr/>
                    <a:lstStyle/>
                    <a:p>
                      <a:pPr marL="0" marR="0" algn="ctr">
                        <a:lnSpc>
                          <a:spcPct val="107000"/>
                        </a:lnSpc>
                        <a:spcBef>
                          <a:spcPts val="0"/>
                        </a:spcBef>
                        <a:spcAft>
                          <a:spcPts val="0"/>
                        </a:spcAft>
                      </a:pPr>
                      <a:r>
                        <a:rPr lang="en-US" sz="1800" b="1" kern="100" dirty="0">
                          <a:solidFill>
                            <a:schemeClr val="tx1"/>
                          </a:solidFill>
                          <a:effectLst/>
                        </a:rPr>
                        <a:t>5</a:t>
                      </a:r>
                      <a:endParaRPr lang="en-US" sz="11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bg1">
                        <a:lumMod val="95000"/>
                      </a:schemeClr>
                    </a:solidFill>
                  </a:tcPr>
                </a:tc>
                <a:tc>
                  <a:txBody>
                    <a:bodyPr/>
                    <a:lstStyle/>
                    <a:p>
                      <a:pPr marL="0" marR="0" algn="ctr">
                        <a:lnSpc>
                          <a:spcPct val="107000"/>
                        </a:lnSpc>
                        <a:spcBef>
                          <a:spcPts val="0"/>
                        </a:spcBef>
                        <a:spcAft>
                          <a:spcPts val="0"/>
                        </a:spcAft>
                      </a:pPr>
                      <a:r>
                        <a:rPr lang="en-US" sz="1800" b="1" kern="100" dirty="0">
                          <a:solidFill>
                            <a:schemeClr val="tx1"/>
                          </a:solidFill>
                          <a:effectLst/>
                        </a:rPr>
                        <a:t>6</a:t>
                      </a:r>
                      <a:endParaRPr lang="en-US" sz="11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bg1">
                        <a:lumMod val="95000"/>
                      </a:schemeClr>
                    </a:solidFill>
                  </a:tcPr>
                </a:tc>
                <a:tc>
                  <a:txBody>
                    <a:bodyPr/>
                    <a:lstStyle/>
                    <a:p>
                      <a:pPr marL="0" marR="0" algn="ctr">
                        <a:lnSpc>
                          <a:spcPct val="107000"/>
                        </a:lnSpc>
                        <a:spcBef>
                          <a:spcPts val="0"/>
                        </a:spcBef>
                        <a:spcAft>
                          <a:spcPts val="0"/>
                        </a:spcAft>
                      </a:pPr>
                      <a:r>
                        <a:rPr lang="en-US" sz="1800" b="1" kern="100" dirty="0">
                          <a:solidFill>
                            <a:schemeClr val="tx1"/>
                          </a:solidFill>
                          <a:effectLst/>
                        </a:rPr>
                        <a:t>7</a:t>
                      </a:r>
                      <a:endParaRPr lang="en-US" sz="11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bg1">
                        <a:lumMod val="95000"/>
                      </a:schemeClr>
                    </a:solidFill>
                  </a:tcPr>
                </a:tc>
                <a:tc>
                  <a:txBody>
                    <a:bodyPr/>
                    <a:lstStyle/>
                    <a:p>
                      <a:pPr marL="0" marR="0" algn="ctr">
                        <a:lnSpc>
                          <a:spcPct val="107000"/>
                        </a:lnSpc>
                        <a:spcBef>
                          <a:spcPts val="0"/>
                        </a:spcBef>
                        <a:spcAft>
                          <a:spcPts val="0"/>
                        </a:spcAft>
                      </a:pPr>
                      <a:r>
                        <a:rPr lang="en-US" sz="1800" b="1" kern="100" dirty="0">
                          <a:solidFill>
                            <a:schemeClr val="tx1"/>
                          </a:solidFill>
                          <a:effectLst/>
                        </a:rPr>
                        <a:t>8</a:t>
                      </a:r>
                      <a:endParaRPr lang="en-US" sz="11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bg1">
                        <a:lumMod val="95000"/>
                      </a:schemeClr>
                    </a:solidFill>
                  </a:tcPr>
                </a:tc>
                <a:tc>
                  <a:txBody>
                    <a:bodyPr/>
                    <a:lstStyle/>
                    <a:p>
                      <a:pPr marL="0" marR="0" algn="ctr">
                        <a:lnSpc>
                          <a:spcPct val="107000"/>
                        </a:lnSpc>
                        <a:spcBef>
                          <a:spcPts val="0"/>
                        </a:spcBef>
                        <a:spcAft>
                          <a:spcPts val="0"/>
                        </a:spcAft>
                      </a:pPr>
                      <a:r>
                        <a:rPr lang="en-US" sz="1800" b="1" kern="100" dirty="0">
                          <a:solidFill>
                            <a:schemeClr val="tx1"/>
                          </a:solidFill>
                          <a:effectLst/>
                        </a:rPr>
                        <a:t>HS</a:t>
                      </a:r>
                      <a:endParaRPr lang="en-US" sz="11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bg1">
                        <a:lumMod val="95000"/>
                      </a:schemeClr>
                    </a:solidFill>
                  </a:tcPr>
                </a:tc>
                <a:extLst>
                  <a:ext uri="{0D108BD9-81ED-4DB2-BD59-A6C34878D82A}">
                    <a16:rowId xmlns:a16="http://schemas.microsoft.com/office/drawing/2014/main" val="663067218"/>
                  </a:ext>
                </a:extLst>
              </a:tr>
              <a:tr h="396255">
                <a:tc>
                  <a:txBody>
                    <a:bodyPr/>
                    <a:lstStyle/>
                    <a:p>
                      <a:pPr marL="0" marR="0" algn="ctr">
                        <a:lnSpc>
                          <a:spcPct val="107000"/>
                        </a:lnSpc>
                        <a:spcBef>
                          <a:spcPts val="0"/>
                        </a:spcBef>
                        <a:spcAft>
                          <a:spcPts val="0"/>
                        </a:spcAft>
                      </a:pPr>
                      <a:r>
                        <a:rPr lang="en-US" sz="1800" kern="100" dirty="0">
                          <a:effectLst/>
                        </a:rPr>
                        <a:t>CC</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accent6">
                        <a:lumMod val="20000"/>
                        <a:lumOff val="80000"/>
                      </a:schemeClr>
                    </a:solidFill>
                  </a:tcPr>
                </a:tc>
                <a:tc>
                  <a:txBody>
                    <a:bodyPr/>
                    <a:lstStyle/>
                    <a:p>
                      <a:pPr marL="0" marR="0" algn="ctr">
                        <a:lnSpc>
                          <a:spcPct val="107000"/>
                        </a:lnSpc>
                        <a:spcBef>
                          <a:spcPts val="0"/>
                        </a:spcBef>
                        <a:spcAft>
                          <a:spcPts val="0"/>
                        </a:spcAft>
                      </a:pPr>
                      <a:r>
                        <a:rPr lang="en-US" sz="1800" kern="100" dirty="0">
                          <a:solidFill>
                            <a:schemeClr val="bg1"/>
                          </a:solidFill>
                          <a:effectLst/>
                        </a:rPr>
                        <a:t>-</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R w="12700" cap="flat" cmpd="sng" algn="ctr">
                      <a:solidFill>
                        <a:schemeClr val="bg1"/>
                      </a:solidFill>
                      <a:prstDash val="solid"/>
                      <a:round/>
                      <a:headEnd type="none" w="med" len="med"/>
                      <a:tailEnd type="none" w="med" len="med"/>
                    </a:lnR>
                    <a:solidFill>
                      <a:schemeClr val="tx1"/>
                    </a:solidFill>
                  </a:tcPr>
                </a:tc>
                <a:tc>
                  <a:txBody>
                    <a:bodyPr/>
                    <a:lstStyle/>
                    <a:p>
                      <a:pPr marL="0" marR="0" algn="ctr">
                        <a:lnSpc>
                          <a:spcPct val="107000"/>
                        </a:lnSpc>
                        <a:spcBef>
                          <a:spcPts val="0"/>
                        </a:spcBef>
                        <a:spcAft>
                          <a:spcPts val="0"/>
                        </a:spcAft>
                      </a:pPr>
                      <a:r>
                        <a:rPr lang="en-US" sz="1800" kern="100" dirty="0">
                          <a:solidFill>
                            <a:schemeClr val="bg1"/>
                          </a:solidFill>
                          <a:effectLst/>
                        </a:rPr>
                        <a:t>-</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tx1"/>
                    </a:solidFill>
                  </a:tcPr>
                </a:tc>
                <a:tc>
                  <a:txBody>
                    <a:bodyPr/>
                    <a:lstStyle/>
                    <a:p>
                      <a:pPr marL="0" marR="0" algn="ctr">
                        <a:lnSpc>
                          <a:spcPct val="107000"/>
                        </a:lnSpc>
                        <a:spcBef>
                          <a:spcPts val="0"/>
                        </a:spcBef>
                        <a:spcAft>
                          <a:spcPts val="0"/>
                        </a:spcAft>
                      </a:pPr>
                      <a:r>
                        <a:rPr lang="en-US" sz="1800" kern="100" dirty="0">
                          <a:solidFill>
                            <a:schemeClr val="bg1"/>
                          </a:solidFill>
                          <a:effectLst/>
                        </a:rPr>
                        <a:t>-</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tx1"/>
                    </a:solidFill>
                  </a:tcPr>
                </a:tc>
                <a:tc>
                  <a:txBody>
                    <a:bodyPr/>
                    <a:lstStyle/>
                    <a:p>
                      <a:pPr marL="0" marR="0" algn="ctr">
                        <a:lnSpc>
                          <a:spcPct val="107000"/>
                        </a:lnSpc>
                        <a:spcBef>
                          <a:spcPts val="0"/>
                        </a:spcBef>
                        <a:spcAft>
                          <a:spcPts val="0"/>
                        </a:spcAft>
                      </a:pPr>
                      <a:r>
                        <a:rPr lang="en-US" sz="1800" kern="100" dirty="0">
                          <a:solidFill>
                            <a:schemeClr val="bg1"/>
                          </a:solidFill>
                          <a:effectLst/>
                        </a:rPr>
                        <a:t>-</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tx1"/>
                    </a:solidFill>
                  </a:tcPr>
                </a:tc>
                <a:tc>
                  <a:txBody>
                    <a:bodyPr/>
                    <a:lstStyle/>
                    <a:p>
                      <a:pPr marL="0" marR="0" algn="ctr">
                        <a:lnSpc>
                          <a:spcPct val="107000"/>
                        </a:lnSpc>
                        <a:spcBef>
                          <a:spcPts val="0"/>
                        </a:spcBef>
                        <a:spcAft>
                          <a:spcPts val="0"/>
                        </a:spcAft>
                      </a:pPr>
                      <a:r>
                        <a:rPr lang="en-US" sz="1800" kern="100" dirty="0">
                          <a:solidFill>
                            <a:schemeClr val="bg1"/>
                          </a:solidFill>
                          <a:effectLst/>
                        </a:rPr>
                        <a:t>-</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tx1"/>
                    </a:solidFill>
                  </a:tcPr>
                </a:tc>
                <a:tc>
                  <a:txBody>
                    <a:bodyPr/>
                    <a:lstStyle/>
                    <a:p>
                      <a:pPr marL="0" marR="0" algn="ctr">
                        <a:lnSpc>
                          <a:spcPct val="107000"/>
                        </a:lnSpc>
                        <a:spcBef>
                          <a:spcPts val="0"/>
                        </a:spcBef>
                        <a:spcAft>
                          <a:spcPts val="0"/>
                        </a:spcAft>
                      </a:pPr>
                      <a:r>
                        <a:rPr lang="en-US" sz="1800" kern="100" dirty="0">
                          <a:solidFill>
                            <a:schemeClr val="bg1"/>
                          </a:solidFill>
                          <a:effectLst/>
                        </a:rPr>
                        <a:t>-</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tx1"/>
                    </a:solidFill>
                  </a:tcPr>
                </a:tc>
                <a:tc>
                  <a:txBody>
                    <a:bodyPr/>
                    <a:lstStyle/>
                    <a:p>
                      <a:pPr marL="0" marR="0" algn="ctr">
                        <a:lnSpc>
                          <a:spcPct val="107000"/>
                        </a:lnSpc>
                        <a:spcBef>
                          <a:spcPts val="0"/>
                        </a:spcBef>
                        <a:spcAft>
                          <a:spcPts val="0"/>
                        </a:spcAft>
                      </a:pPr>
                      <a:r>
                        <a:rPr lang="en-US" sz="1800" kern="100" dirty="0">
                          <a:solidFill>
                            <a:schemeClr val="bg1"/>
                          </a:solidFill>
                          <a:effectLst/>
                        </a:rPr>
                        <a:t>-</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tx1"/>
                    </a:solidFill>
                  </a:tcPr>
                </a:tc>
                <a:tc>
                  <a:txBody>
                    <a:bodyPr/>
                    <a:lstStyle/>
                    <a:p>
                      <a:pPr marL="0" marR="0" algn="ctr">
                        <a:lnSpc>
                          <a:spcPct val="107000"/>
                        </a:lnSpc>
                        <a:spcBef>
                          <a:spcPts val="0"/>
                        </a:spcBef>
                        <a:spcAft>
                          <a:spcPts val="0"/>
                        </a:spcAft>
                      </a:pPr>
                      <a:r>
                        <a:rPr lang="en-US" sz="1800" kern="100" dirty="0">
                          <a:solidFill>
                            <a:schemeClr val="bg1"/>
                          </a:solidFill>
                          <a:effectLst/>
                        </a:rPr>
                        <a:t>-</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800" kern="100" dirty="0">
                          <a:solidFill>
                            <a:schemeClr val="bg1"/>
                          </a:solidFill>
                          <a:effectLst/>
                        </a:rPr>
                        <a:t>-</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575534687"/>
                  </a:ext>
                </a:extLst>
              </a:tr>
              <a:tr h="396255">
                <a:tc>
                  <a:txBody>
                    <a:bodyPr/>
                    <a:lstStyle/>
                    <a:p>
                      <a:pPr marL="0" marR="0" algn="ctr">
                        <a:lnSpc>
                          <a:spcPct val="107000"/>
                        </a:lnSpc>
                        <a:spcBef>
                          <a:spcPts val="0"/>
                        </a:spcBef>
                        <a:spcAft>
                          <a:spcPts val="0"/>
                        </a:spcAft>
                      </a:pPr>
                      <a:r>
                        <a:rPr lang="en-US" sz="1800" kern="100" dirty="0">
                          <a:effectLst/>
                        </a:rPr>
                        <a:t>NBT</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rgbClr val="FFCCFF"/>
                    </a:solidFill>
                  </a:tcPr>
                </a:tc>
                <a:tc>
                  <a:txBody>
                    <a:bodyPr/>
                    <a:lstStyle/>
                    <a:p>
                      <a:pPr marL="0" marR="0" algn="ctr">
                        <a:lnSpc>
                          <a:spcPct val="107000"/>
                        </a:lnSpc>
                        <a:spcBef>
                          <a:spcPts val="0"/>
                        </a:spcBef>
                        <a:spcAft>
                          <a:spcPts val="0"/>
                        </a:spcAft>
                      </a:pPr>
                      <a:r>
                        <a:rPr lang="en-US" sz="1800" kern="100" dirty="0">
                          <a:effectLst/>
                        </a:rPr>
                        <a:t>NBT</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rgbClr val="FFCCFF"/>
                    </a:solidFill>
                  </a:tcPr>
                </a:tc>
                <a:tc>
                  <a:txBody>
                    <a:bodyPr/>
                    <a:lstStyle/>
                    <a:p>
                      <a:pPr marL="0" marR="0" algn="ctr">
                        <a:lnSpc>
                          <a:spcPct val="107000"/>
                        </a:lnSpc>
                        <a:spcBef>
                          <a:spcPts val="0"/>
                        </a:spcBef>
                        <a:spcAft>
                          <a:spcPts val="0"/>
                        </a:spcAft>
                      </a:pPr>
                      <a:r>
                        <a:rPr lang="en-US" sz="1800" kern="100" dirty="0">
                          <a:effectLst/>
                        </a:rPr>
                        <a:t>NBT</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rgbClr val="FFCCFF"/>
                    </a:solidFill>
                  </a:tcPr>
                </a:tc>
                <a:tc>
                  <a:txBody>
                    <a:bodyPr/>
                    <a:lstStyle/>
                    <a:p>
                      <a:pPr marL="0" marR="0" algn="ctr">
                        <a:lnSpc>
                          <a:spcPct val="107000"/>
                        </a:lnSpc>
                        <a:spcBef>
                          <a:spcPts val="0"/>
                        </a:spcBef>
                        <a:spcAft>
                          <a:spcPts val="0"/>
                        </a:spcAft>
                      </a:pPr>
                      <a:r>
                        <a:rPr lang="en-US" sz="1800" kern="100" dirty="0">
                          <a:effectLst/>
                        </a:rPr>
                        <a:t>NBT</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rgbClr val="FFCCFF"/>
                    </a:solidFill>
                  </a:tcPr>
                </a:tc>
                <a:tc>
                  <a:txBody>
                    <a:bodyPr/>
                    <a:lstStyle/>
                    <a:p>
                      <a:pPr marL="0" marR="0" algn="ctr">
                        <a:lnSpc>
                          <a:spcPct val="107000"/>
                        </a:lnSpc>
                        <a:spcBef>
                          <a:spcPts val="0"/>
                        </a:spcBef>
                        <a:spcAft>
                          <a:spcPts val="0"/>
                        </a:spcAft>
                      </a:pPr>
                      <a:r>
                        <a:rPr lang="en-US" sz="1800" kern="100" dirty="0">
                          <a:effectLst/>
                        </a:rPr>
                        <a:t>NBT</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rgbClr val="FFCCFF"/>
                    </a:solidFill>
                  </a:tcPr>
                </a:tc>
                <a:tc>
                  <a:txBody>
                    <a:bodyPr/>
                    <a:lstStyle/>
                    <a:p>
                      <a:pPr marL="0" marR="0" algn="ctr">
                        <a:lnSpc>
                          <a:spcPct val="107000"/>
                        </a:lnSpc>
                        <a:spcBef>
                          <a:spcPts val="0"/>
                        </a:spcBef>
                        <a:spcAft>
                          <a:spcPts val="0"/>
                        </a:spcAft>
                      </a:pPr>
                      <a:r>
                        <a:rPr lang="en-US" sz="1800" kern="100" dirty="0">
                          <a:effectLst/>
                        </a:rPr>
                        <a:t>NBT</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rgbClr val="FFCCFF"/>
                    </a:solidFill>
                  </a:tcPr>
                </a:tc>
                <a:tc>
                  <a:txBody>
                    <a:bodyPr/>
                    <a:lstStyle/>
                    <a:p>
                      <a:pPr marL="0" marR="0" algn="ctr">
                        <a:lnSpc>
                          <a:spcPct val="107000"/>
                        </a:lnSpc>
                        <a:spcBef>
                          <a:spcPts val="0"/>
                        </a:spcBef>
                        <a:spcAft>
                          <a:spcPts val="0"/>
                        </a:spcAft>
                      </a:pPr>
                      <a:r>
                        <a:rPr lang="en-US" sz="1800" kern="100" dirty="0">
                          <a:solidFill>
                            <a:schemeClr val="bg1"/>
                          </a:solidFill>
                          <a:effectLst/>
                        </a:rPr>
                        <a:t>RP</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8B356C"/>
                    </a:solidFill>
                  </a:tcPr>
                </a:tc>
                <a:tc>
                  <a:txBody>
                    <a:bodyPr/>
                    <a:lstStyle/>
                    <a:p>
                      <a:pPr marL="0" marR="0" algn="ctr">
                        <a:lnSpc>
                          <a:spcPct val="107000"/>
                        </a:lnSpc>
                        <a:spcBef>
                          <a:spcPts val="0"/>
                        </a:spcBef>
                        <a:spcAft>
                          <a:spcPts val="0"/>
                        </a:spcAft>
                      </a:pPr>
                      <a:r>
                        <a:rPr lang="en-US" sz="1800" kern="100" dirty="0">
                          <a:solidFill>
                            <a:schemeClr val="bg1"/>
                          </a:solidFill>
                          <a:effectLst/>
                        </a:rPr>
                        <a:t>RP</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8B356C"/>
                    </a:solidFill>
                  </a:tcPr>
                </a:tc>
                <a:tc>
                  <a:txBody>
                    <a:bodyPr/>
                    <a:lstStyle/>
                    <a:p>
                      <a:pPr marL="0" marR="0" algn="ctr">
                        <a:lnSpc>
                          <a:spcPct val="107000"/>
                        </a:lnSpc>
                        <a:spcBef>
                          <a:spcPts val="0"/>
                        </a:spcBef>
                        <a:spcAft>
                          <a:spcPts val="0"/>
                        </a:spcAft>
                      </a:pPr>
                      <a:r>
                        <a:rPr lang="en-US" sz="1800" kern="100" dirty="0">
                          <a:solidFill>
                            <a:schemeClr val="bg1"/>
                          </a:solidFill>
                          <a:effectLst/>
                        </a:rPr>
                        <a:t>-</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800" kern="100" dirty="0">
                          <a:solidFill>
                            <a:schemeClr val="bg1"/>
                          </a:solidFill>
                          <a:effectLst/>
                        </a:rPr>
                        <a:t>NQ</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B356C"/>
                    </a:solidFill>
                  </a:tcPr>
                </a:tc>
                <a:extLst>
                  <a:ext uri="{0D108BD9-81ED-4DB2-BD59-A6C34878D82A}">
                    <a16:rowId xmlns:a16="http://schemas.microsoft.com/office/drawing/2014/main" val="1464776816"/>
                  </a:ext>
                </a:extLst>
              </a:tr>
              <a:tr h="396255">
                <a:tc>
                  <a:txBody>
                    <a:bodyPr/>
                    <a:lstStyle/>
                    <a:p>
                      <a:pPr marL="0" marR="0" algn="ctr">
                        <a:lnSpc>
                          <a:spcPct val="107000"/>
                        </a:lnSpc>
                        <a:spcBef>
                          <a:spcPts val="0"/>
                        </a:spcBef>
                        <a:spcAft>
                          <a:spcPts val="0"/>
                        </a:spcAft>
                      </a:pPr>
                      <a:r>
                        <a:rPr lang="en-US" sz="1800" kern="100" dirty="0">
                          <a:solidFill>
                            <a:schemeClr val="bg1"/>
                          </a:solidFill>
                          <a:effectLst/>
                        </a:rPr>
                        <a:t>-</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R w="12700" cap="flat" cmpd="sng" algn="ctr">
                      <a:solidFill>
                        <a:schemeClr val="bg1"/>
                      </a:solidFill>
                      <a:prstDash val="solid"/>
                      <a:round/>
                      <a:headEnd type="none" w="med" len="med"/>
                      <a:tailEnd type="none" w="med" len="med"/>
                    </a:lnR>
                    <a:solidFill>
                      <a:schemeClr val="tx1"/>
                    </a:solidFill>
                  </a:tcPr>
                </a:tc>
                <a:tc>
                  <a:txBody>
                    <a:bodyPr/>
                    <a:lstStyle/>
                    <a:p>
                      <a:pPr marL="0" marR="0" algn="ctr">
                        <a:lnSpc>
                          <a:spcPct val="107000"/>
                        </a:lnSpc>
                        <a:spcBef>
                          <a:spcPts val="0"/>
                        </a:spcBef>
                        <a:spcAft>
                          <a:spcPts val="0"/>
                        </a:spcAft>
                      </a:pPr>
                      <a:r>
                        <a:rPr lang="en-US" sz="1800" kern="100" dirty="0">
                          <a:solidFill>
                            <a:schemeClr val="bg1"/>
                          </a:solidFill>
                          <a:effectLst/>
                        </a:rPr>
                        <a:t>-</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tx1"/>
                    </a:solidFill>
                  </a:tcPr>
                </a:tc>
                <a:tc>
                  <a:txBody>
                    <a:bodyPr/>
                    <a:lstStyle/>
                    <a:p>
                      <a:pPr marL="0" marR="0" algn="ctr">
                        <a:lnSpc>
                          <a:spcPct val="107000"/>
                        </a:lnSpc>
                        <a:spcBef>
                          <a:spcPts val="0"/>
                        </a:spcBef>
                        <a:spcAft>
                          <a:spcPts val="0"/>
                        </a:spcAft>
                      </a:pPr>
                      <a:r>
                        <a:rPr lang="en-US" sz="1800" kern="100" dirty="0">
                          <a:solidFill>
                            <a:schemeClr val="bg1"/>
                          </a:solidFill>
                          <a:effectLst/>
                        </a:rPr>
                        <a:t>-</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L w="12700" cap="flat" cmpd="sng" algn="ctr">
                      <a:solidFill>
                        <a:schemeClr val="bg1"/>
                      </a:solidFill>
                      <a:prstDash val="solid"/>
                      <a:round/>
                      <a:headEnd type="none" w="med" len="med"/>
                      <a:tailEnd type="none" w="med" len="med"/>
                    </a:lnL>
                    <a:solidFill>
                      <a:schemeClr val="tx1"/>
                    </a:solidFill>
                  </a:tcPr>
                </a:tc>
                <a:tc>
                  <a:txBody>
                    <a:bodyPr/>
                    <a:lstStyle/>
                    <a:p>
                      <a:pPr marL="0" marR="0" algn="ctr">
                        <a:lnSpc>
                          <a:spcPct val="107000"/>
                        </a:lnSpc>
                        <a:spcBef>
                          <a:spcPts val="0"/>
                        </a:spcBef>
                        <a:spcAft>
                          <a:spcPts val="0"/>
                        </a:spcAft>
                      </a:pPr>
                      <a:r>
                        <a:rPr lang="en-US" sz="1800" kern="100" dirty="0">
                          <a:effectLst/>
                        </a:rPr>
                        <a:t>NF</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rgbClr val="FFCCFF"/>
                    </a:solidFill>
                  </a:tcPr>
                </a:tc>
                <a:tc>
                  <a:txBody>
                    <a:bodyPr/>
                    <a:lstStyle/>
                    <a:p>
                      <a:pPr marL="0" marR="0" algn="ctr">
                        <a:lnSpc>
                          <a:spcPct val="107000"/>
                        </a:lnSpc>
                        <a:spcBef>
                          <a:spcPts val="0"/>
                        </a:spcBef>
                        <a:spcAft>
                          <a:spcPts val="0"/>
                        </a:spcAft>
                      </a:pPr>
                      <a:r>
                        <a:rPr lang="en-US" sz="1800" kern="100" dirty="0">
                          <a:effectLst/>
                        </a:rPr>
                        <a:t>NF</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rgbClr val="FFCCFF"/>
                    </a:solidFill>
                  </a:tcPr>
                </a:tc>
                <a:tc>
                  <a:txBody>
                    <a:bodyPr/>
                    <a:lstStyle/>
                    <a:p>
                      <a:pPr marL="0" marR="0" algn="ctr">
                        <a:lnSpc>
                          <a:spcPct val="107000"/>
                        </a:lnSpc>
                        <a:spcBef>
                          <a:spcPts val="0"/>
                        </a:spcBef>
                        <a:spcAft>
                          <a:spcPts val="0"/>
                        </a:spcAft>
                      </a:pPr>
                      <a:r>
                        <a:rPr lang="en-US" sz="1800" kern="100" dirty="0">
                          <a:effectLst/>
                        </a:rPr>
                        <a:t>NF</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rgbClr val="FFCCFF"/>
                    </a:solidFill>
                  </a:tcPr>
                </a:tc>
                <a:tc>
                  <a:txBody>
                    <a:bodyPr/>
                    <a:lstStyle/>
                    <a:p>
                      <a:pPr marL="0" marR="0" algn="ctr">
                        <a:lnSpc>
                          <a:spcPct val="107000"/>
                        </a:lnSpc>
                        <a:spcBef>
                          <a:spcPts val="0"/>
                        </a:spcBef>
                        <a:spcAft>
                          <a:spcPts val="0"/>
                        </a:spcAft>
                      </a:pPr>
                      <a:r>
                        <a:rPr lang="en-US" sz="1800" kern="100" dirty="0">
                          <a:solidFill>
                            <a:schemeClr val="bg1"/>
                          </a:solidFill>
                          <a:effectLst/>
                        </a:rPr>
                        <a:t>NS</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B356C"/>
                    </a:solidFill>
                  </a:tcPr>
                </a:tc>
                <a:tc>
                  <a:txBody>
                    <a:bodyPr/>
                    <a:lstStyle/>
                    <a:p>
                      <a:pPr marL="0" marR="0" algn="ctr">
                        <a:lnSpc>
                          <a:spcPct val="107000"/>
                        </a:lnSpc>
                        <a:spcBef>
                          <a:spcPts val="0"/>
                        </a:spcBef>
                        <a:spcAft>
                          <a:spcPts val="0"/>
                        </a:spcAft>
                      </a:pPr>
                      <a:r>
                        <a:rPr lang="en-US" sz="1800" kern="100" dirty="0">
                          <a:solidFill>
                            <a:schemeClr val="bg1"/>
                          </a:solidFill>
                          <a:effectLst/>
                        </a:rPr>
                        <a:t>NS</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B356C"/>
                    </a:solidFill>
                  </a:tcPr>
                </a:tc>
                <a:tc>
                  <a:txBody>
                    <a:bodyPr/>
                    <a:lstStyle/>
                    <a:p>
                      <a:pPr marL="0" marR="0" algn="ctr">
                        <a:lnSpc>
                          <a:spcPct val="107000"/>
                        </a:lnSpc>
                        <a:spcBef>
                          <a:spcPts val="0"/>
                        </a:spcBef>
                        <a:spcAft>
                          <a:spcPts val="0"/>
                        </a:spcAft>
                      </a:pPr>
                      <a:r>
                        <a:rPr lang="en-US" sz="1800" kern="100" dirty="0">
                          <a:solidFill>
                            <a:schemeClr val="bg1"/>
                          </a:solidFill>
                          <a:effectLst/>
                        </a:rPr>
                        <a:t>NS</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B356C"/>
                    </a:solidFill>
                  </a:tcPr>
                </a:tc>
                <a:tc>
                  <a:txBody>
                    <a:bodyPr/>
                    <a:lstStyle/>
                    <a:p>
                      <a:pPr marL="0" marR="0" algn="ctr">
                        <a:lnSpc>
                          <a:spcPct val="107000"/>
                        </a:lnSpc>
                        <a:spcBef>
                          <a:spcPts val="0"/>
                        </a:spcBef>
                        <a:spcAft>
                          <a:spcPts val="0"/>
                        </a:spcAft>
                      </a:pPr>
                      <a:r>
                        <a:rPr lang="en-US" sz="1800" kern="100" dirty="0">
                          <a:solidFill>
                            <a:schemeClr val="bg1"/>
                          </a:solidFill>
                          <a:effectLst/>
                        </a:rPr>
                        <a:t>NQ</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B356C"/>
                    </a:solidFill>
                  </a:tcPr>
                </a:tc>
                <a:extLst>
                  <a:ext uri="{0D108BD9-81ED-4DB2-BD59-A6C34878D82A}">
                    <a16:rowId xmlns:a16="http://schemas.microsoft.com/office/drawing/2014/main" val="189167923"/>
                  </a:ext>
                </a:extLst>
              </a:tr>
              <a:tr h="396255">
                <a:tc>
                  <a:txBody>
                    <a:bodyPr/>
                    <a:lstStyle/>
                    <a:p>
                      <a:pPr marL="0" marR="0" algn="ctr">
                        <a:lnSpc>
                          <a:spcPct val="107000"/>
                        </a:lnSpc>
                        <a:spcBef>
                          <a:spcPts val="0"/>
                        </a:spcBef>
                        <a:spcAft>
                          <a:spcPts val="0"/>
                        </a:spcAft>
                      </a:pPr>
                      <a:r>
                        <a:rPr lang="en-US" sz="1800" kern="100" dirty="0">
                          <a:effectLst/>
                        </a:rPr>
                        <a:t>OA</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rgbClr val="E8D9F3"/>
                    </a:solidFill>
                  </a:tcPr>
                </a:tc>
                <a:tc>
                  <a:txBody>
                    <a:bodyPr/>
                    <a:lstStyle/>
                    <a:p>
                      <a:pPr marL="0" marR="0" algn="ctr">
                        <a:lnSpc>
                          <a:spcPct val="107000"/>
                        </a:lnSpc>
                        <a:spcBef>
                          <a:spcPts val="0"/>
                        </a:spcBef>
                        <a:spcAft>
                          <a:spcPts val="0"/>
                        </a:spcAft>
                      </a:pPr>
                      <a:r>
                        <a:rPr lang="en-US" sz="1800" kern="100" dirty="0">
                          <a:effectLst/>
                        </a:rPr>
                        <a:t>OA</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rgbClr val="E8D9F3"/>
                    </a:solidFill>
                  </a:tcPr>
                </a:tc>
                <a:tc>
                  <a:txBody>
                    <a:bodyPr/>
                    <a:lstStyle/>
                    <a:p>
                      <a:pPr marL="0" marR="0" algn="ctr">
                        <a:lnSpc>
                          <a:spcPct val="107000"/>
                        </a:lnSpc>
                        <a:spcBef>
                          <a:spcPts val="0"/>
                        </a:spcBef>
                        <a:spcAft>
                          <a:spcPts val="0"/>
                        </a:spcAft>
                      </a:pPr>
                      <a:r>
                        <a:rPr lang="en-US" sz="1800" kern="100">
                          <a:effectLst/>
                        </a:rPr>
                        <a:t>OA</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rgbClr val="E8D9F3"/>
                    </a:solidFill>
                  </a:tcPr>
                </a:tc>
                <a:tc>
                  <a:txBody>
                    <a:bodyPr/>
                    <a:lstStyle/>
                    <a:p>
                      <a:pPr marL="0" marR="0" algn="ctr">
                        <a:lnSpc>
                          <a:spcPct val="107000"/>
                        </a:lnSpc>
                        <a:spcBef>
                          <a:spcPts val="0"/>
                        </a:spcBef>
                        <a:spcAft>
                          <a:spcPts val="0"/>
                        </a:spcAft>
                      </a:pPr>
                      <a:r>
                        <a:rPr lang="en-US" sz="1800" kern="100" dirty="0">
                          <a:effectLst/>
                        </a:rPr>
                        <a:t>OA</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rgbClr val="E8D9F3"/>
                    </a:solidFill>
                  </a:tcPr>
                </a:tc>
                <a:tc>
                  <a:txBody>
                    <a:bodyPr/>
                    <a:lstStyle/>
                    <a:p>
                      <a:pPr marL="0" marR="0" algn="ctr">
                        <a:lnSpc>
                          <a:spcPct val="107000"/>
                        </a:lnSpc>
                        <a:spcBef>
                          <a:spcPts val="0"/>
                        </a:spcBef>
                        <a:spcAft>
                          <a:spcPts val="0"/>
                        </a:spcAft>
                      </a:pPr>
                      <a:r>
                        <a:rPr lang="en-US" sz="1800" kern="100" dirty="0">
                          <a:effectLst/>
                        </a:rPr>
                        <a:t>OA</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rgbClr val="E8D9F3"/>
                    </a:solidFill>
                  </a:tcPr>
                </a:tc>
                <a:tc>
                  <a:txBody>
                    <a:bodyPr/>
                    <a:lstStyle/>
                    <a:p>
                      <a:pPr marL="0" marR="0" algn="ctr">
                        <a:lnSpc>
                          <a:spcPct val="107000"/>
                        </a:lnSpc>
                        <a:spcBef>
                          <a:spcPts val="0"/>
                        </a:spcBef>
                        <a:spcAft>
                          <a:spcPts val="0"/>
                        </a:spcAft>
                      </a:pPr>
                      <a:r>
                        <a:rPr lang="en-US" sz="1800" kern="100">
                          <a:effectLst/>
                        </a:rPr>
                        <a:t>OA</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rgbClr val="E8D9F3"/>
                    </a:solidFill>
                  </a:tcPr>
                </a:tc>
                <a:tc>
                  <a:txBody>
                    <a:bodyPr/>
                    <a:lstStyle/>
                    <a:p>
                      <a:pPr marL="0" marR="0" algn="ctr">
                        <a:lnSpc>
                          <a:spcPct val="107000"/>
                        </a:lnSpc>
                        <a:spcBef>
                          <a:spcPts val="0"/>
                        </a:spcBef>
                        <a:spcAft>
                          <a:spcPts val="0"/>
                        </a:spcAft>
                      </a:pPr>
                      <a:r>
                        <a:rPr lang="en-US" sz="1800" kern="100" dirty="0">
                          <a:solidFill>
                            <a:schemeClr val="bg1"/>
                          </a:solidFill>
                          <a:effectLst/>
                        </a:rPr>
                        <a:t>EE</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C37AF"/>
                    </a:solidFill>
                  </a:tcPr>
                </a:tc>
                <a:tc>
                  <a:txBody>
                    <a:bodyPr/>
                    <a:lstStyle/>
                    <a:p>
                      <a:pPr marL="0" marR="0" algn="ctr">
                        <a:lnSpc>
                          <a:spcPct val="107000"/>
                        </a:lnSpc>
                        <a:spcBef>
                          <a:spcPts val="0"/>
                        </a:spcBef>
                        <a:spcAft>
                          <a:spcPts val="0"/>
                        </a:spcAft>
                      </a:pPr>
                      <a:r>
                        <a:rPr lang="en-US" sz="1800" kern="100" dirty="0">
                          <a:solidFill>
                            <a:schemeClr val="bg1"/>
                          </a:solidFill>
                          <a:effectLst/>
                        </a:rPr>
                        <a:t>EE</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C37AF"/>
                    </a:solidFill>
                  </a:tcPr>
                </a:tc>
                <a:tc>
                  <a:txBody>
                    <a:bodyPr/>
                    <a:lstStyle/>
                    <a:p>
                      <a:pPr marL="0" marR="0" algn="ctr">
                        <a:lnSpc>
                          <a:spcPct val="107000"/>
                        </a:lnSpc>
                        <a:spcBef>
                          <a:spcPts val="0"/>
                        </a:spcBef>
                        <a:spcAft>
                          <a:spcPts val="0"/>
                        </a:spcAft>
                      </a:pPr>
                      <a:r>
                        <a:rPr lang="en-US" sz="1800" kern="100" dirty="0">
                          <a:solidFill>
                            <a:schemeClr val="bg1"/>
                          </a:solidFill>
                          <a:effectLst/>
                        </a:rPr>
                        <a:t>EE</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C37AF"/>
                    </a:solidFill>
                  </a:tcPr>
                </a:tc>
                <a:tc>
                  <a:txBody>
                    <a:bodyPr/>
                    <a:lstStyle/>
                    <a:p>
                      <a:pPr marL="0" marR="0" algn="ctr">
                        <a:lnSpc>
                          <a:spcPct val="107000"/>
                        </a:lnSpc>
                        <a:spcBef>
                          <a:spcPts val="0"/>
                        </a:spcBef>
                        <a:spcAft>
                          <a:spcPts val="0"/>
                        </a:spcAft>
                      </a:pPr>
                      <a:r>
                        <a:rPr lang="en-US" sz="1800" kern="100" dirty="0">
                          <a:solidFill>
                            <a:schemeClr val="bg1"/>
                          </a:solidFill>
                          <a:effectLst/>
                        </a:rPr>
                        <a:t>A</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C37AF"/>
                    </a:solidFill>
                  </a:tcPr>
                </a:tc>
                <a:extLst>
                  <a:ext uri="{0D108BD9-81ED-4DB2-BD59-A6C34878D82A}">
                    <a16:rowId xmlns:a16="http://schemas.microsoft.com/office/drawing/2014/main" val="2406143703"/>
                  </a:ext>
                </a:extLst>
              </a:tr>
              <a:tr h="396255">
                <a:tc>
                  <a:txBody>
                    <a:bodyPr/>
                    <a:lstStyle/>
                    <a:p>
                      <a:pPr marL="0" marR="0" algn="ctr">
                        <a:lnSpc>
                          <a:spcPct val="107000"/>
                        </a:lnSpc>
                        <a:spcBef>
                          <a:spcPts val="0"/>
                        </a:spcBef>
                        <a:spcAft>
                          <a:spcPts val="0"/>
                        </a:spcAft>
                      </a:pPr>
                      <a:r>
                        <a:rPr lang="en-US" sz="1800" kern="100">
                          <a:effectLst/>
                        </a:rPr>
                        <a:t>OA</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rgbClr val="E8D9F3"/>
                    </a:solidFill>
                  </a:tcPr>
                </a:tc>
                <a:tc>
                  <a:txBody>
                    <a:bodyPr/>
                    <a:lstStyle/>
                    <a:p>
                      <a:pPr marL="0" marR="0" algn="ctr">
                        <a:lnSpc>
                          <a:spcPct val="107000"/>
                        </a:lnSpc>
                        <a:spcBef>
                          <a:spcPts val="0"/>
                        </a:spcBef>
                        <a:spcAft>
                          <a:spcPts val="0"/>
                        </a:spcAft>
                      </a:pPr>
                      <a:r>
                        <a:rPr lang="en-US" sz="1800" kern="100">
                          <a:effectLst/>
                        </a:rPr>
                        <a:t>OA</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rgbClr val="E8D9F3"/>
                    </a:solidFill>
                  </a:tcPr>
                </a:tc>
                <a:tc>
                  <a:txBody>
                    <a:bodyPr/>
                    <a:lstStyle/>
                    <a:p>
                      <a:pPr marL="0" marR="0" algn="ctr">
                        <a:lnSpc>
                          <a:spcPct val="107000"/>
                        </a:lnSpc>
                        <a:spcBef>
                          <a:spcPts val="0"/>
                        </a:spcBef>
                        <a:spcAft>
                          <a:spcPts val="0"/>
                        </a:spcAft>
                      </a:pPr>
                      <a:r>
                        <a:rPr lang="en-US" sz="1800" kern="100" dirty="0">
                          <a:effectLst/>
                        </a:rPr>
                        <a:t>OA</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rgbClr val="E8D9F3"/>
                    </a:solidFill>
                  </a:tcPr>
                </a:tc>
                <a:tc>
                  <a:txBody>
                    <a:bodyPr/>
                    <a:lstStyle/>
                    <a:p>
                      <a:pPr marL="0" marR="0" algn="ctr">
                        <a:lnSpc>
                          <a:spcPct val="107000"/>
                        </a:lnSpc>
                        <a:spcBef>
                          <a:spcPts val="0"/>
                        </a:spcBef>
                        <a:spcAft>
                          <a:spcPts val="0"/>
                        </a:spcAft>
                      </a:pPr>
                      <a:r>
                        <a:rPr lang="en-US" sz="1800" kern="100" dirty="0">
                          <a:effectLst/>
                        </a:rPr>
                        <a:t>OA</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rgbClr val="E8D9F3"/>
                    </a:solidFill>
                  </a:tcPr>
                </a:tc>
                <a:tc>
                  <a:txBody>
                    <a:bodyPr/>
                    <a:lstStyle/>
                    <a:p>
                      <a:pPr marL="0" marR="0" algn="ctr">
                        <a:lnSpc>
                          <a:spcPct val="107000"/>
                        </a:lnSpc>
                        <a:spcBef>
                          <a:spcPts val="0"/>
                        </a:spcBef>
                        <a:spcAft>
                          <a:spcPts val="0"/>
                        </a:spcAft>
                      </a:pPr>
                      <a:r>
                        <a:rPr lang="en-US" sz="1800" kern="100" dirty="0">
                          <a:effectLst/>
                        </a:rPr>
                        <a:t>OA</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rgbClr val="E8D9F3"/>
                    </a:solidFill>
                  </a:tcPr>
                </a:tc>
                <a:tc>
                  <a:txBody>
                    <a:bodyPr/>
                    <a:lstStyle/>
                    <a:p>
                      <a:pPr marL="0" marR="0" algn="ctr">
                        <a:lnSpc>
                          <a:spcPct val="107000"/>
                        </a:lnSpc>
                        <a:spcBef>
                          <a:spcPts val="0"/>
                        </a:spcBef>
                        <a:spcAft>
                          <a:spcPts val="0"/>
                        </a:spcAft>
                      </a:pPr>
                      <a:r>
                        <a:rPr lang="en-US" sz="1800" kern="100" dirty="0">
                          <a:effectLst/>
                        </a:rPr>
                        <a:t>OA</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rgbClr val="E8D9F3"/>
                    </a:solidFill>
                  </a:tcPr>
                </a:tc>
                <a:tc>
                  <a:txBody>
                    <a:bodyPr/>
                    <a:lstStyle/>
                    <a:p>
                      <a:pPr marL="0" marR="0" algn="ctr">
                        <a:lnSpc>
                          <a:spcPct val="107000"/>
                        </a:lnSpc>
                        <a:spcBef>
                          <a:spcPts val="0"/>
                        </a:spcBef>
                        <a:spcAft>
                          <a:spcPts val="0"/>
                        </a:spcAft>
                      </a:pPr>
                      <a:r>
                        <a:rPr lang="en-US" sz="1800" kern="100" dirty="0">
                          <a:solidFill>
                            <a:schemeClr val="bg1"/>
                          </a:solidFill>
                          <a:effectLst/>
                        </a:rPr>
                        <a:t>-</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tx1"/>
                    </a:solidFill>
                  </a:tcPr>
                </a:tc>
                <a:tc>
                  <a:txBody>
                    <a:bodyPr/>
                    <a:lstStyle/>
                    <a:p>
                      <a:pPr marL="0" marR="0" algn="ctr">
                        <a:lnSpc>
                          <a:spcPct val="107000"/>
                        </a:lnSpc>
                        <a:spcBef>
                          <a:spcPts val="0"/>
                        </a:spcBef>
                        <a:spcAft>
                          <a:spcPts val="0"/>
                        </a:spcAft>
                      </a:pPr>
                      <a:r>
                        <a:rPr lang="en-US" sz="1800" kern="100" dirty="0">
                          <a:solidFill>
                            <a:schemeClr val="bg1"/>
                          </a:solidFill>
                          <a:effectLst/>
                        </a:rPr>
                        <a:t>-</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tx1"/>
                    </a:solidFill>
                  </a:tcPr>
                </a:tc>
                <a:tc>
                  <a:txBody>
                    <a:bodyPr/>
                    <a:lstStyle/>
                    <a:p>
                      <a:pPr marL="0" marR="0" algn="ctr">
                        <a:lnSpc>
                          <a:spcPct val="107000"/>
                        </a:lnSpc>
                        <a:spcBef>
                          <a:spcPts val="0"/>
                        </a:spcBef>
                        <a:spcAft>
                          <a:spcPts val="0"/>
                        </a:spcAft>
                      </a:pPr>
                      <a:r>
                        <a:rPr lang="en-US" sz="1800" kern="100" dirty="0">
                          <a:solidFill>
                            <a:schemeClr val="bg1"/>
                          </a:solidFill>
                          <a:effectLst/>
                        </a:rPr>
                        <a:t>F</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7C37AF"/>
                    </a:solidFill>
                  </a:tcPr>
                </a:tc>
                <a:tc>
                  <a:txBody>
                    <a:bodyPr/>
                    <a:lstStyle/>
                    <a:p>
                      <a:pPr marL="0" marR="0" algn="ctr">
                        <a:lnSpc>
                          <a:spcPct val="107000"/>
                        </a:lnSpc>
                        <a:spcBef>
                          <a:spcPts val="0"/>
                        </a:spcBef>
                        <a:spcAft>
                          <a:spcPts val="0"/>
                        </a:spcAft>
                      </a:pPr>
                      <a:r>
                        <a:rPr lang="en-US" sz="1800" kern="100" dirty="0">
                          <a:solidFill>
                            <a:schemeClr val="bg1"/>
                          </a:solidFill>
                          <a:effectLst/>
                        </a:rPr>
                        <a:t>F</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rgbClr val="7C37AF"/>
                    </a:solidFill>
                  </a:tcPr>
                </a:tc>
                <a:extLst>
                  <a:ext uri="{0D108BD9-81ED-4DB2-BD59-A6C34878D82A}">
                    <a16:rowId xmlns:a16="http://schemas.microsoft.com/office/drawing/2014/main" val="1398942340"/>
                  </a:ext>
                </a:extLst>
              </a:tr>
              <a:tr h="396255">
                <a:tc>
                  <a:txBody>
                    <a:bodyPr/>
                    <a:lstStyle/>
                    <a:p>
                      <a:pPr marL="0" marR="0" algn="ctr">
                        <a:lnSpc>
                          <a:spcPct val="107000"/>
                        </a:lnSpc>
                        <a:spcBef>
                          <a:spcPts val="0"/>
                        </a:spcBef>
                        <a:spcAft>
                          <a:spcPts val="0"/>
                        </a:spcAft>
                      </a:pPr>
                      <a:r>
                        <a:rPr lang="en-US" sz="1800" kern="100" dirty="0">
                          <a:effectLst/>
                        </a:rPr>
                        <a:t>G</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accent5">
                        <a:lumMod val="20000"/>
                        <a:lumOff val="80000"/>
                      </a:schemeClr>
                    </a:solidFill>
                  </a:tcPr>
                </a:tc>
                <a:tc>
                  <a:txBody>
                    <a:bodyPr/>
                    <a:lstStyle/>
                    <a:p>
                      <a:pPr marL="0" marR="0" algn="ctr">
                        <a:lnSpc>
                          <a:spcPct val="107000"/>
                        </a:lnSpc>
                        <a:spcBef>
                          <a:spcPts val="0"/>
                        </a:spcBef>
                        <a:spcAft>
                          <a:spcPts val="0"/>
                        </a:spcAft>
                      </a:pPr>
                      <a:r>
                        <a:rPr lang="en-US" sz="1800" kern="100" dirty="0">
                          <a:effectLst/>
                        </a:rPr>
                        <a:t>G</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accent5">
                        <a:lumMod val="20000"/>
                        <a:lumOff val="80000"/>
                      </a:schemeClr>
                    </a:solidFill>
                  </a:tcPr>
                </a:tc>
                <a:tc>
                  <a:txBody>
                    <a:bodyPr/>
                    <a:lstStyle/>
                    <a:p>
                      <a:pPr marL="0" marR="0" algn="ctr">
                        <a:lnSpc>
                          <a:spcPct val="107000"/>
                        </a:lnSpc>
                        <a:spcBef>
                          <a:spcPts val="0"/>
                        </a:spcBef>
                        <a:spcAft>
                          <a:spcPts val="0"/>
                        </a:spcAft>
                      </a:pPr>
                      <a:r>
                        <a:rPr lang="en-US" sz="1800" kern="100" dirty="0">
                          <a:effectLst/>
                        </a:rPr>
                        <a:t>G</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accent5">
                        <a:lumMod val="20000"/>
                        <a:lumOff val="80000"/>
                      </a:schemeClr>
                    </a:solidFill>
                  </a:tcPr>
                </a:tc>
                <a:tc>
                  <a:txBody>
                    <a:bodyPr/>
                    <a:lstStyle/>
                    <a:p>
                      <a:pPr marL="0" marR="0" algn="ctr">
                        <a:lnSpc>
                          <a:spcPct val="107000"/>
                        </a:lnSpc>
                        <a:spcBef>
                          <a:spcPts val="0"/>
                        </a:spcBef>
                        <a:spcAft>
                          <a:spcPts val="0"/>
                        </a:spcAft>
                      </a:pPr>
                      <a:r>
                        <a:rPr lang="en-US" sz="1800" kern="100" dirty="0">
                          <a:effectLst/>
                        </a:rPr>
                        <a:t>G</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accent5">
                        <a:lumMod val="20000"/>
                        <a:lumOff val="80000"/>
                      </a:schemeClr>
                    </a:solidFill>
                  </a:tcPr>
                </a:tc>
                <a:tc>
                  <a:txBody>
                    <a:bodyPr/>
                    <a:lstStyle/>
                    <a:p>
                      <a:pPr marL="0" marR="0" algn="ctr">
                        <a:lnSpc>
                          <a:spcPct val="107000"/>
                        </a:lnSpc>
                        <a:spcBef>
                          <a:spcPts val="0"/>
                        </a:spcBef>
                        <a:spcAft>
                          <a:spcPts val="0"/>
                        </a:spcAft>
                      </a:pPr>
                      <a:r>
                        <a:rPr lang="en-US" sz="1800" kern="100" dirty="0">
                          <a:effectLst/>
                        </a:rPr>
                        <a:t>G</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accent5">
                        <a:lumMod val="20000"/>
                        <a:lumOff val="80000"/>
                      </a:schemeClr>
                    </a:solidFill>
                  </a:tcPr>
                </a:tc>
                <a:tc>
                  <a:txBody>
                    <a:bodyPr/>
                    <a:lstStyle/>
                    <a:p>
                      <a:pPr marL="0" marR="0" algn="ctr">
                        <a:lnSpc>
                          <a:spcPct val="107000"/>
                        </a:lnSpc>
                        <a:spcBef>
                          <a:spcPts val="0"/>
                        </a:spcBef>
                        <a:spcAft>
                          <a:spcPts val="0"/>
                        </a:spcAft>
                      </a:pPr>
                      <a:r>
                        <a:rPr lang="en-US" sz="1800" kern="100" dirty="0">
                          <a:effectLst/>
                        </a:rPr>
                        <a:t>G</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accent5">
                        <a:lumMod val="20000"/>
                        <a:lumOff val="80000"/>
                      </a:schemeClr>
                    </a:solidFill>
                  </a:tcPr>
                </a:tc>
                <a:tc>
                  <a:txBody>
                    <a:bodyPr/>
                    <a:lstStyle/>
                    <a:p>
                      <a:pPr marL="0" marR="0" algn="ctr">
                        <a:lnSpc>
                          <a:spcPct val="107000"/>
                        </a:lnSpc>
                        <a:spcBef>
                          <a:spcPts val="0"/>
                        </a:spcBef>
                        <a:spcAft>
                          <a:spcPts val="0"/>
                        </a:spcAft>
                      </a:pPr>
                      <a:r>
                        <a:rPr lang="en-US" sz="1800" kern="100" dirty="0">
                          <a:effectLst/>
                        </a:rPr>
                        <a:t>G</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accent5">
                        <a:lumMod val="60000"/>
                        <a:lumOff val="40000"/>
                      </a:schemeClr>
                    </a:solidFill>
                  </a:tcPr>
                </a:tc>
                <a:tc>
                  <a:txBody>
                    <a:bodyPr/>
                    <a:lstStyle/>
                    <a:p>
                      <a:pPr marL="0" marR="0" algn="ctr">
                        <a:lnSpc>
                          <a:spcPct val="107000"/>
                        </a:lnSpc>
                        <a:spcBef>
                          <a:spcPts val="0"/>
                        </a:spcBef>
                        <a:spcAft>
                          <a:spcPts val="0"/>
                        </a:spcAft>
                      </a:pPr>
                      <a:r>
                        <a:rPr lang="en-US" sz="1800" kern="100" dirty="0">
                          <a:effectLst/>
                        </a:rPr>
                        <a:t>G</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accent5">
                        <a:lumMod val="60000"/>
                        <a:lumOff val="40000"/>
                      </a:schemeClr>
                    </a:solidFill>
                  </a:tcPr>
                </a:tc>
                <a:tc>
                  <a:txBody>
                    <a:bodyPr/>
                    <a:lstStyle/>
                    <a:p>
                      <a:pPr marL="0" marR="0" algn="ctr">
                        <a:lnSpc>
                          <a:spcPct val="107000"/>
                        </a:lnSpc>
                        <a:spcBef>
                          <a:spcPts val="0"/>
                        </a:spcBef>
                        <a:spcAft>
                          <a:spcPts val="0"/>
                        </a:spcAft>
                      </a:pPr>
                      <a:r>
                        <a:rPr lang="en-US" sz="1800" kern="100" dirty="0">
                          <a:effectLst/>
                        </a:rPr>
                        <a:t>G</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accent5">
                        <a:lumMod val="60000"/>
                        <a:lumOff val="40000"/>
                      </a:schemeClr>
                    </a:solidFill>
                  </a:tcPr>
                </a:tc>
                <a:tc>
                  <a:txBody>
                    <a:bodyPr/>
                    <a:lstStyle/>
                    <a:p>
                      <a:pPr marL="0" marR="0" algn="ctr">
                        <a:lnSpc>
                          <a:spcPct val="107000"/>
                        </a:lnSpc>
                        <a:spcBef>
                          <a:spcPts val="0"/>
                        </a:spcBef>
                        <a:spcAft>
                          <a:spcPts val="0"/>
                        </a:spcAft>
                      </a:pPr>
                      <a:r>
                        <a:rPr lang="en-US" sz="1800" kern="100" dirty="0">
                          <a:effectLst/>
                        </a:rPr>
                        <a:t>G</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accent5">
                        <a:lumMod val="60000"/>
                        <a:lumOff val="40000"/>
                      </a:schemeClr>
                    </a:solidFill>
                  </a:tcPr>
                </a:tc>
                <a:extLst>
                  <a:ext uri="{0D108BD9-81ED-4DB2-BD59-A6C34878D82A}">
                    <a16:rowId xmlns:a16="http://schemas.microsoft.com/office/drawing/2014/main" val="1331128535"/>
                  </a:ext>
                </a:extLst>
              </a:tr>
              <a:tr h="396255">
                <a:tc>
                  <a:txBody>
                    <a:bodyPr/>
                    <a:lstStyle/>
                    <a:p>
                      <a:pPr marL="0" marR="0" algn="ctr">
                        <a:lnSpc>
                          <a:spcPct val="107000"/>
                        </a:lnSpc>
                        <a:spcBef>
                          <a:spcPts val="0"/>
                        </a:spcBef>
                        <a:spcAft>
                          <a:spcPts val="0"/>
                        </a:spcAft>
                      </a:pPr>
                      <a:r>
                        <a:rPr lang="en-US" sz="1800" kern="100">
                          <a:effectLst/>
                        </a:rPr>
                        <a:t>M</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accent5">
                        <a:lumMod val="20000"/>
                        <a:lumOff val="80000"/>
                      </a:schemeClr>
                    </a:solidFill>
                  </a:tcPr>
                </a:tc>
                <a:tc>
                  <a:txBody>
                    <a:bodyPr/>
                    <a:lstStyle/>
                    <a:p>
                      <a:pPr marL="0" marR="0" algn="ctr">
                        <a:lnSpc>
                          <a:spcPct val="107000"/>
                        </a:lnSpc>
                        <a:spcBef>
                          <a:spcPts val="0"/>
                        </a:spcBef>
                        <a:spcAft>
                          <a:spcPts val="0"/>
                        </a:spcAft>
                      </a:pPr>
                      <a:r>
                        <a:rPr lang="en-US" sz="1800" kern="100">
                          <a:effectLst/>
                        </a:rPr>
                        <a:t>M</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accent5">
                        <a:lumMod val="20000"/>
                        <a:lumOff val="80000"/>
                      </a:schemeClr>
                    </a:solidFill>
                  </a:tcPr>
                </a:tc>
                <a:tc>
                  <a:txBody>
                    <a:bodyPr/>
                    <a:lstStyle/>
                    <a:p>
                      <a:pPr marL="0" marR="0" algn="ctr">
                        <a:lnSpc>
                          <a:spcPct val="107000"/>
                        </a:lnSpc>
                        <a:spcBef>
                          <a:spcPts val="0"/>
                        </a:spcBef>
                        <a:spcAft>
                          <a:spcPts val="0"/>
                        </a:spcAft>
                      </a:pPr>
                      <a:r>
                        <a:rPr lang="en-US" sz="1800" kern="100">
                          <a:effectLst/>
                        </a:rPr>
                        <a:t>M</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accent5">
                        <a:lumMod val="20000"/>
                        <a:lumOff val="80000"/>
                      </a:schemeClr>
                    </a:solidFill>
                  </a:tcPr>
                </a:tc>
                <a:tc>
                  <a:txBody>
                    <a:bodyPr/>
                    <a:lstStyle/>
                    <a:p>
                      <a:pPr marL="0" marR="0" algn="ctr">
                        <a:lnSpc>
                          <a:spcPct val="107000"/>
                        </a:lnSpc>
                        <a:spcBef>
                          <a:spcPts val="0"/>
                        </a:spcBef>
                        <a:spcAft>
                          <a:spcPts val="0"/>
                        </a:spcAft>
                      </a:pPr>
                      <a:r>
                        <a:rPr lang="en-US" sz="1800" kern="100">
                          <a:effectLst/>
                        </a:rPr>
                        <a:t>M</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accent5">
                        <a:lumMod val="20000"/>
                        <a:lumOff val="80000"/>
                      </a:schemeClr>
                    </a:solidFill>
                  </a:tcPr>
                </a:tc>
                <a:tc>
                  <a:txBody>
                    <a:bodyPr/>
                    <a:lstStyle/>
                    <a:p>
                      <a:pPr marL="0" marR="0" algn="ctr">
                        <a:lnSpc>
                          <a:spcPct val="107000"/>
                        </a:lnSpc>
                        <a:spcBef>
                          <a:spcPts val="0"/>
                        </a:spcBef>
                        <a:spcAft>
                          <a:spcPts val="0"/>
                        </a:spcAft>
                      </a:pPr>
                      <a:r>
                        <a:rPr lang="en-US" sz="1800" kern="100" dirty="0">
                          <a:effectLst/>
                        </a:rPr>
                        <a:t>M</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accent5">
                        <a:lumMod val="20000"/>
                        <a:lumOff val="80000"/>
                      </a:schemeClr>
                    </a:solidFill>
                  </a:tcPr>
                </a:tc>
                <a:tc>
                  <a:txBody>
                    <a:bodyPr/>
                    <a:lstStyle/>
                    <a:p>
                      <a:pPr marL="0" marR="0" algn="ctr">
                        <a:lnSpc>
                          <a:spcPct val="107000"/>
                        </a:lnSpc>
                        <a:spcBef>
                          <a:spcPts val="0"/>
                        </a:spcBef>
                        <a:spcAft>
                          <a:spcPts val="0"/>
                        </a:spcAft>
                      </a:pPr>
                      <a:r>
                        <a:rPr lang="en-US" sz="1800" kern="100" dirty="0">
                          <a:effectLst/>
                        </a:rPr>
                        <a:t>M</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accent5">
                        <a:lumMod val="20000"/>
                        <a:lumOff val="80000"/>
                      </a:schemeClr>
                    </a:solidFill>
                  </a:tcPr>
                </a:tc>
                <a:tc>
                  <a:txBody>
                    <a:bodyPr/>
                    <a:lstStyle/>
                    <a:p>
                      <a:pPr marL="0" marR="0" algn="ctr">
                        <a:lnSpc>
                          <a:spcPct val="107000"/>
                        </a:lnSpc>
                        <a:spcBef>
                          <a:spcPts val="0"/>
                        </a:spcBef>
                        <a:spcAft>
                          <a:spcPts val="0"/>
                        </a:spcAft>
                      </a:pPr>
                      <a:r>
                        <a:rPr lang="en-US" sz="1800" kern="100" dirty="0">
                          <a:effectLst/>
                        </a:rPr>
                        <a:t>G</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accent5">
                        <a:lumMod val="60000"/>
                        <a:lumOff val="40000"/>
                      </a:schemeClr>
                    </a:solidFill>
                  </a:tcPr>
                </a:tc>
                <a:tc>
                  <a:txBody>
                    <a:bodyPr/>
                    <a:lstStyle/>
                    <a:p>
                      <a:pPr marL="0" marR="0" algn="ctr">
                        <a:lnSpc>
                          <a:spcPct val="107000"/>
                        </a:lnSpc>
                        <a:spcBef>
                          <a:spcPts val="0"/>
                        </a:spcBef>
                        <a:spcAft>
                          <a:spcPts val="0"/>
                        </a:spcAft>
                      </a:pPr>
                      <a:r>
                        <a:rPr lang="en-US" sz="1800" kern="100" dirty="0">
                          <a:effectLst/>
                        </a:rPr>
                        <a:t>G</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accent5">
                        <a:lumMod val="60000"/>
                        <a:lumOff val="40000"/>
                      </a:schemeClr>
                    </a:solidFill>
                  </a:tcPr>
                </a:tc>
                <a:tc>
                  <a:txBody>
                    <a:bodyPr/>
                    <a:lstStyle/>
                    <a:p>
                      <a:pPr marL="0" marR="0" algn="ctr">
                        <a:lnSpc>
                          <a:spcPct val="107000"/>
                        </a:lnSpc>
                        <a:spcBef>
                          <a:spcPts val="0"/>
                        </a:spcBef>
                        <a:spcAft>
                          <a:spcPts val="0"/>
                        </a:spcAft>
                      </a:pPr>
                      <a:r>
                        <a:rPr lang="en-US" sz="1800" kern="100" dirty="0">
                          <a:effectLst/>
                        </a:rPr>
                        <a:t>G</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accent5">
                        <a:lumMod val="60000"/>
                        <a:lumOff val="40000"/>
                      </a:schemeClr>
                    </a:solidFill>
                  </a:tcPr>
                </a:tc>
                <a:tc>
                  <a:txBody>
                    <a:bodyPr/>
                    <a:lstStyle/>
                    <a:p>
                      <a:pPr marL="0" marR="0" algn="ctr">
                        <a:lnSpc>
                          <a:spcPct val="107000"/>
                        </a:lnSpc>
                        <a:spcBef>
                          <a:spcPts val="0"/>
                        </a:spcBef>
                        <a:spcAft>
                          <a:spcPts val="0"/>
                        </a:spcAft>
                      </a:pPr>
                      <a:r>
                        <a:rPr lang="en-US" sz="1800" kern="100" dirty="0">
                          <a:effectLst/>
                        </a:rPr>
                        <a:t>G</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accent5">
                        <a:lumMod val="60000"/>
                        <a:lumOff val="40000"/>
                      </a:schemeClr>
                    </a:solidFill>
                  </a:tcPr>
                </a:tc>
                <a:extLst>
                  <a:ext uri="{0D108BD9-81ED-4DB2-BD59-A6C34878D82A}">
                    <a16:rowId xmlns:a16="http://schemas.microsoft.com/office/drawing/2014/main" val="1315715054"/>
                  </a:ext>
                </a:extLst>
              </a:tr>
              <a:tr h="396255">
                <a:tc>
                  <a:txBody>
                    <a:bodyPr/>
                    <a:lstStyle/>
                    <a:p>
                      <a:pPr marL="0" marR="0" algn="ctr">
                        <a:lnSpc>
                          <a:spcPct val="107000"/>
                        </a:lnSpc>
                        <a:spcBef>
                          <a:spcPts val="0"/>
                        </a:spcBef>
                        <a:spcAft>
                          <a:spcPts val="0"/>
                        </a:spcAft>
                      </a:pPr>
                      <a:r>
                        <a:rPr lang="en-US" sz="1800" kern="100" dirty="0">
                          <a:effectLst/>
                        </a:rPr>
                        <a:t>DL</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rgbClr val="FFB7FF"/>
                    </a:solidFill>
                  </a:tcPr>
                </a:tc>
                <a:tc>
                  <a:txBody>
                    <a:bodyPr/>
                    <a:lstStyle/>
                    <a:p>
                      <a:pPr marL="0" marR="0" algn="ctr">
                        <a:lnSpc>
                          <a:spcPct val="107000"/>
                        </a:lnSpc>
                        <a:spcBef>
                          <a:spcPts val="0"/>
                        </a:spcBef>
                        <a:spcAft>
                          <a:spcPts val="0"/>
                        </a:spcAft>
                      </a:pPr>
                      <a:r>
                        <a:rPr lang="en-US" sz="1800" kern="100" dirty="0">
                          <a:effectLst/>
                        </a:rPr>
                        <a:t>DL</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rgbClr val="FFB7FF"/>
                    </a:solidFill>
                  </a:tcPr>
                </a:tc>
                <a:tc>
                  <a:txBody>
                    <a:bodyPr/>
                    <a:lstStyle/>
                    <a:p>
                      <a:pPr marL="0" marR="0" algn="ctr">
                        <a:lnSpc>
                          <a:spcPct val="107000"/>
                        </a:lnSpc>
                        <a:spcBef>
                          <a:spcPts val="0"/>
                        </a:spcBef>
                        <a:spcAft>
                          <a:spcPts val="0"/>
                        </a:spcAft>
                      </a:pPr>
                      <a:r>
                        <a:rPr lang="en-US" sz="1800" kern="100" dirty="0">
                          <a:effectLst/>
                        </a:rPr>
                        <a:t>DL</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rgbClr val="FFB7FF"/>
                    </a:solidFill>
                  </a:tcPr>
                </a:tc>
                <a:tc>
                  <a:txBody>
                    <a:bodyPr/>
                    <a:lstStyle/>
                    <a:p>
                      <a:pPr marL="0" marR="0" algn="ctr">
                        <a:lnSpc>
                          <a:spcPct val="107000"/>
                        </a:lnSpc>
                        <a:spcBef>
                          <a:spcPts val="0"/>
                        </a:spcBef>
                        <a:spcAft>
                          <a:spcPts val="0"/>
                        </a:spcAft>
                      </a:pPr>
                      <a:r>
                        <a:rPr lang="en-US" sz="1800" kern="100">
                          <a:effectLst/>
                        </a:rPr>
                        <a:t>DL</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rgbClr val="FFB7FF"/>
                    </a:solidFill>
                  </a:tcPr>
                </a:tc>
                <a:tc>
                  <a:txBody>
                    <a:bodyPr/>
                    <a:lstStyle/>
                    <a:p>
                      <a:pPr marL="0" marR="0" algn="ctr">
                        <a:lnSpc>
                          <a:spcPct val="107000"/>
                        </a:lnSpc>
                        <a:spcBef>
                          <a:spcPts val="0"/>
                        </a:spcBef>
                        <a:spcAft>
                          <a:spcPts val="0"/>
                        </a:spcAft>
                      </a:pPr>
                      <a:r>
                        <a:rPr lang="en-US" sz="1800" kern="100" dirty="0">
                          <a:effectLst/>
                        </a:rPr>
                        <a:t>DL</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rgbClr val="FFB7FF"/>
                    </a:solidFill>
                  </a:tcPr>
                </a:tc>
                <a:tc>
                  <a:txBody>
                    <a:bodyPr/>
                    <a:lstStyle/>
                    <a:p>
                      <a:pPr marL="0" marR="0" algn="ctr">
                        <a:lnSpc>
                          <a:spcPct val="107000"/>
                        </a:lnSpc>
                        <a:spcBef>
                          <a:spcPts val="0"/>
                        </a:spcBef>
                        <a:spcAft>
                          <a:spcPts val="0"/>
                        </a:spcAft>
                      </a:pPr>
                      <a:r>
                        <a:rPr lang="en-US" sz="1800" kern="100" dirty="0">
                          <a:effectLst/>
                        </a:rPr>
                        <a:t>DL</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rgbClr val="FFB7FF"/>
                    </a:solidFill>
                  </a:tcPr>
                </a:tc>
                <a:tc>
                  <a:txBody>
                    <a:bodyPr/>
                    <a:lstStyle/>
                    <a:p>
                      <a:pPr marL="0" marR="0" algn="ctr">
                        <a:lnSpc>
                          <a:spcPct val="107000"/>
                        </a:lnSpc>
                        <a:spcBef>
                          <a:spcPts val="0"/>
                        </a:spcBef>
                        <a:spcAft>
                          <a:spcPts val="0"/>
                        </a:spcAft>
                      </a:pPr>
                      <a:r>
                        <a:rPr lang="en-US" sz="1800" kern="100" dirty="0">
                          <a:effectLst/>
                        </a:rPr>
                        <a:t>SP</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R w="12700" cap="flat" cmpd="sng" algn="ctr">
                      <a:solidFill>
                        <a:schemeClr val="bg1"/>
                      </a:solidFill>
                      <a:prstDash val="solid"/>
                      <a:round/>
                      <a:headEnd type="none" w="med" len="med"/>
                      <a:tailEnd type="none" w="med" len="med"/>
                    </a:lnR>
                    <a:solidFill>
                      <a:srgbClr val="BC00BC"/>
                    </a:solidFill>
                  </a:tcPr>
                </a:tc>
                <a:tc>
                  <a:txBody>
                    <a:bodyPr/>
                    <a:lstStyle/>
                    <a:p>
                      <a:pPr marL="0" marR="0" algn="ctr">
                        <a:lnSpc>
                          <a:spcPct val="107000"/>
                        </a:lnSpc>
                        <a:spcBef>
                          <a:spcPts val="0"/>
                        </a:spcBef>
                        <a:spcAft>
                          <a:spcPts val="0"/>
                        </a:spcAft>
                      </a:pPr>
                      <a:r>
                        <a:rPr lang="en-US" sz="1800" kern="100" dirty="0">
                          <a:effectLst/>
                        </a:rPr>
                        <a:t>SP</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BC00BC"/>
                    </a:solidFill>
                  </a:tcPr>
                </a:tc>
                <a:tc>
                  <a:txBody>
                    <a:bodyPr/>
                    <a:lstStyle/>
                    <a:p>
                      <a:pPr marL="0" marR="0" algn="ctr">
                        <a:lnSpc>
                          <a:spcPct val="107000"/>
                        </a:lnSpc>
                        <a:spcBef>
                          <a:spcPts val="0"/>
                        </a:spcBef>
                        <a:spcAft>
                          <a:spcPts val="0"/>
                        </a:spcAft>
                      </a:pPr>
                      <a:r>
                        <a:rPr lang="en-US" sz="1800" kern="100" dirty="0">
                          <a:effectLst/>
                        </a:rPr>
                        <a:t>SP</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BC00BC"/>
                    </a:solidFill>
                  </a:tcPr>
                </a:tc>
                <a:tc>
                  <a:txBody>
                    <a:bodyPr/>
                    <a:lstStyle/>
                    <a:p>
                      <a:pPr marL="0" marR="0" algn="ctr">
                        <a:lnSpc>
                          <a:spcPct val="107000"/>
                        </a:lnSpc>
                        <a:spcBef>
                          <a:spcPts val="0"/>
                        </a:spcBef>
                        <a:spcAft>
                          <a:spcPts val="0"/>
                        </a:spcAft>
                      </a:pPr>
                      <a:r>
                        <a:rPr lang="en-US" sz="1800" kern="100" dirty="0">
                          <a:effectLst/>
                        </a:rPr>
                        <a:t>SP</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L w="12700" cap="flat" cmpd="sng" algn="ctr">
                      <a:solidFill>
                        <a:schemeClr val="bg1"/>
                      </a:solidFill>
                      <a:prstDash val="solid"/>
                      <a:round/>
                      <a:headEnd type="none" w="med" len="med"/>
                      <a:tailEnd type="none" w="med" len="med"/>
                    </a:lnL>
                    <a:solidFill>
                      <a:srgbClr val="BC00BC"/>
                    </a:solidFill>
                  </a:tcPr>
                </a:tc>
                <a:extLst>
                  <a:ext uri="{0D108BD9-81ED-4DB2-BD59-A6C34878D82A}">
                    <a16:rowId xmlns:a16="http://schemas.microsoft.com/office/drawing/2014/main" val="815744574"/>
                  </a:ext>
                </a:extLst>
              </a:tr>
            </a:tbl>
          </a:graphicData>
        </a:graphic>
      </p:graphicFrame>
    </p:spTree>
    <p:extLst>
      <p:ext uri="{BB962C8B-B14F-4D97-AF65-F5344CB8AC3E}">
        <p14:creationId xmlns:p14="http://schemas.microsoft.com/office/powerpoint/2010/main" val="4131303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B13A6E7-0765-4432-B344-97EADDC71342}"/>
              </a:ext>
            </a:extLst>
          </p:cNvPr>
          <p:cNvSpPr>
            <a:spLocks noGrp="1"/>
          </p:cNvSpPr>
          <p:nvPr>
            <p:ph type="title"/>
          </p:nvPr>
        </p:nvSpPr>
        <p:spPr>
          <a:xfrm>
            <a:off x="1256841" y="378896"/>
            <a:ext cx="10292734" cy="747579"/>
          </a:xfrm>
        </p:spPr>
        <p:txBody>
          <a:bodyPr/>
          <a:lstStyle/>
          <a:p>
            <a:r>
              <a:rPr lang="en-US" dirty="0"/>
              <a:t>Content Emphases Grade 8</a:t>
            </a:r>
          </a:p>
        </p:txBody>
      </p:sp>
      <p:pic>
        <p:nvPicPr>
          <p:cNvPr id="4" name="Picture 3" descr="mage/layout of content emphases as it appears on the website">
            <a:extLst>
              <a:ext uri="{FF2B5EF4-FFF2-40B4-BE49-F238E27FC236}">
                <a16:creationId xmlns:a16="http://schemas.microsoft.com/office/drawing/2014/main" id="{57D8BDE3-B3FF-6305-D1A9-63A781EE81D1}"/>
              </a:ext>
            </a:extLst>
          </p:cNvPr>
          <p:cNvPicPr>
            <a:picLocks noChangeAspect="1"/>
          </p:cNvPicPr>
          <p:nvPr/>
        </p:nvPicPr>
        <p:blipFill>
          <a:blip r:embed="rId3"/>
          <a:stretch>
            <a:fillRect/>
          </a:stretch>
        </p:blipFill>
        <p:spPr>
          <a:xfrm>
            <a:off x="1256841" y="1126475"/>
            <a:ext cx="5656950" cy="5130722"/>
          </a:xfrm>
          <a:prstGeom prst="rect">
            <a:avLst/>
          </a:prstGeom>
        </p:spPr>
      </p:pic>
      <p:sp>
        <p:nvSpPr>
          <p:cNvPr id="2" name="Rectangle 1">
            <a:extLst>
              <a:ext uri="{FF2B5EF4-FFF2-40B4-BE49-F238E27FC236}">
                <a16:creationId xmlns:a16="http://schemas.microsoft.com/office/drawing/2014/main" id="{10E5C4C1-8B4A-2CD8-4CD7-2583A9BFA032}"/>
              </a:ext>
            </a:extLst>
          </p:cNvPr>
          <p:cNvSpPr/>
          <p:nvPr/>
        </p:nvSpPr>
        <p:spPr>
          <a:xfrm>
            <a:off x="7687305" y="1269486"/>
            <a:ext cx="4504695" cy="3785652"/>
          </a:xfrm>
          <a:prstGeom prst="rect">
            <a:avLst/>
          </a:prstGeom>
        </p:spPr>
        <p:txBody>
          <a:bodyPr wrap="square">
            <a:spAutoFit/>
          </a:bodyPr>
          <a:lstStyle/>
          <a:p>
            <a:pPr marL="342900" indent="-342900">
              <a:buFont typeface="Arial" panose="020B0604020202020204" pitchFamily="34" charset="0"/>
              <a:buChar char="•"/>
            </a:pPr>
            <a:r>
              <a:rPr lang="en-US" sz="2400" dirty="0"/>
              <a:t>Some things have greater emphasis</a:t>
            </a:r>
          </a:p>
          <a:p>
            <a:pPr marL="342900" indent="-342900">
              <a:buFont typeface="Arial" panose="020B0604020202020204" pitchFamily="34" charset="0"/>
              <a:buChar char="•"/>
            </a:pPr>
            <a:r>
              <a:rPr lang="en-US" sz="2400" dirty="0"/>
              <a:t>No standards can be neglected or omitted</a:t>
            </a:r>
          </a:p>
          <a:p>
            <a:endParaRPr lang="en-US" sz="2400" dirty="0"/>
          </a:p>
          <a:p>
            <a:r>
              <a:rPr lang="en-US" sz="2400" dirty="0"/>
              <a:t>Neglecting material will </a:t>
            </a:r>
          </a:p>
          <a:p>
            <a:pPr marL="342900" indent="-342900">
              <a:buFont typeface="Arial" panose="020B0604020202020204" pitchFamily="34" charset="0"/>
              <a:buChar char="•"/>
            </a:pPr>
            <a:r>
              <a:rPr lang="en-US" sz="2400" dirty="0"/>
              <a:t>leave gaps in student skill and understanding</a:t>
            </a:r>
          </a:p>
          <a:p>
            <a:pPr marL="342900" indent="-342900">
              <a:buFont typeface="Arial" panose="020B0604020202020204" pitchFamily="34" charset="0"/>
              <a:buChar char="•"/>
            </a:pPr>
            <a:r>
              <a:rPr lang="en-US" sz="2400" dirty="0"/>
              <a:t>leave students unprepared for later grades.</a:t>
            </a:r>
          </a:p>
        </p:txBody>
      </p:sp>
      <p:sp>
        <p:nvSpPr>
          <p:cNvPr id="5" name="Slide Number Placeholder 4">
            <a:extLst>
              <a:ext uri="{FF2B5EF4-FFF2-40B4-BE49-F238E27FC236}">
                <a16:creationId xmlns:a16="http://schemas.microsoft.com/office/drawing/2014/main" id="{BD0EDD7C-B788-4D92-901E-73C056C50569}"/>
              </a:ext>
            </a:extLst>
          </p:cNvPr>
          <p:cNvSpPr>
            <a:spLocks noGrp="1"/>
          </p:cNvSpPr>
          <p:nvPr>
            <p:ph type="sldNum" sz="quarter" idx="10"/>
          </p:nvPr>
        </p:nvSpPr>
        <p:spPr/>
        <p:txBody>
          <a:bodyPr/>
          <a:lstStyle/>
          <a:p>
            <a:fld id="{A3D1C70C-36A2-44FC-A083-98959550CFF4}" type="slidenum">
              <a:rPr lang="en-US" smtClean="0"/>
              <a:t>5</a:t>
            </a:fld>
            <a:endParaRPr lang="en-US"/>
          </a:p>
        </p:txBody>
      </p:sp>
    </p:spTree>
    <p:extLst>
      <p:ext uri="{BB962C8B-B14F-4D97-AF65-F5344CB8AC3E}">
        <p14:creationId xmlns:p14="http://schemas.microsoft.com/office/powerpoint/2010/main" val="4031226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B13A6E7-0765-4432-B344-97EADDC71342}"/>
              </a:ext>
            </a:extLst>
          </p:cNvPr>
          <p:cNvSpPr>
            <a:spLocks noGrp="1"/>
          </p:cNvSpPr>
          <p:nvPr>
            <p:ph type="title"/>
          </p:nvPr>
        </p:nvSpPr>
        <p:spPr>
          <a:xfrm>
            <a:off x="1256841" y="378896"/>
            <a:ext cx="10292734" cy="747579"/>
          </a:xfrm>
        </p:spPr>
        <p:txBody>
          <a:bodyPr/>
          <a:lstStyle/>
          <a:p>
            <a:r>
              <a:rPr lang="en-US" dirty="0"/>
              <a:t>Content Emphases: Grade 6 and 7</a:t>
            </a:r>
          </a:p>
        </p:txBody>
      </p:sp>
      <p:sp>
        <p:nvSpPr>
          <p:cNvPr id="5" name="Slide Number Placeholder 4">
            <a:extLst>
              <a:ext uri="{FF2B5EF4-FFF2-40B4-BE49-F238E27FC236}">
                <a16:creationId xmlns:a16="http://schemas.microsoft.com/office/drawing/2014/main" id="{BD0EDD7C-B788-4D92-901E-73C056C50569}"/>
              </a:ext>
            </a:extLst>
          </p:cNvPr>
          <p:cNvSpPr>
            <a:spLocks noGrp="1"/>
          </p:cNvSpPr>
          <p:nvPr>
            <p:ph type="sldNum" sz="quarter" idx="10"/>
          </p:nvPr>
        </p:nvSpPr>
        <p:spPr/>
        <p:txBody>
          <a:bodyPr/>
          <a:lstStyle/>
          <a:p>
            <a:fld id="{A3D1C70C-36A2-44FC-A083-98959550CFF4}" type="slidenum">
              <a:rPr lang="en-US" smtClean="0"/>
              <a:t>6</a:t>
            </a:fld>
            <a:endParaRPr lang="en-US"/>
          </a:p>
        </p:txBody>
      </p:sp>
      <p:grpSp>
        <p:nvGrpSpPr>
          <p:cNvPr id="2" name="Group 1" descr="Image/layout of content emphases for grades 6 and 7 as they appear in the downloadable file">
            <a:extLst>
              <a:ext uri="{FF2B5EF4-FFF2-40B4-BE49-F238E27FC236}">
                <a16:creationId xmlns:a16="http://schemas.microsoft.com/office/drawing/2014/main" id="{5DE1ADB3-AB4D-7248-C4C7-844A69C7DF30}"/>
              </a:ext>
            </a:extLst>
          </p:cNvPr>
          <p:cNvGrpSpPr/>
          <p:nvPr/>
        </p:nvGrpSpPr>
        <p:grpSpPr>
          <a:xfrm>
            <a:off x="1256841" y="1061754"/>
            <a:ext cx="9678318" cy="5195443"/>
            <a:chOff x="1256841" y="1061754"/>
            <a:chExt cx="9678318" cy="5195443"/>
          </a:xfrm>
        </p:grpSpPr>
        <p:pic>
          <p:nvPicPr>
            <p:cNvPr id="4" name="Picture 3">
              <a:extLst>
                <a:ext uri="{FF2B5EF4-FFF2-40B4-BE49-F238E27FC236}">
                  <a16:creationId xmlns:a16="http://schemas.microsoft.com/office/drawing/2014/main" id="{BAC3AFED-F824-2DB6-DE67-637B38289BA2}"/>
                </a:ext>
              </a:extLst>
            </p:cNvPr>
            <p:cNvPicPr>
              <a:picLocks noChangeAspect="1"/>
            </p:cNvPicPr>
            <p:nvPr/>
          </p:nvPicPr>
          <p:blipFill>
            <a:blip r:embed="rId3"/>
            <a:stretch>
              <a:fillRect/>
            </a:stretch>
          </p:blipFill>
          <p:spPr>
            <a:xfrm>
              <a:off x="6450027" y="1104067"/>
              <a:ext cx="4485132" cy="5153130"/>
            </a:xfrm>
            <a:prstGeom prst="rect">
              <a:avLst/>
            </a:prstGeom>
          </p:spPr>
        </p:pic>
        <p:pic>
          <p:nvPicPr>
            <p:cNvPr id="8" name="Picture 7">
              <a:extLst>
                <a:ext uri="{FF2B5EF4-FFF2-40B4-BE49-F238E27FC236}">
                  <a16:creationId xmlns:a16="http://schemas.microsoft.com/office/drawing/2014/main" id="{547DB97A-121D-90A3-DD83-F6FD4F388C10}"/>
                </a:ext>
              </a:extLst>
            </p:cNvPr>
            <p:cNvPicPr>
              <a:picLocks noChangeAspect="1"/>
            </p:cNvPicPr>
            <p:nvPr/>
          </p:nvPicPr>
          <p:blipFill>
            <a:blip r:embed="rId4"/>
            <a:stretch>
              <a:fillRect/>
            </a:stretch>
          </p:blipFill>
          <p:spPr>
            <a:xfrm>
              <a:off x="1256841" y="1061754"/>
              <a:ext cx="4441530" cy="5195443"/>
            </a:xfrm>
            <a:prstGeom prst="rect">
              <a:avLst/>
            </a:prstGeom>
          </p:spPr>
        </p:pic>
      </p:grpSp>
    </p:spTree>
    <p:extLst>
      <p:ext uri="{BB962C8B-B14F-4D97-AF65-F5344CB8AC3E}">
        <p14:creationId xmlns:p14="http://schemas.microsoft.com/office/powerpoint/2010/main" val="1974391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B5A77-AFCA-E91B-4FE4-D0048B6258F2}"/>
              </a:ext>
            </a:extLst>
          </p:cNvPr>
          <p:cNvSpPr>
            <a:spLocks noGrp="1"/>
          </p:cNvSpPr>
          <p:nvPr>
            <p:ph type="title"/>
          </p:nvPr>
        </p:nvSpPr>
        <p:spPr>
          <a:xfrm>
            <a:off x="0" y="1956419"/>
            <a:ext cx="12192000" cy="2338742"/>
          </a:xfrm>
        </p:spPr>
        <p:txBody>
          <a:bodyPr/>
          <a:lstStyle/>
          <a:p>
            <a:r>
              <a:rPr lang="en-US" sz="6000" dirty="0">
                <a:latin typeface="Palatino Linotype"/>
              </a:rPr>
              <a:t>MS Statistics &amp; Probability</a:t>
            </a:r>
            <a:endParaRPr lang="en-US" dirty="0"/>
          </a:p>
        </p:txBody>
      </p:sp>
      <p:sp>
        <p:nvSpPr>
          <p:cNvPr id="3" name="Slide Number Placeholder 2">
            <a:extLst>
              <a:ext uri="{FF2B5EF4-FFF2-40B4-BE49-F238E27FC236}">
                <a16:creationId xmlns:a16="http://schemas.microsoft.com/office/drawing/2014/main" id="{221CF1EC-4B68-F70C-DB00-2A7315C336D5}"/>
              </a:ext>
            </a:extLst>
          </p:cNvPr>
          <p:cNvSpPr>
            <a:spLocks noGrp="1"/>
          </p:cNvSpPr>
          <p:nvPr>
            <p:ph type="sldNum" sz="quarter" idx="12"/>
          </p:nvPr>
        </p:nvSpPr>
        <p:spPr/>
        <p:txBody>
          <a:bodyPr/>
          <a:lstStyle/>
          <a:p>
            <a:fld id="{063B872D-3AE9-4542-A461-B751CD6BB84C}" type="slidenum">
              <a:rPr lang="en-US" smtClean="0"/>
              <a:t>7</a:t>
            </a:fld>
            <a:endParaRPr lang="en-US"/>
          </a:p>
        </p:txBody>
      </p:sp>
    </p:spTree>
    <p:extLst>
      <p:ext uri="{BB962C8B-B14F-4D97-AF65-F5344CB8AC3E}">
        <p14:creationId xmlns:p14="http://schemas.microsoft.com/office/powerpoint/2010/main" val="3660462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AEBF67C-3C42-46F7-A9EA-DEFE397F961E}"/>
              </a:ext>
            </a:extLst>
          </p:cNvPr>
          <p:cNvSpPr>
            <a:spLocks noGrp="1"/>
          </p:cNvSpPr>
          <p:nvPr>
            <p:ph type="title"/>
          </p:nvPr>
        </p:nvSpPr>
        <p:spPr>
          <a:xfrm>
            <a:off x="1256841" y="378896"/>
            <a:ext cx="10174078" cy="747579"/>
          </a:xfrm>
        </p:spPr>
        <p:txBody>
          <a:bodyPr/>
          <a:lstStyle/>
          <a:p>
            <a:r>
              <a:rPr lang="en-US" sz="3600" dirty="0">
                <a:latin typeface="Palatino Linotype"/>
              </a:rPr>
              <a:t>Progression of Key Concepts (Cluster Level)</a:t>
            </a:r>
            <a:endParaRPr lang="en-US" sz="3600" dirty="0"/>
          </a:p>
        </p:txBody>
      </p:sp>
      <p:sp>
        <p:nvSpPr>
          <p:cNvPr id="2" name="Content Placeholder 1">
            <a:extLst>
              <a:ext uri="{FF2B5EF4-FFF2-40B4-BE49-F238E27FC236}">
                <a16:creationId xmlns:a16="http://schemas.microsoft.com/office/drawing/2014/main" id="{71C3D8DF-E137-4A51-9364-1273FDCAFB97}"/>
              </a:ext>
            </a:extLst>
          </p:cNvPr>
          <p:cNvSpPr>
            <a:spLocks noGrp="1"/>
          </p:cNvSpPr>
          <p:nvPr>
            <p:ph sz="half" idx="1"/>
          </p:nvPr>
        </p:nvSpPr>
        <p:spPr>
          <a:xfrm>
            <a:off x="468752" y="1061148"/>
            <a:ext cx="10391466" cy="4324225"/>
          </a:xfrm>
        </p:spPr>
        <p:txBody>
          <a:bodyPr>
            <a:noAutofit/>
          </a:bodyPr>
          <a:lstStyle/>
          <a:p>
            <a:pPr marL="0" marR="0" indent="0">
              <a:lnSpc>
                <a:spcPct val="114000"/>
              </a:lnSpc>
              <a:spcBef>
                <a:spcPts val="300"/>
              </a:spcBef>
              <a:spcAft>
                <a:spcPts val="300"/>
              </a:spcAft>
              <a:buNone/>
            </a:pPr>
            <a:r>
              <a:rPr lang="en-US" sz="2100" b="1" dirty="0"/>
              <a:t>Grade 6: </a:t>
            </a:r>
          </a:p>
          <a:p>
            <a:pPr marL="0" marR="0">
              <a:lnSpc>
                <a:spcPct val="114000"/>
              </a:lnSpc>
              <a:spcBef>
                <a:spcPts val="300"/>
              </a:spcBef>
              <a:spcAft>
                <a:spcPts val="300"/>
              </a:spcAft>
            </a:pPr>
            <a:r>
              <a:rPr lang="en-US" sz="2100" dirty="0"/>
              <a:t>Develop understanding of statistical </a:t>
            </a:r>
            <a:r>
              <a:rPr lang="en-US" sz="2100" b="1" dirty="0"/>
              <a:t>variability</a:t>
            </a:r>
          </a:p>
          <a:p>
            <a:pPr marL="0" marR="0">
              <a:lnSpc>
                <a:spcPct val="114000"/>
              </a:lnSpc>
              <a:spcBef>
                <a:spcPts val="300"/>
              </a:spcBef>
              <a:spcAft>
                <a:spcPts val="1500"/>
              </a:spcAft>
            </a:pPr>
            <a:r>
              <a:rPr lang="en-US" sz="2100" dirty="0"/>
              <a:t>Summarize and describe </a:t>
            </a:r>
            <a:r>
              <a:rPr lang="en-US" sz="2100" b="1" dirty="0">
                <a:solidFill>
                  <a:srgbClr val="BC00BC"/>
                </a:solidFill>
              </a:rPr>
              <a:t>distributions</a:t>
            </a:r>
          </a:p>
          <a:p>
            <a:pPr marL="0" marR="0" indent="0">
              <a:lnSpc>
                <a:spcPct val="114000"/>
              </a:lnSpc>
              <a:spcBef>
                <a:spcPts val="300"/>
              </a:spcBef>
              <a:spcAft>
                <a:spcPts val="300"/>
              </a:spcAft>
              <a:buNone/>
            </a:pPr>
            <a:r>
              <a:rPr lang="en-US" sz="2100" b="1" dirty="0"/>
              <a:t>Grade 7 </a:t>
            </a:r>
            <a:endParaRPr lang="en-US" sz="2100" dirty="0"/>
          </a:p>
          <a:p>
            <a:pPr marL="0" marR="0">
              <a:lnSpc>
                <a:spcPct val="114000"/>
              </a:lnSpc>
              <a:spcBef>
                <a:spcPts val="300"/>
              </a:spcBef>
              <a:spcAft>
                <a:spcPts val="300"/>
              </a:spcAft>
            </a:pPr>
            <a:r>
              <a:rPr lang="en-US" sz="2100" dirty="0"/>
              <a:t>Use </a:t>
            </a:r>
            <a:r>
              <a:rPr lang="en-US" sz="2100" b="1" dirty="0"/>
              <a:t>random sampling </a:t>
            </a:r>
            <a:r>
              <a:rPr lang="en-US" sz="2100" dirty="0"/>
              <a:t>to draw </a:t>
            </a:r>
            <a:r>
              <a:rPr lang="en-US" sz="2100" b="1" dirty="0"/>
              <a:t>inferences</a:t>
            </a:r>
            <a:r>
              <a:rPr lang="en-US" sz="2100" dirty="0"/>
              <a:t> about a </a:t>
            </a:r>
            <a:r>
              <a:rPr lang="en-US" sz="2100" b="1" dirty="0">
                <a:solidFill>
                  <a:srgbClr val="BC00BC"/>
                </a:solidFill>
              </a:rPr>
              <a:t>population</a:t>
            </a:r>
          </a:p>
          <a:p>
            <a:pPr marL="0" marR="0">
              <a:lnSpc>
                <a:spcPct val="114000"/>
              </a:lnSpc>
              <a:spcBef>
                <a:spcPts val="300"/>
              </a:spcBef>
              <a:spcAft>
                <a:spcPts val="300"/>
              </a:spcAft>
            </a:pPr>
            <a:r>
              <a:rPr lang="en-US" sz="2100" dirty="0"/>
              <a:t> Draw </a:t>
            </a:r>
            <a:r>
              <a:rPr lang="en-US" sz="2100" b="1" dirty="0"/>
              <a:t>informal comparative </a:t>
            </a:r>
            <a:r>
              <a:rPr lang="en-US" sz="2100" dirty="0"/>
              <a:t>inference</a:t>
            </a:r>
          </a:p>
          <a:p>
            <a:pPr marL="0" marR="0">
              <a:lnSpc>
                <a:spcPct val="114000"/>
              </a:lnSpc>
              <a:spcBef>
                <a:spcPts val="300"/>
              </a:spcBef>
              <a:spcAft>
                <a:spcPts val="1500"/>
              </a:spcAft>
            </a:pPr>
            <a:r>
              <a:rPr lang="en-US" sz="2100" dirty="0"/>
              <a:t>Investigate </a:t>
            </a:r>
            <a:r>
              <a:rPr lang="en-US" sz="2100" b="1" dirty="0">
                <a:solidFill>
                  <a:srgbClr val="BC00BC"/>
                </a:solidFill>
              </a:rPr>
              <a:t>chance processes </a:t>
            </a:r>
            <a:r>
              <a:rPr lang="en-US" sz="2100" dirty="0"/>
              <a:t>and develop, use, and evaluate probability models</a:t>
            </a:r>
          </a:p>
          <a:p>
            <a:pPr marL="0" indent="0">
              <a:lnSpc>
                <a:spcPct val="114000"/>
              </a:lnSpc>
              <a:spcBef>
                <a:spcPts val="300"/>
              </a:spcBef>
              <a:spcAft>
                <a:spcPts val="300"/>
              </a:spcAft>
              <a:buNone/>
            </a:pPr>
            <a:r>
              <a:rPr lang="en-US" sz="2100" b="1" dirty="0">
                <a:ea typeface="Calibri" panose="020F0502020204030204" pitchFamily="34" charset="0"/>
                <a:cs typeface="Times New Roman" panose="02020603050405020304" pitchFamily="18" charset="0"/>
              </a:rPr>
              <a:t>Grade 8 </a:t>
            </a:r>
          </a:p>
          <a:p>
            <a:pPr marL="0">
              <a:lnSpc>
                <a:spcPct val="114000"/>
              </a:lnSpc>
              <a:spcBef>
                <a:spcPts val="300"/>
              </a:spcBef>
              <a:spcAft>
                <a:spcPts val="300"/>
              </a:spcAft>
            </a:pPr>
            <a:r>
              <a:rPr lang="en-US" sz="2100" dirty="0"/>
              <a:t>Investigate patterns of </a:t>
            </a:r>
            <a:r>
              <a:rPr lang="en-US" sz="2100" b="1" dirty="0">
                <a:solidFill>
                  <a:srgbClr val="BC00BC"/>
                </a:solidFill>
              </a:rPr>
              <a:t>association</a:t>
            </a:r>
            <a:r>
              <a:rPr lang="en-US" sz="2100" dirty="0"/>
              <a:t> in </a:t>
            </a:r>
            <a:r>
              <a:rPr lang="en-US" sz="2100" b="1" dirty="0"/>
              <a:t>bivariate</a:t>
            </a:r>
            <a:r>
              <a:rPr lang="en-US" sz="2100" dirty="0"/>
              <a:t> data</a:t>
            </a:r>
            <a:endParaRPr lang="en-US" sz="2100" dirty="0">
              <a:solidFill>
                <a:srgbClr val="AD4E0F"/>
              </a:solidFill>
              <a:ea typeface="Calibri" panose="020F0502020204030204" pitchFamily="34"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F51982F8-DB57-4B9E-99A4-678D4644FEB5}"/>
              </a:ext>
            </a:extLst>
          </p:cNvPr>
          <p:cNvSpPr>
            <a:spLocks noGrp="1"/>
          </p:cNvSpPr>
          <p:nvPr>
            <p:ph type="sldNum" sz="quarter" idx="12"/>
          </p:nvPr>
        </p:nvSpPr>
        <p:spPr/>
        <p:txBody>
          <a:bodyPr/>
          <a:lstStyle/>
          <a:p>
            <a:fld id="{A3D1C70C-36A2-44FC-A083-98959550CFF4}" type="slidenum">
              <a:rPr lang="en-US" smtClean="0"/>
              <a:t>8</a:t>
            </a:fld>
            <a:endParaRPr lang="en-US"/>
          </a:p>
        </p:txBody>
      </p:sp>
    </p:spTree>
    <p:extLst>
      <p:ext uri="{BB962C8B-B14F-4D97-AF65-F5344CB8AC3E}">
        <p14:creationId xmlns:p14="http://schemas.microsoft.com/office/powerpoint/2010/main" val="1867140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AEBF67C-3C42-46F7-A9EA-DEFE397F961E}"/>
              </a:ext>
            </a:extLst>
          </p:cNvPr>
          <p:cNvSpPr>
            <a:spLocks noGrp="1"/>
          </p:cNvSpPr>
          <p:nvPr>
            <p:ph type="title"/>
          </p:nvPr>
        </p:nvSpPr>
        <p:spPr>
          <a:xfrm>
            <a:off x="1256841" y="378896"/>
            <a:ext cx="10174078" cy="747579"/>
          </a:xfrm>
        </p:spPr>
        <p:txBody>
          <a:bodyPr/>
          <a:lstStyle/>
          <a:p>
            <a:r>
              <a:rPr lang="en-US" sz="3600" dirty="0">
                <a:latin typeface="Palatino Linotype"/>
              </a:rPr>
              <a:t>Progression of Key Concepts (Grade 6-7)</a:t>
            </a:r>
            <a:endParaRPr lang="en-US" sz="3600" dirty="0"/>
          </a:p>
        </p:txBody>
      </p:sp>
      <p:sp>
        <p:nvSpPr>
          <p:cNvPr id="2" name="Content Placeholder 1">
            <a:extLst>
              <a:ext uri="{FF2B5EF4-FFF2-40B4-BE49-F238E27FC236}">
                <a16:creationId xmlns:a16="http://schemas.microsoft.com/office/drawing/2014/main" id="{71C3D8DF-E137-4A51-9364-1273FDCAFB97}"/>
              </a:ext>
            </a:extLst>
          </p:cNvPr>
          <p:cNvSpPr>
            <a:spLocks noGrp="1"/>
          </p:cNvSpPr>
          <p:nvPr>
            <p:ph sz="half" idx="1"/>
          </p:nvPr>
        </p:nvSpPr>
        <p:spPr>
          <a:xfrm>
            <a:off x="468754" y="1045761"/>
            <a:ext cx="10391466" cy="4869218"/>
          </a:xfrm>
        </p:spPr>
        <p:txBody>
          <a:bodyPr>
            <a:noAutofit/>
          </a:bodyPr>
          <a:lstStyle/>
          <a:p>
            <a:pPr marL="0" marR="0" indent="0">
              <a:lnSpc>
                <a:spcPct val="114000"/>
              </a:lnSpc>
              <a:spcBef>
                <a:spcPts val="300"/>
              </a:spcBef>
              <a:spcAft>
                <a:spcPts val="300"/>
              </a:spcAft>
              <a:buNone/>
            </a:pPr>
            <a:r>
              <a:rPr lang="en-US" sz="2100" b="1" dirty="0"/>
              <a:t>Grade 6: </a:t>
            </a:r>
          </a:p>
          <a:p>
            <a:pPr marL="238125" marR="0" indent="-238125">
              <a:lnSpc>
                <a:spcPct val="114000"/>
              </a:lnSpc>
              <a:spcBef>
                <a:spcPts val="300"/>
              </a:spcBef>
              <a:spcAft>
                <a:spcPts val="300"/>
              </a:spcAft>
            </a:pPr>
            <a:r>
              <a:rPr lang="en-US" sz="2100" dirty="0"/>
              <a:t>6.SP.A.1 Recognize a statistical question as one that anticipates </a:t>
            </a:r>
            <a:r>
              <a:rPr lang="en-US" sz="2100" b="1" dirty="0"/>
              <a:t>variability</a:t>
            </a:r>
            <a:r>
              <a:rPr lang="en-US" sz="2100" dirty="0"/>
              <a:t> in the data related to the question and accounts for it in the answers.</a:t>
            </a:r>
            <a:endParaRPr lang="en-US" sz="2100" b="1" dirty="0"/>
          </a:p>
          <a:p>
            <a:pPr marL="238125" marR="0" indent="-238125">
              <a:lnSpc>
                <a:spcPct val="114000"/>
              </a:lnSpc>
              <a:spcBef>
                <a:spcPts val="300"/>
              </a:spcBef>
              <a:spcAft>
                <a:spcPts val="1500"/>
              </a:spcAft>
            </a:pPr>
            <a:r>
              <a:rPr lang="en-US" sz="2100" dirty="0"/>
              <a:t>6.SP.A.2 Understand that a set of data collected to answer a question has a </a:t>
            </a:r>
            <a:r>
              <a:rPr lang="en-US" sz="2100" b="1" dirty="0">
                <a:solidFill>
                  <a:srgbClr val="BC00BC"/>
                </a:solidFill>
              </a:rPr>
              <a:t>distribution </a:t>
            </a:r>
            <a:r>
              <a:rPr lang="en-US" sz="2100" dirty="0"/>
              <a:t>which can be described by its center, spread and overall shape.</a:t>
            </a:r>
          </a:p>
          <a:p>
            <a:pPr marL="0" marR="0" indent="0">
              <a:lnSpc>
                <a:spcPct val="114000"/>
              </a:lnSpc>
              <a:spcBef>
                <a:spcPts val="300"/>
              </a:spcBef>
              <a:spcAft>
                <a:spcPts val="300"/>
              </a:spcAft>
              <a:buNone/>
            </a:pPr>
            <a:r>
              <a:rPr lang="en-US" sz="2100" b="1" dirty="0"/>
              <a:t>Grade 7: </a:t>
            </a:r>
            <a:endParaRPr lang="en-US" sz="2100" dirty="0"/>
          </a:p>
          <a:p>
            <a:pPr marL="238125" marR="0" indent="-238125">
              <a:lnSpc>
                <a:spcPct val="114000"/>
              </a:lnSpc>
              <a:spcBef>
                <a:spcPts val="300"/>
              </a:spcBef>
              <a:spcAft>
                <a:spcPts val="300"/>
              </a:spcAft>
            </a:pPr>
            <a:r>
              <a:rPr lang="en-US" sz="2100" dirty="0"/>
              <a:t>7.SP.A.1 Understand that statistics can be used to gain information about a population by examining a </a:t>
            </a:r>
            <a:r>
              <a:rPr lang="en-US" sz="2100" b="1" dirty="0">
                <a:solidFill>
                  <a:srgbClr val="BC00BC"/>
                </a:solidFill>
              </a:rPr>
              <a:t>sample</a:t>
            </a:r>
            <a:r>
              <a:rPr lang="en-US" sz="2100" dirty="0"/>
              <a:t> of the</a:t>
            </a:r>
            <a:r>
              <a:rPr lang="en-US" sz="2100" b="1" dirty="0">
                <a:solidFill>
                  <a:srgbClr val="BC00BC"/>
                </a:solidFill>
              </a:rPr>
              <a:t> population </a:t>
            </a:r>
            <a:r>
              <a:rPr lang="en-US" sz="2100" dirty="0"/>
              <a:t>…</a:t>
            </a:r>
            <a:endParaRPr lang="en-US" sz="2100" b="1" dirty="0">
              <a:solidFill>
                <a:srgbClr val="BC00BC"/>
              </a:solidFill>
            </a:endParaRPr>
          </a:p>
          <a:p>
            <a:pPr marL="238125" marR="0" indent="-238125">
              <a:lnSpc>
                <a:spcPct val="114000"/>
              </a:lnSpc>
              <a:spcBef>
                <a:spcPts val="300"/>
              </a:spcBef>
              <a:spcAft>
                <a:spcPts val="300"/>
              </a:spcAft>
            </a:pPr>
            <a:r>
              <a:rPr lang="en-US" sz="2100" dirty="0"/>
              <a:t>7.SP.A.4 Use </a:t>
            </a:r>
            <a:r>
              <a:rPr lang="en-US" sz="2100" b="1" dirty="0">
                <a:solidFill>
                  <a:srgbClr val="BC00BC"/>
                </a:solidFill>
              </a:rPr>
              <a:t>measures of center </a:t>
            </a:r>
            <a:r>
              <a:rPr lang="en-US" sz="2100" dirty="0"/>
              <a:t>and </a:t>
            </a:r>
            <a:r>
              <a:rPr lang="en-US" sz="2100" b="1" dirty="0">
                <a:solidFill>
                  <a:srgbClr val="BC00BC"/>
                </a:solidFill>
              </a:rPr>
              <a:t>measures of variability </a:t>
            </a:r>
            <a:r>
              <a:rPr lang="en-US" sz="2100" dirty="0"/>
              <a:t>for numerical data from random samples to draw </a:t>
            </a:r>
            <a:r>
              <a:rPr lang="en-US" sz="2100" b="1" dirty="0"/>
              <a:t>informal comparative </a:t>
            </a:r>
            <a:r>
              <a:rPr lang="en-US" sz="2100" dirty="0"/>
              <a:t>inferences about two populations.</a:t>
            </a:r>
          </a:p>
        </p:txBody>
      </p:sp>
      <p:sp>
        <p:nvSpPr>
          <p:cNvPr id="7" name="Slide Number Placeholder 6">
            <a:extLst>
              <a:ext uri="{FF2B5EF4-FFF2-40B4-BE49-F238E27FC236}">
                <a16:creationId xmlns:a16="http://schemas.microsoft.com/office/drawing/2014/main" id="{F51982F8-DB57-4B9E-99A4-678D4644FEB5}"/>
              </a:ext>
            </a:extLst>
          </p:cNvPr>
          <p:cNvSpPr>
            <a:spLocks noGrp="1"/>
          </p:cNvSpPr>
          <p:nvPr>
            <p:ph type="sldNum" sz="quarter" idx="12"/>
          </p:nvPr>
        </p:nvSpPr>
        <p:spPr/>
        <p:txBody>
          <a:bodyPr/>
          <a:lstStyle/>
          <a:p>
            <a:fld id="{A3D1C70C-36A2-44FC-A083-98959550CFF4}" type="slidenum">
              <a:rPr lang="en-US" smtClean="0"/>
              <a:t>9</a:t>
            </a:fld>
            <a:endParaRPr lang="en-US"/>
          </a:p>
        </p:txBody>
      </p:sp>
    </p:spTree>
    <p:extLst>
      <p:ext uri="{BB962C8B-B14F-4D97-AF65-F5344CB8AC3E}">
        <p14:creationId xmlns:p14="http://schemas.microsoft.com/office/powerpoint/2010/main" val="4015877496"/>
      </p:ext>
    </p:extLst>
  </p:cSld>
  <p:clrMapOvr>
    <a:masterClrMapping/>
  </p:clrMapOvr>
</p:sld>
</file>

<file path=ppt/theme/theme1.xml><?xml version="1.0" encoding="utf-8"?>
<a:theme xmlns:a="http://schemas.openxmlformats.org/drawingml/2006/main" name="NDJOE_Main">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Template" id="{E158C74E-3540-4F19-89F4-8580D4CC83EE}" vid="{6080DE70-D3A6-4ADC-B9E6-5D13C638877F}"/>
    </a:ext>
  </a:extLst>
</a:theme>
</file>

<file path=ppt/theme/theme2.xml><?xml version="1.0" encoding="utf-8"?>
<a:theme xmlns:a="http://schemas.openxmlformats.org/drawingml/2006/main" name="NJDOE_TitleSlide">
  <a:themeElements>
    <a:clrScheme name="Custom 4">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Template" id="{E158C74E-3540-4F19-89F4-8580D4CC83EE}" vid="{DA7A772E-3E91-4C0E-901A-AEE387D63F5F}"/>
    </a:ext>
  </a:extLst>
</a:theme>
</file>

<file path=ppt/theme/theme3.xml><?xml version="1.0" encoding="utf-8"?>
<a:theme xmlns:a="http://schemas.openxmlformats.org/drawingml/2006/main" name="NJDOE_SectionTit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Template" id="{E158C74E-3540-4F19-89F4-8580D4CC83EE}" vid="{8E2EFDC4-4C08-44AD-AF93-50897449635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1f253534-c1ae-4677-b3fa-1e231638d25d">
      <UserInfo>
        <DisplayName>Richardson, Deidre</DisplayName>
        <AccountId>293</AccountId>
        <AccountType/>
      </UserInfo>
    </SharedWithUsers>
    <_ip_UnifiedCompliancePolicyUIAction xmlns="http://schemas.microsoft.com/sharepoint/v3" xsi:nil="true"/>
    <_activity xmlns="e85c625f-13cc-47b0-834a-13f91d91e67b"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85CEE59D22E904491112C7876D795BA" ma:contentTypeVersion="16" ma:contentTypeDescription="Create a new document." ma:contentTypeScope="" ma:versionID="b2a683683bcf8a18c2d04012d16ccf30">
  <xsd:schema xmlns:xsd="http://www.w3.org/2001/XMLSchema" xmlns:xs="http://www.w3.org/2001/XMLSchema" xmlns:p="http://schemas.microsoft.com/office/2006/metadata/properties" xmlns:ns1="http://schemas.microsoft.com/sharepoint/v3" xmlns:ns3="e85c625f-13cc-47b0-834a-13f91d91e67b" xmlns:ns4="1f253534-c1ae-4677-b3fa-1e231638d25d" targetNamespace="http://schemas.microsoft.com/office/2006/metadata/properties" ma:root="true" ma:fieldsID="bcb21b7a1fcbbf5d0757e223df69da00" ns1:_="" ns3:_="" ns4:_="">
    <xsd:import namespace="http://schemas.microsoft.com/sharepoint/v3"/>
    <xsd:import namespace="e85c625f-13cc-47b0-834a-13f91d91e67b"/>
    <xsd:import namespace="1f253534-c1ae-4677-b3fa-1e231638d25d"/>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4:SharedWithUsers" minOccurs="0"/>
                <xsd:element ref="ns4:SharedWithDetails" minOccurs="0"/>
                <xsd:element ref="ns4:SharingHintHash" minOccurs="0"/>
                <xsd:element ref="ns3:MediaServiceDateTaken" minOccurs="0"/>
                <xsd:element ref="ns3:MediaServiceSystemTags" minOccurs="0"/>
                <xsd:element ref="ns3:MediaServiceGenerationTime" minOccurs="0"/>
                <xsd:element ref="ns3:MediaServiceEventHashCode" minOccurs="0"/>
                <xsd:element ref="ns3:MediaLengthInSeconds" minOccurs="0"/>
                <xsd:element ref="ns3:MediaServiceOCR" minOccurs="0"/>
                <xsd:element ref="ns3: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85c625f-13cc-47b0-834a-13f91d91e6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SystemTags" ma:index="16" nillable="true" ma:displayName="MediaServiceSystemTags" ma:hidden="true" ma:internalName="MediaServiceSystemTags" ma:readOnly="true">
      <xsd:simpleType>
        <xsd:restriction base="dms:Note"/>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f253534-c1ae-4677-b3fa-1e231638d25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B9D2179-4069-4CB0-B1DD-8962B10A9ABB}">
  <ds:schemaRefs>
    <ds:schemaRef ds:uri="http://purl.org/dc/terms/"/>
    <ds:schemaRef ds:uri="http://purl.org/dc/elements/1.1/"/>
    <ds:schemaRef ds:uri="http://schemas.microsoft.com/office/infopath/2007/PartnerControls"/>
    <ds:schemaRef ds:uri="http://purl.org/dc/dcmitype/"/>
    <ds:schemaRef ds:uri="http://schemas.openxmlformats.org/package/2006/metadata/core-properties"/>
    <ds:schemaRef ds:uri="http://schemas.microsoft.com/office/2006/documentManagement/types"/>
    <ds:schemaRef ds:uri="http://www.w3.org/XML/1998/namespace"/>
    <ds:schemaRef ds:uri="e85c625f-13cc-47b0-834a-13f91d91e67b"/>
    <ds:schemaRef ds:uri="http://schemas.microsoft.com/sharepoint/v3"/>
    <ds:schemaRef ds:uri="1f253534-c1ae-4677-b3fa-1e231638d25d"/>
    <ds:schemaRef ds:uri="http://schemas.microsoft.com/office/2006/metadata/properties"/>
  </ds:schemaRefs>
</ds:datastoreItem>
</file>

<file path=customXml/itemProps2.xml><?xml version="1.0" encoding="utf-8"?>
<ds:datastoreItem xmlns:ds="http://schemas.openxmlformats.org/officeDocument/2006/customXml" ds:itemID="{9D866CD5-74CC-418B-BC6E-32F84EFFD6C1}">
  <ds:schemaRefs>
    <ds:schemaRef ds:uri="http://schemas.microsoft.com/sharepoint/v3/contenttype/forms"/>
  </ds:schemaRefs>
</ds:datastoreItem>
</file>

<file path=customXml/itemProps3.xml><?xml version="1.0" encoding="utf-8"?>
<ds:datastoreItem xmlns:ds="http://schemas.openxmlformats.org/officeDocument/2006/customXml" ds:itemID="{D10A77DD-A328-428D-9E03-F94FF562A0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85c625f-13cc-47b0-834a-13f91d91e67b"/>
    <ds:schemaRef ds:uri="1f253534-c1ae-4677-b3fa-1e231638d2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57406</TotalTime>
  <Words>2852</Words>
  <Application>Microsoft Office PowerPoint</Application>
  <PresentationFormat>Widescreen</PresentationFormat>
  <Paragraphs>333</Paragraphs>
  <Slides>35</Slides>
  <Notes>32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35</vt:i4>
      </vt:variant>
    </vt:vector>
  </HeadingPairs>
  <TitlesOfParts>
    <vt:vector size="43" baseType="lpstr">
      <vt:lpstr>Arial</vt:lpstr>
      <vt:lpstr>Calibri</vt:lpstr>
      <vt:lpstr>Cambria Math</vt:lpstr>
      <vt:lpstr>Palatino Linotype</vt:lpstr>
      <vt:lpstr>Times New Roman</vt:lpstr>
      <vt:lpstr>NDJOE_Main</vt:lpstr>
      <vt:lpstr>NJDOE_TitleSlide</vt:lpstr>
      <vt:lpstr>NJDOE_SectionTitle</vt:lpstr>
      <vt:lpstr> Revisions and Key Perspectives in  Middle School Mathematics  Division of Teaching and Learning Services Office of Standards  Dr. Deidre Richardson, Ed.D.   October 24, 2024 November 14, 2024 December 17, 2024 </vt:lpstr>
      <vt:lpstr>Agenda</vt:lpstr>
      <vt:lpstr>K–HS Domain Progression</vt:lpstr>
      <vt:lpstr>Text Version: K–HS Domain Progression</vt:lpstr>
      <vt:lpstr>Content Emphases Grade 8</vt:lpstr>
      <vt:lpstr>Content Emphases: Grade 6 and 7</vt:lpstr>
      <vt:lpstr>MS Statistics &amp; Probability</vt:lpstr>
      <vt:lpstr>Progression of Key Concepts (Cluster Level)</vt:lpstr>
      <vt:lpstr>Progression of Key Concepts (Grade 6-7)</vt:lpstr>
      <vt:lpstr>Progression of Key Concepts (Grade 7-8)</vt:lpstr>
      <vt:lpstr>Grades 2–5 Data Literacy Connections</vt:lpstr>
      <vt:lpstr>The GAISE Report</vt:lpstr>
      <vt:lpstr>Select Grades 2-5 Data Literacy Standards</vt:lpstr>
      <vt:lpstr>Select Data Literacy Standards continued</vt:lpstr>
      <vt:lpstr>Clarification to Data Literacy Standards</vt:lpstr>
      <vt:lpstr>Implications for Grade 6</vt:lpstr>
      <vt:lpstr>Implications for Grade 6 continued</vt:lpstr>
      <vt:lpstr>Implications Grade 7</vt:lpstr>
      <vt:lpstr>Implications Grade 7 continued</vt:lpstr>
      <vt:lpstr>Implications Grade 8</vt:lpstr>
      <vt:lpstr>Implications Grade 8 continued</vt:lpstr>
      <vt:lpstr>Connection to High School Statistics</vt:lpstr>
      <vt:lpstr>Connection to High School Advanced Statistics</vt:lpstr>
      <vt:lpstr>Revisions in Grade 8</vt:lpstr>
      <vt:lpstr>Rational and Irrational Numbers - Grade 8</vt:lpstr>
      <vt:lpstr>Radical Expressions - Grade 8</vt:lpstr>
      <vt:lpstr>Linear Systems – Grade 8</vt:lpstr>
      <vt:lpstr>Sample Progression 1: Grade 8 to HS</vt:lpstr>
      <vt:lpstr>Sample Progression 2: Grade 8 to HS</vt:lpstr>
      <vt:lpstr>Algebra 1 Prerequisites: Example 1</vt:lpstr>
      <vt:lpstr>Algebra 1 Prerequisites: Example 2</vt:lpstr>
      <vt:lpstr>Advanced Math Coursework</vt:lpstr>
      <vt:lpstr>Opportunities</vt:lpstr>
      <vt:lpstr>Thank You!</vt:lpstr>
      <vt:lpstr>Follow Us on Social Media!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Key Perspectives in Middle School Mathematics</dc:title>
  <dc:creator>Richardson, Deidre</dc:creator>
  <cp:lastModifiedBy>Strege, Tami</cp:lastModifiedBy>
  <cp:revision>183</cp:revision>
  <cp:lastPrinted>2023-09-25T16:07:40Z</cp:lastPrinted>
  <dcterms:created xsi:type="dcterms:W3CDTF">2021-09-17T18:04:56Z</dcterms:created>
  <dcterms:modified xsi:type="dcterms:W3CDTF">2025-01-13T20:21:06Z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0x010100285CEE59D22E904491112C7876D795BA</vt:lpwstr>
  </property>
</Properties>
</file>