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7F_CF0F506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sldIdLst>
    <p:sldId id="326" r:id="rId5"/>
    <p:sldId id="362" r:id="rId6"/>
    <p:sldId id="363" r:id="rId7"/>
    <p:sldId id="372" r:id="rId8"/>
    <p:sldId id="373" r:id="rId9"/>
    <p:sldId id="371" r:id="rId10"/>
    <p:sldId id="360" r:id="rId11"/>
    <p:sldId id="361" r:id="rId12"/>
    <p:sldId id="374" r:id="rId13"/>
    <p:sldId id="375" r:id="rId14"/>
    <p:sldId id="376" r:id="rId15"/>
    <p:sldId id="377" r:id="rId16"/>
    <p:sldId id="378" r:id="rId17"/>
    <p:sldId id="379" r:id="rId18"/>
    <p:sldId id="380" r:id="rId19"/>
    <p:sldId id="381" r:id="rId20"/>
    <p:sldId id="382" r:id="rId21"/>
    <p:sldId id="383" r:id="rId22"/>
    <p:sldId id="384" r:id="rId23"/>
    <p:sldId id="340" r:id="rId24"/>
    <p:sldId id="367" r:id="rId25"/>
    <p:sldId id="314" r:id="rId26"/>
    <p:sldId id="339" r:id="rId27"/>
    <p:sldId id="303"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9F7EB9A-B5F0-4CDF-8051-77DB6485A0D8}">
          <p14:sldIdLst>
            <p14:sldId id="326"/>
            <p14:sldId id="362"/>
            <p14:sldId id="363"/>
            <p14:sldId id="372"/>
            <p14:sldId id="373"/>
            <p14:sldId id="371"/>
            <p14:sldId id="360"/>
            <p14:sldId id="361"/>
            <p14:sldId id="374"/>
            <p14:sldId id="375"/>
            <p14:sldId id="376"/>
            <p14:sldId id="377"/>
            <p14:sldId id="378"/>
            <p14:sldId id="379"/>
            <p14:sldId id="380"/>
            <p14:sldId id="381"/>
            <p14:sldId id="382"/>
            <p14:sldId id="383"/>
            <p14:sldId id="384"/>
            <p14:sldId id="340"/>
            <p14:sldId id="367"/>
            <p14:sldId id="314"/>
            <p14:sldId id="339"/>
          </p14:sldIdLst>
        </p14:section>
        <p14:section name="social media pages" id="{57937E45-29F0-4F11-BA96-1F6214758490}">
          <p14:sldIdLst>
            <p14:sldId id="303"/>
          </p14:sldIdLst>
        </p14:section>
        <p14:section name="Thank You" id="{1959660B-A37F-44F3-AF9E-944D9DFF0A4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DEDB33-E49C-63FE-C6A8-FD4D6DEFEC73}" name="Strege, Tami" initials="TS" userId="S::tstrege@doe.nj.gov::9057e87a-9f56-4c76-bb39-dd5958e4252f" providerId="AD"/>
  <p188:author id="{84A1B241-91A7-D71F-2637-BF0945B4CB23}" name="Bruton, Karen" initials="" userId="S::kbruton@doe.nj.gov::f42c226b-e919-4be2-93bb-24b85f1e2502" providerId="AD"/>
  <p188:author id="{7CD06546-9DD9-0023-DDD8-EC4F2CAE1FF9}" name="Thomas, Elizabeth" initials="ET" userId="S::ethomas@doe.nj.gov::ecf9b76d-2424-407e-a49b-ad172b417e8c" providerId="AD"/>
  <p188:author id="{F670C7AC-8B8D-CB90-7FAC-4AD84512FF4D}" name="Wharton, Beth" initials="WB" userId="S::bwharton@doe.nj.gov::0b442f57-5c5e-4134-81fc-d525f3363d00" providerId="AD"/>
  <p188:author id="{F5A8B7C2-8BE3-7A5F-5613-803D1CF42D19}" name="Specht, Dorothea" initials="DS" userId="S::dorothea.specht@doe.nj.gov::c7adc3ad-3650-425b-8fa9-fe35462436cd" providerId="AD"/>
  <p188:author id="{65E37EE9-0484-6150-813E-DD7F85BBB803}" name="Specht, Dorothea" initials="DS"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AD15"/>
    <a:srgbClr val="772006"/>
    <a:srgbClr val="004E75"/>
    <a:srgbClr val="345F84"/>
    <a:srgbClr val="4179A8"/>
    <a:srgbClr val="D9117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50" autoAdjust="0"/>
    <p:restoredTop sz="65066" autoAdjust="0"/>
  </p:normalViewPr>
  <p:slideViewPr>
    <p:cSldViewPr snapToGrid="0">
      <p:cViewPr varScale="1">
        <p:scale>
          <a:sx n="72" d="100"/>
          <a:sy n="72" d="100"/>
        </p:scale>
        <p:origin x="1272"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omments/modernComment_17F_CF0F5062.xml><?xml version="1.0" encoding="utf-8"?>
<p188:cmLst xmlns:a="http://schemas.openxmlformats.org/drawingml/2006/main" xmlns:r="http://schemas.openxmlformats.org/officeDocument/2006/relationships" xmlns:p188="http://schemas.microsoft.com/office/powerpoint/2018/8/main">
  <p188:cm id="{A0348146-26C2-4AB9-B4F1-18401A48BC4F}" authorId="{7CD06546-9DD9-0023-DDD8-EC4F2CAE1FF9}" created="2026-02-18T16:49:45.894">
    <ac:deMkLst xmlns:ac="http://schemas.microsoft.com/office/drawing/2013/main/command">
      <pc:docMk xmlns:pc="http://schemas.microsoft.com/office/powerpoint/2013/main/command"/>
      <pc:sldMk xmlns:pc="http://schemas.microsoft.com/office/powerpoint/2013/main/command" cId="3473887330" sldId="383"/>
      <ac:picMk id="7" creationId="{B2EB10AC-138B-44F1-39E4-425D27D673A7}"/>
    </ac:deMkLst>
    <p188:txBody>
      <a:bodyPr/>
      <a:lstStyle/>
      <a:p>
        <a:r>
          <a:rPr lang="en-US"/>
          <a:t>Great job adding accurate alt text. I edited it a little to make it more concise.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7B811AE-216E-6F44-9DDB-1445BBBA3764}" type="datetimeFigureOut">
              <a:rPr lang="en-US" smtClean="0"/>
              <a:t>3/26/2026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B65AB24-858C-4042-8650-F45BC641C7BA}" type="slidenum">
              <a:rPr lang="en-US" smtClean="0"/>
              <a:t>‹#›</a:t>
            </a:fld>
            <a:endParaRPr lang="en-US"/>
          </a:p>
        </p:txBody>
      </p:sp>
    </p:spTree>
    <p:extLst>
      <p:ext uri="{BB962C8B-B14F-4D97-AF65-F5344CB8AC3E}">
        <p14:creationId xmlns:p14="http://schemas.microsoft.com/office/powerpoint/2010/main" val="336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tionalp-3center.org/wp-content/uploads/2019/10/P-3-Framework.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Hello, my name is Beth Wharton. I am a K-3 Coordinator in the Office of Standards in the Division of Teaching and Learning.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Today’s session, </a:t>
            </a:r>
            <a:r>
              <a:rPr lang="en-US" sz="1200" b="0" i="1" kern="1200" dirty="0">
                <a:solidFill>
                  <a:schemeClr val="tx1"/>
                </a:solidFill>
                <a:effectLst/>
                <a:latin typeface="+mn-lt"/>
                <a:ea typeface="+mn-ea"/>
                <a:cs typeface="+mn-cs"/>
              </a:rPr>
              <a:t>School Structures Supporting High-Quality Kindergarten Programs</a:t>
            </a:r>
            <a:r>
              <a:rPr lang="en-US" sz="1200" b="0" i="0" kern="1200" dirty="0">
                <a:solidFill>
                  <a:schemeClr val="tx1"/>
                </a:solidFill>
                <a:effectLst/>
                <a:latin typeface="+mn-lt"/>
                <a:ea typeface="+mn-ea"/>
                <a:cs typeface="+mn-cs"/>
              </a:rPr>
              <a:t>, is adapted from the </a:t>
            </a:r>
            <a:r>
              <a:rPr lang="en-US" sz="1200" b="1" i="0" kern="1200" dirty="0">
                <a:solidFill>
                  <a:schemeClr val="tx1"/>
                </a:solidFill>
                <a:effectLst/>
                <a:latin typeface="+mn-lt"/>
                <a:ea typeface="+mn-ea"/>
                <a:cs typeface="+mn-cs"/>
              </a:rPr>
              <a:t>Kindergarten Implementation Guidelines</a:t>
            </a:r>
            <a:r>
              <a:rPr lang="en-US" sz="1200" b="0" i="0" kern="1200" dirty="0">
                <a:solidFill>
                  <a:schemeClr val="tx1"/>
                </a:solidFill>
                <a:effectLst/>
                <a:latin typeface="+mn-lt"/>
                <a:ea typeface="+mn-ea"/>
                <a:cs typeface="+mn-cs"/>
              </a:rPr>
              <a:t> found on the K–3 Early Elementary Alignment page of the Office of Standards website. These guidelines represent the collaborative work of the New Jersey Department of Education (NJDOE) and early childhood professionals across the state, combining current research and best practices into one comprehensive resource designed to support school administrators, teachers, instructional coaches, and families in meeting the needs of all learners. </a:t>
            </a:r>
            <a:r>
              <a:rPr lang="en-US" dirty="0"/>
              <a:t>Please note this session is intended </a:t>
            </a:r>
            <a:r>
              <a:rPr lang="en-US" b="1" dirty="0"/>
              <a:t>only </a:t>
            </a:r>
            <a:r>
              <a:rPr lang="en-US" dirty="0"/>
              <a:t>for administrators, teachers, and instructional coaches to support developmentally appropriate practices in kindergarten classrooms.</a:t>
            </a:r>
          </a:p>
          <a:p>
            <a:endParaRPr lang="en-US" dirty="0"/>
          </a:p>
          <a:p>
            <a:r>
              <a:rPr lang="en-US" b="1" dirty="0">
                <a:latin typeface="+mn-lt"/>
              </a:rPr>
              <a:t>Please use this PowerPoint to turnkey this session’s information to your colleagues at your PLC or grade level meetings</a:t>
            </a:r>
            <a:r>
              <a:rPr lang="en-US" dirty="0">
                <a:latin typeface="+mn-lt"/>
              </a:rPr>
              <a:t>. </a:t>
            </a:r>
            <a:endParaRPr lang="en-US" dirty="0"/>
          </a:p>
          <a:p>
            <a:r>
              <a:rPr lang="en-US" sz="1200" b="0" i="1" kern="1200" dirty="0">
                <a:solidFill>
                  <a:schemeClr val="tx1"/>
                </a:solidFill>
                <a:effectLst/>
                <a:latin typeface="+mn-lt"/>
                <a:ea typeface="+mn-ea"/>
                <a:cs typeface="+mn-cs"/>
              </a:rPr>
              <a:t>Today we will </a:t>
            </a:r>
            <a:r>
              <a:rPr lang="en-US" sz="1200" b="0" kern="1200" dirty="0">
                <a:solidFill>
                  <a:schemeClr val="tx1"/>
                </a:solidFill>
                <a:effectLst/>
                <a:latin typeface="+mn-lt"/>
                <a:ea typeface="+mn-ea"/>
                <a:cs typeface="+mn-cs"/>
              </a:rPr>
              <a:t>focus </a:t>
            </a:r>
            <a:r>
              <a:rPr lang="en-US" sz="1200" kern="1200" dirty="0">
                <a:solidFill>
                  <a:schemeClr val="tx1"/>
                </a:solidFill>
                <a:effectLst/>
                <a:latin typeface="+mn-lt"/>
                <a:ea typeface="+mn-ea"/>
                <a:cs typeface="+mn-cs"/>
              </a:rPr>
              <a:t>on the structures and supports needed in the school and classroom to support high-quality kindergarten programs.</a:t>
            </a:r>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a:t>
            </a:fld>
            <a:endParaRPr lang="en-US"/>
          </a:p>
        </p:txBody>
      </p:sp>
    </p:spTree>
    <p:extLst>
      <p:ext uri="{BB962C8B-B14F-4D97-AF65-F5344CB8AC3E}">
        <p14:creationId xmlns:p14="http://schemas.microsoft.com/office/powerpoint/2010/main" val="304496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0"/>
              </a:spcBef>
              <a:buFont typeface="Arial" panose="020B0604020202020204" pitchFamily="34" charset="0"/>
              <a:buChar char="•"/>
            </a:pPr>
            <a:r>
              <a:rPr lang="en-US" sz="1200" dirty="0">
                <a:solidFill>
                  <a:srgbClr val="000000"/>
                </a:solidFill>
                <a:latin typeface="Aptos Narrow"/>
              </a:rPr>
              <a:t>When designing curricula for the kindergarten classroom, there are several factors for school districts to consider ensuring effective and impactful learning experiences for young children. </a:t>
            </a:r>
            <a:endParaRPr lang="en-US" sz="1200" dirty="0">
              <a:solidFill>
                <a:srgbClr val="444444"/>
              </a:solidFill>
              <a:latin typeface="Aptos Narrow"/>
            </a:endParaRPr>
          </a:p>
          <a:p>
            <a:pPr>
              <a:lnSpc>
                <a:spcPct val="100000"/>
              </a:lnSpc>
              <a:spcBef>
                <a:spcPts val="0"/>
              </a:spcBef>
            </a:pPr>
            <a:endParaRPr lang="en-US" sz="1200" dirty="0">
              <a:solidFill>
                <a:srgbClr val="000000"/>
              </a:solidFill>
              <a:latin typeface="Aptos Narrow"/>
            </a:endParaRPr>
          </a:p>
          <a:p>
            <a:pPr marL="285750" indent="-285750">
              <a:lnSpc>
                <a:spcPct val="100000"/>
              </a:lnSpc>
              <a:spcBef>
                <a:spcPts val="0"/>
              </a:spcBef>
              <a:buFont typeface="Arial,Sans-Serif" panose="020B0604020202020204" pitchFamily="34" charset="0"/>
              <a:buChar char="•"/>
            </a:pPr>
            <a:r>
              <a:rPr lang="en-US" sz="1200" dirty="0">
                <a:solidFill>
                  <a:srgbClr val="000000"/>
                </a:solidFill>
                <a:latin typeface="Aptos Narrow"/>
              </a:rPr>
              <a:t>It is important that the curricula are </a:t>
            </a:r>
            <a:r>
              <a:rPr lang="en-US" sz="1200" b="1" dirty="0">
                <a:solidFill>
                  <a:srgbClr val="000000"/>
                </a:solidFill>
                <a:latin typeface="Aptos Narrow"/>
              </a:rPr>
              <a:t>aligned to the NJSLS</a:t>
            </a:r>
            <a:r>
              <a:rPr lang="en-US" sz="1200" dirty="0">
                <a:solidFill>
                  <a:srgbClr val="000000"/>
                </a:solidFill>
                <a:latin typeface="Aptos Narrow"/>
              </a:rPr>
              <a:t>, </a:t>
            </a:r>
            <a:r>
              <a:rPr lang="en-US" sz="1200" b="1" dirty="0">
                <a:solidFill>
                  <a:srgbClr val="000000"/>
                </a:solidFill>
                <a:latin typeface="Aptos Narrow"/>
              </a:rPr>
              <a:t>developmentally appropriate</a:t>
            </a:r>
            <a:r>
              <a:rPr lang="en-US" sz="1200" dirty="0">
                <a:solidFill>
                  <a:srgbClr val="000000"/>
                </a:solidFill>
                <a:latin typeface="Aptos Narrow"/>
              </a:rPr>
              <a:t>, built on intentional goals, engaging to young learners, and include critical concepts for students to learn. </a:t>
            </a:r>
            <a:endParaRPr lang="en-US" sz="1200" dirty="0">
              <a:solidFill>
                <a:srgbClr val="444444"/>
              </a:solidFill>
              <a:latin typeface="Aptos Narrow"/>
            </a:endParaRPr>
          </a:p>
          <a:p>
            <a:pPr marL="285750" indent="-285750">
              <a:lnSpc>
                <a:spcPct val="100000"/>
              </a:lnSpc>
              <a:spcBef>
                <a:spcPts val="0"/>
              </a:spcBef>
              <a:buFont typeface="Arial,Sans-Serif" panose="020B0604020202020204" pitchFamily="34" charset="0"/>
            </a:pPr>
            <a:endParaRPr lang="en-US" sz="1200" dirty="0">
              <a:solidFill>
                <a:srgbClr val="000000"/>
              </a:solidFill>
              <a:latin typeface="Aptos Narrow"/>
            </a:endParaRPr>
          </a:p>
          <a:p>
            <a:pPr marL="285750" indent="-285750">
              <a:lnSpc>
                <a:spcPct val="100000"/>
              </a:lnSpc>
              <a:spcBef>
                <a:spcPts val="0"/>
              </a:spcBef>
              <a:buFont typeface="Arial" panose="020B0604020202020204" pitchFamily="34" charset="0"/>
              <a:buChar char="•"/>
            </a:pPr>
            <a:r>
              <a:rPr lang="en-US" sz="1200" dirty="0">
                <a:solidFill>
                  <a:srgbClr val="000000"/>
                </a:solidFill>
                <a:latin typeface="Aptos Narrow"/>
              </a:rPr>
              <a:t>In addition, curricula should be play-based and support students in working towards established learning objectives. </a:t>
            </a:r>
            <a:endParaRPr lang="en-US" sz="1200" dirty="0">
              <a:solidFill>
                <a:srgbClr val="444444"/>
              </a:solidFill>
              <a:latin typeface="Aptos Narrow"/>
            </a:endParaRPr>
          </a:p>
          <a:p>
            <a:pPr marL="0" indent="0">
              <a:lnSpc>
                <a:spcPct val="100000"/>
              </a:lnSpc>
              <a:spcBef>
                <a:spcPts val="0"/>
              </a:spcBef>
              <a:buNone/>
            </a:pPr>
            <a:endParaRPr lang="en-US" sz="1200" dirty="0">
              <a:solidFill>
                <a:srgbClr val="000000"/>
              </a:solidFill>
              <a:latin typeface="Aptos Narrow"/>
            </a:endParaRPr>
          </a:p>
          <a:p>
            <a:pPr marL="285750" indent="-285750">
              <a:lnSpc>
                <a:spcPct val="100000"/>
              </a:lnSpc>
              <a:spcBef>
                <a:spcPts val="0"/>
              </a:spcBef>
              <a:buFont typeface="Arial" panose="020B0604020202020204" pitchFamily="34" charset="0"/>
              <a:buChar char="•"/>
            </a:pPr>
            <a:r>
              <a:rPr lang="en-US" sz="1200" dirty="0">
                <a:solidFill>
                  <a:srgbClr val="000000"/>
                </a:solidFill>
                <a:latin typeface="Aptos Narrow"/>
              </a:rPr>
              <a:t>A curriculum review team consisting of teachers, instructional coaches, and administrators will review and evaluate each content area curriculum. Each member of a curriculum review team can be given the opportunity to provide feedback after the development to review and refine the curriculum that best meets the needs of the learners in the district.</a:t>
            </a:r>
            <a:endParaRPr lang="en-US" sz="1200" dirty="0">
              <a:solidFill>
                <a:srgbClr val="444444"/>
              </a:solidFill>
              <a:latin typeface="Aptos Narrow"/>
            </a:endParaRPr>
          </a:p>
          <a:p>
            <a:pPr marL="0" indent="0">
              <a:lnSpc>
                <a:spcPct val="90000"/>
              </a:lnSpc>
              <a:spcBef>
                <a:spcPts val="1000"/>
              </a:spcBef>
              <a:buNone/>
              <a:defRPr/>
            </a:pPr>
            <a:endParaRPr lang="en-US" dirty="0">
              <a:solidFill>
                <a:srgbClr val="373535"/>
              </a:solidFill>
            </a:endParaRPr>
          </a:p>
          <a:p>
            <a:pPr marL="171450" indent="-171450">
              <a:lnSpc>
                <a:spcPct val="90000"/>
              </a:lnSpc>
              <a:spcBef>
                <a:spcPts val="1000"/>
              </a:spcBef>
              <a:buChar char="•"/>
              <a:defRPr/>
            </a:pPr>
            <a:r>
              <a:rPr lang="en-US" dirty="0">
                <a:solidFill>
                  <a:srgbClr val="373535"/>
                </a:solidFill>
              </a:rPr>
              <a:t>Once curricula are approved at the district level, school districts create a professional development plan for teachers to learn how to implement each new curriculum in their classrooms. </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10</a:t>
            </a:fld>
            <a:endParaRPr lang="en-US"/>
          </a:p>
        </p:txBody>
      </p:sp>
    </p:spTree>
    <p:extLst>
      <p:ext uri="{BB962C8B-B14F-4D97-AF65-F5344CB8AC3E}">
        <p14:creationId xmlns:p14="http://schemas.microsoft.com/office/powerpoint/2010/main" val="407303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sz="1200" dirty="0"/>
              <a:t>Professional development is another key component of a high-quality kindergarten program. </a:t>
            </a:r>
          </a:p>
          <a:p>
            <a:pPr>
              <a:defRPr/>
            </a:pPr>
            <a:r>
              <a:rPr lang="en-US" dirty="0"/>
              <a:t>Professional development can take place in many formats.</a:t>
            </a:r>
          </a:p>
          <a:p>
            <a:pPr marL="285750" indent="-285750">
              <a:buFont typeface="Arial"/>
              <a:buChar char="•"/>
              <a:defRPr/>
            </a:pPr>
            <a:r>
              <a:rPr lang="en-US" dirty="0"/>
              <a:t>One way to support professional development is for administrators to build</a:t>
            </a:r>
            <a:r>
              <a:rPr lang="en-US" sz="1200" dirty="0"/>
              <a:t> time into the weekly school schedule for available job-embedded coaching and professional learning communities (PLCs), enables professionals to grow and learn from one another and investigate research-based practices. </a:t>
            </a:r>
            <a:endParaRPr lang="en-US" dirty="0"/>
          </a:p>
          <a:p>
            <a:pPr marL="285750" indent="-285750">
              <a:buFont typeface="Arial"/>
              <a:buChar char="•"/>
              <a:defRPr/>
            </a:pPr>
            <a:r>
              <a:rPr lang="en-US" sz="1200" dirty="0"/>
              <a:t>In addition, </a:t>
            </a:r>
            <a:r>
              <a:rPr lang="en-US" dirty="0"/>
              <a:t>teachers can advocate for district-wide</a:t>
            </a:r>
            <a:r>
              <a:rPr lang="en-US" sz="1200" dirty="0"/>
              <a:t> professional development opportunities that provide ongoing support for implementing new content and </a:t>
            </a:r>
            <a:r>
              <a:rPr lang="en-US" dirty="0"/>
              <a:t>pedagogy. A</a:t>
            </a:r>
            <a:r>
              <a:rPr lang="en-US" sz="1200" dirty="0"/>
              <a:t> continuous cycle of improvement should be available. </a:t>
            </a:r>
            <a:endParaRPr lang="en-US" dirty="0"/>
          </a:p>
          <a:p>
            <a:pPr marL="285750" indent="-285750">
              <a:buFont typeface="Arial"/>
              <a:buChar char="•"/>
              <a:defRPr/>
            </a:pPr>
            <a:r>
              <a:rPr lang="en-US" sz="1200" dirty="0"/>
              <a:t>As professionals, educators grow their capacity to reflect on practice, revise instructional plans, and implement change. </a:t>
            </a:r>
            <a:endParaRPr lang="en-US" dirty="0"/>
          </a:p>
          <a:p>
            <a:pPr marL="285750" marR="0" lvl="0" indent="-285750" algn="l" defTabSz="914400">
              <a:lnSpc>
                <a:spcPct val="100000"/>
              </a:lnSpc>
              <a:spcBef>
                <a:spcPts val="0"/>
              </a:spcBef>
              <a:spcAft>
                <a:spcPts val="0"/>
              </a:spcAft>
              <a:buClrTx/>
              <a:buSzTx/>
              <a:buFont typeface="Arial"/>
              <a:buChar char="•"/>
              <a:tabLst/>
              <a:defRPr/>
            </a:pPr>
            <a:r>
              <a:rPr lang="en-US" sz="1200" dirty="0"/>
              <a:t>The cyclical and reflective nature of this process ensures that educators are continually evolving, adapting, and improving their teaching methods. </a:t>
            </a:r>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11</a:t>
            </a:fld>
            <a:endParaRPr lang="en-US"/>
          </a:p>
        </p:txBody>
      </p:sp>
    </p:spTree>
    <p:extLst>
      <p:ext uri="{BB962C8B-B14F-4D97-AF65-F5344CB8AC3E}">
        <p14:creationId xmlns:p14="http://schemas.microsoft.com/office/powerpoint/2010/main" val="323064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sz="1200" dirty="0"/>
              <a:t>Professional Learning Communities are valuable not only to kindergarten teachers and coaches, but also for administrators. All members of a school team are essential participants of a PLC.</a:t>
            </a:r>
          </a:p>
          <a:p>
            <a:pPr marL="285750" indent="-285750">
              <a:buFont typeface="Arial"/>
              <a:buChar char="•"/>
              <a:defRPr/>
            </a:pPr>
            <a:r>
              <a:rPr lang="en-US" sz="1200" dirty="0"/>
              <a:t>PLCs are one form of job-embedded professional </a:t>
            </a:r>
            <a:r>
              <a:rPr lang="en-US" dirty="0"/>
              <a:t>learning for building</a:t>
            </a:r>
            <a:r>
              <a:rPr lang="en-US" sz="1200" dirty="0"/>
              <a:t> teaching efficacy and improve students' achievement. </a:t>
            </a:r>
          </a:p>
          <a:p>
            <a:pPr marL="285750" indent="-285750">
              <a:buFont typeface="Arial"/>
              <a:buChar char="•"/>
              <a:defRPr/>
            </a:pPr>
            <a:r>
              <a:rPr lang="en-US" sz="1200" dirty="0"/>
              <a:t>PLCs can vary in terms of teacher configuration. </a:t>
            </a:r>
            <a:endParaRPr lang="en-US" dirty="0"/>
          </a:p>
          <a:p>
            <a:pPr marL="285750" indent="-285750">
              <a:buFont typeface="Arial"/>
              <a:buChar char="•"/>
              <a:defRPr/>
            </a:pPr>
            <a:r>
              <a:rPr lang="en-US" sz="1200" dirty="0"/>
              <a:t>It can be beneficial for grade </a:t>
            </a:r>
            <a:r>
              <a:rPr lang="en-US" dirty="0"/>
              <a:t>levels</a:t>
            </a:r>
            <a:r>
              <a:rPr lang="en-US" sz="1200" dirty="0"/>
              <a:t> across a district to meet to specifically collaborate on grade level issues.</a:t>
            </a:r>
            <a:r>
              <a:rPr lang="en-US" dirty="0"/>
              <a:t> </a:t>
            </a:r>
            <a:endParaRPr lang="en-US" dirty="0">
              <a:solidFill>
                <a:srgbClr val="000000"/>
              </a:solidFill>
            </a:endParaRPr>
          </a:p>
          <a:p>
            <a:pPr marL="285750" indent="-285750">
              <a:buFont typeface="Arial"/>
              <a:buChar char="•"/>
              <a:defRPr/>
            </a:pPr>
            <a:r>
              <a:rPr lang="en-US" dirty="0">
                <a:solidFill>
                  <a:srgbClr val="373535"/>
                </a:solidFill>
              </a:rPr>
              <a:t>Typically, the same team of teachers meets regularly with one member of the team acting as the facilitator. </a:t>
            </a:r>
            <a:endParaRPr lang="en-US" dirty="0"/>
          </a:p>
          <a:p>
            <a:pPr marL="285750" indent="-285750">
              <a:buFont typeface="Arial"/>
              <a:buChar char="•"/>
              <a:defRPr/>
            </a:pPr>
            <a:r>
              <a:rPr lang="en-US" sz="1200" dirty="0"/>
              <a:t>The key aspect of a PLC is that it provides a structured and collaborative framework for educators to work together to improve teaching practices and enhance student learning outcomes (e.g., same grade, same content area, same school, different schools within a district, interdisciplinary or other groupings). </a:t>
            </a:r>
            <a:endParaRPr lang="en-US" dirty="0"/>
          </a:p>
          <a:p>
            <a:pPr marL="285750" indent="-285750">
              <a:buFont typeface="Arial"/>
              <a:buChar char="•"/>
              <a:defRPr/>
            </a:pPr>
            <a:r>
              <a:rPr lang="en-US" sz="1200" dirty="0"/>
              <a:t>The effectiveness of a PLC often depends on the clarity of goals, the commitment of participants, and the presence of a supportive organizational culture. </a:t>
            </a:r>
            <a:endParaRPr lang="en-US" dirty="0"/>
          </a:p>
          <a:p>
            <a:pPr marL="285750" indent="-285750">
              <a:buFont typeface="Arial"/>
              <a:buChar char="•"/>
              <a:defRPr/>
            </a:pPr>
            <a:r>
              <a:rPr lang="en-US" sz="1200" dirty="0"/>
              <a:t>The configuration of a PLC should align with the specific needs and objectives of the educators involved and the context in which they work.</a:t>
            </a:r>
            <a:r>
              <a:rPr lang="en-US" dirty="0"/>
              <a:t> </a:t>
            </a:r>
          </a:p>
          <a:p>
            <a:pPr marL="285750" indent="-285750">
              <a:buFont typeface="Arial"/>
              <a:buChar char="•"/>
              <a:defRPr/>
            </a:pPr>
            <a:r>
              <a:rPr lang="en-US" sz="1200" dirty="0"/>
              <a:t>During PLC meetings, a clear goal tied to instructional practices and student achievement is set. </a:t>
            </a:r>
            <a:endParaRPr lang="en-US" dirty="0"/>
          </a:p>
          <a:p>
            <a:pPr marL="285750" indent="-285750">
              <a:buFont typeface="Arial"/>
              <a:buChar char="•"/>
              <a:defRPr/>
            </a:pPr>
            <a:r>
              <a:rPr lang="en-US" sz="1100" dirty="0"/>
              <a:t>PLC time can be used for educators to analyze the implementation of the NJSLS in a particular content area curriculum, student data, student work, and other areas of practice that are directly tied to student achievement. </a:t>
            </a:r>
          </a:p>
          <a:p>
            <a:pPr marL="285750" indent="-285750">
              <a:buFont typeface="Arial"/>
              <a:buChar char="•"/>
              <a:defRPr/>
            </a:pPr>
            <a:r>
              <a:rPr lang="en-US" sz="1100" dirty="0"/>
              <a:t>PLCs can also develop protocols for each meeting to ensure members stay on task and work to accomplish their goals.</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12</a:t>
            </a:fld>
            <a:endParaRPr lang="en-US"/>
          </a:p>
        </p:txBody>
      </p:sp>
    </p:spTree>
    <p:extLst>
      <p:ext uri="{BB962C8B-B14F-4D97-AF65-F5344CB8AC3E}">
        <p14:creationId xmlns:p14="http://schemas.microsoft.com/office/powerpoint/2010/main" val="223411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US" sz="1200" dirty="0"/>
              <a:t>Another type of professional development is job-embedded instructional coaching. </a:t>
            </a:r>
            <a:endParaRPr lang="en-US" dirty="0"/>
          </a:p>
          <a:p>
            <a:pPr marL="285750" indent="-285750">
              <a:buFont typeface="Arial"/>
              <a:buChar char="•"/>
              <a:defRPr/>
            </a:pPr>
            <a:r>
              <a:rPr lang="en-US" sz="1200" dirty="0"/>
              <a:t>Instructional coaches can support teachers in improving instruction through classroom visits, modeling through demonstration lessons and/or by collaboratively co-teaching. </a:t>
            </a:r>
            <a:endParaRPr lang="en-US" dirty="0"/>
          </a:p>
          <a:p>
            <a:pPr marL="285750" indent="-285750">
              <a:buFont typeface="Arial"/>
              <a:buChar char="•"/>
              <a:defRPr/>
            </a:pPr>
            <a:r>
              <a:rPr lang="en-US" sz="1200" dirty="0"/>
              <a:t>During the classroom visits, the coach can provide “on-the-spot” feedback. </a:t>
            </a:r>
            <a:endParaRPr lang="en-US" dirty="0"/>
          </a:p>
          <a:p>
            <a:pPr marL="285750" indent="-285750">
              <a:buFont typeface="Arial"/>
              <a:buChar char="•"/>
              <a:defRPr/>
            </a:pPr>
            <a:r>
              <a:rPr lang="en-US" sz="1200" dirty="0"/>
              <a:t>In this instance, the coach provides the teacher with tips to improve instruction to meet the goals during instruction. </a:t>
            </a:r>
            <a:endParaRPr lang="en-US" dirty="0"/>
          </a:p>
          <a:p>
            <a:pPr marL="285750" indent="-285750">
              <a:buFont typeface="Arial"/>
              <a:buChar char="•"/>
              <a:defRPr/>
            </a:pPr>
            <a:r>
              <a:rPr lang="en-US" sz="1200" dirty="0"/>
              <a:t>A coaching </a:t>
            </a:r>
            <a:r>
              <a:rPr lang="en-US" sz="1200" i="1" dirty="0"/>
              <a:t>cycle</a:t>
            </a:r>
            <a:r>
              <a:rPr lang="en-US" sz="1200" dirty="0"/>
              <a:t> is a method used for instructional coaching.  </a:t>
            </a:r>
            <a:endParaRPr lang="en-US" dirty="0"/>
          </a:p>
          <a:p>
            <a:pPr marL="285750" indent="-285750">
              <a:buFont typeface="Arial"/>
              <a:buChar char="•"/>
              <a:defRPr/>
            </a:pPr>
            <a:r>
              <a:rPr lang="en-US" sz="1200" dirty="0"/>
              <a:t>In the </a:t>
            </a:r>
            <a:r>
              <a:rPr lang="en-US" sz="1200" i="1" dirty="0"/>
              <a:t>coaching cycle</a:t>
            </a:r>
            <a:r>
              <a:rPr lang="en-US" sz="1200" dirty="0"/>
              <a:t>, the coach engages in peer conversations by holding a pre-conference to determine areas of focus for coaching based on </a:t>
            </a:r>
            <a:r>
              <a:rPr lang="en-US" sz="1200" b="1" dirty="0"/>
              <a:t>student data analysis</a:t>
            </a:r>
            <a:r>
              <a:rPr lang="en-US" sz="1200" dirty="0"/>
              <a:t>, the kindergarten curricula and research-based best practices. </a:t>
            </a:r>
            <a:endParaRPr lang="en-US" dirty="0"/>
          </a:p>
          <a:p>
            <a:pPr marL="285750" indent="-285750">
              <a:buFont typeface="Arial"/>
              <a:buChar char="•"/>
              <a:defRPr/>
            </a:pPr>
            <a:r>
              <a:rPr lang="en-US" sz="1200" dirty="0"/>
              <a:t>After the visit, a post-conference is planned between the teacher and coach to reflect together on the teaching and learning that occurred. </a:t>
            </a:r>
            <a:endParaRPr lang="en-US" dirty="0"/>
          </a:p>
          <a:p>
            <a:pPr marL="285750" indent="-285750">
              <a:buFont typeface="Arial"/>
              <a:buChar char="•"/>
              <a:defRPr/>
            </a:pPr>
            <a:r>
              <a:rPr lang="en-US" sz="1200" dirty="0"/>
              <a:t>The post-conference ends with the next steps established for teaching and learning practice in the classroom and a time established for the coach’s next classroom visit.</a:t>
            </a:r>
            <a:endParaRPr lang="en-US" dirty="0"/>
          </a:p>
          <a:p>
            <a:pPr marL="285750" indent="-285750">
              <a:buFont typeface="Arial"/>
              <a:buChar char="•"/>
              <a:defRPr/>
            </a:pPr>
            <a:r>
              <a:rPr lang="en-US" sz="1200" dirty="0"/>
              <a:t>When working with teachers, coaches can provide non-evaluative support through planning, student data analysis, modeling instruction, and reflection with the teacher. </a:t>
            </a:r>
            <a:endParaRPr lang="en-US" dirty="0"/>
          </a:p>
          <a:p>
            <a:pPr marL="285750" indent="-285750">
              <a:buFont typeface="Arial"/>
              <a:buChar char="•"/>
              <a:defRPr/>
            </a:pPr>
            <a:r>
              <a:rPr lang="en-US" sz="1200" dirty="0"/>
              <a:t>Teachers and coaches can work together to plan for instruction</a:t>
            </a:r>
            <a:r>
              <a:rPr lang="en-US" dirty="0"/>
              <a:t>, but</a:t>
            </a:r>
            <a:r>
              <a:rPr lang="en-US" sz="1200" dirty="0"/>
              <a:t> the coach can also serve as a catalyst for reflection. </a:t>
            </a:r>
            <a:endParaRPr lang="en-US" dirty="0"/>
          </a:p>
          <a:p>
            <a:pPr marL="285750" indent="-285750">
              <a:buFont typeface="Arial"/>
              <a:buChar char="•"/>
              <a:defRPr/>
            </a:pPr>
            <a:r>
              <a:rPr lang="en-US" sz="1200" dirty="0"/>
              <a:t>The coach and teacher can have continual conversations about strategies, assessments, student data and </a:t>
            </a:r>
            <a:r>
              <a:rPr lang="en-US" sz="1200" b="1" dirty="0"/>
              <a:t>developmentally appropriate best practices</a:t>
            </a:r>
            <a:r>
              <a:rPr lang="en-US" sz="1200" dirty="0"/>
              <a:t>.</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13</a:t>
            </a:fld>
            <a:endParaRPr lang="en-US"/>
          </a:p>
        </p:txBody>
      </p:sp>
    </p:spTree>
    <p:extLst>
      <p:ext uri="{BB962C8B-B14F-4D97-AF65-F5344CB8AC3E}">
        <p14:creationId xmlns:p14="http://schemas.microsoft.com/office/powerpoint/2010/main" val="65711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sz="1200" dirty="0"/>
              <a:t>The last professional development option to discuss is learning walks. </a:t>
            </a:r>
            <a:endParaRPr lang="en-US" dirty="0"/>
          </a:p>
          <a:p>
            <a:pPr marL="285750" indent="-285750">
              <a:buFont typeface="Arial"/>
              <a:buChar char="•"/>
              <a:defRPr/>
            </a:pPr>
            <a:r>
              <a:rPr lang="en-US" sz="1200" dirty="0"/>
              <a:t>Classroom learning walks can support change and growth within individual classrooms and entire school buildings. </a:t>
            </a:r>
            <a:endParaRPr lang="en-US" dirty="0"/>
          </a:p>
          <a:p>
            <a:pPr marL="285750" indent="-285750">
              <a:buFont typeface="Arial"/>
              <a:buChar char="•"/>
              <a:defRPr/>
            </a:pPr>
            <a:r>
              <a:rPr lang="en-US" sz="1200" dirty="0"/>
              <a:t>They provide a chance for teachers and administrators to discuss and reflect on the environment and instruction, then develop a plan for improvement. </a:t>
            </a:r>
            <a:endParaRPr lang="en-US" dirty="0"/>
          </a:p>
          <a:p>
            <a:pPr marL="285750" indent="-285750">
              <a:buFont typeface="Arial"/>
              <a:buChar char="•"/>
              <a:defRPr/>
            </a:pPr>
            <a:r>
              <a:rPr lang="en-US" sz="1200" dirty="0"/>
              <a:t>Research shows learning walks have been transformative in the schools and districts implementing, especially in moving from professional development to professional practice. </a:t>
            </a:r>
            <a:endParaRPr lang="en-US" dirty="0"/>
          </a:p>
          <a:p>
            <a:pPr marL="285750" marR="0" lvl="0" indent="-285750" algn="l" defTabSz="914400">
              <a:lnSpc>
                <a:spcPct val="100000"/>
              </a:lnSpc>
              <a:spcBef>
                <a:spcPts val="0"/>
              </a:spcBef>
              <a:spcAft>
                <a:spcPts val="0"/>
              </a:spcAft>
              <a:buClrTx/>
              <a:buSzTx/>
              <a:buFont typeface="Arial"/>
              <a:buChar char="•"/>
              <a:tabLst/>
              <a:defRPr/>
            </a:pPr>
            <a:r>
              <a:rPr lang="en-US" sz="1200" dirty="0"/>
              <a:t>Through learning walks, teachers have a chance to develop a deeper understanding of how other teachers are implementing best practices to guide students toward meeting the NJSLS.</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14</a:t>
            </a:fld>
            <a:endParaRPr lang="en-US"/>
          </a:p>
        </p:txBody>
      </p:sp>
    </p:spTree>
    <p:extLst>
      <p:ext uri="{BB962C8B-B14F-4D97-AF65-F5344CB8AC3E}">
        <p14:creationId xmlns:p14="http://schemas.microsoft.com/office/powerpoint/2010/main" val="2720954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sz="1200" dirty="0"/>
              <a:t>Classroom arrangement and organization are another key component for high-quality kindergarten programs and impact children’s experiences in the kindergarten learning environment. </a:t>
            </a:r>
            <a:r>
              <a:rPr lang="en-US" dirty="0"/>
              <a:t>A well-planned kindergarten classroom setup is important because the physical environment directly supports how young children learn, behave, and interact. It  supports early learning and development. Young children learn through play, exploration, and hands-on activities. A structured environment provides learning centers (reading, art, blocks, science, dramatic play), materials arranged for independence, and opportunities for fine- and gross-motor development.</a:t>
            </a:r>
            <a:endParaRPr lang="en-US" b="1" dirty="0"/>
          </a:p>
          <a:p>
            <a:pPr marL="0" indent="0">
              <a:buFont typeface="Arial"/>
              <a:buNone/>
              <a:defRPr/>
            </a:pPr>
            <a:endParaRPr lang="en-US" b="1" dirty="0"/>
          </a:p>
          <a:p>
            <a:pPr marL="0" indent="0">
              <a:buFont typeface="Arial"/>
              <a:buNone/>
              <a:defRPr/>
            </a:pPr>
            <a:r>
              <a:rPr lang="en-US" b="1" dirty="0"/>
              <a:t>Culturally responsive</a:t>
            </a:r>
            <a:r>
              <a:rPr lang="en-US" dirty="0"/>
              <a:t> classrooms could include:</a:t>
            </a:r>
            <a:endParaRPr lang="en-US" dirty="0">
              <a:solidFill>
                <a:srgbClr val="444444"/>
              </a:solidFill>
            </a:endParaRPr>
          </a:p>
          <a:p>
            <a:pPr marL="285750" indent="-285750">
              <a:buFont typeface="Arial"/>
              <a:buChar char="•"/>
              <a:defRPr/>
            </a:pPr>
            <a:r>
              <a:rPr lang="en-US" dirty="0"/>
              <a:t>Books featuring characters of diverse races, languages, family structures, and abilities. </a:t>
            </a:r>
            <a:endParaRPr lang="en-US" dirty="0">
              <a:solidFill>
                <a:srgbClr val="444444"/>
              </a:solidFill>
            </a:endParaRPr>
          </a:p>
          <a:p>
            <a:pPr marL="285750" indent="-285750">
              <a:buFont typeface="Arial"/>
              <a:buChar char="•"/>
              <a:defRPr/>
            </a:pPr>
            <a:r>
              <a:rPr lang="en-US" dirty="0"/>
              <a:t>Dolls with different skin tones, hair types, and adaptive equipment (e.g., wheelchairs).</a:t>
            </a:r>
            <a:endParaRPr lang="en-US" dirty="0">
              <a:solidFill>
                <a:srgbClr val="444444"/>
              </a:solidFill>
            </a:endParaRPr>
          </a:p>
          <a:p>
            <a:pPr marL="285750" indent="-285750">
              <a:buFont typeface="Arial"/>
              <a:buChar char="•"/>
              <a:defRPr/>
            </a:pPr>
            <a:r>
              <a:rPr lang="en-US" dirty="0"/>
              <a:t>Posters and artwork that show children from various cultural backgrounds. Labels around the room in English and the students’ home languages. A “Welcome” sign written in every language represented in the classroom. A listening center with stories read in multiple languages.</a:t>
            </a:r>
            <a:endParaRPr lang="en-US" dirty="0">
              <a:solidFill>
                <a:srgbClr val="444444"/>
              </a:solidFill>
            </a:endParaRPr>
          </a:p>
          <a:p>
            <a:pPr marL="285750" indent="-285750">
              <a:buFont typeface="Arial"/>
              <a:buChar char="•"/>
              <a:defRPr/>
            </a:pPr>
            <a:r>
              <a:rPr lang="en-US" dirty="0"/>
              <a:t>Dramatic play areas with cultural clothing (e.g., saris, ponchos, kente cloth), cooking utensils, and pretend foods from different cultures. </a:t>
            </a:r>
            <a:endParaRPr lang="en-US" dirty="0">
              <a:solidFill>
                <a:srgbClr val="444444"/>
              </a:solidFill>
            </a:endParaRPr>
          </a:p>
          <a:p>
            <a:pPr marL="285750" indent="-285750">
              <a:buFont typeface="Arial"/>
              <a:buChar char="•"/>
              <a:defRPr/>
            </a:pPr>
            <a:r>
              <a:rPr lang="en-US" dirty="0"/>
              <a:t>Art centers with a variety of skin-tone crayons, markers, and paints.</a:t>
            </a:r>
            <a:endParaRPr lang="en-US" dirty="0">
              <a:solidFill>
                <a:srgbClr val="444444"/>
              </a:solidFill>
            </a:endParaRPr>
          </a:p>
          <a:p>
            <a:pPr marL="285750" indent="-285750">
              <a:buFont typeface="Arial"/>
              <a:buChar char="•"/>
              <a:defRPr/>
            </a:pPr>
            <a:r>
              <a:rPr lang="en-US" dirty="0"/>
              <a:t>Music centers with instruments from different cultural traditions (e.g., maracas). </a:t>
            </a:r>
            <a:endParaRPr lang="en-US" dirty="0">
              <a:solidFill>
                <a:srgbClr val="444444"/>
              </a:solidFill>
            </a:endParaRPr>
          </a:p>
          <a:p>
            <a:pPr marL="285750" indent="-285750">
              <a:buFont typeface="Arial"/>
              <a:buChar char="•"/>
              <a:defRPr/>
            </a:pPr>
            <a:r>
              <a:rPr lang="en-US" dirty="0"/>
              <a:t>Family photo walls to show each child’s family (e.g., “About Me” displays featuring student heritage, hobbies, or traditions).</a:t>
            </a:r>
            <a:endParaRPr lang="en-US" dirty="0">
              <a:solidFill>
                <a:srgbClr val="444444"/>
              </a:solidFill>
            </a:endParaRPr>
          </a:p>
          <a:p>
            <a:pPr marL="285750" indent="-285750">
              <a:buFont typeface="Arial"/>
              <a:buChar char="•"/>
              <a:defRPr/>
            </a:pPr>
            <a:r>
              <a:rPr lang="en-US" dirty="0"/>
              <a:t>Invitations for family members to share stories, songs, or traditions. </a:t>
            </a:r>
          </a:p>
          <a:p>
            <a:pPr marL="0" indent="0">
              <a:buFont typeface="Arial"/>
              <a:buNone/>
              <a:defRPr/>
            </a:pPr>
            <a:endParaRPr lang="en-US" dirty="0"/>
          </a:p>
          <a:p>
            <a:pPr marL="285750" indent="-285750">
              <a:buFont typeface="Wingdings" panose="05000000000000000000" pitchFamily="2" charset="2"/>
              <a:buChar char="Ø"/>
              <a:defRPr/>
            </a:pPr>
            <a:r>
              <a:rPr lang="en-US" sz="1200" dirty="0"/>
              <a:t>Each kindergarten school day should include blocks of time that </a:t>
            </a:r>
            <a:r>
              <a:rPr lang="en-US" dirty="0"/>
              <a:t>engage children</a:t>
            </a:r>
            <a:r>
              <a:rPr lang="en-US" sz="1200" dirty="0"/>
              <a:t> individually, in whole group and in small group settings with a balance of </a:t>
            </a:r>
            <a:r>
              <a:rPr lang="en-US" dirty="0"/>
              <a:t>child-initiated choice</a:t>
            </a:r>
            <a:r>
              <a:rPr lang="en-US" sz="1200" dirty="0"/>
              <a:t> time play</a:t>
            </a:r>
            <a:r>
              <a:rPr lang="en-US" dirty="0"/>
              <a:t>,</a:t>
            </a:r>
            <a:r>
              <a:rPr lang="en-US" sz="1200" dirty="0"/>
              <a:t> </a:t>
            </a:r>
            <a:r>
              <a:rPr lang="en-US" dirty="0"/>
              <a:t>movement opportunities, </a:t>
            </a:r>
            <a:r>
              <a:rPr lang="en-US" sz="1200" dirty="0"/>
              <a:t>and adult-guided learning experiences. </a:t>
            </a:r>
            <a:endParaRPr lang="en-US" dirty="0">
              <a:solidFill>
                <a:srgbClr val="444444"/>
              </a:solidFill>
            </a:endParaRPr>
          </a:p>
          <a:p>
            <a:pPr marL="285750" indent="-285750">
              <a:buFont typeface="Wingdings" panose="05000000000000000000" pitchFamily="2" charset="2"/>
              <a:buChar char="Ø"/>
              <a:defRPr/>
            </a:pPr>
            <a:r>
              <a:rPr lang="en-US" sz="1200" dirty="0"/>
              <a:t>Children’s evolving interests and skills guide the choice of the materials and learning activities offered during group times and in classroom learning centers.</a:t>
            </a:r>
            <a:endParaRPr lang="en-US" dirty="0">
              <a:solidFill>
                <a:srgbClr val="444444"/>
              </a:solidFill>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15</a:t>
            </a:fld>
            <a:endParaRPr lang="en-US"/>
          </a:p>
        </p:txBody>
      </p:sp>
    </p:spTree>
    <p:extLst>
      <p:ext uri="{BB962C8B-B14F-4D97-AF65-F5344CB8AC3E}">
        <p14:creationId xmlns:p14="http://schemas.microsoft.com/office/powerpoint/2010/main" val="136948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a:t>Classroom management is another key component toward building positive relationships with students as well as creating a predictable structure and an efficiently running classroom. </a:t>
            </a:r>
          </a:p>
          <a:p>
            <a:pPr marL="0" indent="0">
              <a:buFont typeface="Arial"/>
              <a:buNone/>
            </a:pPr>
            <a:endParaRPr lang="en-US" dirty="0"/>
          </a:p>
          <a:p>
            <a:pPr marL="285750" indent="-285750">
              <a:buFont typeface="Arial"/>
              <a:buChar char="•"/>
            </a:pPr>
            <a:r>
              <a:rPr lang="en-US" sz="1200" dirty="0"/>
              <a:t>Teachers who have established strong management techniques while keeping the child’s social-emotional well-being in mind are most effective. </a:t>
            </a:r>
            <a:endParaRPr lang="en-US" dirty="0"/>
          </a:p>
          <a:p>
            <a:pPr marL="285750" indent="-285750">
              <a:buFont typeface="Arial"/>
              <a:buChar char="•"/>
            </a:pPr>
            <a:r>
              <a:rPr lang="en-US" sz="1200" dirty="0"/>
              <a:t>A well-run kindergarten classroom functions as a community. </a:t>
            </a:r>
            <a:endParaRPr lang="en-US" dirty="0">
              <a:latin typeface="+mn-lt"/>
            </a:endParaRPr>
          </a:p>
          <a:p>
            <a:pPr marL="285750" indent="-285750">
              <a:buFont typeface="Arial"/>
              <a:buChar char="•"/>
            </a:pPr>
            <a:r>
              <a:rPr lang="en-US" dirty="0">
                <a:solidFill>
                  <a:schemeClr val="tx1"/>
                </a:solidFill>
                <a:latin typeface="Aptos Narrow"/>
              </a:rPr>
              <a:t>Management techniques can be done whole class, in groups, or individually and can be goal-based which</a:t>
            </a:r>
            <a:r>
              <a:rPr lang="en-US" dirty="0">
                <a:latin typeface="Aptos Narrow"/>
              </a:rPr>
              <a:t> </a:t>
            </a:r>
            <a:r>
              <a:rPr lang="en-US" dirty="0"/>
              <a:t>means using specific, measurable objectives to guide and evaluate how the classroom is organized, how behavior is managed, and how students engage in learning. </a:t>
            </a:r>
          </a:p>
          <a:p>
            <a:pPr marL="285750" indent="-285750">
              <a:buFont typeface="Arial"/>
              <a:buChar char="•"/>
            </a:pPr>
            <a:r>
              <a:rPr lang="en-US" sz="1200" dirty="0"/>
              <a:t>Guidelines for acceptable behavior should be expressed in simple language accompanied by a clear rationale. </a:t>
            </a:r>
            <a:endParaRPr lang="en-US" dirty="0"/>
          </a:p>
          <a:p>
            <a:pPr marL="285750" indent="-285750">
              <a:buFont typeface="Arial"/>
              <a:buChar char="•"/>
            </a:pPr>
            <a:r>
              <a:rPr lang="en-US" sz="1200" dirty="0"/>
              <a:t>Work and play settings should be planned so that children can navigate through daily activities with as much independence as possible. </a:t>
            </a:r>
            <a:endParaRPr lang="en-US" dirty="0"/>
          </a:p>
          <a:p>
            <a:pPr marL="285750" indent="-285750">
              <a:buFont typeface="Arial"/>
              <a:buChar char="•"/>
            </a:pPr>
            <a:r>
              <a:rPr lang="en-US" sz="1200" dirty="0"/>
              <a:t>When children understand that they are able and expected to regulate many of their activities independently, they can develop self-control and self-direction. </a:t>
            </a:r>
            <a:endParaRPr lang="en-US" dirty="0"/>
          </a:p>
          <a:p>
            <a:pPr marL="285750" indent="-285750">
              <a:buFont typeface="Arial"/>
              <a:buChar char="•"/>
            </a:pPr>
            <a:r>
              <a:rPr lang="en-US" sz="1200" dirty="0"/>
              <a:t>These attributes, complemented by the presence of consistently warm and caring adults who nurture academic success and successful relationships between and among the diverse classroom community members, contribute to feelings of well-being and security that instill confidence in everyone in the kindergarten community. </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16</a:t>
            </a:fld>
            <a:endParaRPr lang="en-US"/>
          </a:p>
        </p:txBody>
      </p:sp>
    </p:spTree>
    <p:extLst>
      <p:ext uri="{BB962C8B-B14F-4D97-AF65-F5344CB8AC3E}">
        <p14:creationId xmlns:p14="http://schemas.microsoft.com/office/powerpoint/2010/main" val="67447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Please take a moment to stop this recording and think about this Self-Reflection. Once you are done, please start the recording again.</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17</a:t>
            </a:fld>
            <a:endParaRPr lang="en-US"/>
          </a:p>
        </p:txBody>
      </p:sp>
    </p:spTree>
    <p:extLst>
      <p:ext uri="{BB962C8B-B14F-4D97-AF65-F5344CB8AC3E}">
        <p14:creationId xmlns:p14="http://schemas.microsoft.com/office/powerpoint/2010/main" val="289270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The final key component discussed in this session to support a high-quality kindergarten program is Positive Behavioral Interventions and Supports (PBIS). </a:t>
            </a:r>
          </a:p>
          <a:p>
            <a:pPr marL="0" indent="0">
              <a:buFont typeface="Arial"/>
              <a:buNone/>
            </a:pPr>
            <a:endParaRPr lang="en-US" dirty="0"/>
          </a:p>
          <a:p>
            <a:pPr marL="171450" indent="-171450">
              <a:buFont typeface="Arial"/>
              <a:buChar char="•"/>
            </a:pPr>
            <a:r>
              <a:rPr lang="en-US" dirty="0"/>
              <a:t>It is a framework (not a specific program or curriculum) used primarily in schools to promote positive behavior and improve school climate. </a:t>
            </a:r>
          </a:p>
          <a:p>
            <a:pPr marL="171450" indent="-171450">
              <a:buFont typeface="Arial"/>
              <a:buChar char="•"/>
            </a:pPr>
            <a:r>
              <a:rPr lang="en-US" dirty="0"/>
              <a:t>The goal of PBIS is to prevent behavioral problems and create a safe, supportive learning environment for all students. </a:t>
            </a:r>
          </a:p>
          <a:p>
            <a:pPr marL="171450" indent="-171450">
              <a:buFont typeface="Arial"/>
              <a:buChar char="•"/>
            </a:pPr>
            <a:r>
              <a:rPr lang="en-US" dirty="0"/>
              <a:t>It is a multi-tiered system approach to planning and implementing interventions with a focus on behavior, conduct, and social and emotional wellness. </a:t>
            </a:r>
          </a:p>
          <a:p>
            <a:pPr marL="171450" indent="-171450">
              <a:buFont typeface="Arial"/>
              <a:buChar char="•"/>
            </a:pPr>
            <a:r>
              <a:rPr lang="en-US" dirty="0"/>
              <a:t>In a multi-tiered system approach, like PBIS, interventions are organized along a continuum into three intervention delivery tiers.</a:t>
            </a:r>
          </a:p>
          <a:p>
            <a:pPr marL="171450" indent="-171450">
              <a:buFont typeface="Arial"/>
              <a:buChar char="•"/>
            </a:pPr>
            <a:r>
              <a:rPr lang="en-US" dirty="0"/>
              <a:t>Please click on the link provided for more information on PBIS.</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18</a:t>
            </a:fld>
            <a:endParaRPr lang="en-US"/>
          </a:p>
        </p:txBody>
      </p:sp>
    </p:spTree>
    <p:extLst>
      <p:ext uri="{BB962C8B-B14F-4D97-AF65-F5344CB8AC3E}">
        <p14:creationId xmlns:p14="http://schemas.microsoft.com/office/powerpoint/2010/main" val="106893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Attaining self-regulation in early childhood leads to better performance in school, better relationships with others and fewer behavioral difficulties. </a:t>
            </a:r>
          </a:p>
          <a:p>
            <a:pPr marL="171450" indent="-171450">
              <a:buFont typeface="Arial" panose="020B0604020202020204" pitchFamily="34" charset="0"/>
              <a:buChar char="•"/>
            </a:pPr>
            <a:r>
              <a:rPr lang="en-US" dirty="0"/>
              <a:t>The classroom and school must be physically and emotionally safe for children to explore and learn at their developmental level. </a:t>
            </a:r>
          </a:p>
          <a:p>
            <a:pPr marL="285750" indent="-285750">
              <a:buFont typeface="Arial"/>
              <a:buChar char="•"/>
            </a:pPr>
            <a:r>
              <a:rPr lang="en-US" dirty="0"/>
              <a:t>Consistent, predictable routines and expectations promote a sense of security for children.</a:t>
            </a:r>
          </a:p>
          <a:p>
            <a:pPr marL="285750" indent="-285750">
              <a:buFont typeface="Arial"/>
              <a:buChar char="•"/>
            </a:pPr>
            <a:r>
              <a:rPr lang="en-US" dirty="0"/>
              <a:t>Educators can teach self-regulation skills through modeling, instruction, and opportunities for practice. </a:t>
            </a:r>
          </a:p>
          <a:p>
            <a:pPr marL="285750" indent="-285750">
              <a:buFont typeface="Arial"/>
              <a:buChar char="•"/>
            </a:pPr>
            <a:r>
              <a:rPr lang="en-US" dirty="0"/>
              <a:t>Within the kindergarten classroom, self-regulation can be developed through a supportive process of “co-regulation” between adults and children. </a:t>
            </a:r>
            <a:endParaRPr lang="en-US" dirty="0">
              <a:solidFill>
                <a:srgbClr val="000000"/>
              </a:solidFill>
            </a:endParaRPr>
          </a:p>
          <a:p>
            <a:pPr marL="285750" indent="-285750">
              <a:lnSpc>
                <a:spcPct val="90000"/>
              </a:lnSpc>
              <a:spcBef>
                <a:spcPts val="1000"/>
              </a:spcBef>
              <a:buFont typeface="Arial"/>
              <a:buChar char="•"/>
            </a:pPr>
            <a:r>
              <a:rPr lang="en-US" dirty="0"/>
              <a:t>It is important to provide a warm, responsive relationship so that children will feel respected as individuals, comforted, supported in times of stress, and confident that they are cared for no matter what. This support will allow children to feel secure enough to practice new skills and learn from their mistakes.</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19</a:t>
            </a:fld>
            <a:endParaRPr lang="en-US"/>
          </a:p>
        </p:txBody>
      </p:sp>
    </p:spTree>
    <p:extLst>
      <p:ext uri="{BB962C8B-B14F-4D97-AF65-F5344CB8AC3E}">
        <p14:creationId xmlns:p14="http://schemas.microsoft.com/office/powerpoint/2010/main" val="190242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Today's</a:t>
            </a:r>
            <a:r>
              <a:rPr lang="en-US" sz="1200" kern="1200" dirty="0">
                <a:solidFill>
                  <a:schemeClr val="tx1"/>
                </a:solidFill>
                <a:effectLst/>
                <a:latin typeface="+mn-lt"/>
                <a:ea typeface="+mn-ea"/>
                <a:cs typeface="+mn-cs"/>
              </a:rPr>
              <a:t> session is focused on these “</a:t>
            </a:r>
            <a:r>
              <a:rPr lang="en-US" sz="1200" b="1" kern="1200" dirty="0">
                <a:solidFill>
                  <a:schemeClr val="tx1"/>
                </a:solidFill>
                <a:effectLst/>
                <a:latin typeface="+mn-lt"/>
                <a:ea typeface="+mn-ea"/>
                <a:cs typeface="+mn-cs"/>
              </a:rPr>
              <a:t>Key Structures</a:t>
            </a:r>
            <a:r>
              <a:rPr lang="en-US" sz="1200" kern="1200" dirty="0">
                <a:solidFill>
                  <a:schemeClr val="tx1"/>
                </a:solidFill>
                <a:effectLst/>
                <a:latin typeface="+mn-lt"/>
                <a:ea typeface="+mn-ea"/>
                <a:cs typeface="+mn-cs"/>
              </a:rPr>
              <a:t>” that </a:t>
            </a:r>
            <a:r>
              <a:rPr lang="en-US" dirty="0"/>
              <a:t>need</a:t>
            </a:r>
            <a:r>
              <a:rPr lang="en-US" sz="1200" kern="1200" dirty="0">
                <a:solidFill>
                  <a:schemeClr val="tx1"/>
                </a:solidFill>
                <a:effectLst/>
                <a:latin typeface="+mn-lt"/>
                <a:ea typeface="+mn-ea"/>
                <a:cs typeface="+mn-cs"/>
              </a:rPr>
              <a:t> to be in place within kindergarten classrooms, and in school </a:t>
            </a:r>
            <a:r>
              <a:rPr lang="en-US" dirty="0"/>
              <a:t>buildings which includes</a:t>
            </a:r>
            <a:r>
              <a:rPr lang="en-US" sz="1200" kern="1200" dirty="0">
                <a:solidFill>
                  <a:schemeClr val="tx1"/>
                </a:solidFill>
                <a:effectLst/>
                <a:latin typeface="+mn-lt"/>
                <a:ea typeface="+mn-ea"/>
                <a:cs typeface="+mn-cs"/>
              </a:rPr>
              <a:t>:</a:t>
            </a:r>
            <a:endParaRPr lang="en-US" dirty="0"/>
          </a:p>
          <a:p>
            <a:pPr marL="171450" indent="-171450">
              <a:buFont typeface="Arial" panose="020B0604020202020204" pitchFamily="34" charset="0"/>
              <a:buChar char="•"/>
            </a:pPr>
            <a:r>
              <a:rPr lang="en-US" dirty="0"/>
              <a:t>Having</a:t>
            </a:r>
            <a:r>
              <a:rPr lang="en-US" sz="1200" kern="1200" dirty="0">
                <a:solidFill>
                  <a:schemeClr val="tx1"/>
                </a:solidFill>
                <a:effectLst/>
                <a:latin typeface="+mn-lt"/>
                <a:ea typeface="+mn-ea"/>
                <a:cs typeface="+mn-cs"/>
              </a:rPr>
              <a:t> a P–3 continuum </a:t>
            </a:r>
            <a:r>
              <a:rPr lang="en-US" dirty="0"/>
              <a:t>to help</a:t>
            </a:r>
            <a:r>
              <a:rPr lang="en-US" sz="1200" kern="1200" dirty="0">
                <a:solidFill>
                  <a:schemeClr val="tx1"/>
                </a:solidFill>
                <a:effectLst/>
                <a:latin typeface="+mn-lt"/>
                <a:ea typeface="+mn-ea"/>
                <a:cs typeface="+mn-cs"/>
              </a:rPr>
              <a:t> foster a seamless alignment and educational experience between P–3</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Establishing</a:t>
            </a:r>
            <a:r>
              <a:rPr lang="en-US" sz="1200" kern="1200" dirty="0">
                <a:solidFill>
                  <a:schemeClr val="tx1"/>
                </a:solidFill>
                <a:effectLst/>
                <a:latin typeface="+mn-lt"/>
                <a:ea typeface="+mn-ea"/>
                <a:cs typeface="+mn-cs"/>
              </a:rPr>
              <a:t> a P–3 transition team and deciding the roles and responsibilities using a sample checklist (which is </a:t>
            </a:r>
            <a:r>
              <a:rPr lang="en-US" dirty="0"/>
              <a:t>shown</a:t>
            </a:r>
            <a:r>
              <a:rPr lang="en-US" sz="1200" kern="1200" dirty="0">
                <a:solidFill>
                  <a:schemeClr val="tx1"/>
                </a:solidFill>
                <a:effectLst/>
                <a:latin typeface="+mn-lt"/>
                <a:ea typeface="+mn-ea"/>
                <a:cs typeface="+mn-cs"/>
              </a:rPr>
              <a:t> later in this </a:t>
            </a:r>
            <a:r>
              <a:rPr lang="en-US" dirty="0"/>
              <a:t>presentation).</a:t>
            </a:r>
            <a:endParaRPr lang="en-US" sz="1200" kern="1200" dirty="0">
              <a:solidFill>
                <a:schemeClr val="tx1"/>
              </a:solidFill>
              <a:effectLst/>
              <a:latin typeface="+mn-lt"/>
            </a:endParaRPr>
          </a:p>
          <a:p>
            <a:pPr marL="171450" indent="-171450">
              <a:buFont typeface="Arial" panose="020B0604020202020204" pitchFamily="34" charset="0"/>
              <a:buChar char="•"/>
            </a:pPr>
            <a:r>
              <a:rPr lang="en-US" dirty="0"/>
              <a:t>Designing</a:t>
            </a:r>
            <a:r>
              <a:rPr lang="en-US" sz="1200" kern="1200" dirty="0">
                <a:solidFill>
                  <a:schemeClr val="tx1"/>
                </a:solidFill>
                <a:effectLst/>
                <a:latin typeface="+mn-lt"/>
                <a:ea typeface="+mn-ea"/>
                <a:cs typeface="+mn-cs"/>
              </a:rPr>
              <a:t> curricula that support and align with the </a:t>
            </a:r>
            <a:r>
              <a:rPr lang="en-US" dirty="0"/>
              <a:t>New Jersey Student Learning Standards.</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Creating</a:t>
            </a:r>
            <a:r>
              <a:rPr lang="en-US" sz="1200" kern="1200" dirty="0">
                <a:solidFill>
                  <a:schemeClr val="tx1"/>
                </a:solidFill>
                <a:effectLst/>
                <a:latin typeface="+mn-lt"/>
                <a:ea typeface="+mn-ea"/>
                <a:cs typeface="+mn-cs"/>
              </a:rPr>
              <a:t> meaningful experiences, choice time centers, and multiple types of play</a:t>
            </a:r>
            <a:r>
              <a:rPr lang="en-US" dirty="0"/>
              <a:t>.</a:t>
            </a:r>
            <a:endParaRPr lang="en-US" sz="1200" kern="1200" dirty="0">
              <a:solidFill>
                <a:schemeClr val="tx1"/>
              </a:solidFill>
              <a:effectLst/>
              <a:latin typeface="+mn-lt"/>
            </a:endParaRPr>
          </a:p>
          <a:p>
            <a:pPr marL="171450" lvl="0" indent="-171450" algn="l">
              <a:buFont typeface="Arial" panose="020B0604020202020204" pitchFamily="34" charset="0"/>
              <a:buChar char="•"/>
            </a:pPr>
            <a:r>
              <a:rPr lang="en-US" dirty="0"/>
              <a:t>Establishing</a:t>
            </a:r>
            <a:r>
              <a:rPr lang="en-US" sz="1200" kern="1200" dirty="0">
                <a:solidFill>
                  <a:schemeClr val="tx1"/>
                </a:solidFill>
                <a:effectLst/>
                <a:latin typeface="+mn-lt"/>
                <a:ea typeface="+mn-ea"/>
                <a:cs typeface="+mn-cs"/>
              </a:rPr>
              <a:t> high-quality professional development opportunities for Professional Learning Communities, Classroom Learning Walks, and the Coaching Model</a:t>
            </a:r>
            <a:r>
              <a:rPr lang="en-US" dirty="0"/>
              <a:t>.</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Organizing</a:t>
            </a:r>
            <a:r>
              <a:rPr lang="en-US" sz="1200" kern="1200" dirty="0">
                <a:solidFill>
                  <a:schemeClr val="tx1"/>
                </a:solidFill>
                <a:effectLst/>
                <a:latin typeface="+mn-lt"/>
                <a:ea typeface="+mn-ea"/>
                <a:cs typeface="+mn-cs"/>
              </a:rPr>
              <a:t> the classroom and scheduling a full kindergarten day including a comfortable learning environment and daily transitions; and</a:t>
            </a:r>
            <a:endParaRPr lang="en-US" sz="1200" kern="1200" dirty="0">
              <a:solidFill>
                <a:schemeClr val="tx1"/>
              </a:solidFill>
              <a:effectLst/>
              <a:latin typeface="+mn-lt"/>
            </a:endParaRPr>
          </a:p>
          <a:p>
            <a:pPr marL="171450" lvl="0" indent="-171450">
              <a:buFont typeface="Arial" panose="020B0604020202020204" pitchFamily="34" charset="0"/>
              <a:buChar char="•"/>
            </a:pPr>
            <a:r>
              <a:rPr lang="en-US" dirty="0"/>
              <a:t>Opportunities</a:t>
            </a:r>
            <a:r>
              <a:rPr lang="en-US" sz="1200" kern="1200" dirty="0">
                <a:solidFill>
                  <a:schemeClr val="tx1"/>
                </a:solidFill>
                <a:effectLst/>
                <a:latin typeface="+mn-lt"/>
                <a:ea typeface="+mn-ea"/>
                <a:cs typeface="+mn-cs"/>
              </a:rPr>
              <a:t> for sharing and celebrating student work to showcase and highlight the successes, experiences, and growth that take place in a high-quality kindergarten classroom.</a:t>
            </a:r>
            <a:endParaRPr lang="en-US" sz="1200" kern="1200" dirty="0">
              <a:solidFill>
                <a:schemeClr val="tx1"/>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2</a:t>
            </a:fld>
            <a:endParaRPr lang="en-US"/>
          </a:p>
        </p:txBody>
      </p:sp>
    </p:spTree>
    <p:extLst>
      <p:ext uri="{BB962C8B-B14F-4D97-AF65-F5344CB8AC3E}">
        <p14:creationId xmlns:p14="http://schemas.microsoft.com/office/powerpoint/2010/main" val="1454961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Please visit the </a:t>
            </a:r>
            <a:r>
              <a:rPr lang="en-US" i="1" dirty="0"/>
              <a:t>K-3 Early Elementary Alignment </a:t>
            </a:r>
            <a:r>
              <a:rPr lang="en-US" dirty="0"/>
              <a:t>website to locate more resources for this grade level.</a:t>
            </a:r>
          </a:p>
        </p:txBody>
      </p:sp>
      <p:sp>
        <p:nvSpPr>
          <p:cNvPr id="4" name="Slide Number Placeholder 3"/>
          <p:cNvSpPr>
            <a:spLocks noGrp="1"/>
          </p:cNvSpPr>
          <p:nvPr>
            <p:ph type="sldNum" sz="quarter" idx="5"/>
          </p:nvPr>
        </p:nvSpPr>
        <p:spPr/>
        <p:txBody>
          <a:bodyPr/>
          <a:lstStyle/>
          <a:p>
            <a:fld id="{9B65AB24-858C-4042-8650-F45BC641C7BA}" type="slidenum">
              <a:rPr lang="en-US" smtClean="0"/>
              <a:t>20</a:t>
            </a:fld>
            <a:endParaRPr lang="en-US"/>
          </a:p>
        </p:txBody>
      </p:sp>
    </p:spTree>
    <p:extLst>
      <p:ext uri="{BB962C8B-B14F-4D97-AF65-F5344CB8AC3E}">
        <p14:creationId xmlns:p14="http://schemas.microsoft.com/office/powerpoint/2010/main" val="323956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dirty="0"/>
              <a:t>These guided questions are optional, and you may choose to discuss any that are listed. </a:t>
            </a:r>
          </a:p>
          <a:p>
            <a:pPr marL="285750" indent="-285750">
              <a:buFont typeface="Arial"/>
              <a:buChar char="•"/>
              <a:defRPr/>
            </a:pPr>
            <a:r>
              <a:rPr lang="en-US" dirty="0"/>
              <a:t>It is an extension activity to the presentation that can be discussed after the presentation or a later date. </a:t>
            </a:r>
          </a:p>
          <a:p>
            <a:pPr marL="285750" indent="-285750">
              <a:buFont typeface="Arial"/>
              <a:buChar char="•"/>
              <a:defRPr/>
            </a:pPr>
            <a:r>
              <a:rPr lang="en-US" dirty="0"/>
              <a:t>They are here to provide you with some time to reflect as a group, whether in PLC or grade level meetings.  </a:t>
            </a:r>
          </a:p>
          <a:p>
            <a:pPr marL="285750" indent="-285750">
              <a:buFont typeface="Arial"/>
              <a:buChar char="•"/>
              <a:defRPr/>
            </a:pPr>
            <a:r>
              <a:rPr lang="en-US" dirty="0"/>
              <a:t>A Word document version of these “</a:t>
            </a:r>
            <a:r>
              <a:rPr lang="en-US" sz="1200" kern="1200" dirty="0">
                <a:solidFill>
                  <a:schemeClr val="tx1"/>
                </a:solidFill>
                <a:effectLst/>
                <a:latin typeface="+mn-lt"/>
                <a:ea typeface="+mn-ea"/>
                <a:cs typeface="+mn-cs"/>
              </a:rPr>
              <a:t>Guiding Questions and Next Steps from the Kindergarten Consortium Sessions</a:t>
            </a:r>
            <a:r>
              <a:rPr lang="en-US" dirty="0"/>
              <a:t>” is located on the webpage with this PowerPoint for your convenience. </a:t>
            </a:r>
          </a:p>
        </p:txBody>
      </p:sp>
      <p:sp>
        <p:nvSpPr>
          <p:cNvPr id="4" name="Slide Number Placeholder 3"/>
          <p:cNvSpPr>
            <a:spLocks noGrp="1"/>
          </p:cNvSpPr>
          <p:nvPr>
            <p:ph type="sldNum" sz="quarter" idx="5"/>
          </p:nvPr>
        </p:nvSpPr>
        <p:spPr/>
        <p:txBody>
          <a:bodyPr/>
          <a:lstStyle/>
          <a:p>
            <a:fld id="{9B65AB24-858C-4042-8650-F45BC641C7BA}" type="slidenum">
              <a:rPr lang="en-US" smtClean="0"/>
              <a:t>21</a:t>
            </a:fld>
            <a:endParaRPr lang="en-US"/>
          </a:p>
        </p:txBody>
      </p:sp>
    </p:spTree>
    <p:extLst>
      <p:ext uri="{BB962C8B-B14F-4D97-AF65-F5344CB8AC3E}">
        <p14:creationId xmlns:p14="http://schemas.microsoft.com/office/powerpoint/2010/main" val="118617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DDCE3-404F-8212-CE92-48369D144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C73CE-2031-0824-BFB4-AE1DF6225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86F99-569C-D8C7-31A2-11AA3A5FE79E}"/>
              </a:ext>
            </a:extLst>
          </p:cNvPr>
          <p:cNvSpPr>
            <a:spLocks noGrp="1"/>
          </p:cNvSpPr>
          <p:nvPr>
            <p:ph type="body" idx="1"/>
          </p:nvPr>
        </p:nvSpPr>
        <p:spPr/>
        <p:txBody>
          <a:bodyPr/>
          <a:lstStyle/>
          <a:p>
            <a:pPr marL="0" indent="0">
              <a:buFont typeface="Arial"/>
              <a:buNone/>
            </a:pPr>
            <a:r>
              <a:rPr lang="en-US" dirty="0"/>
              <a:t>Here are the references which also located in the kindergarten implementation guidelines pertaining to this topic.</a:t>
            </a:r>
          </a:p>
        </p:txBody>
      </p:sp>
      <p:sp>
        <p:nvSpPr>
          <p:cNvPr id="4" name="Slide Number Placeholder 3">
            <a:extLst>
              <a:ext uri="{FF2B5EF4-FFF2-40B4-BE49-F238E27FC236}">
                <a16:creationId xmlns:a16="http://schemas.microsoft.com/office/drawing/2014/main" id="{A5C75195-264F-839D-DAD2-DDD49E6F150E}"/>
              </a:ext>
            </a:extLst>
          </p:cNvPr>
          <p:cNvSpPr>
            <a:spLocks noGrp="1"/>
          </p:cNvSpPr>
          <p:nvPr>
            <p:ph type="sldNum" sz="quarter" idx="5"/>
          </p:nvPr>
        </p:nvSpPr>
        <p:spPr/>
        <p:txBody>
          <a:bodyPr/>
          <a:lstStyle/>
          <a:p>
            <a:fld id="{9B65AB24-858C-4042-8650-F45BC641C7BA}" type="slidenum">
              <a:rPr lang="en-US" smtClean="0"/>
              <a:t>22</a:t>
            </a:fld>
            <a:endParaRPr lang="en-US"/>
          </a:p>
        </p:txBody>
      </p:sp>
    </p:spTree>
    <p:extLst>
      <p:ext uri="{BB962C8B-B14F-4D97-AF65-F5344CB8AC3E}">
        <p14:creationId xmlns:p14="http://schemas.microsoft.com/office/powerpoint/2010/main" val="246237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dirty="0"/>
              <a:t>Thank you for viewing the session on </a:t>
            </a:r>
            <a:r>
              <a:rPr lang="en-US" sz="1200" dirty="0">
                <a:latin typeface="+mn-lt"/>
              </a:rPr>
              <a:t>School Structures Supporting High-Quality Kindergarten Programs.</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23</a:t>
            </a:fld>
            <a:endParaRPr lang="en-US"/>
          </a:p>
        </p:txBody>
      </p:sp>
    </p:spTree>
    <p:extLst>
      <p:ext uri="{BB962C8B-B14F-4D97-AF65-F5344CB8AC3E}">
        <p14:creationId xmlns:p14="http://schemas.microsoft.com/office/powerpoint/2010/main" val="2220866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Please follow the NJDOE on any of the platforms listed for current and valuable information and resources. </a:t>
            </a:r>
          </a:p>
        </p:txBody>
      </p:sp>
      <p:sp>
        <p:nvSpPr>
          <p:cNvPr id="4" name="Slide Number Placeholder 3"/>
          <p:cNvSpPr>
            <a:spLocks noGrp="1"/>
          </p:cNvSpPr>
          <p:nvPr>
            <p:ph type="sldNum" sz="quarter" idx="5"/>
          </p:nvPr>
        </p:nvSpPr>
        <p:spPr/>
        <p:txBody>
          <a:bodyPr/>
          <a:lstStyle/>
          <a:p>
            <a:fld id="{9B65AB24-858C-4042-8650-F45BC641C7BA}" type="slidenum">
              <a:rPr lang="en-US" smtClean="0"/>
              <a:t>24</a:t>
            </a:fld>
            <a:endParaRPr lang="en-US"/>
          </a:p>
        </p:txBody>
      </p:sp>
    </p:spTree>
    <p:extLst>
      <p:ext uri="{BB962C8B-B14F-4D97-AF65-F5344CB8AC3E}">
        <p14:creationId xmlns:p14="http://schemas.microsoft.com/office/powerpoint/2010/main" val="141614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6652-269F-A7E4-DA22-0ED34AF06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1A258-6A6A-F5E8-A938-4DAD68EFE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2D6BE-7A21-041A-9F64-EF8F7D3A7ABC}"/>
              </a:ext>
            </a:extLst>
          </p:cNvPr>
          <p:cNvSpPr>
            <a:spLocks noGrp="1"/>
          </p:cNvSpPr>
          <p:nvPr>
            <p:ph type="body" idx="1"/>
          </p:nvPr>
        </p:nvSpPr>
        <p:spPr/>
        <p:txBody>
          <a:bodyPr/>
          <a:lstStyle/>
          <a:p>
            <a:pPr marL="171450" indent="-171450">
              <a:buFont typeface="Arial"/>
              <a:buChar char="•"/>
            </a:pPr>
            <a:r>
              <a:rPr lang="en-US" dirty="0"/>
              <a:t>Please visit the </a:t>
            </a:r>
            <a:r>
              <a:rPr lang="en-US" i="1" dirty="0"/>
              <a:t>K-3 Early Elementary Alignment </a:t>
            </a:r>
            <a:r>
              <a:rPr lang="en-US" dirty="0"/>
              <a:t>website to locate more resources for this grade level. Please find the </a:t>
            </a:r>
            <a:r>
              <a:rPr lang="en-US" i="1" dirty="0"/>
              <a:t>Kindergarten Implementation Guidelines </a:t>
            </a:r>
            <a:r>
              <a:rPr lang="en-US" dirty="0"/>
              <a:t>and Resources on this website.</a:t>
            </a:r>
          </a:p>
        </p:txBody>
      </p:sp>
      <p:sp>
        <p:nvSpPr>
          <p:cNvPr id="4" name="Slide Number Placeholder 3">
            <a:extLst>
              <a:ext uri="{FF2B5EF4-FFF2-40B4-BE49-F238E27FC236}">
                <a16:creationId xmlns:a16="http://schemas.microsoft.com/office/drawing/2014/main" id="{E35E533E-EEB0-4AB2-D3CA-97DEFD56B301}"/>
              </a:ext>
            </a:extLst>
          </p:cNvPr>
          <p:cNvSpPr>
            <a:spLocks noGrp="1"/>
          </p:cNvSpPr>
          <p:nvPr>
            <p:ph type="sldNum" sz="quarter" idx="5"/>
          </p:nvPr>
        </p:nvSpPr>
        <p:spPr/>
        <p:txBody>
          <a:bodyPr/>
          <a:lstStyle/>
          <a:p>
            <a:fld id="{9B65AB24-858C-4042-8650-F45BC641C7BA}" type="slidenum">
              <a:rPr lang="en-US" smtClean="0"/>
              <a:t>3</a:t>
            </a:fld>
            <a:endParaRPr lang="en-US"/>
          </a:p>
        </p:txBody>
      </p:sp>
    </p:spTree>
    <p:extLst>
      <p:ext uri="{BB962C8B-B14F-4D97-AF65-F5344CB8AC3E}">
        <p14:creationId xmlns:p14="http://schemas.microsoft.com/office/powerpoint/2010/main" val="4005539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Based on the work of </a:t>
            </a:r>
            <a:r>
              <a:rPr lang="en-US" dirty="0">
                <a:solidFill>
                  <a:srgbClr val="373535"/>
                </a:solidFill>
              </a:rPr>
              <a:t>Kauerz &amp; Coffman in their </a:t>
            </a:r>
            <a:r>
              <a:rPr lang="en-US" dirty="0">
                <a:solidFill>
                  <a:srgbClr val="373535"/>
                </a:solidFill>
                <a:hlinkClick r:id="rId3"/>
              </a:rPr>
              <a:t>2019 Framework for Planning, Implementing, and Evaluating P–3 Approaches </a:t>
            </a:r>
            <a:r>
              <a:rPr lang="en-US" dirty="0">
                <a:solidFill>
                  <a:srgbClr val="373535"/>
                </a:solidFill>
              </a:rPr>
              <a:t>, t</a:t>
            </a:r>
            <a:r>
              <a:rPr lang="en-US" dirty="0"/>
              <a:t>he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first key </a:t>
            </a:r>
            <a:r>
              <a:rPr lang="en-US" sz="1200" kern="1200" dirty="0">
                <a:solidFill>
                  <a:schemeClr val="tx1"/>
                </a:solidFill>
                <a:effectLst/>
                <a:latin typeface="+mn-lt"/>
                <a:ea typeface="+mn-ea"/>
                <a:cs typeface="+mn-cs"/>
              </a:rPr>
              <a:t>component </a:t>
            </a:r>
            <a:r>
              <a:rPr lang="en-US" dirty="0"/>
              <a:t>discussed in the Kindergarten Guidelines for</a:t>
            </a:r>
            <a:r>
              <a:rPr lang="en-US" sz="1200" kern="1200" dirty="0">
                <a:solidFill>
                  <a:schemeClr val="tx1"/>
                </a:solidFill>
                <a:effectLst/>
                <a:latin typeface="+mn-lt"/>
                <a:ea typeface="+mn-ea"/>
                <a:cs typeface="+mn-cs"/>
              </a:rPr>
              <a:t> supporting a high-quality kindergarten program</a:t>
            </a:r>
            <a:r>
              <a:rPr lang="en-US" dirty="0"/>
              <a:t> </a:t>
            </a:r>
            <a:r>
              <a:rPr lang="en-US" sz="1200" kern="1200" dirty="0">
                <a:solidFill>
                  <a:schemeClr val="tx1"/>
                </a:solidFill>
                <a:effectLst/>
                <a:latin typeface="+mn-lt"/>
                <a:ea typeface="+mn-ea"/>
                <a:cs typeface="+mn-cs"/>
              </a:rPr>
              <a:t>is the understanding of a </a:t>
            </a:r>
            <a:r>
              <a:rPr lang="en-US" sz="1200" b="1" kern="1200" dirty="0">
                <a:solidFill>
                  <a:schemeClr val="tx1"/>
                </a:solidFill>
                <a:effectLst/>
                <a:latin typeface="+mn-lt"/>
                <a:ea typeface="+mn-ea"/>
                <a:cs typeface="+mn-cs"/>
              </a:rPr>
              <a:t>Preschool to Third Grade Learning Continuum.</a:t>
            </a:r>
            <a:r>
              <a:rPr lang="en-US" sz="1200" kern="1200" dirty="0">
                <a:solidFill>
                  <a:schemeClr val="tx1"/>
                </a:solidFill>
                <a:effectLst/>
                <a:latin typeface="+mn-lt"/>
                <a:ea typeface="+mn-ea"/>
                <a:cs typeface="+mn-cs"/>
              </a:rPr>
              <a:t> </a:t>
            </a:r>
            <a:endParaRPr lang="en-US" dirty="0">
              <a:ea typeface="+mn-ea"/>
              <a:cs typeface="+mn-cs"/>
            </a:endParaRPr>
          </a:p>
          <a:p>
            <a:pPr marL="285750" indent="-285750">
              <a:buFont typeface="Arial"/>
              <a:buChar char="•"/>
            </a:pPr>
            <a:endParaRPr lang="en-US" dirty="0"/>
          </a:p>
          <a:p>
            <a:pPr marL="285750" indent="-285750">
              <a:buFont typeface="Arial"/>
              <a:buChar char="•"/>
            </a:pPr>
            <a:r>
              <a:rPr lang="en-US" sz="1200" kern="1200" dirty="0">
                <a:solidFill>
                  <a:schemeClr val="tx1"/>
                </a:solidFill>
                <a:effectLst/>
                <a:latin typeface="+mn-lt"/>
                <a:ea typeface="+mn-ea"/>
                <a:cs typeface="+mn-cs"/>
              </a:rPr>
              <a:t>To ensure the success of every student and close the achievement gap, it is imperative that all children have access to high-quality, aligned programs from Preschool to third grade. </a:t>
            </a:r>
            <a:endParaRPr lang="en-US" dirty="0"/>
          </a:p>
          <a:p>
            <a:pPr marL="285750" indent="-285750">
              <a:buFont typeface="Arial"/>
              <a:buChar char="•"/>
            </a:pPr>
            <a:r>
              <a:rPr lang="en-US" sz="1200" kern="1200" dirty="0">
                <a:solidFill>
                  <a:schemeClr val="tx1"/>
                </a:solidFill>
                <a:effectLst/>
                <a:latin typeface="+mn-lt"/>
                <a:ea typeface="+mn-ea"/>
                <a:cs typeface="+mn-cs"/>
              </a:rPr>
              <a:t>Effective instruction, instructional consistency, and meaningful learning opportunities grounded in developmentally appropriate practices are central to a P–3 approach.</a:t>
            </a:r>
            <a:r>
              <a:rPr lang="en-US" dirty="0"/>
              <a:t>  There</a:t>
            </a:r>
            <a:r>
              <a:rPr lang="en-US" sz="1200" kern="1200" dirty="0">
                <a:solidFill>
                  <a:schemeClr val="tx1"/>
                </a:solidFill>
                <a:effectLst/>
                <a:latin typeface="+mn-lt"/>
                <a:ea typeface="+mn-ea"/>
                <a:cs typeface="+mn-cs"/>
              </a:rPr>
              <a:t> </a:t>
            </a:r>
            <a:r>
              <a:rPr lang="en-US" dirty="0"/>
              <a:t>are </a:t>
            </a:r>
            <a:r>
              <a:rPr lang="en-US" sz="1200" u="sng" kern="1200" dirty="0">
                <a:solidFill>
                  <a:schemeClr val="tx1"/>
                </a:solidFill>
                <a:effectLst/>
                <a:latin typeface="+mn-lt"/>
                <a:ea typeface="+mn-ea"/>
                <a:cs typeface="+mn-cs"/>
              </a:rPr>
              <a:t>eight components</a:t>
            </a:r>
            <a:r>
              <a:rPr lang="en-US" sz="1200" u="none" kern="1200" dirty="0">
                <a:solidFill>
                  <a:schemeClr val="tx1"/>
                </a:solidFill>
                <a:effectLst/>
                <a:latin typeface="+mn-lt"/>
                <a:ea typeface="+mn-ea"/>
                <a:cs typeface="+mn-cs"/>
              </a:rPr>
              <a:t> within </a:t>
            </a: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Framework for Planning, Implementing, and Evaluating P–3 Approaches.</a:t>
            </a:r>
            <a:r>
              <a:rPr lang="en-US" sz="1200" kern="1200" dirty="0">
                <a:solidFill>
                  <a:schemeClr val="tx1"/>
                </a:solidFill>
                <a:effectLst/>
                <a:latin typeface="+mn-lt"/>
                <a:ea typeface="+mn-ea"/>
                <a:cs typeface="+mn-cs"/>
              </a:rPr>
              <a:t> </a:t>
            </a:r>
            <a:endParaRPr lang="en-US" dirty="0"/>
          </a:p>
          <a:p>
            <a:pPr marL="285750" indent="-285750">
              <a:buFont typeface="Arial"/>
              <a:buChar char="•"/>
            </a:pPr>
            <a:r>
              <a:rPr lang="en-US" sz="1200" kern="1200" dirty="0">
                <a:solidFill>
                  <a:schemeClr val="tx1"/>
                </a:solidFill>
                <a:effectLst/>
                <a:latin typeface="+mn-lt"/>
                <a:ea typeface="+mn-ea"/>
                <a:cs typeface="+mn-cs"/>
              </a:rPr>
              <a:t>Follow the link on the slide to the framework for further resources.</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4</a:t>
            </a:fld>
            <a:endParaRPr lang="en-US"/>
          </a:p>
        </p:txBody>
      </p:sp>
    </p:spTree>
    <p:extLst>
      <p:ext uri="{BB962C8B-B14F-4D97-AF65-F5344CB8AC3E}">
        <p14:creationId xmlns:p14="http://schemas.microsoft.com/office/powerpoint/2010/main" val="2078434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US" sz="1200" dirty="0"/>
              <a:t>Another key element in high quality kindergarten programs is supporting transitions to kindergarten. </a:t>
            </a:r>
            <a:endParaRPr lang="en-US" dirty="0"/>
          </a:p>
          <a:p>
            <a:pPr marL="285750" indent="-285750">
              <a:buFont typeface="Arial"/>
              <a:buChar char="•"/>
              <a:defRPr/>
            </a:pPr>
            <a:r>
              <a:rPr lang="en-US" sz="1200" dirty="0"/>
              <a:t>It is one of the most critical moments in a child’s life as they enter the formalized K–12 education system. </a:t>
            </a:r>
            <a:endParaRPr lang="en-US" dirty="0"/>
          </a:p>
          <a:p>
            <a:pPr marL="285750" marR="0" lvl="0" indent="-285750" algn="l" defTabSz="914400">
              <a:lnSpc>
                <a:spcPct val="100000"/>
              </a:lnSpc>
              <a:spcBef>
                <a:spcPts val="0"/>
              </a:spcBef>
              <a:spcAft>
                <a:spcPts val="0"/>
              </a:spcAft>
              <a:buClrTx/>
              <a:buSzTx/>
              <a:buFont typeface="Arial"/>
              <a:buChar char="•"/>
              <a:tabLst/>
              <a:defRPr/>
            </a:pPr>
            <a:r>
              <a:rPr lang="en-US" sz="1200" dirty="0"/>
              <a:t>This experience is the “sturdy bridge” linking their early childhood experiences with their future academic endeavors. </a:t>
            </a:r>
            <a:endParaRPr lang="en-US" dirty="0"/>
          </a:p>
          <a:p>
            <a:pPr marL="285750" indent="-285750">
              <a:buFont typeface="Arial"/>
              <a:buChar char="•"/>
              <a:defRPr/>
            </a:pPr>
            <a:r>
              <a:rPr lang="en-US" sz="1200" dirty="0"/>
              <a:t>Successful transitions to kindergarten can result in reduced stress and improved social-emotional well-being at the onset of kindergarten, improved academic growth, and increased family engagement throughout the course of the school year. </a:t>
            </a:r>
            <a:endParaRPr lang="en-US" dirty="0"/>
          </a:p>
          <a:p>
            <a:pPr marL="285750" marR="0" lvl="0" indent="-285750" algn="l" defTabSz="914400">
              <a:lnSpc>
                <a:spcPct val="100000"/>
              </a:lnSpc>
              <a:spcBef>
                <a:spcPts val="0"/>
              </a:spcBef>
              <a:spcAft>
                <a:spcPts val="0"/>
              </a:spcAft>
              <a:buClrTx/>
              <a:buSzTx/>
              <a:buFont typeface="Arial"/>
              <a:buChar char="•"/>
              <a:tabLst/>
              <a:defRPr/>
            </a:pPr>
            <a:r>
              <a:rPr lang="en-US" sz="1200" dirty="0"/>
              <a:t>To facilitate a successful transition from preschool, childcare, or home to kindergarten, a school may establish a transition team that can implement various strategies and activities to involve the family and child in the school setting.</a:t>
            </a:r>
            <a:endParaRPr lang="en-US" dirty="0"/>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5</a:t>
            </a:fld>
            <a:endParaRPr lang="en-US"/>
          </a:p>
        </p:txBody>
      </p:sp>
    </p:spTree>
    <p:extLst>
      <p:ext uri="{BB962C8B-B14F-4D97-AF65-F5344CB8AC3E}">
        <p14:creationId xmlns:p14="http://schemas.microsoft.com/office/powerpoint/2010/main" val="89845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A044C-923C-2C9A-549A-D44139EBF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272EA-31C1-2E44-6892-71B5F2984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0C023-F583-98C9-D5B5-288DCA46E1C6}"/>
              </a:ext>
            </a:extLst>
          </p:cNvPr>
          <p:cNvSpPr>
            <a:spLocks noGrp="1"/>
          </p:cNvSpPr>
          <p:nvPr>
            <p:ph type="body" idx="1"/>
          </p:nvPr>
        </p:nvSpPr>
        <p:spPr>
          <a:xfrm>
            <a:off x="702310" y="4305300"/>
            <a:ext cx="5618480" cy="3840162"/>
          </a:xfrm>
        </p:spPr>
        <p:txBody>
          <a:bodyPr/>
          <a:lstStyle/>
          <a:p>
            <a:pPr marL="171450" indent="-171450">
              <a:buFont typeface="Arial"/>
              <a:buChar char="•"/>
            </a:pPr>
            <a:r>
              <a:rPr lang="en-US" dirty="0"/>
              <a:t>This checklist is included in Word document form in the </a:t>
            </a:r>
            <a:r>
              <a:rPr lang="en-US" i="1" dirty="0"/>
              <a:t>Kindergarten Implementation Guidelines </a:t>
            </a:r>
            <a:r>
              <a:rPr lang="en-US" dirty="0"/>
              <a:t>located on the </a:t>
            </a:r>
            <a:r>
              <a:rPr lang="en-US" i="1" dirty="0"/>
              <a:t>K-3 Early Elementary Alignment </a:t>
            </a:r>
            <a:r>
              <a:rPr lang="en-US" dirty="0"/>
              <a:t>website. You may click on “P-3 Alignment” on the slide to go directly to the website. </a:t>
            </a:r>
          </a:p>
          <a:p>
            <a:pPr marL="171450" indent="-171450">
              <a:buFont typeface="Arial"/>
              <a:buChar char="•"/>
            </a:pPr>
            <a:r>
              <a:rPr lang="en-US" dirty="0"/>
              <a:t>The sample is meant to be a support for establishing important structures and activities to support effective Preschool to third grade </a:t>
            </a:r>
            <a:r>
              <a:rPr lang="en-US" u="sng" dirty="0"/>
              <a:t>transitions</a:t>
            </a:r>
            <a:r>
              <a:rPr lang="en-US" dirty="0"/>
              <a:t>.</a:t>
            </a:r>
          </a:p>
          <a:p>
            <a:pPr marL="171450" indent="-171450">
              <a:buFont typeface="Arial"/>
              <a:buChar char="•"/>
            </a:pPr>
            <a:r>
              <a:rPr lang="en-US" dirty="0"/>
              <a:t>This is a possible checklist for creating a P–3 transition team. </a:t>
            </a:r>
          </a:p>
          <a:p>
            <a:pPr marL="171450" indent="-171450">
              <a:buFont typeface="Arial"/>
              <a:buChar char="•"/>
            </a:pPr>
            <a:r>
              <a:rPr lang="en-US" dirty="0"/>
              <a:t>These strategies are suggestions to help ensure smooth transitions and success for all. </a:t>
            </a:r>
          </a:p>
          <a:p>
            <a:pPr marL="171450" indent="-171450">
              <a:buFont typeface="Arial"/>
              <a:buChar char="•"/>
            </a:pPr>
            <a:r>
              <a:rPr lang="en-US" dirty="0"/>
              <a:t>This first part is for the </a:t>
            </a:r>
            <a:r>
              <a:rPr lang="en-US" b="1" dirty="0"/>
              <a:t>School District Administrators.</a:t>
            </a:r>
          </a:p>
          <a:p>
            <a:pPr fontAlgn="t"/>
            <a:r>
              <a:rPr lang="en-US" sz="1200" b="1" i="0" kern="1200" dirty="0">
                <a:solidFill>
                  <a:schemeClr val="tx1"/>
                </a:solidFill>
                <a:effectLst/>
                <a:latin typeface="+mn-lt"/>
                <a:ea typeface="+mn-ea"/>
                <a:cs typeface="+mn-cs"/>
              </a:rPr>
              <a:t>Transition Team Composition:</a:t>
            </a:r>
            <a:r>
              <a:rPr lang="en-US" sz="1200" b="0" i="0" kern="1200" dirty="0">
                <a:solidFill>
                  <a:schemeClr val="tx1"/>
                </a:solidFill>
                <a:effectLst/>
                <a:latin typeface="+mn-lt"/>
                <a:ea typeface="+mn-ea"/>
                <a:cs typeface="+mn-cs"/>
              </a:rPr>
              <a:t> A strong team should represent multiple stakeholders—families, community agencies, preschool teachers, elementary teachers, child study teams, language specialists, and administrators. This ensures a holistic approach to supporting children and families during transitions.</a:t>
            </a:r>
          </a:p>
          <a:p>
            <a:pPr fontAlgn="t"/>
            <a:r>
              <a:rPr lang="en-US" sz="1200" b="1" i="0" kern="1200" dirty="0">
                <a:solidFill>
                  <a:schemeClr val="tx1"/>
                </a:solidFill>
                <a:effectLst/>
                <a:latin typeface="+mn-lt"/>
                <a:ea typeface="+mn-ea"/>
                <a:cs typeface="+mn-cs"/>
              </a:rPr>
              <a:t>Facilitator Role:</a:t>
            </a:r>
            <a:r>
              <a:rPr lang="en-US" sz="1200" b="0" i="0" kern="1200" dirty="0">
                <a:solidFill>
                  <a:schemeClr val="tx1"/>
                </a:solidFill>
                <a:effectLst/>
                <a:latin typeface="+mn-lt"/>
                <a:ea typeface="+mn-ea"/>
                <a:cs typeface="+mn-cs"/>
              </a:rPr>
              <a:t> The facilitator coordinates meetings, sets agendas, and ensures consistent communication. Providing dedicated time for staff to attend these meetings is critical for collaboration and continuity.</a:t>
            </a:r>
          </a:p>
          <a:p>
            <a:pPr fontAlgn="t"/>
            <a:r>
              <a:rPr lang="en-US" sz="1200" b="1" i="0" kern="1200" dirty="0">
                <a:solidFill>
                  <a:schemeClr val="tx1"/>
                </a:solidFill>
                <a:effectLst/>
                <a:latin typeface="+mn-lt"/>
                <a:ea typeface="+mn-ea"/>
                <a:cs typeface="+mn-cs"/>
              </a:rPr>
              <a:t>Early Identification of At-Risk Students:</a:t>
            </a:r>
            <a:r>
              <a:rPr lang="en-US" sz="1200" b="0" i="0" kern="1200" dirty="0">
                <a:solidFill>
                  <a:schemeClr val="tx1"/>
                </a:solidFill>
                <a:effectLst/>
                <a:latin typeface="+mn-lt"/>
                <a:ea typeface="+mn-ea"/>
                <a:cs typeface="+mn-cs"/>
              </a:rPr>
              <a:t> Screening tools help identify children who may need additional support before entering kindergarten. This proactive approach allows for individualized interventions that can ease the transition and promote success.</a:t>
            </a:r>
          </a:p>
          <a:p>
            <a:pPr fontAlgn="t"/>
            <a:r>
              <a:rPr lang="en-US" sz="1200" b="1" i="0" kern="1200" dirty="0">
                <a:solidFill>
                  <a:schemeClr val="tx1"/>
                </a:solidFill>
                <a:effectLst/>
                <a:latin typeface="+mn-lt"/>
                <a:ea typeface="+mn-ea"/>
                <a:cs typeface="+mn-cs"/>
              </a:rPr>
              <a:t>Data Systems:</a:t>
            </a:r>
            <a:r>
              <a:rPr lang="en-US" sz="1200" b="0" i="0" kern="1200" dirty="0">
                <a:solidFill>
                  <a:schemeClr val="tx1"/>
                </a:solidFill>
                <a:effectLst/>
                <a:latin typeface="+mn-lt"/>
                <a:ea typeface="+mn-ea"/>
                <a:cs typeface="+mn-cs"/>
              </a:rPr>
              <a:t> Collecting and analyzing data across preschool through third grade helps schools track student growth, evaluate program effectiveness, and inform instructional decisions. This supports accountability and continuous improvement.</a:t>
            </a:r>
          </a:p>
          <a:p>
            <a:pPr fontAlgn="t"/>
            <a:r>
              <a:rPr lang="en-US" sz="1100" b="1" i="0" kern="1200" dirty="0">
                <a:solidFill>
                  <a:schemeClr val="tx1"/>
                </a:solidFill>
                <a:effectLst/>
                <a:latin typeface="+mn-lt"/>
                <a:ea typeface="+mn-ea"/>
                <a:cs typeface="+mn-cs"/>
              </a:rPr>
              <a:t>Collaborative Planning:</a:t>
            </a:r>
            <a:r>
              <a:rPr lang="en-US" sz="1100" b="0" i="0" kern="1200" dirty="0">
                <a:solidFill>
                  <a:schemeClr val="tx1"/>
                </a:solidFill>
                <a:effectLst/>
                <a:latin typeface="+mn-lt"/>
                <a:ea typeface="+mn-ea"/>
                <a:cs typeface="+mn-cs"/>
              </a:rPr>
              <a:t> Common planning time fosters alignment of curriculum and assessments across grade levels. Horizontal alignment ensures consistency within a grade, while vertical alignment supports progression from preschool through third grade.</a:t>
            </a:r>
          </a:p>
          <a:p>
            <a:pPr marL="0" indent="0">
              <a:buFont typeface="Arial"/>
              <a:buNone/>
            </a:pPr>
            <a:endParaRPr lang="en-US" dirty="0"/>
          </a:p>
        </p:txBody>
      </p:sp>
      <p:sp>
        <p:nvSpPr>
          <p:cNvPr id="4" name="Slide Number Placeholder 3">
            <a:extLst>
              <a:ext uri="{FF2B5EF4-FFF2-40B4-BE49-F238E27FC236}">
                <a16:creationId xmlns:a16="http://schemas.microsoft.com/office/drawing/2014/main" id="{0A0202E7-4918-F5FC-9324-29A2DD42B547}"/>
              </a:ext>
            </a:extLst>
          </p:cNvPr>
          <p:cNvSpPr>
            <a:spLocks noGrp="1"/>
          </p:cNvSpPr>
          <p:nvPr>
            <p:ph type="sldNum" sz="quarter" idx="5"/>
          </p:nvPr>
        </p:nvSpPr>
        <p:spPr/>
        <p:txBody>
          <a:bodyPr/>
          <a:lstStyle/>
          <a:p>
            <a:fld id="{9B65AB24-858C-4042-8650-F45BC641C7BA}" type="slidenum">
              <a:rPr lang="en-US" smtClean="0"/>
              <a:t>6</a:t>
            </a:fld>
            <a:endParaRPr lang="en-US"/>
          </a:p>
        </p:txBody>
      </p:sp>
    </p:spTree>
    <p:extLst>
      <p:ext uri="{BB962C8B-B14F-4D97-AF65-F5344CB8AC3E}">
        <p14:creationId xmlns:p14="http://schemas.microsoft.com/office/powerpoint/2010/main" val="402118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section of the checklist is for the “Transition Team”. Creating a </a:t>
            </a:r>
            <a:r>
              <a:rPr lang="en-US" b="1" dirty="0"/>
              <a:t>Transition Team </a:t>
            </a:r>
            <a:r>
              <a:rPr lang="en-US" dirty="0"/>
              <a:t>is essential to engaging all stakeholders in the creation, development and implementation of truly meaningful transition practices for students in preschool to third grade.</a:t>
            </a:r>
          </a:p>
        </p:txBody>
      </p:sp>
      <p:sp>
        <p:nvSpPr>
          <p:cNvPr id="4" name="Slide Number Placeholder 3"/>
          <p:cNvSpPr>
            <a:spLocks noGrp="1"/>
          </p:cNvSpPr>
          <p:nvPr>
            <p:ph type="sldNum" sz="quarter" idx="5"/>
          </p:nvPr>
        </p:nvSpPr>
        <p:spPr/>
        <p:txBody>
          <a:bodyPr/>
          <a:lstStyle/>
          <a:p>
            <a:fld id="{9B65AB24-858C-4042-8650-F45BC641C7BA}" type="slidenum">
              <a:rPr lang="en-US" smtClean="0"/>
              <a:t>7</a:t>
            </a:fld>
            <a:endParaRPr lang="en-US"/>
          </a:p>
        </p:txBody>
      </p:sp>
    </p:spTree>
    <p:extLst>
      <p:ext uri="{BB962C8B-B14F-4D97-AF65-F5344CB8AC3E}">
        <p14:creationId xmlns:p14="http://schemas.microsoft.com/office/powerpoint/2010/main" val="121958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section of the checklist is for the “</a:t>
            </a:r>
            <a:r>
              <a:rPr lang="en-US" b="1" dirty="0"/>
              <a:t>Teachers</a:t>
            </a:r>
            <a:r>
              <a:rPr lang="en-US" dirty="0"/>
              <a:t>”. </a:t>
            </a:r>
          </a:p>
          <a:p>
            <a:pPr marL="171450" indent="-171450">
              <a:buFont typeface="Arial"/>
              <a:buChar char="•"/>
            </a:pPr>
            <a:r>
              <a:rPr lang="en-US" dirty="0"/>
              <a:t>Each stakeholder on the Transition Team has an integral role in student transitions. </a:t>
            </a:r>
          </a:p>
          <a:p>
            <a:pPr marL="171450" indent="-171450">
              <a:buFont typeface="Arial"/>
              <a:buChar char="•"/>
            </a:pPr>
            <a:r>
              <a:rPr lang="en-US" dirty="0"/>
              <a:t>Teachers’ vertical and horizonal articulation practices focused on student data, curricula and evidence-base practices are foundational to successful transitions for students whether they are transitioning from grade to grade, new to school, or have a change in specialized programs.</a:t>
            </a:r>
          </a:p>
        </p:txBody>
      </p:sp>
      <p:sp>
        <p:nvSpPr>
          <p:cNvPr id="4" name="Slide Number Placeholder 3"/>
          <p:cNvSpPr>
            <a:spLocks noGrp="1"/>
          </p:cNvSpPr>
          <p:nvPr>
            <p:ph type="sldNum" sz="quarter" idx="5"/>
          </p:nvPr>
        </p:nvSpPr>
        <p:spPr/>
        <p:txBody>
          <a:bodyPr/>
          <a:lstStyle/>
          <a:p>
            <a:fld id="{9B65AB24-858C-4042-8650-F45BC641C7BA}" type="slidenum">
              <a:rPr lang="en-US" smtClean="0"/>
              <a:t>8</a:t>
            </a:fld>
            <a:endParaRPr lang="en-US"/>
          </a:p>
        </p:txBody>
      </p:sp>
    </p:spTree>
    <p:extLst>
      <p:ext uri="{BB962C8B-B14F-4D97-AF65-F5344CB8AC3E}">
        <p14:creationId xmlns:p14="http://schemas.microsoft.com/office/powerpoint/2010/main" val="63239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take a moment to stop this recording and think about this Self-Reflection. Once you are done, please start the recording again.</a:t>
            </a:r>
          </a:p>
          <a:p>
            <a:endParaRPr lang="en-US" dirty="0"/>
          </a:p>
        </p:txBody>
      </p:sp>
      <p:sp>
        <p:nvSpPr>
          <p:cNvPr id="4" name="Slide Number Placeholder 3"/>
          <p:cNvSpPr>
            <a:spLocks noGrp="1"/>
          </p:cNvSpPr>
          <p:nvPr>
            <p:ph type="sldNum" sz="quarter" idx="5"/>
          </p:nvPr>
        </p:nvSpPr>
        <p:spPr/>
        <p:txBody>
          <a:bodyPr/>
          <a:lstStyle/>
          <a:p>
            <a:fld id="{9B65AB24-858C-4042-8650-F45BC641C7BA}" type="slidenum">
              <a:rPr lang="en-US" smtClean="0"/>
              <a:t>9</a:t>
            </a:fld>
            <a:endParaRPr lang="en-US"/>
          </a:p>
        </p:txBody>
      </p:sp>
    </p:spTree>
    <p:extLst>
      <p:ext uri="{BB962C8B-B14F-4D97-AF65-F5344CB8AC3E}">
        <p14:creationId xmlns:p14="http://schemas.microsoft.com/office/powerpoint/2010/main" val="288799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s + 1 Speakers">
    <p:spTree>
      <p:nvGrpSpPr>
        <p:cNvPr id="1" name=""/>
        <p:cNvGrpSpPr/>
        <p:nvPr/>
      </p:nvGrpSpPr>
      <p:grpSpPr>
        <a:xfrm>
          <a:off x="0" y="0"/>
          <a:ext cx="0" cy="0"/>
          <a:chOff x="0" y="0"/>
          <a:chExt cx="0" cy="0"/>
        </a:xfrm>
      </p:grpSpPr>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8C64804E-AA89-5F02-1E53-B04F9D458945}"/>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8" name="Icon placeholder">
            <a:extLst>
              <a:ext uri="{FF2B5EF4-FFF2-40B4-BE49-F238E27FC236}">
                <a16:creationId xmlns:a16="http://schemas.microsoft.com/office/drawing/2014/main" id="{343C8D26-6A67-90FC-0CB5-53B428FCE6F4}"/>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Tree>
    <p:extLst>
      <p:ext uri="{BB962C8B-B14F-4D97-AF65-F5344CB8AC3E}">
        <p14:creationId xmlns:p14="http://schemas.microsoft.com/office/powerpoint/2010/main" val="3406025277"/>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ext + Icon">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id="{852A4A84-448D-3336-870C-2412493A05DA}"/>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 + Icon</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Icon">
            <a:extLst>
              <a:ext uri="{FF2B5EF4-FFF2-40B4-BE49-F238E27FC236}">
                <a16:creationId xmlns:a16="http://schemas.microsoft.com/office/drawing/2014/main" id="{6031B1A7-58CB-5ABF-96A8-19F62DAD1288}"/>
              </a:ext>
            </a:extLst>
          </p:cNvPr>
          <p:cNvSpPr>
            <a:spLocks noGrp="1"/>
          </p:cNvSpPr>
          <p:nvPr>
            <p:ph type="pic" sz="quarter" idx="13"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2" name="Text box">
            <a:extLst>
              <a:ext uri="{FF2B5EF4-FFF2-40B4-BE49-F238E27FC236}">
                <a16:creationId xmlns:a16="http://schemas.microsoft.com/office/drawing/2014/main" id="{FB2CDBC7-07C2-9EE5-80C1-81B91BB90DF6}"/>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sz="2200" b="0" i="0">
                <a:solidFill>
                  <a:schemeClr val="accent4"/>
                </a:solidFill>
                <a:latin typeface="Aptos Narrow" panose="020B0004020202020204" pitchFamily="34" charset="0"/>
              </a:defRPr>
            </a:lvl2pPr>
            <a:lvl3pPr marL="695325" indent="-231775">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8" name="Logo">
            <a:extLst>
              <a:ext uri="{FF2B5EF4-FFF2-40B4-BE49-F238E27FC236}">
                <a16:creationId xmlns:a16="http://schemas.microsoft.com/office/drawing/2014/main" id="{F454D7D9-AEAC-7505-8F4F-71063F530C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1BB63A3A-C0D3-EACE-3677-E8C4F8134E79}"/>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8CF42D81-C713-6027-6A1B-91AA1C8231D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CFED6052-F687-EDC9-5AAB-49BD50738E8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817862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BAFBF22-0E83-D180-5EB7-5272BA2D0DB4}"/>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127738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Placeholder 1">
            <a:extLst>
              <a:ext uri="{FF2B5EF4-FFF2-40B4-BE49-F238E27FC236}">
                <a16:creationId xmlns:a16="http://schemas.microsoft.com/office/drawing/2014/main" id="{AAA0E45E-7BC7-5267-FB52-369C03C511C6}"/>
              </a:ext>
            </a:extLst>
          </p:cNvPr>
          <p:cNvSpPr>
            <a:spLocks noGrp="1"/>
          </p:cNvSpPr>
          <p:nvPr>
            <p:ph type="body" sz="quarter" idx="12"/>
          </p:nvPr>
        </p:nvSpPr>
        <p:spPr>
          <a:xfrm>
            <a:off x="457200" y="1819275"/>
            <a:ext cx="5400675" cy="3977640"/>
          </a:xfrm>
          <a:prstGeom prst="rect">
            <a:avLst/>
          </a:prstGeom>
        </p:spPr>
        <p:txBody>
          <a:bodyPr lIns="0" tIns="0" rIns="0" bIns="0"/>
          <a:lstStyle>
            <a:lvl1pPr marL="239713" indent="-239713">
              <a:buSzPct val="80000"/>
              <a:buFont typeface="Arial" panose="020B0604020202020204" pitchFamily="34" charset="0"/>
              <a:buChar char="•"/>
              <a:tabLst/>
              <a:defRPr b="0" i="0">
                <a:solidFill>
                  <a:schemeClr val="accent4"/>
                </a:solidFill>
                <a:latin typeface="Aptos Narrow" panose="020B0004020202020204" pitchFamily="34" charset="0"/>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sp>
        <p:nvSpPr>
          <p:cNvPr id="7" name="Placeholder 2">
            <a:extLst>
              <a:ext uri="{FF2B5EF4-FFF2-40B4-BE49-F238E27FC236}">
                <a16:creationId xmlns:a16="http://schemas.microsoft.com/office/drawing/2014/main" id="{DDC38092-D51E-5457-6D0C-CA10AC3674F4}"/>
              </a:ext>
            </a:extLst>
          </p:cNvPr>
          <p:cNvSpPr>
            <a:spLocks noGrp="1"/>
          </p:cNvSpPr>
          <p:nvPr>
            <p:ph type="body" sz="quarter" idx="13"/>
          </p:nvPr>
        </p:nvSpPr>
        <p:spPr>
          <a:xfrm>
            <a:off x="6334127" y="1819275"/>
            <a:ext cx="5400675" cy="3977640"/>
          </a:xfrm>
          <a:prstGeom prst="rect">
            <a:avLst/>
          </a:prstGeom>
        </p:spPr>
        <p:txBody>
          <a:bodyPr lIns="0" tIns="0" rIns="0" bIns="0"/>
          <a:lstStyle>
            <a:lvl1pPr marL="231775" indent="-231775">
              <a:buSzPct val="80000"/>
              <a:buFont typeface="Arial" panose="020B0604020202020204" pitchFamily="34" charset="0"/>
              <a:buChar char="•"/>
              <a:tabLst/>
              <a:defRPr lang="en-US" sz="2400" b="0" i="0" kern="1200" dirty="0">
                <a:solidFill>
                  <a:schemeClr val="accent4"/>
                </a:solidFill>
                <a:latin typeface="Aptos Narrow" panose="020B0004020202020204" pitchFamily="34" charset="0"/>
                <a:ea typeface="+mn-ea"/>
                <a:cs typeface="+mn-cs"/>
              </a:defRPr>
            </a:lvl1pPr>
            <a:lvl2pPr marL="465138" indent="-227013">
              <a:buSzPct val="90000"/>
              <a:buFont typeface="Arial" panose="020B0604020202020204" pitchFamily="34" charset="0"/>
              <a:buChar char="•"/>
              <a:tabLst/>
              <a:defRPr lang="en-US" sz="2200" b="0" i="0" kern="1200" dirty="0" smtClean="0">
                <a:solidFill>
                  <a:schemeClr val="accent4"/>
                </a:solidFill>
                <a:latin typeface="Aptos Narrow" panose="020B0004020202020204" pitchFamily="34" charset="0"/>
                <a:ea typeface="+mn-ea"/>
                <a:cs typeface="+mn-cs"/>
              </a:defRPr>
            </a:lvl2pPr>
            <a:lvl3pPr marL="868362" indent="-28575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lvl="0"/>
            <a:r>
              <a:rPr lang="en-US"/>
              <a:t>Click to edit Master text styles</a:t>
            </a:r>
          </a:p>
        </p:txBody>
      </p:sp>
      <p:pic>
        <p:nvPicPr>
          <p:cNvPr id="22" name="Logo">
            <a:extLst>
              <a:ext uri="{FF2B5EF4-FFF2-40B4-BE49-F238E27FC236}">
                <a16:creationId xmlns:a16="http://schemas.microsoft.com/office/drawing/2014/main" id="{5C4A6666-6C63-A66E-67D2-7F413D6D636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1" name="URL">
            <a:extLst>
              <a:ext uri="{FF2B5EF4-FFF2-40B4-BE49-F238E27FC236}">
                <a16:creationId xmlns:a16="http://schemas.microsoft.com/office/drawing/2014/main" id="{CDB6D8A0-853B-A530-63F5-AA8F51D7D4D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8" name="Slide #">
            <a:extLst>
              <a:ext uri="{FF2B5EF4-FFF2-40B4-BE49-F238E27FC236}">
                <a16:creationId xmlns:a16="http://schemas.microsoft.com/office/drawing/2014/main" id="{47A11BEC-4EAA-3537-27C9-DF7B02CAE29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4CE2DABD-9C8F-7AEA-10EE-EAFAB89F5F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020452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Text Boxes (vertical)">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Vertical</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ext box">
            <a:extLst>
              <a:ext uri="{FF2B5EF4-FFF2-40B4-BE49-F238E27FC236}">
                <a16:creationId xmlns:a16="http://schemas.microsoft.com/office/drawing/2014/main" id="{36D0A72B-CBC3-466D-E288-0C694F3645A7}"/>
              </a:ext>
            </a:extLst>
          </p:cNvPr>
          <p:cNvSpPr>
            <a:spLocks noGrp="1"/>
          </p:cNvSpPr>
          <p:nvPr>
            <p:ph type="body" sz="quarter" idx="12"/>
          </p:nvPr>
        </p:nvSpPr>
        <p:spPr>
          <a:xfrm>
            <a:off x="457200" y="1819276"/>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sp>
        <p:nvSpPr>
          <p:cNvPr id="8" name="Text box">
            <a:extLst>
              <a:ext uri="{FF2B5EF4-FFF2-40B4-BE49-F238E27FC236}">
                <a16:creationId xmlns:a16="http://schemas.microsoft.com/office/drawing/2014/main" id="{065B6FDE-9E70-DB02-2195-D2810A0EC50B}"/>
              </a:ext>
            </a:extLst>
          </p:cNvPr>
          <p:cNvSpPr>
            <a:spLocks noGrp="1"/>
          </p:cNvSpPr>
          <p:nvPr>
            <p:ph type="body" sz="quarter" idx="13"/>
          </p:nvPr>
        </p:nvSpPr>
        <p:spPr>
          <a:xfrm>
            <a:off x="457200" y="3879458"/>
            <a:ext cx="11251780" cy="1911742"/>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463550" indent="-2254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21" name="Logo">
            <a:extLst>
              <a:ext uri="{FF2B5EF4-FFF2-40B4-BE49-F238E27FC236}">
                <a16:creationId xmlns:a16="http://schemas.microsoft.com/office/drawing/2014/main" id="{7EA50772-5F79-C0F9-465E-B40FD32DDC1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9" name="URL">
            <a:extLst>
              <a:ext uri="{FF2B5EF4-FFF2-40B4-BE49-F238E27FC236}">
                <a16:creationId xmlns:a16="http://schemas.microsoft.com/office/drawing/2014/main" id="{99E07166-501A-0367-2C26-9F5AEEF47D7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6" name="Slide #">
            <a:extLst>
              <a:ext uri="{FF2B5EF4-FFF2-40B4-BE49-F238E27FC236}">
                <a16:creationId xmlns:a16="http://schemas.microsoft.com/office/drawing/2014/main" id="{C3F283E6-5890-92C5-5422-837BCDB358FD}"/>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E884FBA9-6B2E-80AF-10AF-C49ACEC3C1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3195936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Text Boxes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60991F3-CEB1-901A-C079-0BB7568C31EF}"/>
              </a:ext>
            </a:extLst>
          </p:cNvPr>
          <p:cNvSpPr>
            <a:spLocks noGrp="1"/>
          </p:cNvSpPr>
          <p:nvPr>
            <p:ph type="title" hasCustomPrompt="1"/>
          </p:nvPr>
        </p:nvSpPr>
        <p:spPr>
          <a:xfrm>
            <a:off x="443813" y="392517"/>
            <a:ext cx="10131290"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Text Boxes + Icon</a:t>
            </a:r>
          </a:p>
        </p:txBody>
      </p:sp>
      <p:sp>
        <p:nvSpPr>
          <p:cNvPr id="12" name="Subtitle">
            <a:extLst>
              <a:ext uri="{FF2B5EF4-FFF2-40B4-BE49-F238E27FC236}">
                <a16:creationId xmlns:a16="http://schemas.microsoft.com/office/drawing/2014/main" id="{B8F9CA11-C09D-2FB7-D08C-7D1F33F21630}"/>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4BEF8622-BA38-3D59-73F5-A2B29F576F3D}"/>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6" name="Placeholder 1">
            <a:extLst>
              <a:ext uri="{FF2B5EF4-FFF2-40B4-BE49-F238E27FC236}">
                <a16:creationId xmlns:a16="http://schemas.microsoft.com/office/drawing/2014/main" id="{DA76E35C-FF02-E4C4-4B8B-C60DA4F7F903}"/>
              </a:ext>
            </a:extLst>
          </p:cNvPr>
          <p:cNvSpPr>
            <a:spLocks noGrp="1"/>
          </p:cNvSpPr>
          <p:nvPr>
            <p:ph type="body" sz="quarter" idx="12"/>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Plaecholder 2">
            <a:extLst>
              <a:ext uri="{FF2B5EF4-FFF2-40B4-BE49-F238E27FC236}">
                <a16:creationId xmlns:a16="http://schemas.microsoft.com/office/drawing/2014/main" id="{0B7BD48C-1A61-342B-5240-9EC4A36BC042}"/>
              </a:ext>
            </a:extLst>
          </p:cNvPr>
          <p:cNvSpPr>
            <a:spLocks noGrp="1"/>
          </p:cNvSpPr>
          <p:nvPr>
            <p:ph type="body" sz="quarter" idx="13"/>
          </p:nvPr>
        </p:nvSpPr>
        <p:spPr>
          <a:xfrm>
            <a:off x="6334127"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2AD1C2CB-D5B7-FB5E-F325-9718EA836A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C0736343-1155-BE90-C12A-6D9DA96670B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4" name="Slide #">
            <a:extLst>
              <a:ext uri="{FF2B5EF4-FFF2-40B4-BE49-F238E27FC236}">
                <a16:creationId xmlns:a16="http://schemas.microsoft.com/office/drawing/2014/main" id="{B650D346-2CA1-3FDD-459A-13B6BA51F7F6}"/>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1F511390-7DA2-8946-D406-91934210917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585073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Image</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0" name="Picture Placeholder 9">
            <a:extLst>
              <a:ext uri="{FF2B5EF4-FFF2-40B4-BE49-F238E27FC236}">
                <a16:creationId xmlns:a16="http://schemas.microsoft.com/office/drawing/2014/main" id="{8DF1EC9C-EE4A-1832-9ECA-7817822CFD2B}"/>
              </a:ext>
            </a:extLst>
          </p:cNvPr>
          <p:cNvSpPr>
            <a:spLocks noGrp="1"/>
          </p:cNvSpPr>
          <p:nvPr>
            <p:ph type="pic" sz="quarter" idx="13"/>
          </p:nvPr>
        </p:nvSpPr>
        <p:spPr>
          <a:xfrm>
            <a:off x="457200" y="1819276"/>
            <a:ext cx="11290988"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7" name="Logo">
            <a:extLst>
              <a:ext uri="{FF2B5EF4-FFF2-40B4-BE49-F238E27FC236}">
                <a16:creationId xmlns:a16="http://schemas.microsoft.com/office/drawing/2014/main" id="{39661295-EFCC-CC8D-809D-2354B3B211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5BAAA60F-91AC-B98F-F22F-36BDB7B83B6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image credit">
            <a:extLst>
              <a:ext uri="{FF2B5EF4-FFF2-40B4-BE49-F238E27FC236}">
                <a16:creationId xmlns:a16="http://schemas.microsoft.com/office/drawing/2014/main" id="{EA014D34-4C9E-6D94-4DD2-6B78201710CA}"/>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2" name="Slide #">
            <a:extLst>
              <a:ext uri="{FF2B5EF4-FFF2-40B4-BE49-F238E27FC236}">
                <a16:creationId xmlns:a16="http://schemas.microsoft.com/office/drawing/2014/main" id="{0E1FD744-E109-9C20-050A-34E388EC8A4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F5EF7391-B080-8580-60FF-40768FA9616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4375779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6" name="Logo">
            <a:extLst>
              <a:ext uri="{FF2B5EF4-FFF2-40B4-BE49-F238E27FC236}">
                <a16:creationId xmlns:a16="http://schemas.microsoft.com/office/drawing/2014/main" id="{8202A07B-9B73-E40C-1692-58BA6002EF8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97D3830E-C208-FE80-92C7-2C21660F1B50}"/>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09D353B-B81C-3984-F191-98A88D071A99}"/>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1" name="Slide #">
            <a:extLst>
              <a:ext uri="{FF2B5EF4-FFF2-40B4-BE49-F238E27FC236}">
                <a16:creationId xmlns:a16="http://schemas.microsoft.com/office/drawing/2014/main" id="{D1E93F33-AD44-6D3D-E142-C4C900014AD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7CDCE345-B968-0724-D25D-C422BE18F5F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4136562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Righ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left">
            <a:extLst>
              <a:ext uri="{FF2B5EF4-FFF2-40B4-BE49-F238E27FC236}">
                <a16:creationId xmlns:a16="http://schemas.microsoft.com/office/drawing/2014/main" id="{97A4690C-9288-9F85-AA79-4A71434D3B54}"/>
              </a:ext>
            </a:extLst>
          </p:cNvPr>
          <p:cNvSpPr>
            <a:spLocks noGrp="1"/>
          </p:cNvSpPr>
          <p:nvPr>
            <p:ph type="body" sz="quarter" idx="14"/>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Picture right">
            <a:extLst>
              <a:ext uri="{FF2B5EF4-FFF2-40B4-BE49-F238E27FC236}">
                <a16:creationId xmlns:a16="http://schemas.microsoft.com/office/drawing/2014/main" id="{8DF1EC9C-EE4A-1832-9ECA-7817822CFD2B}"/>
              </a:ext>
            </a:extLst>
          </p:cNvPr>
          <p:cNvSpPr>
            <a:spLocks noGrp="1"/>
          </p:cNvSpPr>
          <p:nvPr>
            <p:ph type="pic" sz="quarter" idx="13"/>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9" name="image caption">
            <a:extLst>
              <a:ext uri="{FF2B5EF4-FFF2-40B4-BE49-F238E27FC236}">
                <a16:creationId xmlns:a16="http://schemas.microsoft.com/office/drawing/2014/main" id="{B4E03243-98B4-0D03-33E3-373A7D1D2597}"/>
              </a:ext>
            </a:extLst>
          </p:cNvPr>
          <p:cNvSpPr>
            <a:spLocks noGrp="1"/>
          </p:cNvSpPr>
          <p:nvPr>
            <p:ph type="body" sz="quarter" idx="15"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4D76BA49-C824-3730-854D-AFEA5270C5D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9B7D4506-5499-0198-B5B3-4B862EB0480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2384079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Left + credi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Caption</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Picture Placeholder 9">
            <a:extLst>
              <a:ext uri="{FF2B5EF4-FFF2-40B4-BE49-F238E27FC236}">
                <a16:creationId xmlns:a16="http://schemas.microsoft.com/office/drawing/2014/main" id="{6836D55E-8391-A6BC-29C5-9344667DB26F}"/>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4" name="image credit">
            <a:extLst>
              <a:ext uri="{FF2B5EF4-FFF2-40B4-BE49-F238E27FC236}">
                <a16:creationId xmlns:a16="http://schemas.microsoft.com/office/drawing/2014/main" id="{B23F8ABF-E2AC-2478-02B8-8E0007259F89}"/>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2" name="Text Placeholder 15">
            <a:extLst>
              <a:ext uri="{FF2B5EF4-FFF2-40B4-BE49-F238E27FC236}">
                <a16:creationId xmlns:a16="http://schemas.microsoft.com/office/drawing/2014/main" id="{97A4690C-9288-9F85-AA79-4A71434D3B54}"/>
              </a:ext>
            </a:extLst>
          </p:cNvPr>
          <p:cNvSpPr>
            <a:spLocks noGrp="1"/>
          </p:cNvSpPr>
          <p:nvPr>
            <p:ph type="body" sz="quarter" idx="14"/>
          </p:nvPr>
        </p:nvSpPr>
        <p:spPr>
          <a:xfrm>
            <a:off x="63246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9" name="Logo">
            <a:extLst>
              <a:ext uri="{FF2B5EF4-FFF2-40B4-BE49-F238E27FC236}">
                <a16:creationId xmlns:a16="http://schemas.microsoft.com/office/drawing/2014/main" id="{E46E4C10-A106-EB6E-3645-C38A447F68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8" name="URL">
            <a:extLst>
              <a:ext uri="{FF2B5EF4-FFF2-40B4-BE49-F238E27FC236}">
                <a16:creationId xmlns:a16="http://schemas.microsoft.com/office/drawing/2014/main" id="{7A5F7ED3-2563-863A-FFF5-D150978BA07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5" name="Slide #">
            <a:extLst>
              <a:ext uri="{FF2B5EF4-FFF2-40B4-BE49-F238E27FC236}">
                <a16:creationId xmlns:a16="http://schemas.microsoft.com/office/drawing/2014/main" id="{380F1254-B706-FF31-7B3E-6D01700C00B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4FD62166-5988-D0A6-F0DA-E10739C15F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9" name="image credit">
            <a:extLst>
              <a:ext uri="{FF2B5EF4-FFF2-40B4-BE49-F238E27FC236}">
                <a16:creationId xmlns:a16="http://schemas.microsoft.com/office/drawing/2014/main" id="{B4CDA505-380F-325A-2289-8EB3B9A03681}"/>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Tree>
    <p:extLst>
      <p:ext uri="{BB962C8B-B14F-4D97-AF65-F5344CB8AC3E}">
        <p14:creationId xmlns:p14="http://schemas.microsoft.com/office/powerpoint/2010/main" val="221792548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Right + Icon">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86D1578D-6E32-9322-1B2F-B78599F234A1}"/>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Right + Icon</a:t>
            </a:r>
          </a:p>
        </p:txBody>
      </p:sp>
      <p:sp>
        <p:nvSpPr>
          <p:cNvPr id="14" name="Text Placeholder 13">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7" name="Icon">
            <a:extLst>
              <a:ext uri="{FF2B5EF4-FFF2-40B4-BE49-F238E27FC236}">
                <a16:creationId xmlns:a16="http://schemas.microsoft.com/office/drawing/2014/main" id="{12DD0547-79CE-6D93-7D52-5FC6D188676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vl1pPr>
          </a:lstStyle>
          <a:p>
            <a:r>
              <a:rPr lang="en-US"/>
              <a:t>Icon</a:t>
            </a:r>
          </a:p>
        </p:txBody>
      </p:sp>
      <p:sp>
        <p:nvSpPr>
          <p:cNvPr id="3" name="Text left">
            <a:extLst>
              <a:ext uri="{FF2B5EF4-FFF2-40B4-BE49-F238E27FC236}">
                <a16:creationId xmlns:a16="http://schemas.microsoft.com/office/drawing/2014/main" id="{DCED16DD-5A01-8213-0F8F-F41C5E80902A}"/>
              </a:ext>
            </a:extLst>
          </p:cNvPr>
          <p:cNvSpPr>
            <a:spLocks noGrp="1"/>
          </p:cNvSpPr>
          <p:nvPr>
            <p:ph type="body" sz="quarter" idx="15"/>
          </p:nvPr>
        </p:nvSpPr>
        <p:spPr>
          <a:xfrm>
            <a:off x="457200"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Image right">
            <a:extLst>
              <a:ext uri="{FF2B5EF4-FFF2-40B4-BE49-F238E27FC236}">
                <a16:creationId xmlns:a16="http://schemas.microsoft.com/office/drawing/2014/main" id="{59235F44-910F-020E-17CC-13F7CFA879CB}"/>
              </a:ext>
            </a:extLst>
          </p:cNvPr>
          <p:cNvSpPr>
            <a:spLocks noGrp="1"/>
          </p:cNvSpPr>
          <p:nvPr>
            <p:ph type="pic" sz="quarter" idx="13"/>
          </p:nvPr>
        </p:nvSpPr>
        <p:spPr>
          <a:xfrm>
            <a:off x="6324600"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3" name="Logo">
            <a:extLst>
              <a:ext uri="{FF2B5EF4-FFF2-40B4-BE49-F238E27FC236}">
                <a16:creationId xmlns:a16="http://schemas.microsoft.com/office/drawing/2014/main" id="{07EB129A-9425-C0F6-1F65-83B93F4ACA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CC6C0415-2EFC-C2A7-F91D-C3E9DFCD468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5" name="image credit">
            <a:extLst>
              <a:ext uri="{FF2B5EF4-FFF2-40B4-BE49-F238E27FC236}">
                <a16:creationId xmlns:a16="http://schemas.microsoft.com/office/drawing/2014/main" id="{37994C30-8080-1C89-B4CA-980040E5D2C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9" name="Slide #">
            <a:extLst>
              <a:ext uri="{FF2B5EF4-FFF2-40B4-BE49-F238E27FC236}">
                <a16:creationId xmlns:a16="http://schemas.microsoft.com/office/drawing/2014/main" id="{FF577572-7E19-F14F-B37B-F2E55E06570A}"/>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320DA935-CED4-14EB-3720-50DCDA45B75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2047340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Image Left">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963809E4-CB28-7557-0CC5-30637C701D9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mage left">
            <a:extLst>
              <a:ext uri="{FF2B5EF4-FFF2-40B4-BE49-F238E27FC236}">
                <a16:creationId xmlns:a16="http://schemas.microsoft.com/office/drawing/2014/main" id="{24550568-CC83-0345-437F-158339A543CA}"/>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6" name="Text right">
            <a:extLst>
              <a:ext uri="{FF2B5EF4-FFF2-40B4-BE49-F238E27FC236}">
                <a16:creationId xmlns:a16="http://schemas.microsoft.com/office/drawing/2014/main" id="{C5D08D6B-B7DE-50B4-14B5-29324A0B3B1A}"/>
              </a:ext>
            </a:extLst>
          </p:cNvPr>
          <p:cNvSpPr>
            <a:spLocks noGrp="1"/>
          </p:cNvSpPr>
          <p:nvPr>
            <p:ph type="body" sz="quarter" idx="14"/>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4712ABE6-6B0B-7218-026F-C02CBE604FE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69B8BCD-C090-AD7E-B273-5C5A134C6B1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7" name="image credit">
            <a:extLst>
              <a:ext uri="{FF2B5EF4-FFF2-40B4-BE49-F238E27FC236}">
                <a16:creationId xmlns:a16="http://schemas.microsoft.com/office/drawing/2014/main" id="{A4C915B1-F74E-9744-9B6E-5EF4D0A71050}"/>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CE12CDD1-92DB-92E2-9530-0220D135020B}"/>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8" name="Graphic 7">
            <a:extLst>
              <a:ext uri="{FF2B5EF4-FFF2-40B4-BE49-F238E27FC236}">
                <a16:creationId xmlns:a16="http://schemas.microsoft.com/office/drawing/2014/main" id="{E1010864-C6C4-D22E-0553-44158F4BEE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231852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s + 2 Speakers">
    <p:spTree>
      <p:nvGrpSpPr>
        <p:cNvPr id="1" name=""/>
        <p:cNvGrpSpPr/>
        <p:nvPr/>
      </p:nvGrpSpPr>
      <p:grpSpPr>
        <a:xfrm>
          <a:off x="0" y="0"/>
          <a:ext cx="0" cy="0"/>
          <a:chOff x="0" y="0"/>
          <a:chExt cx="0" cy="0"/>
        </a:xfrm>
      </p:grpSpPr>
      <p:sp>
        <p:nvSpPr>
          <p:cNvPr id="30" name="Additional logo placeholder left">
            <a:extLst>
              <a:ext uri="{FF2B5EF4-FFF2-40B4-BE49-F238E27FC236}">
                <a16:creationId xmlns:a16="http://schemas.microsoft.com/office/drawing/2014/main" id="{C33396A2-49A6-713C-74A6-8ED3C3C79B84}"/>
              </a:ext>
            </a:extLst>
          </p:cNvPr>
          <p:cNvSpPr>
            <a:spLocks noGrp="1"/>
          </p:cNvSpPr>
          <p:nvPr>
            <p:ph type="pic" sz="quarter" idx="16" hasCustomPrompt="1"/>
          </p:nvPr>
        </p:nvSpPr>
        <p:spPr>
          <a:xfrm>
            <a:off x="2929564"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4930467" y="512877"/>
            <a:ext cx="2304288" cy="2304288"/>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
        <p:nvSpPr>
          <p:cNvPr id="29" name="Additional logo placeholder right">
            <a:extLst>
              <a:ext uri="{FF2B5EF4-FFF2-40B4-BE49-F238E27FC236}">
                <a16:creationId xmlns:a16="http://schemas.microsoft.com/office/drawing/2014/main" id="{F7B36CEB-CE99-AA91-1388-5C8B098EA1AD}"/>
              </a:ext>
            </a:extLst>
          </p:cNvPr>
          <p:cNvSpPr>
            <a:spLocks noGrp="1"/>
          </p:cNvSpPr>
          <p:nvPr>
            <p:ph type="pic" sz="quarter" idx="15" hasCustomPrompt="1"/>
          </p:nvPr>
        </p:nvSpPr>
        <p:spPr>
          <a:xfrm>
            <a:off x="7801375" y="1106439"/>
            <a:ext cx="1448642" cy="144864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Optional agency</a:t>
            </a:r>
            <a:br>
              <a:rPr lang="en-US"/>
            </a:br>
            <a:r>
              <a:rPr lang="en-US"/>
              <a:t>logo</a:t>
            </a:r>
          </a:p>
        </p:txBody>
      </p:sp>
      <p:sp>
        <p:nvSpPr>
          <p:cNvPr id="2" name="Blue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0"/>
            <a:ext cx="12192000" cy="336727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accent6"/>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3" name="Presenter">
            <a:extLst>
              <a:ext uri="{FF2B5EF4-FFF2-40B4-BE49-F238E27FC236}">
                <a16:creationId xmlns:a16="http://schemas.microsoft.com/office/drawing/2014/main" id="{12ABF829-B007-CF95-F16F-B7E48D80547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4" name="Title">
            <a:extLst>
              <a:ext uri="{FF2B5EF4-FFF2-40B4-BE49-F238E27FC236}">
                <a16:creationId xmlns:a16="http://schemas.microsoft.com/office/drawing/2014/main" id="{76BB4AAE-5313-54D9-8A37-CCA7799598F8}"/>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accent6">
                    <a:lumMod val="60000"/>
                    <a:lumOff val="40000"/>
                  </a:schemeClr>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27" name="Icon placeholder">
            <a:extLst>
              <a:ext uri="{FF2B5EF4-FFF2-40B4-BE49-F238E27FC236}">
                <a16:creationId xmlns:a16="http://schemas.microsoft.com/office/drawing/2014/main" id="{6EDC2E4A-F827-7EA9-106D-89E9EAA5F846}"/>
              </a:ext>
            </a:extLst>
          </p:cNvPr>
          <p:cNvSpPr>
            <a:spLocks noGrp="1"/>
          </p:cNvSpPr>
          <p:nvPr>
            <p:ph type="pic" sz="quarter" idx="14" hasCustomPrompt="1"/>
          </p:nvPr>
        </p:nvSpPr>
        <p:spPr>
          <a:xfrm>
            <a:off x="10577706" y="5278719"/>
            <a:ext cx="1157094" cy="1157094"/>
          </a:xfrm>
          <a:prstGeom prst="rect">
            <a:avLst/>
          </a:prstGeom>
        </p:spPr>
        <p:txBody>
          <a:bodyPr/>
          <a:lstStyle>
            <a:lvl1pPr marL="0" indent="0">
              <a:buNone/>
              <a:defRPr sz="2400">
                <a:solidFill>
                  <a:schemeClr val="bg1"/>
                </a:solidFill>
                <a:latin typeface="Aptos Narrow" panose="020B0004020202020204" pitchFamily="34" charset="0"/>
              </a:defRPr>
            </a:lvl1pPr>
          </a:lstStyle>
          <a:p>
            <a:r>
              <a:rPr lang="en-US"/>
              <a:t>Icon</a:t>
            </a:r>
          </a:p>
        </p:txBody>
      </p:sp>
      <p:sp>
        <p:nvSpPr>
          <p:cNvPr id="3" name="Title">
            <a:extLst>
              <a:ext uri="{FF2B5EF4-FFF2-40B4-BE49-F238E27FC236}">
                <a16:creationId xmlns:a16="http://schemas.microsoft.com/office/drawing/2014/main" id="{71291279-17B4-4AC6-176B-C86C0BDAF7C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4" name="Presenter">
            <a:extLst>
              <a:ext uri="{FF2B5EF4-FFF2-40B4-BE49-F238E27FC236}">
                <a16:creationId xmlns:a16="http://schemas.microsoft.com/office/drawing/2014/main" id="{D0A1BBD9-D3B5-BD8D-C0B5-04C11F56B7E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BD52807C-2730-FEB4-B0FA-C4BDE2EC3DDD}"/>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bg1"/>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Tree>
    <p:extLst>
      <p:ext uri="{BB962C8B-B14F-4D97-AF65-F5344CB8AC3E}">
        <p14:creationId xmlns:p14="http://schemas.microsoft.com/office/powerpoint/2010/main" val="203333225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Image Left + Ic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0131291"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Image Left + Icon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0131290"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a:extLst>
              <a:ext uri="{FF2B5EF4-FFF2-40B4-BE49-F238E27FC236}">
                <a16:creationId xmlns:a16="http://schemas.microsoft.com/office/drawing/2014/main" id="{DDCD7DA9-AA4E-F6FC-4EF8-E04CE2004507}"/>
              </a:ext>
            </a:extLst>
          </p:cNvPr>
          <p:cNvSpPr>
            <a:spLocks noGrp="1"/>
          </p:cNvSpPr>
          <p:nvPr>
            <p:ph type="pic" sz="quarter" idx="14" hasCustomPrompt="1"/>
          </p:nvPr>
        </p:nvSpPr>
        <p:spPr>
          <a:xfrm>
            <a:off x="10831513" y="370307"/>
            <a:ext cx="877467" cy="877467"/>
          </a:xfrm>
          <a:prstGeom prst="rect">
            <a:avLst/>
          </a:prstGeom>
        </p:spPr>
        <p:txBody>
          <a:bodyPr/>
          <a:lstStyle>
            <a:lvl1pPr marL="0" indent="0">
              <a:buNone/>
              <a:defRPr sz="1600">
                <a:latin typeface="Aptos Narrow" panose="020B0004020202020204" pitchFamily="34" charset="0"/>
              </a:defRPr>
            </a:lvl1pPr>
          </a:lstStyle>
          <a:p>
            <a:r>
              <a:rPr lang="en-US"/>
              <a:t>Icon</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Text Placeholder right">
            <a:extLst>
              <a:ext uri="{FF2B5EF4-FFF2-40B4-BE49-F238E27FC236}">
                <a16:creationId xmlns:a16="http://schemas.microsoft.com/office/drawing/2014/main" id="{5112270E-8D7A-AAAC-30DA-55D97532140D}"/>
              </a:ext>
            </a:extLst>
          </p:cNvPr>
          <p:cNvSpPr>
            <a:spLocks noGrp="1"/>
          </p:cNvSpPr>
          <p:nvPr>
            <p:ph type="body" sz="quarter" idx="15"/>
          </p:nvPr>
        </p:nvSpPr>
        <p:spPr>
          <a:xfrm>
            <a:off x="6334125" y="1819275"/>
            <a:ext cx="5400675" cy="3977640"/>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1" name="Logo">
            <a:extLst>
              <a:ext uri="{FF2B5EF4-FFF2-40B4-BE49-F238E27FC236}">
                <a16:creationId xmlns:a16="http://schemas.microsoft.com/office/drawing/2014/main" id="{2943DC69-12CF-2DAF-A5C2-A7B5646BB0C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F27CE9AB-46E2-1F93-7B4A-CBFD8FE9BFA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9" name="image credit">
            <a:extLst>
              <a:ext uri="{FF2B5EF4-FFF2-40B4-BE49-F238E27FC236}">
                <a16:creationId xmlns:a16="http://schemas.microsoft.com/office/drawing/2014/main" id="{98625F8B-769F-57DD-BBF2-7E4760E7880C}"/>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a:t>
            </a:r>
          </a:p>
        </p:txBody>
      </p:sp>
      <p:sp>
        <p:nvSpPr>
          <p:cNvPr id="2" name="Slide #">
            <a:extLst>
              <a:ext uri="{FF2B5EF4-FFF2-40B4-BE49-F238E27FC236}">
                <a16:creationId xmlns:a16="http://schemas.microsoft.com/office/drawing/2014/main" id="{42D0F047-6970-E277-C63E-5D95324E3A0B}"/>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B8FA030-D849-EC60-D431-E7990BF962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83325285"/>
      </p:ext>
    </p:extLst>
  </p:cSld>
  <p:clrMapOvr>
    <a:masterClrMapping/>
  </p:clrMapOvr>
  <p:extLst>
    <p:ext uri="{DCECCB84-F9BA-43D5-87BE-67443E8EF086}">
      <p15:sldGuideLst xmlns:p15="http://schemas.microsoft.com/office/powerpoint/2012/main">
        <p15:guide id="1" orient="horz" pos="2448"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Image right">
            <a:extLst>
              <a:ext uri="{FF2B5EF4-FFF2-40B4-BE49-F238E27FC236}">
                <a16:creationId xmlns:a16="http://schemas.microsoft.com/office/drawing/2014/main" id="{0991BC1F-9C87-4F49-2909-FCA7EDC27184}"/>
              </a:ext>
            </a:extLst>
          </p:cNvPr>
          <p:cNvSpPr>
            <a:spLocks noGrp="1"/>
          </p:cNvSpPr>
          <p:nvPr>
            <p:ph type="pic" sz="quarter" idx="14"/>
          </p:nvPr>
        </p:nvSpPr>
        <p:spPr>
          <a:xfrm>
            <a:off x="6320506" y="1819276"/>
            <a:ext cx="5410200"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03E49F6E-1697-13F6-7670-DF3CEE92E3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08438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Two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Image left">
            <a:extLst>
              <a:ext uri="{FF2B5EF4-FFF2-40B4-BE49-F238E27FC236}">
                <a16:creationId xmlns:a16="http://schemas.microsoft.com/office/drawing/2014/main" id="{2396F1C7-CACD-B421-FD78-040392D0DAE3}"/>
              </a:ext>
            </a:extLst>
          </p:cNvPr>
          <p:cNvSpPr>
            <a:spLocks noGrp="1"/>
          </p:cNvSpPr>
          <p:nvPr>
            <p:ph type="pic" sz="quarter" idx="13"/>
          </p:nvPr>
        </p:nvSpPr>
        <p:spPr>
          <a:xfrm>
            <a:off x="443812"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Credit left">
            <a:extLst>
              <a:ext uri="{FF2B5EF4-FFF2-40B4-BE49-F238E27FC236}">
                <a16:creationId xmlns:a16="http://schemas.microsoft.com/office/drawing/2014/main" id="{022B5B10-5EA7-32FC-6DDA-F70140BE1D7E}"/>
              </a:ext>
            </a:extLst>
          </p:cNvPr>
          <p:cNvSpPr>
            <a:spLocks noGrp="1"/>
          </p:cNvSpPr>
          <p:nvPr>
            <p:ph type="body" sz="quarter" idx="15" hasCustomPrompt="1"/>
          </p:nvPr>
        </p:nvSpPr>
        <p:spPr>
          <a:xfrm>
            <a:off x="443812"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right">
            <a:extLst>
              <a:ext uri="{FF2B5EF4-FFF2-40B4-BE49-F238E27FC236}">
                <a16:creationId xmlns:a16="http://schemas.microsoft.com/office/drawing/2014/main" id="{91429197-442B-2E3E-7D3D-0C1E04D89DB8}"/>
              </a:ext>
            </a:extLst>
          </p:cNvPr>
          <p:cNvSpPr>
            <a:spLocks noGrp="1"/>
          </p:cNvSpPr>
          <p:nvPr>
            <p:ph type="pic" sz="quarter" idx="16"/>
          </p:nvPr>
        </p:nvSpPr>
        <p:spPr>
          <a:xfrm>
            <a:off x="6324600" y="1819276"/>
            <a:ext cx="5410200"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right">
            <a:extLst>
              <a:ext uri="{FF2B5EF4-FFF2-40B4-BE49-F238E27FC236}">
                <a16:creationId xmlns:a16="http://schemas.microsoft.com/office/drawing/2014/main" id="{87C48AA8-18E2-50FF-8C22-CCFC1497B9D0}"/>
              </a:ext>
            </a:extLst>
          </p:cNvPr>
          <p:cNvSpPr>
            <a:spLocks noGrp="1"/>
          </p:cNvSpPr>
          <p:nvPr>
            <p:ph type="body" sz="quarter" idx="17" hasCustomPrompt="1"/>
          </p:nvPr>
        </p:nvSpPr>
        <p:spPr>
          <a:xfrm>
            <a:off x="6324600" y="5504705"/>
            <a:ext cx="5397500"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11493672" y="6171439"/>
            <a:ext cx="227739"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16E91C17-D166-9332-7343-3A5B0866522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
        <p:nvSpPr>
          <p:cNvPr id="7" name="image credit">
            <a:extLst>
              <a:ext uri="{FF2B5EF4-FFF2-40B4-BE49-F238E27FC236}">
                <a16:creationId xmlns:a16="http://schemas.microsoft.com/office/drawing/2014/main" id="{55EFECE9-F051-D824-2AD5-09F5DB91A223}"/>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right:</a:t>
            </a:r>
          </a:p>
        </p:txBody>
      </p:sp>
    </p:spTree>
    <p:extLst>
      <p:ext uri="{BB962C8B-B14F-4D97-AF65-F5344CB8AC3E}">
        <p14:creationId xmlns:p14="http://schemas.microsoft.com/office/powerpoint/2010/main" val="177233855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97764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A1420BF6-7EF8-49BC-9697-279329B3FC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387301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caption">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34314961-57B6-8DC6-4832-6D9FFBF25983}"/>
              </a:ext>
            </a:extLst>
          </p:cNvPr>
          <p:cNvSpPr>
            <a:spLocks noGrp="1"/>
          </p:cNvSpPr>
          <p:nvPr>
            <p:ph type="title" hasCustomPrompt="1"/>
          </p:nvPr>
        </p:nvSpPr>
        <p:spPr>
          <a:xfrm>
            <a:off x="443812" y="392517"/>
            <a:ext cx="11290988"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Images + Caption</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0" y="831251"/>
            <a:ext cx="11290987"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6" name="Image left">
            <a:extLst>
              <a:ext uri="{FF2B5EF4-FFF2-40B4-BE49-F238E27FC236}">
                <a16:creationId xmlns:a16="http://schemas.microsoft.com/office/drawing/2014/main" id="{74D75943-794A-6803-866B-940B1EE13C27}"/>
              </a:ext>
            </a:extLst>
          </p:cNvPr>
          <p:cNvSpPr>
            <a:spLocks noGrp="1"/>
          </p:cNvSpPr>
          <p:nvPr>
            <p:ph type="pic" sz="quarter" idx="13"/>
          </p:nvPr>
        </p:nvSpPr>
        <p:spPr>
          <a:xfrm>
            <a:off x="443813"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2" name="credit left">
            <a:extLst>
              <a:ext uri="{FF2B5EF4-FFF2-40B4-BE49-F238E27FC236}">
                <a16:creationId xmlns:a16="http://schemas.microsoft.com/office/drawing/2014/main" id="{CD11B56D-2A1F-9028-605E-47CA03BCE189}"/>
              </a:ext>
            </a:extLst>
          </p:cNvPr>
          <p:cNvSpPr>
            <a:spLocks noGrp="1"/>
          </p:cNvSpPr>
          <p:nvPr>
            <p:ph type="body" sz="quarter" idx="15" hasCustomPrompt="1"/>
          </p:nvPr>
        </p:nvSpPr>
        <p:spPr>
          <a:xfrm>
            <a:off x="457200"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11" name="Image middle">
            <a:extLst>
              <a:ext uri="{FF2B5EF4-FFF2-40B4-BE49-F238E27FC236}">
                <a16:creationId xmlns:a16="http://schemas.microsoft.com/office/drawing/2014/main" id="{12C3B5F5-7F62-D7EE-2EFA-58F0A78CF8F8}"/>
              </a:ext>
            </a:extLst>
          </p:cNvPr>
          <p:cNvSpPr>
            <a:spLocks noGrp="1"/>
          </p:cNvSpPr>
          <p:nvPr>
            <p:ph type="pic" sz="quarter" idx="20"/>
          </p:nvPr>
        </p:nvSpPr>
        <p:spPr>
          <a:xfrm>
            <a:off x="4408932"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2" name="credit middle">
            <a:extLst>
              <a:ext uri="{FF2B5EF4-FFF2-40B4-BE49-F238E27FC236}">
                <a16:creationId xmlns:a16="http://schemas.microsoft.com/office/drawing/2014/main" id="{E0F630AA-A14B-CCB5-E7FF-597D776DB79F}"/>
              </a:ext>
            </a:extLst>
          </p:cNvPr>
          <p:cNvSpPr>
            <a:spLocks noGrp="1"/>
          </p:cNvSpPr>
          <p:nvPr>
            <p:ph type="body" sz="quarter" idx="21" hasCustomPrompt="1"/>
          </p:nvPr>
        </p:nvSpPr>
        <p:spPr>
          <a:xfrm>
            <a:off x="4408932"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sp>
        <p:nvSpPr>
          <p:cNvPr id="8" name="Image right">
            <a:extLst>
              <a:ext uri="{FF2B5EF4-FFF2-40B4-BE49-F238E27FC236}">
                <a16:creationId xmlns:a16="http://schemas.microsoft.com/office/drawing/2014/main" id="{FFFBEE25-A02A-B608-7252-74A7B32346C0}"/>
              </a:ext>
            </a:extLst>
          </p:cNvPr>
          <p:cNvSpPr>
            <a:spLocks noGrp="1"/>
          </p:cNvSpPr>
          <p:nvPr>
            <p:ph type="pic" sz="quarter" idx="19"/>
          </p:nvPr>
        </p:nvSpPr>
        <p:spPr>
          <a:xfrm>
            <a:off x="8360664" y="1819276"/>
            <a:ext cx="3374136" cy="3474720"/>
          </a:xfrm>
          <a:prstGeom prst="rect">
            <a:avLst/>
          </a:prstGeom>
          <a:ln>
            <a:solidFill>
              <a:schemeClr val="bg2"/>
            </a:solidFill>
          </a:ln>
        </p:spPr>
        <p:txBody>
          <a:bodyPr/>
          <a:lstStyle>
            <a:lvl1pPr marL="0" indent="0">
              <a:buNone/>
              <a:defRPr>
                <a:solidFill>
                  <a:schemeClr val="accent4"/>
                </a:solidFill>
                <a:latin typeface="Aptos Narrow" panose="020B0004020202020204" pitchFamily="34" charset="0"/>
              </a:defRPr>
            </a:lvl1pPr>
          </a:lstStyle>
          <a:p>
            <a:r>
              <a:rPr lang="en-US"/>
              <a:t>Click icon to add picture</a:t>
            </a:r>
          </a:p>
        </p:txBody>
      </p:sp>
      <p:sp>
        <p:nvSpPr>
          <p:cNvPr id="13" name="credit right">
            <a:extLst>
              <a:ext uri="{FF2B5EF4-FFF2-40B4-BE49-F238E27FC236}">
                <a16:creationId xmlns:a16="http://schemas.microsoft.com/office/drawing/2014/main" id="{8B61DD87-244B-80DB-4F65-A9F7346DBDA9}"/>
              </a:ext>
            </a:extLst>
          </p:cNvPr>
          <p:cNvSpPr>
            <a:spLocks noGrp="1"/>
          </p:cNvSpPr>
          <p:nvPr>
            <p:ph type="body" sz="quarter" idx="22" hasCustomPrompt="1"/>
          </p:nvPr>
        </p:nvSpPr>
        <p:spPr>
          <a:xfrm>
            <a:off x="8360663" y="5504705"/>
            <a:ext cx="3360749" cy="274320"/>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Image caption</a:t>
            </a:r>
          </a:p>
        </p:txBody>
      </p:sp>
      <p:pic>
        <p:nvPicPr>
          <p:cNvPr id="10" name="Logo">
            <a:extLst>
              <a:ext uri="{FF2B5EF4-FFF2-40B4-BE49-F238E27FC236}">
                <a16:creationId xmlns:a16="http://schemas.microsoft.com/office/drawing/2014/main" id="{520427BB-119E-0845-4EDA-0E6E9D08A01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2B2FA50E-0667-1D0A-AD3F-2FBE1B4ECE84}"/>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image credit">
            <a:extLst>
              <a:ext uri="{FF2B5EF4-FFF2-40B4-BE49-F238E27FC236}">
                <a16:creationId xmlns:a16="http://schemas.microsoft.com/office/drawing/2014/main" id="{922E5B88-8571-4656-CE10-342A6196B6C8}"/>
              </a:ext>
            </a:extLst>
          </p:cNvPr>
          <p:cNvSpPr>
            <a:spLocks noGrp="1"/>
          </p:cNvSpPr>
          <p:nvPr>
            <p:ph type="body" sz="quarter" idx="18" hasCustomPrompt="1"/>
          </p:nvPr>
        </p:nvSpPr>
        <p:spPr>
          <a:xfrm>
            <a:off x="6324600" y="6123195"/>
            <a:ext cx="5143500" cy="274320"/>
          </a:xfrm>
          <a:prstGeom prst="rect">
            <a:avLst/>
          </a:prstGeom>
        </p:spPr>
        <p:txBody>
          <a:bodyPr lIns="0" tIns="0" rIns="0" bIns="0" anchor="ctr" anchorCtr="0"/>
          <a:lstStyle>
            <a:lvl1pPr marL="0" indent="0">
              <a:lnSpc>
                <a:spcPts val="1200"/>
              </a:lnSpc>
              <a:spcBef>
                <a:spcPts val="0"/>
              </a:spcBef>
              <a:buNone/>
              <a:defRPr sz="1100" b="0" i="0">
                <a:solidFill>
                  <a:schemeClr val="accent4"/>
                </a:solidFill>
                <a:latin typeface="Aptos Narrow" panose="020B0004020202020204" pitchFamily="34" charset="0"/>
              </a:defRPr>
            </a:lvl1pPr>
          </a:lstStyle>
          <a:p>
            <a:pPr lvl="0"/>
            <a:r>
              <a:rPr lang="en-US"/>
              <a:t>Photo credit left: / Photo credit middle: / Photo credit right: </a:t>
            </a:r>
          </a:p>
        </p:txBody>
      </p:sp>
      <p:sp>
        <p:nvSpPr>
          <p:cNvPr id="3" name="Slide #">
            <a:extLst>
              <a:ext uri="{FF2B5EF4-FFF2-40B4-BE49-F238E27FC236}">
                <a16:creationId xmlns:a16="http://schemas.microsoft.com/office/drawing/2014/main" id="{D7751E1B-30F0-167C-978B-F63A8488347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C89F8835-B0FE-CB5E-4F37-248634F0EE4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5547174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5"/>
            <a:ext cx="3369927" cy="3967165"/>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9"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4" y="1824035"/>
            <a:ext cx="3369927" cy="396716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498337CB-42A7-3AEB-E254-3B50B1F0689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7B938209-1BAD-7A18-7E7E-BD5EB8B43DA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917A45DF-1D62-770C-07A2-E22A6F8E784E}"/>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8D26F9A5-704F-C954-2B60-DEEF87A1768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26962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Text Boxes + Headers">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6BC23B01-9263-C146-D1F9-182CEF281FF6}"/>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Text Boxes + Headers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7" name="subtitle 1">
            <a:extLst>
              <a:ext uri="{FF2B5EF4-FFF2-40B4-BE49-F238E27FC236}">
                <a16:creationId xmlns:a16="http://schemas.microsoft.com/office/drawing/2014/main" id="{52FAC335-7C2C-3709-B6CD-781B2410DAB0}"/>
              </a:ext>
            </a:extLst>
          </p:cNvPr>
          <p:cNvSpPr>
            <a:spLocks noGrp="1"/>
          </p:cNvSpPr>
          <p:nvPr>
            <p:ph type="body" sz="quarter" idx="15"/>
          </p:nvPr>
        </p:nvSpPr>
        <p:spPr>
          <a:xfrm>
            <a:off x="461841"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1" y="2367151"/>
            <a:ext cx="3369927" cy="3424049"/>
          </a:xfrm>
          <a:prstGeom prst="rect">
            <a:avLst/>
          </a:prstGeom>
        </p:spPr>
        <p:txBody>
          <a:bodyPr lIns="0" tIns="0" rIns="0" bIns="0"/>
          <a:lstStyle>
            <a:lvl1pPr marL="342900" indent="-342900">
              <a:buFont typeface="Arial" panose="020B0604020202020204" pitchFamily="34" charse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925512" indent="-342900">
              <a:buFont typeface="Arial" panose="020B0604020202020204" pitchFamily="34" charset="0"/>
              <a:buChar char="•"/>
              <a:tabLst/>
              <a:defRPr lang="en-US" sz="2000" b="0" i="0" kern="1200" dirty="0">
                <a:solidFill>
                  <a:schemeClr val="accent4"/>
                </a:solidFill>
                <a:latin typeface="Aptos Narrow" panose="020B0004020202020204" pitchFamily="34" charset="0"/>
                <a:ea typeface="+mn-ea"/>
                <a:cs typeface="+mn-cs"/>
              </a:defRPr>
            </a:lvl3pPr>
            <a:lvl4pPr marL="860425" indent="-285750">
              <a:buFont typeface="Arial" panose="020B0604020202020204" pitchFamily="34" charset="0"/>
              <a:buChar char="•"/>
              <a:tabLst/>
              <a:defRPr sz="1800" b="0" i="0">
                <a:solidFill>
                  <a:schemeClr val="accent4"/>
                </a:solidFill>
                <a:latin typeface="Aptos Narrow" panose="020B0004020202020204" pitchFamily="34" charset="0"/>
              </a:defRPr>
            </a:lvl4pPr>
            <a:lvl5pPr marL="1095375" indent="-238125">
              <a:buFont typeface="Arial" panose="020B0604020202020204" pitchFamily="34" charset="0"/>
              <a:buChar char="•"/>
              <a:tabLst/>
              <a:defRPr sz="1800" b="0" i="0">
                <a:solidFill>
                  <a:schemeClr val="accent4"/>
                </a:solidFill>
                <a:latin typeface="Aptos Narrow" panose="020B0004020202020204" pitchFamily="34" charset="0"/>
              </a:defRPr>
            </a:lvl5pPr>
            <a:lvl6pPr marL="1323975" indent="-228600">
              <a:buFont typeface="Arial" panose="020B0604020202020204" pitchFamily="34" charset="0"/>
              <a:buChar char="•"/>
              <a:tabLst/>
              <a:defRPr/>
            </a:lvl6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subtitle 2">
            <a:extLst>
              <a:ext uri="{FF2B5EF4-FFF2-40B4-BE49-F238E27FC236}">
                <a16:creationId xmlns:a16="http://schemas.microsoft.com/office/drawing/2014/main" id="{65832C69-B3CA-1674-794F-C11263D0C281}"/>
              </a:ext>
            </a:extLst>
          </p:cNvPr>
          <p:cNvSpPr>
            <a:spLocks noGrp="1"/>
          </p:cNvSpPr>
          <p:nvPr>
            <p:ph type="body" sz="quarter" idx="16"/>
          </p:nvPr>
        </p:nvSpPr>
        <p:spPr>
          <a:xfrm>
            <a:off x="4404113"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3" name="Text 2">
            <a:extLst>
              <a:ext uri="{FF2B5EF4-FFF2-40B4-BE49-F238E27FC236}">
                <a16:creationId xmlns:a16="http://schemas.microsoft.com/office/drawing/2014/main" id="{D7C5F0AB-93CC-FF58-A6D7-A49E06885864}"/>
              </a:ext>
            </a:extLst>
          </p:cNvPr>
          <p:cNvSpPr>
            <a:spLocks noGrp="1"/>
          </p:cNvSpPr>
          <p:nvPr>
            <p:ph type="body" sz="quarter" idx="13"/>
          </p:nvPr>
        </p:nvSpPr>
        <p:spPr>
          <a:xfrm>
            <a:off x="4413356"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lang="en-US" sz="1800" b="0" i="0" kern="1200" dirty="0">
                <a:solidFill>
                  <a:schemeClr val="accent4"/>
                </a:solidFill>
                <a:latin typeface="Aptos Narrow" panose="020B0004020202020204" pitchFamily="34" charset="0"/>
                <a:ea typeface="+mn-ea"/>
                <a:cs typeface="+mn-cs"/>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9" name="subtitle 3">
            <a:extLst>
              <a:ext uri="{FF2B5EF4-FFF2-40B4-BE49-F238E27FC236}">
                <a16:creationId xmlns:a16="http://schemas.microsoft.com/office/drawing/2014/main" id="{8D1B5AF7-9DB9-9F62-80CC-EB6E7565BCFE}"/>
              </a:ext>
            </a:extLst>
          </p:cNvPr>
          <p:cNvSpPr>
            <a:spLocks noGrp="1"/>
          </p:cNvSpPr>
          <p:nvPr>
            <p:ph type="body" sz="quarter" idx="17"/>
          </p:nvPr>
        </p:nvSpPr>
        <p:spPr>
          <a:xfrm>
            <a:off x="8351028" y="1819275"/>
            <a:ext cx="3370384" cy="461962"/>
          </a:xfrm>
          <a:prstGeom prst="rect">
            <a:avLst/>
          </a:prstGeom>
        </p:spPr>
        <p:txBody>
          <a:bodyPr lIns="0" tIns="0" rIns="0" bIns="0"/>
          <a:lstStyle>
            <a:lvl1pPr marL="0" indent="0">
              <a:buNone/>
              <a:defRPr b="1" i="0">
                <a:solidFill>
                  <a:schemeClr val="accent4"/>
                </a:solidFill>
                <a:latin typeface="Aptos Narrow" panose="020B0004020202020204" pitchFamily="34" charset="0"/>
              </a:defRPr>
            </a:lvl1pPr>
          </a:lstStyle>
          <a:p>
            <a:pPr lvl="0"/>
            <a:r>
              <a:rPr lang="en-US"/>
              <a:t>Click to edit Master text styles</a:t>
            </a:r>
          </a:p>
        </p:txBody>
      </p:sp>
      <p:sp>
        <p:nvSpPr>
          <p:cNvPr id="6" name="Text 3">
            <a:extLst>
              <a:ext uri="{FF2B5EF4-FFF2-40B4-BE49-F238E27FC236}">
                <a16:creationId xmlns:a16="http://schemas.microsoft.com/office/drawing/2014/main" id="{FF97CB53-F6C5-6315-B36F-236EB331C267}"/>
              </a:ext>
            </a:extLst>
          </p:cNvPr>
          <p:cNvSpPr>
            <a:spLocks noGrp="1"/>
          </p:cNvSpPr>
          <p:nvPr>
            <p:ph type="body" sz="quarter" idx="14"/>
          </p:nvPr>
        </p:nvSpPr>
        <p:spPr>
          <a:xfrm>
            <a:off x="8364871" y="2367151"/>
            <a:ext cx="3369927" cy="342404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8" name="Logo">
            <a:extLst>
              <a:ext uri="{FF2B5EF4-FFF2-40B4-BE49-F238E27FC236}">
                <a16:creationId xmlns:a16="http://schemas.microsoft.com/office/drawing/2014/main" id="{F132FE47-5009-6554-5003-1CF56AFB5F0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7" name="URL">
            <a:extLst>
              <a:ext uri="{FF2B5EF4-FFF2-40B4-BE49-F238E27FC236}">
                <a16:creationId xmlns:a16="http://schemas.microsoft.com/office/drawing/2014/main" id="{08C324A9-6A9C-A375-EC71-61E03B75EC1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9B7FAAC-DFA1-1C14-5B2F-AB73418A1B6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10" name="Graphic 9">
            <a:extLst>
              <a:ext uri="{FF2B5EF4-FFF2-40B4-BE49-F238E27FC236}">
                <a16:creationId xmlns:a16="http://schemas.microsoft.com/office/drawing/2014/main" id="{B7FDE63A-2A68-2BE5-C700-A53B3490069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1177277"/>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guide id="12" orient="horz" pos="36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able Placeholder 2">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1819274"/>
            <a:ext cx="11270908" cy="3971926"/>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4F5E40EC-1B0C-0A09-F9F1-B9FA48E14B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7663217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Table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Placeholder">
            <a:extLst>
              <a:ext uri="{FF2B5EF4-FFF2-40B4-BE49-F238E27FC236}">
                <a16:creationId xmlns:a16="http://schemas.microsoft.com/office/drawing/2014/main" id="{69C3C073-7E4E-5EEE-97E2-D10C4DF4B33E}"/>
              </a:ext>
            </a:extLst>
          </p:cNvPr>
          <p:cNvSpPr>
            <a:spLocks noGrp="1"/>
          </p:cNvSpPr>
          <p:nvPr>
            <p:ph type="tbl" sz="quarter" idx="12"/>
          </p:nvPr>
        </p:nvSpPr>
        <p:spPr>
          <a:xfrm>
            <a:off x="457200" y="2555277"/>
            <a:ext cx="11270908" cy="2504632"/>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0" indent="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0AB0777A-C06A-5BB8-8860-0D5D068948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409088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Table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Table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Text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2" name="Table">
            <a:extLst>
              <a:ext uri="{FF2B5EF4-FFF2-40B4-BE49-F238E27FC236}">
                <a16:creationId xmlns:a16="http://schemas.microsoft.com/office/drawing/2014/main" id="{69C3C073-7E4E-5EEE-97E2-D10C4DF4B33E}"/>
              </a:ext>
            </a:extLst>
          </p:cNvPr>
          <p:cNvSpPr>
            <a:spLocks noGrp="1"/>
          </p:cNvSpPr>
          <p:nvPr>
            <p:ph type="tbl" sz="quarter" idx="12"/>
          </p:nvPr>
        </p:nvSpPr>
        <p:spPr>
          <a:xfrm>
            <a:off x="3003082" y="1819276"/>
            <a:ext cx="6169794" cy="3971924"/>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5" name="Text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6" name="Graphic 5">
            <a:extLst>
              <a:ext uri="{FF2B5EF4-FFF2-40B4-BE49-F238E27FC236}">
                <a16:creationId xmlns:a16="http://schemas.microsoft.com/office/drawing/2014/main" id="{FD89087A-E0E8-8061-1521-D9890EBC7E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81529855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ight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9" name="image credit">
            <a:extLst>
              <a:ext uri="{FF2B5EF4-FFF2-40B4-BE49-F238E27FC236}">
                <a16:creationId xmlns:a16="http://schemas.microsoft.com/office/drawing/2014/main" id="{116E4157-AD62-200D-90DB-B413407C7205}"/>
              </a:ext>
            </a:extLst>
          </p:cNvPr>
          <p:cNvSpPr>
            <a:spLocks noGrp="1"/>
          </p:cNvSpPr>
          <p:nvPr>
            <p:ph type="body" sz="quarter" idx="22"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3899717095"/>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with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Table Example + Note </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Table Placeholder 2">
            <a:extLst>
              <a:ext uri="{FF2B5EF4-FFF2-40B4-BE49-F238E27FC236}">
                <a16:creationId xmlns:a16="http://schemas.microsoft.com/office/drawing/2014/main" id="{62D59228-484F-AB7E-2578-34E7FF9BD1F8}"/>
              </a:ext>
            </a:extLst>
          </p:cNvPr>
          <p:cNvSpPr>
            <a:spLocks noGrp="1"/>
          </p:cNvSpPr>
          <p:nvPr>
            <p:ph type="tbl" sz="quarter" idx="12"/>
          </p:nvPr>
        </p:nvSpPr>
        <p:spPr>
          <a:xfrm>
            <a:off x="457200" y="1819274"/>
            <a:ext cx="1127090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table</a:t>
            </a:r>
          </a:p>
        </p:txBody>
      </p:sp>
      <p:sp>
        <p:nvSpPr>
          <p:cNvPr id="2" name="Text below table">
            <a:extLst>
              <a:ext uri="{FF2B5EF4-FFF2-40B4-BE49-F238E27FC236}">
                <a16:creationId xmlns:a16="http://schemas.microsoft.com/office/drawing/2014/main" id="{D6B3638A-E14C-832A-3DF9-369E0C7119B9}"/>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table</a:t>
            </a:r>
          </a:p>
        </p:txBody>
      </p:sp>
      <p:pic>
        <p:nvPicPr>
          <p:cNvPr id="16" name="Logo">
            <a:extLst>
              <a:ext uri="{FF2B5EF4-FFF2-40B4-BE49-F238E27FC236}">
                <a16:creationId xmlns:a16="http://schemas.microsoft.com/office/drawing/2014/main" id="{8534EF66-687F-9567-0829-9157F28D60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1D66DD01-3AE8-C62B-C68B-27AB247F315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C6A19B48-4C7D-CC65-DCCE-3CF352DB0722}"/>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847E28EA-056C-C23C-91AE-3C61236B9A2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80735438"/>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0" y="1819274"/>
            <a:ext cx="11277599" cy="3971925"/>
          </a:xfrm>
          <a:prstGeom prst="rect">
            <a:avLst/>
          </a:prstGeom>
        </p:spPr>
        <p:txBody>
          <a:bodyPr/>
          <a:lstStyle>
            <a:lvl1pPr marL="0" indent="0">
              <a:buNone/>
              <a:defRPr sz="2400" b="0" i="0">
                <a:solidFill>
                  <a:schemeClr val="accent4"/>
                </a:solidFill>
                <a:latin typeface="Aptos Narrow" panose="020B0004020202020204" pitchFamily="34" charset="0"/>
              </a:defRPr>
            </a:lvl1pPr>
          </a:lstStyle>
          <a:p>
            <a:r>
              <a:rPr lang="en-US"/>
              <a:t>Click icon to add chart</a:t>
            </a:r>
          </a:p>
        </p:txBody>
      </p:sp>
      <p:pic>
        <p:nvPicPr>
          <p:cNvPr id="15" name="Logo">
            <a:extLst>
              <a:ext uri="{FF2B5EF4-FFF2-40B4-BE49-F238E27FC236}">
                <a16:creationId xmlns:a16="http://schemas.microsoft.com/office/drawing/2014/main" id="{42EE2A2A-4439-5F58-EE48-709EFE07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3" name="URL">
            <a:extLst>
              <a:ext uri="{FF2B5EF4-FFF2-40B4-BE49-F238E27FC236}">
                <a16:creationId xmlns:a16="http://schemas.microsoft.com/office/drawing/2014/main" id="{AA039960-9CC7-3F96-1011-DE0D1308EF4A}"/>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0" name="Slide #">
            <a:extLst>
              <a:ext uri="{FF2B5EF4-FFF2-40B4-BE49-F238E27FC236}">
                <a16:creationId xmlns:a16="http://schemas.microsoft.com/office/drawing/2014/main" id="{9EF69FDD-646E-BA3F-7613-7B2916D3101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2498E71D-79F1-15FF-9252-9F86D9484C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3007910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 note">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Chart Example + Note</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Chart Placeholder 2">
            <a:extLst>
              <a:ext uri="{FF2B5EF4-FFF2-40B4-BE49-F238E27FC236}">
                <a16:creationId xmlns:a16="http://schemas.microsoft.com/office/drawing/2014/main" id="{AD9C128B-3AD9-74D0-510C-C7598F91119A}"/>
              </a:ext>
            </a:extLst>
          </p:cNvPr>
          <p:cNvSpPr>
            <a:spLocks noGrp="1"/>
          </p:cNvSpPr>
          <p:nvPr>
            <p:ph type="chart" sz="quarter" idx="12"/>
          </p:nvPr>
        </p:nvSpPr>
        <p:spPr>
          <a:xfrm>
            <a:off x="457201" y="1819275"/>
            <a:ext cx="11277598" cy="3474720"/>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Click icon to add chart</a:t>
            </a:r>
          </a:p>
        </p:txBody>
      </p:sp>
      <p:sp>
        <p:nvSpPr>
          <p:cNvPr id="16" name="Text below table">
            <a:extLst>
              <a:ext uri="{FF2B5EF4-FFF2-40B4-BE49-F238E27FC236}">
                <a16:creationId xmlns:a16="http://schemas.microsoft.com/office/drawing/2014/main" id="{DF7E13ED-4611-2474-AF71-A36B5443CB28}"/>
              </a:ext>
            </a:extLst>
          </p:cNvPr>
          <p:cNvSpPr>
            <a:spLocks noGrp="1"/>
          </p:cNvSpPr>
          <p:nvPr>
            <p:ph type="body" sz="quarter" idx="13" hasCustomPrompt="1"/>
          </p:nvPr>
        </p:nvSpPr>
        <p:spPr>
          <a:xfrm>
            <a:off x="463892" y="5485701"/>
            <a:ext cx="11264211" cy="305499"/>
          </a:xfrm>
          <a:prstGeom prst="rect">
            <a:avLst/>
          </a:prstGeom>
        </p:spPr>
        <p:txBody>
          <a:bodyPr lIns="0" tIns="0" rIns="0" bIns="0"/>
          <a:lstStyle>
            <a:lvl1pPr marL="0" indent="0">
              <a:buNone/>
              <a:defRPr sz="1800" b="0" i="0">
                <a:solidFill>
                  <a:schemeClr val="accent4"/>
                </a:solidFill>
                <a:latin typeface="Aptos Narrow" panose="020B0004020202020204" pitchFamily="34" charset="0"/>
              </a:defRPr>
            </a:lvl1pPr>
          </a:lstStyle>
          <a:p>
            <a:pPr lvl="0"/>
            <a:r>
              <a:rPr lang="en-US"/>
              <a:t>Note for chart</a:t>
            </a:r>
          </a:p>
        </p:txBody>
      </p:sp>
      <p:pic>
        <p:nvPicPr>
          <p:cNvPr id="17" name="Logo">
            <a:extLst>
              <a:ext uri="{FF2B5EF4-FFF2-40B4-BE49-F238E27FC236}">
                <a16:creationId xmlns:a16="http://schemas.microsoft.com/office/drawing/2014/main" id="{5DC5C415-51BB-991E-2F90-A788C8FACB4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5" name="URL">
            <a:extLst>
              <a:ext uri="{FF2B5EF4-FFF2-40B4-BE49-F238E27FC236}">
                <a16:creationId xmlns:a16="http://schemas.microsoft.com/office/drawing/2014/main" id="{6FDA4144-4DE4-C185-5F83-33BD989B0ED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1" name="Slide #">
            <a:extLst>
              <a:ext uri="{FF2B5EF4-FFF2-40B4-BE49-F238E27FC236}">
                <a16:creationId xmlns:a16="http://schemas.microsoft.com/office/drawing/2014/main" id="{81FD5D68-34D6-8795-9314-5BD08A663FA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951BD0-A068-1DDE-F1A1-FD5CB8CC7C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3460514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Chart + Text (top bottom)">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Top/bottom</a:t>
            </a:r>
          </a:p>
        </p:txBody>
      </p:sp>
      <p:sp>
        <p:nvSpPr>
          <p:cNvPr id="3" name="Placeholder 1">
            <a:extLst>
              <a:ext uri="{FF2B5EF4-FFF2-40B4-BE49-F238E27FC236}">
                <a16:creationId xmlns:a16="http://schemas.microsoft.com/office/drawing/2014/main" id="{1CABB636-F0E0-5035-E980-859A1F239D0C}"/>
              </a:ext>
            </a:extLst>
          </p:cNvPr>
          <p:cNvSpPr>
            <a:spLocks noGrp="1"/>
          </p:cNvSpPr>
          <p:nvPr>
            <p:ph type="body" sz="quarter" idx="13"/>
          </p:nvPr>
        </p:nvSpPr>
        <p:spPr>
          <a:xfrm>
            <a:off x="457200" y="1819275"/>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06F1939D-75AB-B187-8E3A-3E8E1B2A350C}"/>
              </a:ext>
            </a:extLst>
          </p:cNvPr>
          <p:cNvSpPr>
            <a:spLocks noGrp="1"/>
          </p:cNvSpPr>
          <p:nvPr>
            <p:ph type="chart" sz="quarter" idx="15"/>
          </p:nvPr>
        </p:nvSpPr>
        <p:spPr>
          <a:xfrm>
            <a:off x="444500" y="2554731"/>
            <a:ext cx="11290300" cy="2504632"/>
          </a:xfrm>
          <a:prstGeom prst="rect">
            <a:avLst/>
          </a:prstGeom>
        </p:spPr>
        <p:txBody>
          <a:bodyPr/>
          <a:lstStyle/>
          <a:p>
            <a:r>
              <a:rPr lang="en-US"/>
              <a:t>Click icon to add chart</a:t>
            </a:r>
          </a:p>
        </p:txBody>
      </p:sp>
      <p:sp>
        <p:nvSpPr>
          <p:cNvPr id="4" name="Placeholder 2">
            <a:extLst>
              <a:ext uri="{FF2B5EF4-FFF2-40B4-BE49-F238E27FC236}">
                <a16:creationId xmlns:a16="http://schemas.microsoft.com/office/drawing/2014/main" id="{BC8619D8-A69C-69E2-FF3F-4250A4329301}"/>
              </a:ext>
            </a:extLst>
          </p:cNvPr>
          <p:cNvSpPr>
            <a:spLocks noGrp="1"/>
          </p:cNvSpPr>
          <p:nvPr>
            <p:ph type="body" sz="quarter" idx="14"/>
          </p:nvPr>
        </p:nvSpPr>
        <p:spPr>
          <a:xfrm>
            <a:off x="457200" y="5226072"/>
            <a:ext cx="11277599" cy="569839"/>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5" name="Graphic 4">
            <a:extLst>
              <a:ext uri="{FF2B5EF4-FFF2-40B4-BE49-F238E27FC236}">
                <a16:creationId xmlns:a16="http://schemas.microsoft.com/office/drawing/2014/main" id="{B98D9A5B-53B6-026F-09D6-D38999E32D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5588794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Chart + Text (left right)">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DC95695-9752-A00C-C9C9-232251999AA3}"/>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Text + Chart + Text</a:t>
            </a:r>
          </a:p>
        </p:txBody>
      </p:sp>
      <p:sp>
        <p:nvSpPr>
          <p:cNvPr id="14" name="Subtitle">
            <a:extLst>
              <a:ext uri="{FF2B5EF4-FFF2-40B4-BE49-F238E27FC236}">
                <a16:creationId xmlns:a16="http://schemas.microsoft.com/office/drawing/2014/main" id="{38C56026-0393-35A8-6FC0-37C18BF22FD6}"/>
              </a:ext>
            </a:extLst>
          </p:cNvPr>
          <p:cNvSpPr>
            <a:spLocks noGrp="1"/>
          </p:cNvSpPr>
          <p:nvPr>
            <p:ph type="body" sz="quarter" idx="11" hasCustomPrompt="1"/>
          </p:nvPr>
        </p:nvSpPr>
        <p:spPr>
          <a:xfrm>
            <a:off x="444030" y="831251"/>
            <a:ext cx="1129076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Left/right</a:t>
            </a:r>
          </a:p>
        </p:txBody>
      </p:sp>
      <p:sp>
        <p:nvSpPr>
          <p:cNvPr id="3" name="Placeholder Left">
            <a:extLst>
              <a:ext uri="{FF2B5EF4-FFF2-40B4-BE49-F238E27FC236}">
                <a16:creationId xmlns:a16="http://schemas.microsoft.com/office/drawing/2014/main" id="{1CABB636-F0E0-5035-E980-859A1F239D0C}"/>
              </a:ext>
            </a:extLst>
          </p:cNvPr>
          <p:cNvSpPr>
            <a:spLocks noGrp="1"/>
          </p:cNvSpPr>
          <p:nvPr>
            <p:ph type="body" sz="quarter" idx="13"/>
          </p:nvPr>
        </p:nvSpPr>
        <p:spPr>
          <a:xfrm>
            <a:off x="457199" y="1819275"/>
            <a:ext cx="2382253"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Chart Placeholder">
            <a:extLst>
              <a:ext uri="{FF2B5EF4-FFF2-40B4-BE49-F238E27FC236}">
                <a16:creationId xmlns:a16="http://schemas.microsoft.com/office/drawing/2014/main" id="{DE9CC969-C151-D5C1-CB86-0FB3021025E9}"/>
              </a:ext>
            </a:extLst>
          </p:cNvPr>
          <p:cNvSpPr>
            <a:spLocks noGrp="1"/>
          </p:cNvSpPr>
          <p:nvPr>
            <p:ph type="chart" sz="quarter" idx="15"/>
          </p:nvPr>
        </p:nvSpPr>
        <p:spPr>
          <a:xfrm>
            <a:off x="3002781" y="1819275"/>
            <a:ext cx="6169794" cy="3971925"/>
          </a:xfrm>
          <a:prstGeom prst="rect">
            <a:avLst/>
          </a:prstGeom>
        </p:spPr>
        <p:txBody>
          <a:bodyPr/>
          <a:lstStyle/>
          <a:p>
            <a:r>
              <a:rPr lang="en-US"/>
              <a:t>Click icon to add chart</a:t>
            </a:r>
          </a:p>
        </p:txBody>
      </p:sp>
      <p:sp>
        <p:nvSpPr>
          <p:cNvPr id="5" name="Placeholder Right">
            <a:extLst>
              <a:ext uri="{FF2B5EF4-FFF2-40B4-BE49-F238E27FC236}">
                <a16:creationId xmlns:a16="http://schemas.microsoft.com/office/drawing/2014/main" id="{14698F9D-ED4D-D7C9-8ABF-DFBDD375DA30}"/>
              </a:ext>
            </a:extLst>
          </p:cNvPr>
          <p:cNvSpPr>
            <a:spLocks noGrp="1"/>
          </p:cNvSpPr>
          <p:nvPr>
            <p:ph type="body" sz="quarter" idx="14"/>
          </p:nvPr>
        </p:nvSpPr>
        <p:spPr>
          <a:xfrm>
            <a:off x="9336506" y="1819275"/>
            <a:ext cx="2384905" cy="3971925"/>
          </a:xfrm>
          <a:prstGeom prst="rect">
            <a:avLst/>
          </a:prstGeom>
        </p:spPr>
        <p:txBody>
          <a:bodyPr lIns="0" tIns="0" rIns="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581025" indent="-342900">
              <a:buSzPct val="90000"/>
              <a:buNone/>
              <a:tabLst/>
              <a:defRPr lang="en-US" sz="2200" b="0" i="0" kern="1200" dirty="0" smtClean="0">
                <a:solidFill>
                  <a:schemeClr val="accent4"/>
                </a:solidFill>
                <a:latin typeface="Aptos Narrow" panose="020B0004020202020204" pitchFamily="34" charset="0"/>
                <a:ea typeface="+mn-ea"/>
                <a:cs typeface="+mn-cs"/>
              </a:defRPr>
            </a:lvl2pPr>
            <a:lvl3pPr marL="868362" indent="-285750">
              <a:buNone/>
              <a:tabLst/>
              <a:defRPr lang="en-US" sz="2000" b="0" i="0" kern="1200" dirty="0">
                <a:solidFill>
                  <a:schemeClr val="accent4"/>
                </a:solidFill>
                <a:latin typeface="Aptos Narrow" panose="020B0004020202020204" pitchFamily="34" charset="0"/>
                <a:ea typeface="+mn-ea"/>
                <a:cs typeface="+mn-cs"/>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7" name="Logo">
            <a:extLst>
              <a:ext uri="{FF2B5EF4-FFF2-40B4-BE49-F238E27FC236}">
                <a16:creationId xmlns:a16="http://schemas.microsoft.com/office/drawing/2014/main" id="{2279EC52-E987-6499-4AFD-A91D8AF38F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FB22CAF2-9293-64E1-0137-3F3FB0267BA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6159022F-E7C8-39E4-46FF-D3FA8B922D53}"/>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67602C3F-9D20-FEEB-3FF2-5CE0018017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955020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Outlined Text Boxes">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2AA799A-839F-F1EF-061B-B792A8C6B8C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Placeholder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8" name="Text Placeholder 1">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7" name="Text Placeholder 2">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1824036"/>
            <a:ext cx="3369927" cy="3967163"/>
          </a:xfrm>
          <a:prstGeom prst="roundRect">
            <a:avLst>
              <a:gd name="adj" fmla="val 6653"/>
            </a:avLst>
          </a:prstGeom>
          <a:ln>
            <a:solidFill>
              <a:schemeClr val="accent6"/>
            </a:solidFill>
          </a:ln>
        </p:spPr>
        <p:txBody>
          <a:bodyPr lIns="182880" tIns="182880" rIns="182880" bIns="0"/>
          <a:lstStyle>
            <a:lvl1pPr marL="342900" indent="-3429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4" name="Logo">
            <a:extLst>
              <a:ext uri="{FF2B5EF4-FFF2-40B4-BE49-F238E27FC236}">
                <a16:creationId xmlns:a16="http://schemas.microsoft.com/office/drawing/2014/main" id="{DF654927-6FD8-40B8-8647-AE7A8F944D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2" name="URL">
            <a:extLst>
              <a:ext uri="{FF2B5EF4-FFF2-40B4-BE49-F238E27FC236}">
                <a16:creationId xmlns:a16="http://schemas.microsoft.com/office/drawing/2014/main" id="{DEE37801-C792-CC75-59C2-CB8EAB764E4B}"/>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B23CE81C-4400-8C26-7DEB-6F263D56E930}"/>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97AB631B-8CB1-44AA-B5A4-3D3B4B0533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8609793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Outlined Text Boxes + Icons">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3972D10D-B40E-040C-FC3B-4409E10F33B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Three Outline Text Boxes + Icons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Icon 1">
            <a:extLst>
              <a:ext uri="{FF2B5EF4-FFF2-40B4-BE49-F238E27FC236}">
                <a16:creationId xmlns:a16="http://schemas.microsoft.com/office/drawing/2014/main" id="{1B0F0247-E32F-B736-2E79-1FE3CC84C5BE}"/>
              </a:ext>
            </a:extLst>
          </p:cNvPr>
          <p:cNvSpPr>
            <a:spLocks noGrp="1"/>
          </p:cNvSpPr>
          <p:nvPr>
            <p:ph type="pic" sz="quarter" idx="15" hasCustomPrompt="1"/>
          </p:nvPr>
        </p:nvSpPr>
        <p:spPr>
          <a:xfrm>
            <a:off x="1708073"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17" name="text 1">
            <a:extLst>
              <a:ext uri="{FF2B5EF4-FFF2-40B4-BE49-F238E27FC236}">
                <a16:creationId xmlns:a16="http://schemas.microsoft.com/office/drawing/2014/main" id="{12107409-F9E3-37FA-DFAE-EAEFC45DC21E}"/>
              </a:ext>
            </a:extLst>
          </p:cNvPr>
          <p:cNvSpPr>
            <a:spLocks noGrp="1"/>
          </p:cNvSpPr>
          <p:nvPr>
            <p:ph type="body" sz="quarter" idx="18"/>
          </p:nvPr>
        </p:nvSpPr>
        <p:spPr>
          <a:xfrm>
            <a:off x="461844" y="3222171"/>
            <a:ext cx="3369927" cy="2569028"/>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buSzPct val="90000"/>
              <a:tabLst/>
              <a:defRPr lang="en-US" sz="2200" b="0" i="0" kern="1200" dirty="0" smtClean="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6" name="Icon 2">
            <a:extLst>
              <a:ext uri="{FF2B5EF4-FFF2-40B4-BE49-F238E27FC236}">
                <a16:creationId xmlns:a16="http://schemas.microsoft.com/office/drawing/2014/main" id="{5F18AB0B-73E2-E194-57C1-82DDA45AAEBF}"/>
              </a:ext>
            </a:extLst>
          </p:cNvPr>
          <p:cNvSpPr>
            <a:spLocks noGrp="1"/>
          </p:cNvSpPr>
          <p:nvPr>
            <p:ph type="pic" sz="quarter" idx="16" hasCustomPrompt="1"/>
          </p:nvPr>
        </p:nvSpPr>
        <p:spPr>
          <a:xfrm>
            <a:off x="5659587"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8" name="text 2">
            <a:extLst>
              <a:ext uri="{FF2B5EF4-FFF2-40B4-BE49-F238E27FC236}">
                <a16:creationId xmlns:a16="http://schemas.microsoft.com/office/drawing/2014/main" id="{017C2D9E-047E-FB49-6CF4-AB9447E6A9B1}"/>
              </a:ext>
            </a:extLst>
          </p:cNvPr>
          <p:cNvSpPr>
            <a:spLocks noGrp="1"/>
          </p:cNvSpPr>
          <p:nvPr>
            <p:ph type="body" sz="quarter" idx="14"/>
          </p:nvPr>
        </p:nvSpPr>
        <p:spPr>
          <a:xfrm>
            <a:off x="4413358"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SzPct val="90000"/>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Icon 3">
            <a:extLst>
              <a:ext uri="{FF2B5EF4-FFF2-40B4-BE49-F238E27FC236}">
                <a16:creationId xmlns:a16="http://schemas.microsoft.com/office/drawing/2014/main" id="{0D5A29D0-810A-BC66-DAFB-CFE96CD87742}"/>
              </a:ext>
            </a:extLst>
          </p:cNvPr>
          <p:cNvSpPr>
            <a:spLocks noGrp="1"/>
          </p:cNvSpPr>
          <p:nvPr>
            <p:ph type="pic" sz="quarter" idx="17" hasCustomPrompt="1"/>
          </p:nvPr>
        </p:nvSpPr>
        <p:spPr>
          <a:xfrm>
            <a:off x="9611101" y="1928035"/>
            <a:ext cx="877467" cy="877467"/>
          </a:xfrm>
          <a:prstGeom prst="rect">
            <a:avLst/>
          </a:prstGeom>
        </p:spPr>
        <p:txBody>
          <a:bodyPr/>
          <a:lstStyle>
            <a:lvl1pPr marL="0" indent="0">
              <a:buNone/>
              <a:defRPr sz="1600">
                <a:solidFill>
                  <a:schemeClr val="accent4"/>
                </a:solidFill>
              </a:defRPr>
            </a:lvl1pPr>
          </a:lstStyle>
          <a:p>
            <a:r>
              <a:rPr lang="en-US"/>
              <a:t>Icon</a:t>
            </a:r>
          </a:p>
        </p:txBody>
      </p:sp>
      <p:sp>
        <p:nvSpPr>
          <p:cNvPr id="7" name="Text 3">
            <a:extLst>
              <a:ext uri="{FF2B5EF4-FFF2-40B4-BE49-F238E27FC236}">
                <a16:creationId xmlns:a16="http://schemas.microsoft.com/office/drawing/2014/main" id="{D5400B7E-7E64-0FA1-B4CD-08B1EA75B2C8}"/>
              </a:ext>
            </a:extLst>
          </p:cNvPr>
          <p:cNvSpPr>
            <a:spLocks noGrp="1"/>
          </p:cNvSpPr>
          <p:nvPr>
            <p:ph type="body" sz="quarter" idx="13"/>
          </p:nvPr>
        </p:nvSpPr>
        <p:spPr>
          <a:xfrm>
            <a:off x="8364873" y="3222170"/>
            <a:ext cx="3369927" cy="2569029"/>
          </a:xfrm>
          <a:prstGeom prst="roundRect">
            <a:avLst>
              <a:gd name="adj" fmla="val 6653"/>
            </a:avLst>
          </a:prstGeom>
          <a:ln>
            <a:solidFill>
              <a:schemeClr val="accent6"/>
            </a:solidFill>
          </a:ln>
        </p:spPr>
        <p:txBody>
          <a:bodyPr lIns="182880" tIns="182880" rIns="182880" bIns="0"/>
          <a:lstStyle>
            <a:lvl1pPr marL="342900" indent="-342900" algn="ctr">
              <a:buNone/>
              <a:tabLst/>
              <a:defRPr lang="en-US" sz="2400" b="0" i="0" kern="1200" dirty="0" smtClean="0">
                <a:solidFill>
                  <a:schemeClr val="accent4"/>
                </a:solidFill>
                <a:latin typeface="Aptos Narrow" panose="020B0004020202020204" pitchFamily="34" charset="0"/>
                <a:ea typeface="+mn-ea"/>
                <a:cs typeface="+mn-cs"/>
              </a:defRPr>
            </a:lvl1pPr>
            <a:lvl2pPr marL="400050" indent="-161925">
              <a:tabLst/>
              <a:defRPr lang="en-US" sz="2200" b="0" i="0" kern="1200" dirty="0">
                <a:solidFill>
                  <a:schemeClr val="accent4"/>
                </a:solidFill>
                <a:latin typeface="Aptos Narrow" panose="020B0004020202020204" pitchFamily="34" charset="0"/>
                <a:ea typeface="+mn-ea"/>
                <a:cs typeface="+mn-cs"/>
              </a:defRPr>
            </a:lvl2pPr>
            <a:lvl3pPr marL="868362" indent="-285750">
              <a:tabLst/>
              <a:defRPr lang="en-US" sz="2000" b="0" i="0" kern="1200" dirty="0">
                <a:solidFill>
                  <a:schemeClr val="accent4"/>
                </a:solidFill>
                <a:latin typeface="Aptos Narrow" panose="020B0004020202020204" pitchFamily="34" charset="0"/>
                <a:ea typeface="+mn-ea"/>
                <a:cs typeface="+mn-cs"/>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2" name="URL">
            <a:extLst>
              <a:ext uri="{FF2B5EF4-FFF2-40B4-BE49-F238E27FC236}">
                <a16:creationId xmlns:a16="http://schemas.microsoft.com/office/drawing/2014/main" id="{18E2C6E6-E3B0-8C33-9AC8-E930E08FCF16}"/>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0872B1D9-A645-39FE-F780-CA40FAD1152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2234A0FE-BDAC-27D7-54F5-F55F6F7E3FA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9" name="Graphic 8">
            <a:extLst>
              <a:ext uri="{FF2B5EF4-FFF2-40B4-BE49-F238E27FC236}">
                <a16:creationId xmlns:a16="http://schemas.microsoft.com/office/drawing/2014/main" id="{9FAAD441-5135-704E-C1EE-890E4A842C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675837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Outlined Text Boxes">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5A2D4DB9-C06A-B88B-EACF-9A08AEC5D59B}"/>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Outlined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6" name="text 1">
            <a:extLst>
              <a:ext uri="{FF2B5EF4-FFF2-40B4-BE49-F238E27FC236}">
                <a16:creationId xmlns:a16="http://schemas.microsoft.com/office/drawing/2014/main" id="{DF0BC787-ECAF-44DC-F290-B063C0E7399B}"/>
              </a:ext>
            </a:extLst>
          </p:cNvPr>
          <p:cNvSpPr>
            <a:spLocks noGrp="1"/>
          </p:cNvSpPr>
          <p:nvPr>
            <p:ph type="body" sz="quarter" idx="12"/>
          </p:nvPr>
        </p:nvSpPr>
        <p:spPr>
          <a:xfrm>
            <a:off x="461844" y="1824038"/>
            <a:ext cx="5396031" cy="1809105"/>
          </a:xfrm>
          <a:prstGeom prst="roundRect">
            <a:avLst>
              <a:gd name="adj" fmla="val 6653"/>
            </a:avLst>
          </a:prstGeom>
          <a:ln>
            <a:solidFill>
              <a:schemeClr val="accent3"/>
            </a:solidFill>
          </a:ln>
        </p:spPr>
        <p:txBody>
          <a:bodyPr lIns="182880" tIns="182880" rIns="182880" bIns="0"/>
          <a:lstStyle>
            <a:lvl1pPr marL="342900" indent="-342900">
              <a:buSzPct val="800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6" name="text 2">
            <a:extLst>
              <a:ext uri="{FF2B5EF4-FFF2-40B4-BE49-F238E27FC236}">
                <a16:creationId xmlns:a16="http://schemas.microsoft.com/office/drawing/2014/main" id="{198736F6-0420-D859-3133-58B3CFF75EC4}"/>
              </a:ext>
            </a:extLst>
          </p:cNvPr>
          <p:cNvSpPr>
            <a:spLocks noGrp="1"/>
          </p:cNvSpPr>
          <p:nvPr>
            <p:ph type="body" sz="quarter" idx="14"/>
          </p:nvPr>
        </p:nvSpPr>
        <p:spPr>
          <a:xfrm>
            <a:off x="6329244" y="1824038"/>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3" name="text 3">
            <a:extLst>
              <a:ext uri="{FF2B5EF4-FFF2-40B4-BE49-F238E27FC236}">
                <a16:creationId xmlns:a16="http://schemas.microsoft.com/office/drawing/2014/main" id="{D2B23413-8718-AD7B-150F-E656A5EDD379}"/>
              </a:ext>
            </a:extLst>
          </p:cNvPr>
          <p:cNvSpPr>
            <a:spLocks noGrp="1"/>
          </p:cNvSpPr>
          <p:nvPr>
            <p:ph type="body" sz="quarter" idx="13"/>
          </p:nvPr>
        </p:nvSpPr>
        <p:spPr>
          <a:xfrm>
            <a:off x="4618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sp>
        <p:nvSpPr>
          <p:cNvPr id="10" name="text 4">
            <a:extLst>
              <a:ext uri="{FF2B5EF4-FFF2-40B4-BE49-F238E27FC236}">
                <a16:creationId xmlns:a16="http://schemas.microsoft.com/office/drawing/2014/main" id="{5F11A08F-68C1-270D-A22F-69F78BBF7D39}"/>
              </a:ext>
            </a:extLst>
          </p:cNvPr>
          <p:cNvSpPr>
            <a:spLocks noGrp="1"/>
          </p:cNvSpPr>
          <p:nvPr>
            <p:ph type="body" sz="quarter" idx="15"/>
          </p:nvPr>
        </p:nvSpPr>
        <p:spPr>
          <a:xfrm>
            <a:off x="6329244" y="3982095"/>
            <a:ext cx="5396031" cy="1809105"/>
          </a:xfrm>
          <a:prstGeom prst="roundRect">
            <a:avLst>
              <a:gd name="adj" fmla="val 6653"/>
            </a:avLst>
          </a:prstGeom>
          <a:ln>
            <a:solidFill>
              <a:schemeClr val="accent3"/>
            </a:solidFill>
          </a:ln>
        </p:spPr>
        <p:txBody>
          <a:bodyPr lIns="182880" tIns="182880" rIns="182880" bIns="0"/>
          <a:lstStyle>
            <a:lvl1pPr marL="342900" indent="-342900">
              <a:buNone/>
              <a:tabLst/>
              <a:defRPr lang="en-US" sz="2400" b="0" i="0" kern="1200" dirty="0">
                <a:solidFill>
                  <a:schemeClr val="accent4"/>
                </a:solidFill>
                <a:latin typeface="Aptos Narrow" panose="020B0004020202020204" pitchFamily="34" charset="0"/>
                <a:ea typeface="+mn-ea"/>
                <a:cs typeface="+mn-cs"/>
              </a:defRPr>
            </a:lvl1pPr>
            <a:lvl2pPr marL="400050" indent="-161925">
              <a:tabLst/>
              <a:defRPr b="0" i="0">
                <a:solidFill>
                  <a:schemeClr val="accent4"/>
                </a:solidFill>
                <a:latin typeface="Aptos Narrow" panose="020B0004020202020204" pitchFamily="34" charset="0"/>
              </a:defRPr>
            </a:lvl2pPr>
            <a:lvl3pPr marL="574675" indent="-174625">
              <a:tabLst/>
              <a:defRPr b="0" i="0">
                <a:solidFill>
                  <a:schemeClr val="accent4"/>
                </a:solidFill>
                <a:latin typeface="Aptos Narrow" panose="020B0004020202020204" pitchFamily="34" charset="0"/>
              </a:defRPr>
            </a:lvl3pPr>
            <a:lvl4pPr marL="747713" indent="-173038">
              <a:tabLst/>
              <a:defRPr b="0" i="0">
                <a:solidFill>
                  <a:schemeClr val="accent4"/>
                </a:solidFill>
                <a:latin typeface="Aptos Narrow" panose="020B0004020202020204" pitchFamily="34" charset="0"/>
              </a:defRPr>
            </a:lvl4pPr>
            <a:lvl5pPr marL="976313" indent="-174625">
              <a:tabLst/>
              <a:defRPr b="0" i="0">
                <a:solidFill>
                  <a:schemeClr val="accent4"/>
                </a:solidFill>
                <a:latin typeface="Aptos Narrow" panose="020B0004020202020204" pitchFamily="34" charset="0"/>
              </a:defRPr>
            </a:lvl5pPr>
          </a:lstStyle>
          <a:p>
            <a:pPr marL="239713" lvl="0" indent="-239713" algn="l" defTabSz="914400" rtl="0" eaLnBrk="1" latinLnBrk="0" hangingPunct="1">
              <a:lnSpc>
                <a:spcPct val="90000"/>
              </a:lnSpc>
              <a:spcBef>
                <a:spcPts val="1000"/>
              </a:spcBef>
              <a:buSzPct val="80000"/>
              <a:buFont typeface="Arial" panose="020B0604020202020204" pitchFamily="34" charset="0"/>
              <a:buChar char="•"/>
              <a:tabLst/>
            </a:pPr>
            <a:r>
              <a:rPr lang="en-US"/>
              <a:t>Click to edit Master text styles</a:t>
            </a:r>
          </a:p>
        </p:txBody>
      </p:sp>
      <p:pic>
        <p:nvPicPr>
          <p:cNvPr id="15" name="Logo">
            <a:extLst>
              <a:ext uri="{FF2B5EF4-FFF2-40B4-BE49-F238E27FC236}">
                <a16:creationId xmlns:a16="http://schemas.microsoft.com/office/drawing/2014/main" id="{F0FC68B7-0E17-397E-DF9F-2542A291159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88B93129-942F-AF71-D68B-AFB377272F75}"/>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5BD80DD6-D994-1A56-9FCB-A5FB932ED7B1}"/>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7" name="Graphic 6">
            <a:extLst>
              <a:ext uri="{FF2B5EF4-FFF2-40B4-BE49-F238E27FC236}">
                <a16:creationId xmlns:a16="http://schemas.microsoft.com/office/drawing/2014/main" id="{722F7A3A-55C0-5C7D-34AE-9D607DE7C8A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57582972"/>
      </p:ext>
    </p:extLst>
  </p:cSld>
  <p:clrMapOvr>
    <a:masterClrMapping/>
  </p:clrMapOvr>
  <p:extLst>
    <p:ext uri="{DCECCB84-F9BA-43D5-87BE-67443E8EF086}">
      <p15:sldGuideLst xmlns:p15="http://schemas.microsoft.com/office/powerpoint/2012/main">
        <p15:guide id="1" orient="horz" pos="2496"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Solid Text Boxes">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7982B23C-A7F6-2E73-1D79-561F569BF75A}"/>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Four Solid Text Boxes</a:t>
            </a:r>
          </a:p>
        </p:txBody>
      </p:sp>
      <p:sp>
        <p:nvSpPr>
          <p:cNvPr id="5" name="Subtitle">
            <a:extLst>
              <a:ext uri="{FF2B5EF4-FFF2-40B4-BE49-F238E27FC236}">
                <a16:creationId xmlns:a16="http://schemas.microsoft.com/office/drawing/2014/main" id="{9EDBD90B-5DB2-3DC5-CF4C-50795EBFC0F5}"/>
              </a:ext>
            </a:extLst>
          </p:cNvPr>
          <p:cNvSpPr>
            <a:spLocks noGrp="1"/>
          </p:cNvSpPr>
          <p:nvPr>
            <p:ph type="body" sz="quarter" idx="11" hasCustomPrompt="1"/>
          </p:nvPr>
        </p:nvSpPr>
        <p:spPr>
          <a:xfrm>
            <a:off x="444031" y="831251"/>
            <a:ext cx="11290986"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8" name="blue 1">
            <a:extLst>
              <a:ext uri="{FF2B5EF4-FFF2-40B4-BE49-F238E27FC236}">
                <a16:creationId xmlns:a16="http://schemas.microsoft.com/office/drawing/2014/main" id="{6B45E140-8C0C-8F8B-A959-96163D20C358}"/>
              </a:ext>
            </a:extLst>
          </p:cNvPr>
          <p:cNvSpPr>
            <a:spLocks noGrp="1"/>
          </p:cNvSpPr>
          <p:nvPr>
            <p:ph type="body" sz="quarter" idx="16"/>
          </p:nvPr>
        </p:nvSpPr>
        <p:spPr>
          <a:xfrm>
            <a:off x="461844" y="1824038"/>
            <a:ext cx="5396031" cy="1809105"/>
          </a:xfrm>
          <a:prstGeom prst="roundRect">
            <a:avLst>
              <a:gd name="adj" fmla="val 6653"/>
            </a:avLst>
          </a:prstGeom>
          <a:solidFill>
            <a:schemeClr val="accent3"/>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0" name="red">
            <a:extLst>
              <a:ext uri="{FF2B5EF4-FFF2-40B4-BE49-F238E27FC236}">
                <a16:creationId xmlns:a16="http://schemas.microsoft.com/office/drawing/2014/main" id="{F2DF25AB-E57B-4D98-1EE2-09DFEE539BB1}"/>
              </a:ext>
            </a:extLst>
          </p:cNvPr>
          <p:cNvSpPr>
            <a:spLocks noGrp="1"/>
          </p:cNvSpPr>
          <p:nvPr>
            <p:ph type="body" sz="quarter" idx="18"/>
          </p:nvPr>
        </p:nvSpPr>
        <p:spPr>
          <a:xfrm>
            <a:off x="6329244" y="1824038"/>
            <a:ext cx="5396031" cy="1809105"/>
          </a:xfrm>
          <a:prstGeom prst="roundRect">
            <a:avLst>
              <a:gd name="adj" fmla="val 6653"/>
            </a:avLst>
          </a:prstGeom>
          <a:solidFill>
            <a:schemeClr val="accent5"/>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19" name="yellow">
            <a:extLst>
              <a:ext uri="{FF2B5EF4-FFF2-40B4-BE49-F238E27FC236}">
                <a16:creationId xmlns:a16="http://schemas.microsoft.com/office/drawing/2014/main" id="{267EC38E-A30A-6888-1D1E-E2A1F2211B79}"/>
              </a:ext>
            </a:extLst>
          </p:cNvPr>
          <p:cNvSpPr>
            <a:spLocks noGrp="1"/>
          </p:cNvSpPr>
          <p:nvPr>
            <p:ph type="body" sz="quarter" idx="17"/>
          </p:nvPr>
        </p:nvSpPr>
        <p:spPr>
          <a:xfrm>
            <a:off x="461844" y="3982095"/>
            <a:ext cx="5396031" cy="1809105"/>
          </a:xfrm>
          <a:prstGeom prst="roundRect">
            <a:avLst>
              <a:gd name="adj" fmla="val 6653"/>
            </a:avLst>
          </a:prstGeom>
          <a:solidFill>
            <a:schemeClr val="accent6"/>
          </a:solidFill>
          <a:ln>
            <a:noFill/>
          </a:ln>
        </p:spPr>
        <p:txBody>
          <a:bodyPr lIns="182880" tIns="182880" rIns="182880" bIns="0"/>
          <a:lstStyle>
            <a:lvl1pPr marL="0" indent="0">
              <a:buSzPct val="85000"/>
              <a:buFontTx/>
              <a:buNone/>
              <a:defRPr lang="en-US" sz="2400" b="0" i="0" kern="1200" dirty="0">
                <a:solidFill>
                  <a:schemeClr val="tx2"/>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sp>
        <p:nvSpPr>
          <p:cNvPr id="21" name="blue 2">
            <a:extLst>
              <a:ext uri="{FF2B5EF4-FFF2-40B4-BE49-F238E27FC236}">
                <a16:creationId xmlns:a16="http://schemas.microsoft.com/office/drawing/2014/main" id="{8AB90348-59C0-F9CA-DCC5-5811F7C4693B}"/>
              </a:ext>
            </a:extLst>
          </p:cNvPr>
          <p:cNvSpPr>
            <a:spLocks noGrp="1"/>
          </p:cNvSpPr>
          <p:nvPr>
            <p:ph type="body" sz="quarter" idx="19"/>
          </p:nvPr>
        </p:nvSpPr>
        <p:spPr>
          <a:xfrm>
            <a:off x="6329244" y="3982095"/>
            <a:ext cx="5396031" cy="1809105"/>
          </a:xfrm>
          <a:prstGeom prst="roundRect">
            <a:avLst>
              <a:gd name="adj" fmla="val 6653"/>
            </a:avLst>
          </a:prstGeom>
          <a:solidFill>
            <a:schemeClr val="accent2"/>
          </a:solidFill>
          <a:ln>
            <a:noFill/>
          </a:ln>
        </p:spPr>
        <p:txBody>
          <a:bodyPr lIns="182880" tIns="182880" rIns="182880" bIns="0"/>
          <a:lstStyle>
            <a:lvl1pPr marL="0" indent="0">
              <a:buSzPct val="85000"/>
              <a:buFontTx/>
              <a:buNone/>
              <a:defRPr lang="en-US" sz="2400" b="0" i="0" kern="1200" dirty="0">
                <a:solidFill>
                  <a:schemeClr val="bg1"/>
                </a:solidFill>
                <a:latin typeface="Aptos Narrow" panose="020B0004020202020204" pitchFamily="34" charset="0"/>
                <a:ea typeface="+mn-ea"/>
                <a:cs typeface="+mn-cs"/>
              </a:defRPr>
            </a:lvl1pPr>
          </a:lstStyle>
          <a:p>
            <a:pPr marL="239713" lvl="0" indent="-239713" algn="l" defTabSz="914400" rtl="0" eaLnBrk="1" latinLnBrk="0" hangingPunct="1">
              <a:lnSpc>
                <a:spcPct val="90000"/>
              </a:lnSpc>
              <a:spcBef>
                <a:spcPts val="1000"/>
              </a:spcBef>
              <a:buFont typeface="Arial" panose="020B0604020202020204" pitchFamily="34" charset="0"/>
              <a:buChar char="•"/>
              <a:tabLst/>
            </a:pPr>
            <a:r>
              <a:rPr lang="en-US"/>
              <a:t>Click to edit Master text styles</a:t>
            </a:r>
          </a:p>
        </p:txBody>
      </p:sp>
      <p:pic>
        <p:nvPicPr>
          <p:cNvPr id="10" name="Logo">
            <a:extLst>
              <a:ext uri="{FF2B5EF4-FFF2-40B4-BE49-F238E27FC236}">
                <a16:creationId xmlns:a16="http://schemas.microsoft.com/office/drawing/2014/main" id="{79090FE1-08D8-A85A-2766-D2FA7161FC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9" name="URL">
            <a:extLst>
              <a:ext uri="{FF2B5EF4-FFF2-40B4-BE49-F238E27FC236}">
                <a16:creationId xmlns:a16="http://schemas.microsoft.com/office/drawing/2014/main" id="{94D684B4-ABD3-6709-B484-E26E201CF7FD}"/>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41699E00-A6D2-E021-1E2B-A06ECDA173A8}"/>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3" name="Graphic 2">
            <a:extLst>
              <a:ext uri="{FF2B5EF4-FFF2-40B4-BE49-F238E27FC236}">
                <a16:creationId xmlns:a16="http://schemas.microsoft.com/office/drawing/2014/main" id="{7D96AD27-C130-3AD0-0FE9-C1FCE38B9BF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079287710"/>
      </p:ext>
    </p:extLst>
  </p:cSld>
  <p:clrMapOvr>
    <a:masterClrMapping/>
  </p:clrMapOvr>
  <p:extLst>
    <p:ext uri="{DCECCB84-F9BA-43D5-87BE-67443E8EF086}">
      <p15:sldGuideLst xmlns:p15="http://schemas.microsoft.com/office/powerpoint/2012/main">
        <p15:guide id="1" orient="horz" pos="2520"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004E75"/>
        </a:solidFill>
        <a:effectLst/>
      </p:bgPr>
    </p:bg>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94386EB6-7AE6-9D6F-D6F9-AC5A1609488D}"/>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6"/>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Blue</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6">
                    <a:lumMod val="60000"/>
                    <a:lumOff val="40000"/>
                  </a:schemeClr>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sp>
        <p:nvSpPr>
          <p:cNvPr id="14" name="white circle">
            <a:extLst>
              <a:ext uri="{FF2B5EF4-FFF2-40B4-BE49-F238E27FC236}">
                <a16:creationId xmlns:a16="http://schemas.microsoft.com/office/drawing/2014/main" id="{23673F85-D4E7-7CAF-7C2B-09A9EE4AD57D}"/>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ogo">
            <a:extLst>
              <a:ext uri="{FF2B5EF4-FFF2-40B4-BE49-F238E27FC236}">
                <a16:creationId xmlns:a16="http://schemas.microsoft.com/office/drawing/2014/main" id="{F6F3D3C2-B987-7F95-AA4B-BCC5C2371C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1" name="URL">
            <a:extLst>
              <a:ext uri="{FF2B5EF4-FFF2-40B4-BE49-F238E27FC236}">
                <a16:creationId xmlns:a16="http://schemas.microsoft.com/office/drawing/2014/main" id="{CDE35AA1-BDB4-3C22-7ECC-D6762D9DA937}"/>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3" name="Slide #">
            <a:extLst>
              <a:ext uri="{FF2B5EF4-FFF2-40B4-BE49-F238E27FC236}">
                <a16:creationId xmlns:a16="http://schemas.microsoft.com/office/drawing/2014/main" id="{3B6FA865-236F-3CD0-1EE3-188D3D675B2C}"/>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97126418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ark image + 1 Speaker">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2" name="image credit">
            <a:extLst>
              <a:ext uri="{FF2B5EF4-FFF2-40B4-BE49-F238E27FC236}">
                <a16:creationId xmlns:a16="http://schemas.microsoft.com/office/drawing/2014/main" id="{A2DB8ECC-74BB-2B91-1DD4-A4124A8644E6}"/>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2" name="Presenter">
            <a:extLst>
              <a:ext uri="{FF2B5EF4-FFF2-40B4-BE49-F238E27FC236}">
                <a16:creationId xmlns:a16="http://schemas.microsoft.com/office/drawing/2014/main" id="{E55ECAC8-C548-56F1-203F-BAC14D07DAA5}"/>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6" name="Title">
            <a:extLst>
              <a:ext uri="{FF2B5EF4-FFF2-40B4-BE49-F238E27FC236}">
                <a16:creationId xmlns:a16="http://schemas.microsoft.com/office/drawing/2014/main" id="{67A9F24F-4C8F-B604-65C8-0D9483196BD1}"/>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E4D494B7-45AC-3DBA-222E-150929B2F3E2}"/>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071366438"/>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Yellow">
    <p:bg>
      <p:bgPr>
        <a:solidFill>
          <a:srgbClr val="FEAD15"/>
        </a:solidFill>
        <a:effectLst/>
      </p:bgPr>
    </p:bg>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1F62B4D-D830-8E30-3407-15DA2B2AF301}"/>
              </a:ext>
            </a:extLst>
          </p:cNvPr>
          <p:cNvSpPr>
            <a:spLocks noGrp="1"/>
          </p:cNvSpPr>
          <p:nvPr>
            <p:ph type="title" hasCustomPrompt="1"/>
          </p:nvPr>
        </p:nvSpPr>
        <p:spPr>
          <a:xfrm>
            <a:off x="458724" y="2948168"/>
            <a:ext cx="11274552" cy="416560"/>
          </a:xfrm>
          <a:prstGeom prst="rect">
            <a:avLst/>
          </a:prstGeom>
        </p:spPr>
        <p:txBody>
          <a:bodyPr lIns="0" tIns="0" rIns="0" bIns="0"/>
          <a:lstStyle>
            <a:lvl1pPr algn="ctr">
              <a:defRPr lang="en-US" sz="3600" b="1" i="0" kern="1200" dirty="0">
                <a:solidFill>
                  <a:schemeClr val="accent3"/>
                </a:solidFill>
                <a:latin typeface="Aptos Narrow" panose="020B0004020202020204" pitchFamily="34" charset="0"/>
                <a:ea typeface="+mn-ea"/>
                <a:cs typeface="+mn-cs"/>
              </a:defRPr>
            </a:lvl1pPr>
          </a:lstStyle>
          <a:p>
            <a:pPr marL="0" lvl="0" indent="0" algn="ctr" defTabSz="914400" rtl="0" eaLnBrk="1" latinLnBrk="0" hangingPunct="1">
              <a:lnSpc>
                <a:spcPts val="3800"/>
              </a:lnSpc>
              <a:spcBef>
                <a:spcPts val="0"/>
              </a:spcBef>
              <a:buFont typeface="Arial" panose="020B0604020202020204" pitchFamily="34" charset="0"/>
              <a:buNone/>
            </a:pPr>
            <a:r>
              <a:rPr lang="en-US"/>
              <a:t>Divider Slide Yellow</a:t>
            </a:r>
          </a:p>
        </p:txBody>
      </p:sp>
      <p:sp>
        <p:nvSpPr>
          <p:cNvPr id="7" name="Subtitle">
            <a:extLst>
              <a:ext uri="{FF2B5EF4-FFF2-40B4-BE49-F238E27FC236}">
                <a16:creationId xmlns:a16="http://schemas.microsoft.com/office/drawing/2014/main" id="{8B7EB974-B18B-E1B3-9A23-CF0FD645A3E2}"/>
              </a:ext>
            </a:extLst>
          </p:cNvPr>
          <p:cNvSpPr>
            <a:spLocks noGrp="1"/>
          </p:cNvSpPr>
          <p:nvPr>
            <p:ph type="body" sz="quarter" idx="11" hasCustomPrompt="1"/>
          </p:nvPr>
        </p:nvSpPr>
        <p:spPr>
          <a:xfrm>
            <a:off x="457200" y="3429000"/>
            <a:ext cx="11277600" cy="444500"/>
          </a:xfrm>
          <a:prstGeom prst="rect">
            <a:avLst/>
          </a:prstGeom>
        </p:spPr>
        <p:txBody>
          <a:bodyPr lIns="0" tIns="0" rIns="0" bIns="0"/>
          <a:lstStyle>
            <a:lvl1pPr marL="0" indent="0" algn="ctr">
              <a:lnSpc>
                <a:spcPts val="3800"/>
              </a:lnSpc>
              <a:spcBef>
                <a:spcPts val="0"/>
              </a:spcBef>
              <a:buNone/>
              <a:defRPr sz="3600" b="0" i="0">
                <a:solidFill>
                  <a:schemeClr val="accent1"/>
                </a:solidFill>
                <a:latin typeface="Aptos Narrow" panose="020B0004020202020204" pitchFamily="34" charset="0"/>
              </a:defRPr>
            </a:lvl1pPr>
            <a:lvl2pPr marL="457200" indent="0" algn="ctr">
              <a:buNone/>
              <a:defRPr sz="3600" b="1" i="0">
                <a:solidFill>
                  <a:schemeClr val="bg1"/>
                </a:solidFill>
                <a:latin typeface="Aptos Narrow" panose="020B0004020202020204" pitchFamily="34" charset="0"/>
              </a:defRPr>
            </a:lvl2pPr>
            <a:lvl3pPr marL="914400" indent="0" algn="ctr">
              <a:buNone/>
              <a:defRPr sz="3600" b="1" i="0">
                <a:solidFill>
                  <a:schemeClr val="bg1"/>
                </a:solidFill>
                <a:latin typeface="Aptos Narrow" panose="020B0004020202020204" pitchFamily="34" charset="0"/>
              </a:defRPr>
            </a:lvl3pPr>
            <a:lvl4pPr marL="1371600" indent="0" algn="ctr">
              <a:buNone/>
              <a:defRPr sz="3600" b="1" i="0">
                <a:solidFill>
                  <a:schemeClr val="bg1"/>
                </a:solidFill>
                <a:latin typeface="Aptos Narrow" panose="020B0004020202020204" pitchFamily="34" charset="0"/>
              </a:defRPr>
            </a:lvl4pPr>
            <a:lvl5pPr marL="1828800" indent="0" algn="ctr">
              <a:buNone/>
              <a:defRPr sz="3600" b="1" i="0">
                <a:solidFill>
                  <a:schemeClr val="bg1"/>
                </a:solidFill>
                <a:latin typeface="Aptos Narrow" panose="020B0004020202020204" pitchFamily="34" charset="0"/>
              </a:defRPr>
            </a:lvl5pPr>
          </a:lstStyle>
          <a:p>
            <a:pPr lvl="0"/>
            <a:r>
              <a:rPr lang="en-US"/>
              <a:t>Subtitle</a:t>
            </a:r>
          </a:p>
        </p:txBody>
      </p:sp>
      <p:pic>
        <p:nvPicPr>
          <p:cNvPr id="2" name="Logo">
            <a:extLst>
              <a:ext uri="{FF2B5EF4-FFF2-40B4-BE49-F238E27FC236}">
                <a16:creationId xmlns:a16="http://schemas.microsoft.com/office/drawing/2014/main" id="{D98234DF-7064-38D0-6B8B-506E031EA4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3" name="URL">
            <a:extLst>
              <a:ext uri="{FF2B5EF4-FFF2-40B4-BE49-F238E27FC236}">
                <a16:creationId xmlns:a16="http://schemas.microsoft.com/office/drawing/2014/main" id="{F6FF7F92-6EAD-1D91-F13C-F6D0F84C169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4" name="Slide #">
            <a:extLst>
              <a:ext uri="{FF2B5EF4-FFF2-40B4-BE49-F238E27FC236}">
                <a16:creationId xmlns:a16="http://schemas.microsoft.com/office/drawing/2014/main" id="{4EF64093-CDC1-75AE-7D80-36AEE8626BE4}"/>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tx2"/>
                </a:solidFill>
              </a:rPr>
              <a:t>‹#›</a:t>
            </a:fld>
            <a:endParaRPr lang="en-US" sz="1200">
              <a:solidFill>
                <a:schemeClr val="tx2"/>
              </a:solidFill>
            </a:endParaRPr>
          </a:p>
        </p:txBody>
      </p:sp>
    </p:spTree>
    <p:extLst>
      <p:ext uri="{BB962C8B-B14F-4D97-AF65-F5344CB8AC3E}">
        <p14:creationId xmlns:p14="http://schemas.microsoft.com/office/powerpoint/2010/main" val="117188691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 Quote - Dark Blue">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90EB81B-EC58-A566-40BD-E369B81FB7D7}"/>
              </a:ext>
            </a:extLst>
          </p:cNvPr>
          <p:cNvSpPr>
            <a:spLocks noGrp="1"/>
          </p:cNvSpPr>
          <p:nvPr>
            <p:ph type="title" hasCustomPrompt="1"/>
          </p:nvPr>
        </p:nvSpPr>
        <p:spPr>
          <a:xfrm>
            <a:off x="461844" y="651436"/>
            <a:ext cx="9006247" cy="270771"/>
          </a:xfrm>
          <a:prstGeom prst="rect">
            <a:avLst/>
          </a:prstGeom>
        </p:spPr>
        <p:txBody>
          <a:bodyPr lIns="0" tIns="0" rIns="0" bIns="0"/>
          <a:lstStyle>
            <a:lvl1pPr>
              <a:defRPr sz="2000" b="0" i="0">
                <a:solidFill>
                  <a:schemeClr val="accent3"/>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sp>
        <p:nvSpPr>
          <p:cNvPr id="15" name="URL">
            <a:extLst>
              <a:ext uri="{FF2B5EF4-FFF2-40B4-BE49-F238E27FC236}">
                <a16:creationId xmlns:a16="http://schemas.microsoft.com/office/drawing/2014/main" id="{9245C2C0-6407-815D-29AE-63AADAC4FC1E}"/>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pic>
        <p:nvPicPr>
          <p:cNvPr id="16" name="Logo">
            <a:extLst>
              <a:ext uri="{FF2B5EF4-FFF2-40B4-BE49-F238E27FC236}">
                <a16:creationId xmlns:a16="http://schemas.microsoft.com/office/drawing/2014/main" id="{910A0869-090B-23C2-3CF0-E6F06F32044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Slide #">
            <a:extLst>
              <a:ext uri="{FF2B5EF4-FFF2-40B4-BE49-F238E27FC236}">
                <a16:creationId xmlns:a16="http://schemas.microsoft.com/office/drawing/2014/main" id="{B35A3450-7544-7007-4FF1-DBB5CC2E579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D170219-D565-A6BF-337B-BBDD054E25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73664666"/>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 Quote - Dark Re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80BB9A8-AEDD-5CAF-F03F-3A80C6521FE1}"/>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accent2"/>
                </a:solidFill>
                <a:latin typeface="Aptos Narrow" panose="020B0004020202020204" pitchFamily="34" charset="0"/>
              </a:defRPr>
            </a:lvl1pPr>
          </a:lstStyle>
          <a:p>
            <a:pPr lvl="0"/>
            <a:r>
              <a:rPr lang="en-US"/>
              <a:t>Headline</a:t>
            </a:r>
          </a:p>
        </p:txBody>
      </p:sp>
      <p:sp>
        <p:nvSpPr>
          <p:cNvPr id="11" name="subtitl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2"/>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12" name="Logo">
            <a:extLst>
              <a:ext uri="{FF2B5EF4-FFF2-40B4-BE49-F238E27FC236}">
                <a16:creationId xmlns:a16="http://schemas.microsoft.com/office/drawing/2014/main" id="{655B0226-4AF6-5A3D-E49B-3A3DF2CCBA2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10" name="URL">
            <a:extLst>
              <a:ext uri="{FF2B5EF4-FFF2-40B4-BE49-F238E27FC236}">
                <a16:creationId xmlns:a16="http://schemas.microsoft.com/office/drawing/2014/main" id="{326FCA7D-EA1A-489D-B91C-A540E0FA0788}"/>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2" name="Slide #">
            <a:extLst>
              <a:ext uri="{FF2B5EF4-FFF2-40B4-BE49-F238E27FC236}">
                <a16:creationId xmlns:a16="http://schemas.microsoft.com/office/drawing/2014/main" id="{A50CAF1A-EA45-AA99-B27B-84741CBC9797}"/>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pic>
        <p:nvPicPr>
          <p:cNvPr id="4" name="Graphic 3">
            <a:extLst>
              <a:ext uri="{FF2B5EF4-FFF2-40B4-BE49-F238E27FC236}">
                <a16:creationId xmlns:a16="http://schemas.microsoft.com/office/drawing/2014/main" id="{018C6550-FCA8-8637-CB40-CE2EA4E8BDD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2542370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 Yellow on Dark Blue">
    <p:bg>
      <p:bgPr>
        <a:solidFill>
          <a:srgbClr val="004E75"/>
        </a:solidFill>
        <a:effectLst/>
      </p:bgPr>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23120FC-E453-1DC9-3BBD-931B8A7EB71B}"/>
              </a:ext>
            </a:extLst>
          </p:cNvPr>
          <p:cNvSpPr>
            <a:spLocks noGrp="1"/>
          </p:cNvSpPr>
          <p:nvPr>
            <p:ph type="title" hasCustomPrompt="1"/>
          </p:nvPr>
        </p:nvSpPr>
        <p:spPr>
          <a:xfrm>
            <a:off x="461844" y="651436"/>
            <a:ext cx="9006840" cy="270771"/>
          </a:xfrm>
          <a:prstGeom prst="rect">
            <a:avLst/>
          </a:prstGeom>
        </p:spPr>
        <p:txBody>
          <a:bodyPr lIns="0" tIns="0" rIns="0" bIns="0"/>
          <a:lstStyle>
            <a:lvl1pPr>
              <a:defRPr sz="2000" b="0" i="0">
                <a:solidFill>
                  <a:schemeClr val="bg1"/>
                </a:solidFill>
                <a:latin typeface="Aptos Narrow" panose="020B0004020202020204" pitchFamily="34" charset="0"/>
              </a:defRPr>
            </a:lvl1pPr>
          </a:lstStyle>
          <a:p>
            <a:pPr lvl="0"/>
            <a:r>
              <a:rPr lang="en-US"/>
              <a:t>Headline</a:t>
            </a:r>
          </a:p>
        </p:txBody>
      </p:sp>
      <p:sp>
        <p:nvSpPr>
          <p:cNvPr id="11" name="Quote">
            <a:extLst>
              <a:ext uri="{FF2B5EF4-FFF2-40B4-BE49-F238E27FC236}">
                <a16:creationId xmlns:a16="http://schemas.microsoft.com/office/drawing/2014/main" id="{AA8AD7B8-65AB-CDA7-AFB0-1088FA1862B1}"/>
              </a:ext>
            </a:extLst>
          </p:cNvPr>
          <p:cNvSpPr>
            <a:spLocks noGrp="1"/>
          </p:cNvSpPr>
          <p:nvPr>
            <p:ph type="body" sz="quarter" idx="10" hasCustomPrompt="1"/>
          </p:nvPr>
        </p:nvSpPr>
        <p:spPr>
          <a:xfrm>
            <a:off x="443814" y="1139564"/>
            <a:ext cx="9024277" cy="595741"/>
          </a:xfrm>
          <a:prstGeom prst="rect">
            <a:avLst/>
          </a:prstGeom>
        </p:spPr>
        <p:txBody>
          <a:bodyPr wrap="square" lIns="0" tIns="0" rIns="0" bIns="0" anchor="t" anchorCtr="0">
            <a:spAutoFit/>
          </a:bodyPr>
          <a:lstStyle>
            <a:lvl1pPr marL="0" indent="0">
              <a:lnSpc>
                <a:spcPts val="4200"/>
              </a:lnSpc>
              <a:spcBef>
                <a:spcPts val="0"/>
              </a:spcBef>
              <a:buNone/>
              <a:defRPr sz="5400" b="1" i="0">
                <a:solidFill>
                  <a:schemeClr val="accent6"/>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“Pull Quote”</a:t>
            </a:r>
          </a:p>
        </p:txBody>
      </p:sp>
      <p:pic>
        <p:nvPicPr>
          <p:cNvPr id="3" name="Logo">
            <a:extLst>
              <a:ext uri="{FF2B5EF4-FFF2-40B4-BE49-F238E27FC236}">
                <a16:creationId xmlns:a16="http://schemas.microsoft.com/office/drawing/2014/main" id="{07304B56-B04F-A296-935A-AD667D7729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7200" y="5962074"/>
            <a:ext cx="578485" cy="578485"/>
          </a:xfrm>
          <a:prstGeom prst="rect">
            <a:avLst/>
          </a:prstGeom>
        </p:spPr>
      </p:pic>
      <p:sp>
        <p:nvSpPr>
          <p:cNvPr id="2" name="white circle">
            <a:extLst>
              <a:ext uri="{FF2B5EF4-FFF2-40B4-BE49-F238E27FC236}">
                <a16:creationId xmlns:a16="http://schemas.microsoft.com/office/drawing/2014/main" id="{0958702D-C112-8F19-9516-49AFE6D13D18}"/>
              </a:ext>
            </a:extLst>
          </p:cNvPr>
          <p:cNvSpPr/>
          <p:nvPr userDrawn="1"/>
        </p:nvSpPr>
        <p:spPr>
          <a:xfrm>
            <a:off x="444817" y="5952334"/>
            <a:ext cx="603250" cy="603250"/>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RL">
            <a:extLst>
              <a:ext uri="{FF2B5EF4-FFF2-40B4-BE49-F238E27FC236}">
                <a16:creationId xmlns:a16="http://schemas.microsoft.com/office/drawing/2014/main" id="{E8B77E37-1258-9880-9DE7-0F9EC2CD1567}"/>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6">
                    <a:lumMod val="60000"/>
                    <a:lumOff val="40000"/>
                  </a:schemeClr>
                </a:solidFill>
                <a:latin typeface="Aptos Narrow" panose="020B0004020202020204" pitchFamily="34" charset="0"/>
              </a:rPr>
              <a:t>nj.gov/</a:t>
            </a:r>
            <a:r>
              <a:rPr lang="en-US" sz="1200" b="1" i="0">
                <a:solidFill>
                  <a:schemeClr val="accent6"/>
                </a:solidFill>
                <a:latin typeface="Aptos Narrow" panose="020B0004020202020204" pitchFamily="34" charset="0"/>
              </a:rPr>
              <a:t>education</a:t>
            </a:r>
          </a:p>
        </p:txBody>
      </p:sp>
      <p:sp>
        <p:nvSpPr>
          <p:cNvPr id="6" name="Slide #">
            <a:extLst>
              <a:ext uri="{FF2B5EF4-FFF2-40B4-BE49-F238E27FC236}">
                <a16:creationId xmlns:a16="http://schemas.microsoft.com/office/drawing/2014/main" id="{76948DA9-01F7-E3BD-216A-E615582E6195}"/>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35571701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048A2-4CA8-2AF9-3986-50AD22D3CE88}"/>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9">
            <a:extLst>
              <a:ext uri="{FF2B5EF4-FFF2-40B4-BE49-F238E27FC236}">
                <a16:creationId xmlns:a16="http://schemas.microsoft.com/office/drawing/2014/main" id="{58DC3543-E51D-A3F9-8817-6215B09FF979}"/>
              </a:ext>
            </a:extLst>
          </p:cNvPr>
          <p:cNvSpPr>
            <a:spLocks noGrp="1"/>
          </p:cNvSpPr>
          <p:nvPr>
            <p:ph type="title" hasCustomPrompt="1"/>
          </p:nvPr>
        </p:nvSpPr>
        <p:spPr>
          <a:xfrm>
            <a:off x="443812" y="383281"/>
            <a:ext cx="11290986" cy="416560"/>
          </a:xfrm>
          <a:prstGeom prst="rect">
            <a:avLst/>
          </a:prstGeom>
        </p:spPr>
        <p:txBody>
          <a:bodyPr/>
          <a:lstStyle>
            <a:lvl1pPr>
              <a:defRPr b="1">
                <a:solidFill>
                  <a:schemeClr val="bg1"/>
                </a:solidFill>
                <a:latin typeface="Aptos Narrow" panose="020B0004020202020204" pitchFamily="34" charset="0"/>
              </a:defRPr>
            </a:lvl1pPr>
          </a:lstStyle>
          <a:p>
            <a:r>
              <a:rPr lang="en-US"/>
              <a:t>Title</a:t>
            </a:r>
          </a:p>
        </p:txBody>
      </p:sp>
      <p:sp>
        <p:nvSpPr>
          <p:cNvPr id="24" name="Facebook">
            <a:extLst>
              <a:ext uri="{FF2B5EF4-FFF2-40B4-BE49-F238E27FC236}">
                <a16:creationId xmlns:a16="http://schemas.microsoft.com/office/drawing/2014/main" id="{D70DC667-E9EA-A953-7F64-6D6627EE3986}"/>
              </a:ext>
            </a:extLst>
          </p:cNvPr>
          <p:cNvSpPr>
            <a:spLocks noGrp="1"/>
          </p:cNvSpPr>
          <p:nvPr>
            <p:ph type="body" sz="quarter" idx="11"/>
          </p:nvPr>
        </p:nvSpPr>
        <p:spPr>
          <a:xfrm>
            <a:off x="1135032" y="2165690"/>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8" name="Instagram">
            <a:extLst>
              <a:ext uri="{FF2B5EF4-FFF2-40B4-BE49-F238E27FC236}">
                <a16:creationId xmlns:a16="http://schemas.microsoft.com/office/drawing/2014/main" id="{7AD54722-9674-4124-8FBC-7CF3EF76A24A}"/>
              </a:ext>
            </a:extLst>
          </p:cNvPr>
          <p:cNvGrpSpPr/>
          <p:nvPr userDrawn="1"/>
        </p:nvGrpSpPr>
        <p:grpSpPr>
          <a:xfrm>
            <a:off x="2178678" y="3066315"/>
            <a:ext cx="495384" cy="495384"/>
            <a:chOff x="3767981" y="4846381"/>
            <a:chExt cx="498995" cy="498995"/>
          </a:xfrm>
          <a:solidFill>
            <a:schemeClr val="bg1"/>
          </a:solidFill>
        </p:grpSpPr>
        <p:sp>
          <p:nvSpPr>
            <p:cNvPr id="9" name="instagram">
              <a:extLst>
                <a:ext uri="{FF2B5EF4-FFF2-40B4-BE49-F238E27FC236}">
                  <a16:creationId xmlns:a16="http://schemas.microsoft.com/office/drawing/2014/main" id="{092A6A11-77E1-A8DB-F91B-FAF7B15BA259}"/>
                </a:ext>
              </a:extLst>
            </p:cNvPr>
            <p:cNvSpPr/>
            <p:nvPr/>
          </p:nvSpPr>
          <p:spPr>
            <a:xfrm>
              <a:off x="3767981" y="4846381"/>
              <a:ext cx="498995" cy="498995"/>
            </a:xfrm>
            <a:custGeom>
              <a:avLst/>
              <a:gdLst>
                <a:gd name="connsiteX0" fmla="*/ 353854 w 498995"/>
                <a:gd name="connsiteY0" fmla="*/ 0 h 498995"/>
                <a:gd name="connsiteX1" fmla="*/ 145141 w 498995"/>
                <a:gd name="connsiteY1" fmla="*/ 0 h 498995"/>
                <a:gd name="connsiteX2" fmla="*/ 0 w 498995"/>
                <a:gd name="connsiteY2" fmla="*/ 145141 h 498995"/>
                <a:gd name="connsiteX3" fmla="*/ 0 w 498995"/>
                <a:gd name="connsiteY3" fmla="*/ 353854 h 498995"/>
                <a:gd name="connsiteX4" fmla="*/ 145141 w 498995"/>
                <a:gd name="connsiteY4" fmla="*/ 498996 h 498995"/>
                <a:gd name="connsiteX5" fmla="*/ 353854 w 498995"/>
                <a:gd name="connsiteY5" fmla="*/ 498996 h 498995"/>
                <a:gd name="connsiteX6" fmla="*/ 498996 w 498995"/>
                <a:gd name="connsiteY6" fmla="*/ 353854 h 498995"/>
                <a:gd name="connsiteX7" fmla="*/ 498996 w 498995"/>
                <a:gd name="connsiteY7" fmla="*/ 145141 h 498995"/>
                <a:gd name="connsiteX8" fmla="*/ 353854 w 498995"/>
                <a:gd name="connsiteY8" fmla="*/ 0 h 498995"/>
                <a:gd name="connsiteX9" fmla="*/ 448243 w 498995"/>
                <a:gd name="connsiteY9" fmla="*/ 143886 h 498995"/>
                <a:gd name="connsiteX10" fmla="*/ 448243 w 498995"/>
                <a:gd name="connsiteY10" fmla="*/ 357464 h 498995"/>
                <a:gd name="connsiteX11" fmla="*/ 356261 w 498995"/>
                <a:gd name="connsiteY11" fmla="*/ 449447 h 498995"/>
                <a:gd name="connsiteX12" fmla="*/ 142630 w 498995"/>
                <a:gd name="connsiteY12" fmla="*/ 449447 h 498995"/>
                <a:gd name="connsiteX13" fmla="*/ 50648 w 498995"/>
                <a:gd name="connsiteY13" fmla="*/ 357464 h 498995"/>
                <a:gd name="connsiteX14" fmla="*/ 50648 w 498995"/>
                <a:gd name="connsiteY14" fmla="*/ 143886 h 498995"/>
                <a:gd name="connsiteX15" fmla="*/ 142630 w 498995"/>
                <a:gd name="connsiteY15" fmla="*/ 51904 h 498995"/>
                <a:gd name="connsiteX16" fmla="*/ 356261 w 498995"/>
                <a:gd name="connsiteY16" fmla="*/ 51904 h 498995"/>
                <a:gd name="connsiteX17" fmla="*/ 448243 w 498995"/>
                <a:gd name="connsiteY17" fmla="*/ 143886 h 4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995" h="498995">
                  <a:moveTo>
                    <a:pt x="353854" y="0"/>
                  </a:moveTo>
                  <a:lnTo>
                    <a:pt x="145141" y="0"/>
                  </a:lnTo>
                  <a:cubicBezTo>
                    <a:pt x="65089" y="0"/>
                    <a:pt x="0" y="65089"/>
                    <a:pt x="0" y="145141"/>
                  </a:cubicBezTo>
                  <a:lnTo>
                    <a:pt x="0" y="353854"/>
                  </a:lnTo>
                  <a:cubicBezTo>
                    <a:pt x="0" y="433855"/>
                    <a:pt x="65089" y="498996"/>
                    <a:pt x="145141" y="498996"/>
                  </a:cubicBezTo>
                  <a:lnTo>
                    <a:pt x="353854" y="498996"/>
                  </a:lnTo>
                  <a:cubicBezTo>
                    <a:pt x="433855" y="498996"/>
                    <a:pt x="498996" y="433907"/>
                    <a:pt x="498996" y="353854"/>
                  </a:cubicBezTo>
                  <a:lnTo>
                    <a:pt x="498996" y="145141"/>
                  </a:lnTo>
                  <a:cubicBezTo>
                    <a:pt x="498996" y="65141"/>
                    <a:pt x="433907" y="0"/>
                    <a:pt x="353854" y="0"/>
                  </a:cubicBezTo>
                  <a:close/>
                  <a:moveTo>
                    <a:pt x="448243" y="143886"/>
                  </a:moveTo>
                  <a:lnTo>
                    <a:pt x="448243" y="357464"/>
                  </a:lnTo>
                  <a:cubicBezTo>
                    <a:pt x="448243" y="408165"/>
                    <a:pt x="406961" y="449447"/>
                    <a:pt x="356261" y="449447"/>
                  </a:cubicBezTo>
                  <a:lnTo>
                    <a:pt x="142630" y="449447"/>
                  </a:lnTo>
                  <a:cubicBezTo>
                    <a:pt x="91930" y="449447"/>
                    <a:pt x="50648" y="408165"/>
                    <a:pt x="50648" y="357464"/>
                  </a:cubicBezTo>
                  <a:lnTo>
                    <a:pt x="50648" y="143886"/>
                  </a:lnTo>
                  <a:cubicBezTo>
                    <a:pt x="50648" y="93186"/>
                    <a:pt x="91930" y="51904"/>
                    <a:pt x="142630" y="51904"/>
                  </a:cubicBezTo>
                  <a:lnTo>
                    <a:pt x="356261" y="51904"/>
                  </a:lnTo>
                  <a:cubicBezTo>
                    <a:pt x="406961" y="51904"/>
                    <a:pt x="448243" y="93186"/>
                    <a:pt x="448243" y="143886"/>
                  </a:cubicBezTo>
                  <a:close/>
                </a:path>
              </a:pathLst>
            </a:custGeom>
            <a:grpFill/>
            <a:ln w="52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F8F548-B5F7-35CC-52F2-6471698FF014}"/>
                </a:ext>
              </a:extLst>
            </p:cNvPr>
            <p:cNvSpPr/>
            <p:nvPr/>
          </p:nvSpPr>
          <p:spPr>
            <a:xfrm>
              <a:off x="3886752" y="4966355"/>
              <a:ext cx="261453" cy="261401"/>
            </a:xfrm>
            <a:custGeom>
              <a:avLst/>
              <a:gdLst>
                <a:gd name="connsiteX0" fmla="*/ 130701 w 261453"/>
                <a:gd name="connsiteY0" fmla="*/ 0 h 261401"/>
                <a:gd name="connsiteX1" fmla="*/ 0 w 261453"/>
                <a:gd name="connsiteY1" fmla="*/ 130701 h 261401"/>
                <a:gd name="connsiteX2" fmla="*/ 130701 w 261453"/>
                <a:gd name="connsiteY2" fmla="*/ 261401 h 261401"/>
                <a:gd name="connsiteX3" fmla="*/ 261453 w 261453"/>
                <a:gd name="connsiteY3" fmla="*/ 130701 h 261401"/>
                <a:gd name="connsiteX4" fmla="*/ 130701 w 261453"/>
                <a:gd name="connsiteY4" fmla="*/ 0 h 261401"/>
                <a:gd name="connsiteX5" fmla="*/ 211120 w 261453"/>
                <a:gd name="connsiteY5" fmla="*/ 130701 h 261401"/>
                <a:gd name="connsiteX6" fmla="*/ 130701 w 261453"/>
                <a:gd name="connsiteY6" fmla="*/ 211120 h 261401"/>
                <a:gd name="connsiteX7" fmla="*/ 50282 w 261453"/>
                <a:gd name="connsiteY7" fmla="*/ 130701 h 261401"/>
                <a:gd name="connsiteX8" fmla="*/ 130701 w 261453"/>
                <a:gd name="connsiteY8" fmla="*/ 50282 h 261401"/>
                <a:gd name="connsiteX9" fmla="*/ 211120 w 261453"/>
                <a:gd name="connsiteY9" fmla="*/ 130701 h 2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453" h="261401">
                  <a:moveTo>
                    <a:pt x="130701" y="0"/>
                  </a:moveTo>
                  <a:cubicBezTo>
                    <a:pt x="58601" y="0"/>
                    <a:pt x="0" y="58653"/>
                    <a:pt x="0" y="130701"/>
                  </a:cubicBezTo>
                  <a:cubicBezTo>
                    <a:pt x="0" y="202748"/>
                    <a:pt x="58653" y="261401"/>
                    <a:pt x="130701" y="261401"/>
                  </a:cubicBezTo>
                  <a:cubicBezTo>
                    <a:pt x="202748" y="261401"/>
                    <a:pt x="261453" y="202748"/>
                    <a:pt x="261453" y="130701"/>
                  </a:cubicBezTo>
                  <a:cubicBezTo>
                    <a:pt x="261453" y="58653"/>
                    <a:pt x="202800" y="0"/>
                    <a:pt x="130701" y="0"/>
                  </a:cubicBezTo>
                  <a:close/>
                  <a:moveTo>
                    <a:pt x="211120" y="130701"/>
                  </a:moveTo>
                  <a:cubicBezTo>
                    <a:pt x="211120" y="175070"/>
                    <a:pt x="175017" y="211120"/>
                    <a:pt x="130701" y="211120"/>
                  </a:cubicBezTo>
                  <a:cubicBezTo>
                    <a:pt x="86384" y="211120"/>
                    <a:pt x="50282" y="175017"/>
                    <a:pt x="50282" y="130701"/>
                  </a:cubicBezTo>
                  <a:cubicBezTo>
                    <a:pt x="50282" y="86384"/>
                    <a:pt x="86384" y="50282"/>
                    <a:pt x="130701" y="50282"/>
                  </a:cubicBezTo>
                  <a:cubicBezTo>
                    <a:pt x="175017" y="50282"/>
                    <a:pt x="211120" y="86384"/>
                    <a:pt x="211120" y="130701"/>
                  </a:cubicBezTo>
                  <a:close/>
                </a:path>
              </a:pathLst>
            </a:custGeom>
            <a:grpFill/>
            <a:ln w="52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78B51D-663D-1124-1566-FBA7F84D2CF4}"/>
                </a:ext>
              </a:extLst>
            </p:cNvPr>
            <p:cNvSpPr/>
            <p:nvPr/>
          </p:nvSpPr>
          <p:spPr>
            <a:xfrm>
              <a:off x="4117388" y="4931613"/>
              <a:ext cx="64879" cy="64879"/>
            </a:xfrm>
            <a:custGeom>
              <a:avLst/>
              <a:gdLst>
                <a:gd name="connsiteX0" fmla="*/ 32440 w 64879"/>
                <a:gd name="connsiteY0" fmla="*/ 0 h 64879"/>
                <a:gd name="connsiteX1" fmla="*/ 0 w 64879"/>
                <a:gd name="connsiteY1" fmla="*/ 32440 h 64879"/>
                <a:gd name="connsiteX2" fmla="*/ 32440 w 64879"/>
                <a:gd name="connsiteY2" fmla="*/ 64879 h 64879"/>
                <a:gd name="connsiteX3" fmla="*/ 64879 w 64879"/>
                <a:gd name="connsiteY3" fmla="*/ 32440 h 64879"/>
                <a:gd name="connsiteX4" fmla="*/ 32440 w 64879"/>
                <a:gd name="connsiteY4" fmla="*/ 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32440" y="0"/>
                  </a:moveTo>
                  <a:cubicBezTo>
                    <a:pt x="14546" y="0"/>
                    <a:pt x="0" y="14546"/>
                    <a:pt x="0" y="32440"/>
                  </a:cubicBezTo>
                  <a:cubicBezTo>
                    <a:pt x="0" y="50334"/>
                    <a:pt x="14546" y="64879"/>
                    <a:pt x="32440" y="64879"/>
                  </a:cubicBezTo>
                  <a:cubicBezTo>
                    <a:pt x="50334" y="64879"/>
                    <a:pt x="64879" y="50334"/>
                    <a:pt x="64879" y="32440"/>
                  </a:cubicBezTo>
                  <a:cubicBezTo>
                    <a:pt x="64879" y="14546"/>
                    <a:pt x="50334" y="0"/>
                    <a:pt x="32440" y="0"/>
                  </a:cubicBezTo>
                  <a:close/>
                </a:path>
              </a:pathLst>
            </a:custGeom>
            <a:grpFill/>
            <a:ln w="5226" cap="flat">
              <a:noFill/>
              <a:prstDash val="solid"/>
              <a:miter/>
            </a:ln>
          </p:spPr>
          <p:txBody>
            <a:bodyPr rtlCol="0" anchor="ctr"/>
            <a:lstStyle/>
            <a:p>
              <a:endParaRPr lang="en-US"/>
            </a:p>
          </p:txBody>
        </p:sp>
      </p:grpSp>
      <p:sp>
        <p:nvSpPr>
          <p:cNvPr id="27" name="instagram">
            <a:extLst>
              <a:ext uri="{FF2B5EF4-FFF2-40B4-BE49-F238E27FC236}">
                <a16:creationId xmlns:a16="http://schemas.microsoft.com/office/drawing/2014/main" id="{B6A6E0F1-4B73-D3F7-5271-45AB98171CE2}"/>
              </a:ext>
            </a:extLst>
          </p:cNvPr>
          <p:cNvSpPr>
            <a:spLocks noGrp="1"/>
          </p:cNvSpPr>
          <p:nvPr>
            <p:ph type="body" sz="quarter" idx="13"/>
          </p:nvPr>
        </p:nvSpPr>
        <p:spPr>
          <a:xfrm>
            <a:off x="1135032" y="3704328"/>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6" name="threads">
            <a:extLst>
              <a:ext uri="{FF2B5EF4-FFF2-40B4-BE49-F238E27FC236}">
                <a16:creationId xmlns:a16="http://schemas.microsoft.com/office/drawing/2014/main" id="{B0E81E91-A4CD-2159-A499-E7AFA7F1A3FF}"/>
              </a:ext>
            </a:extLst>
          </p:cNvPr>
          <p:cNvSpPr/>
          <p:nvPr userDrawn="1"/>
        </p:nvSpPr>
        <p:spPr>
          <a:xfrm>
            <a:off x="2199196" y="4524805"/>
            <a:ext cx="454349" cy="528160"/>
          </a:xfrm>
          <a:custGeom>
            <a:avLst/>
            <a:gdLst>
              <a:gd name="connsiteX0" fmla="*/ 356156 w 457661"/>
              <a:gd name="connsiteY0" fmla="*/ 246437 h 532010"/>
              <a:gd name="connsiteX1" fmla="*/ 349198 w 457661"/>
              <a:gd name="connsiteY1" fmla="*/ 243245 h 532010"/>
              <a:gd name="connsiteX2" fmla="*/ 234351 w 457661"/>
              <a:gd name="connsiteY2" fmla="*/ 123846 h 532010"/>
              <a:gd name="connsiteX3" fmla="*/ 233409 w 457661"/>
              <a:gd name="connsiteY3" fmla="*/ 123846 h 532010"/>
              <a:gd name="connsiteX4" fmla="*/ 136090 w 457661"/>
              <a:gd name="connsiteY4" fmla="*/ 173814 h 532010"/>
              <a:gd name="connsiteX5" fmla="*/ 174285 w 457661"/>
              <a:gd name="connsiteY5" fmla="*/ 200027 h 532010"/>
              <a:gd name="connsiteX6" fmla="*/ 233409 w 457661"/>
              <a:gd name="connsiteY6" fmla="*/ 170779 h 532010"/>
              <a:gd name="connsiteX7" fmla="*/ 234037 w 457661"/>
              <a:gd name="connsiteY7" fmla="*/ 170779 h 532010"/>
              <a:gd name="connsiteX8" fmla="*/ 285312 w 457661"/>
              <a:gd name="connsiteY8" fmla="*/ 190505 h 532010"/>
              <a:gd name="connsiteX9" fmla="*/ 301585 w 457661"/>
              <a:gd name="connsiteY9" fmla="*/ 229432 h 532010"/>
              <a:gd name="connsiteX10" fmla="*/ 235973 w 457661"/>
              <a:gd name="connsiteY10" fmla="*/ 226293 h 532010"/>
              <a:gd name="connsiteX11" fmla="*/ 130387 w 457661"/>
              <a:gd name="connsiteY11" fmla="*/ 322095 h 532010"/>
              <a:gd name="connsiteX12" fmla="*/ 168425 w 457661"/>
              <a:gd name="connsiteY12" fmla="*/ 387811 h 532010"/>
              <a:gd name="connsiteX13" fmla="*/ 239217 w 457661"/>
              <a:gd name="connsiteY13" fmla="*/ 405601 h 532010"/>
              <a:gd name="connsiteX14" fmla="*/ 319688 w 457661"/>
              <a:gd name="connsiteY14" fmla="*/ 366464 h 532010"/>
              <a:gd name="connsiteX15" fmla="*/ 347105 w 457661"/>
              <a:gd name="connsiteY15" fmla="*/ 294626 h 532010"/>
              <a:gd name="connsiteX16" fmla="*/ 382474 w 457661"/>
              <a:gd name="connsiteY16" fmla="*/ 333344 h 532010"/>
              <a:gd name="connsiteX17" fmla="*/ 358773 w 457661"/>
              <a:gd name="connsiteY17" fmla="*/ 439662 h 532010"/>
              <a:gd name="connsiteX18" fmla="*/ 232729 w 457661"/>
              <a:gd name="connsiteY18" fmla="*/ 484973 h 532010"/>
              <a:gd name="connsiteX19" fmla="*/ 90674 w 457661"/>
              <a:gd name="connsiteY19" fmla="*/ 424751 h 532010"/>
              <a:gd name="connsiteX20" fmla="*/ 45991 w 457661"/>
              <a:gd name="connsiteY20" fmla="*/ 265953 h 532010"/>
              <a:gd name="connsiteX21" fmla="*/ 90674 w 457661"/>
              <a:gd name="connsiteY21" fmla="*/ 107156 h 532010"/>
              <a:gd name="connsiteX22" fmla="*/ 232729 w 457661"/>
              <a:gd name="connsiteY22" fmla="*/ 46933 h 532010"/>
              <a:gd name="connsiteX23" fmla="*/ 377295 w 457661"/>
              <a:gd name="connsiteY23" fmla="*/ 107470 h 532010"/>
              <a:gd name="connsiteX24" fmla="*/ 412926 w 457661"/>
              <a:gd name="connsiteY24" fmla="*/ 179936 h 532010"/>
              <a:gd name="connsiteX25" fmla="*/ 457661 w 457661"/>
              <a:gd name="connsiteY25" fmla="*/ 168006 h 532010"/>
              <a:gd name="connsiteX26" fmla="*/ 412717 w 457661"/>
              <a:gd name="connsiteY26" fmla="*/ 77489 h 532010"/>
              <a:gd name="connsiteX27" fmla="*/ 232938 w 457661"/>
              <a:gd name="connsiteY27" fmla="*/ 0 h 532010"/>
              <a:gd name="connsiteX28" fmla="*/ 232624 w 457661"/>
              <a:gd name="connsiteY28" fmla="*/ 0 h 532010"/>
              <a:gd name="connsiteX29" fmla="*/ 54834 w 457661"/>
              <a:gd name="connsiteY29" fmla="*/ 77803 h 532010"/>
              <a:gd name="connsiteX30" fmla="*/ 0 w 457661"/>
              <a:gd name="connsiteY30" fmla="*/ 265796 h 532010"/>
              <a:gd name="connsiteX31" fmla="*/ 0 w 457661"/>
              <a:gd name="connsiteY31" fmla="*/ 266005 h 532010"/>
              <a:gd name="connsiteX32" fmla="*/ 0 w 457661"/>
              <a:gd name="connsiteY32" fmla="*/ 266215 h 532010"/>
              <a:gd name="connsiteX33" fmla="*/ 54834 w 457661"/>
              <a:gd name="connsiteY33" fmla="*/ 454208 h 532010"/>
              <a:gd name="connsiteX34" fmla="*/ 232624 w 457661"/>
              <a:gd name="connsiteY34" fmla="*/ 532011 h 532010"/>
              <a:gd name="connsiteX35" fmla="*/ 232938 w 457661"/>
              <a:gd name="connsiteY35" fmla="*/ 532011 h 532010"/>
              <a:gd name="connsiteX36" fmla="*/ 391003 w 457661"/>
              <a:gd name="connsiteY36" fmla="*/ 473306 h 532010"/>
              <a:gd name="connsiteX37" fmla="*/ 424646 w 457661"/>
              <a:gd name="connsiteY37" fmla="*/ 314613 h 532010"/>
              <a:gd name="connsiteX38" fmla="*/ 356156 w 457661"/>
              <a:gd name="connsiteY38" fmla="*/ 246594 h 532010"/>
              <a:gd name="connsiteX39" fmla="*/ 236757 w 457661"/>
              <a:gd name="connsiteY39" fmla="*/ 358668 h 532010"/>
              <a:gd name="connsiteX40" fmla="*/ 176325 w 457661"/>
              <a:gd name="connsiteY40" fmla="*/ 319531 h 532010"/>
              <a:gd name="connsiteX41" fmla="*/ 238536 w 457661"/>
              <a:gd name="connsiteY41" fmla="*/ 273174 h 532010"/>
              <a:gd name="connsiteX42" fmla="*/ 254599 w 457661"/>
              <a:gd name="connsiteY42" fmla="*/ 272703 h 532010"/>
              <a:gd name="connsiteX43" fmla="*/ 302736 w 457661"/>
              <a:gd name="connsiteY43" fmla="*/ 277569 h 532010"/>
              <a:gd name="connsiteX44" fmla="*/ 236810 w 457661"/>
              <a:gd name="connsiteY44" fmla="*/ 358668 h 53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7661" h="532010">
                <a:moveTo>
                  <a:pt x="356156" y="246437"/>
                </a:moveTo>
                <a:cubicBezTo>
                  <a:pt x="353854" y="245338"/>
                  <a:pt x="351552" y="244292"/>
                  <a:pt x="349198" y="243245"/>
                </a:cubicBezTo>
                <a:cubicBezTo>
                  <a:pt x="345116" y="167588"/>
                  <a:pt x="303730" y="124265"/>
                  <a:pt x="234351" y="123846"/>
                </a:cubicBezTo>
                <a:cubicBezTo>
                  <a:pt x="234037" y="123846"/>
                  <a:pt x="233723" y="123846"/>
                  <a:pt x="233409" y="123846"/>
                </a:cubicBezTo>
                <a:cubicBezTo>
                  <a:pt x="191865" y="123846"/>
                  <a:pt x="157333" y="141584"/>
                  <a:pt x="136090" y="173814"/>
                </a:cubicBezTo>
                <a:lnTo>
                  <a:pt x="174285" y="200027"/>
                </a:lnTo>
                <a:cubicBezTo>
                  <a:pt x="190138" y="175959"/>
                  <a:pt x="215096" y="170779"/>
                  <a:pt x="233409" y="170779"/>
                </a:cubicBezTo>
                <a:cubicBezTo>
                  <a:pt x="233618" y="170779"/>
                  <a:pt x="233827" y="170779"/>
                  <a:pt x="234037" y="170779"/>
                </a:cubicBezTo>
                <a:cubicBezTo>
                  <a:pt x="256901" y="170936"/>
                  <a:pt x="274115" y="177581"/>
                  <a:pt x="285312" y="190505"/>
                </a:cubicBezTo>
                <a:cubicBezTo>
                  <a:pt x="293422" y="199923"/>
                  <a:pt x="298864" y="213003"/>
                  <a:pt x="301585" y="229432"/>
                </a:cubicBezTo>
                <a:cubicBezTo>
                  <a:pt x="281336" y="225979"/>
                  <a:pt x="259413" y="224933"/>
                  <a:pt x="235973" y="226293"/>
                </a:cubicBezTo>
                <a:cubicBezTo>
                  <a:pt x="169994" y="230113"/>
                  <a:pt x="127561" y="268569"/>
                  <a:pt x="130387" y="322095"/>
                </a:cubicBezTo>
                <a:cubicBezTo>
                  <a:pt x="131852" y="349250"/>
                  <a:pt x="145351" y="372586"/>
                  <a:pt x="168425" y="387811"/>
                </a:cubicBezTo>
                <a:cubicBezTo>
                  <a:pt x="187941" y="400683"/>
                  <a:pt x="213108" y="407014"/>
                  <a:pt x="239217" y="405601"/>
                </a:cubicBezTo>
                <a:cubicBezTo>
                  <a:pt x="273749" y="403717"/>
                  <a:pt x="300800" y="390532"/>
                  <a:pt x="319688" y="366464"/>
                </a:cubicBezTo>
                <a:cubicBezTo>
                  <a:pt x="334024" y="348203"/>
                  <a:pt x="343128" y="324502"/>
                  <a:pt x="347105" y="294626"/>
                </a:cubicBezTo>
                <a:cubicBezTo>
                  <a:pt x="363534" y="304567"/>
                  <a:pt x="375725" y="317595"/>
                  <a:pt x="382474" y="333344"/>
                </a:cubicBezTo>
                <a:cubicBezTo>
                  <a:pt x="393933" y="360028"/>
                  <a:pt x="394613" y="403926"/>
                  <a:pt x="358773" y="439662"/>
                </a:cubicBezTo>
                <a:cubicBezTo>
                  <a:pt x="327432" y="471003"/>
                  <a:pt x="289707" y="484555"/>
                  <a:pt x="232729" y="484973"/>
                </a:cubicBezTo>
                <a:cubicBezTo>
                  <a:pt x="169524" y="484503"/>
                  <a:pt x="121753" y="464254"/>
                  <a:pt x="90674" y="424751"/>
                </a:cubicBezTo>
                <a:cubicBezTo>
                  <a:pt x="61583" y="387759"/>
                  <a:pt x="46514" y="334338"/>
                  <a:pt x="45991" y="265953"/>
                </a:cubicBezTo>
                <a:cubicBezTo>
                  <a:pt x="46567" y="197568"/>
                  <a:pt x="61583" y="144147"/>
                  <a:pt x="90674" y="107156"/>
                </a:cubicBezTo>
                <a:cubicBezTo>
                  <a:pt x="121753" y="67652"/>
                  <a:pt x="169524" y="47404"/>
                  <a:pt x="232729" y="46933"/>
                </a:cubicBezTo>
                <a:cubicBezTo>
                  <a:pt x="296405" y="47404"/>
                  <a:pt x="345012" y="67757"/>
                  <a:pt x="377295" y="107470"/>
                </a:cubicBezTo>
                <a:cubicBezTo>
                  <a:pt x="393096" y="126933"/>
                  <a:pt x="405025" y="151420"/>
                  <a:pt x="412926" y="179936"/>
                </a:cubicBezTo>
                <a:lnTo>
                  <a:pt x="457661" y="168006"/>
                </a:lnTo>
                <a:cubicBezTo>
                  <a:pt x="448139" y="132898"/>
                  <a:pt x="433122" y="102604"/>
                  <a:pt x="412717" y="77489"/>
                </a:cubicBezTo>
                <a:cubicBezTo>
                  <a:pt x="371330" y="26580"/>
                  <a:pt x="310846" y="523"/>
                  <a:pt x="232938" y="0"/>
                </a:cubicBezTo>
                <a:lnTo>
                  <a:pt x="232624" y="0"/>
                </a:lnTo>
                <a:cubicBezTo>
                  <a:pt x="154821" y="523"/>
                  <a:pt x="95017" y="26737"/>
                  <a:pt x="54834" y="77803"/>
                </a:cubicBezTo>
                <a:cubicBezTo>
                  <a:pt x="19098" y="123271"/>
                  <a:pt x="628" y="186528"/>
                  <a:pt x="0" y="265796"/>
                </a:cubicBezTo>
                <a:lnTo>
                  <a:pt x="0" y="266005"/>
                </a:lnTo>
                <a:cubicBezTo>
                  <a:pt x="0" y="266005"/>
                  <a:pt x="0" y="266215"/>
                  <a:pt x="0" y="266215"/>
                </a:cubicBezTo>
                <a:cubicBezTo>
                  <a:pt x="628" y="345483"/>
                  <a:pt x="19045" y="408740"/>
                  <a:pt x="54834" y="454208"/>
                </a:cubicBezTo>
                <a:cubicBezTo>
                  <a:pt x="95017" y="505274"/>
                  <a:pt x="154821" y="531488"/>
                  <a:pt x="232624" y="532011"/>
                </a:cubicBezTo>
                <a:lnTo>
                  <a:pt x="232938" y="532011"/>
                </a:lnTo>
                <a:cubicBezTo>
                  <a:pt x="302108" y="531540"/>
                  <a:pt x="350820" y="513437"/>
                  <a:pt x="391003" y="473306"/>
                </a:cubicBezTo>
                <a:cubicBezTo>
                  <a:pt x="443534" y="420827"/>
                  <a:pt x="441965" y="355005"/>
                  <a:pt x="424646" y="314613"/>
                </a:cubicBezTo>
                <a:cubicBezTo>
                  <a:pt x="412246" y="285626"/>
                  <a:pt x="388544" y="262134"/>
                  <a:pt x="356156" y="246594"/>
                </a:cubicBezTo>
                <a:close/>
                <a:moveTo>
                  <a:pt x="236757" y="358668"/>
                </a:moveTo>
                <a:cubicBezTo>
                  <a:pt x="207823" y="360290"/>
                  <a:pt x="177790" y="347314"/>
                  <a:pt x="176325" y="319531"/>
                </a:cubicBezTo>
                <a:cubicBezTo>
                  <a:pt x="175227" y="298916"/>
                  <a:pt x="190976" y="275894"/>
                  <a:pt x="238536" y="273174"/>
                </a:cubicBezTo>
                <a:cubicBezTo>
                  <a:pt x="243978" y="272860"/>
                  <a:pt x="249315" y="272703"/>
                  <a:pt x="254599" y="272703"/>
                </a:cubicBezTo>
                <a:cubicBezTo>
                  <a:pt x="271866" y="272703"/>
                  <a:pt x="288033" y="274377"/>
                  <a:pt x="302736" y="277569"/>
                </a:cubicBezTo>
                <a:cubicBezTo>
                  <a:pt x="297242" y="346006"/>
                  <a:pt x="265116" y="357098"/>
                  <a:pt x="236810" y="358668"/>
                </a:cubicBezTo>
                <a:close/>
              </a:path>
            </a:pathLst>
          </a:custGeom>
          <a:solidFill>
            <a:schemeClr val="bg1"/>
          </a:solidFill>
          <a:ln w="5226" cap="flat">
            <a:noFill/>
            <a:prstDash val="solid"/>
            <a:miter/>
          </a:ln>
        </p:spPr>
        <p:txBody>
          <a:bodyPr rtlCol="0" anchor="ctr"/>
          <a:lstStyle/>
          <a:p>
            <a:endParaRPr lang="en-US"/>
          </a:p>
        </p:txBody>
      </p:sp>
      <p:sp>
        <p:nvSpPr>
          <p:cNvPr id="28" name="threads">
            <a:extLst>
              <a:ext uri="{FF2B5EF4-FFF2-40B4-BE49-F238E27FC236}">
                <a16:creationId xmlns:a16="http://schemas.microsoft.com/office/drawing/2014/main" id="{897C4B75-7AD4-2F68-26C2-200BF415825F}"/>
              </a:ext>
            </a:extLst>
          </p:cNvPr>
          <p:cNvSpPr>
            <a:spLocks noGrp="1"/>
          </p:cNvSpPr>
          <p:nvPr>
            <p:ph type="body" sz="quarter" idx="14"/>
          </p:nvPr>
        </p:nvSpPr>
        <p:spPr>
          <a:xfrm>
            <a:off x="1135032" y="5194379"/>
            <a:ext cx="2582676"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26" name="Logo">
            <a:extLst>
              <a:ext uri="{FF2B5EF4-FFF2-40B4-BE49-F238E27FC236}">
                <a16:creationId xmlns:a16="http://schemas.microsoft.com/office/drawing/2014/main" id="{0680A71C-F696-EB5E-AAFD-99F4A0D6ECD1}"/>
              </a:ext>
            </a:extLst>
          </p:cNvPr>
          <p:cNvSpPr>
            <a:spLocks noGrp="1"/>
          </p:cNvSpPr>
          <p:nvPr>
            <p:ph type="pic" sz="quarter" idx="12" hasCustomPrompt="1"/>
          </p:nvPr>
        </p:nvSpPr>
        <p:spPr>
          <a:xfrm>
            <a:off x="4930025" y="1757442"/>
            <a:ext cx="2304288" cy="2304288"/>
          </a:xfrm>
          <a:prstGeom prst="rect">
            <a:avLst/>
          </a:prstGeom>
        </p:spPr>
        <p:txBody>
          <a:bodyPr/>
          <a:lstStyle>
            <a:lvl1pPr marL="0" indent="0">
              <a:buNone/>
              <a:defRPr>
                <a:solidFill>
                  <a:schemeClr val="bg1"/>
                </a:solidFill>
                <a:latin typeface="Aptos Narrow" panose="020B0004020202020204" pitchFamily="34" charset="0"/>
              </a:defRPr>
            </a:lvl1pPr>
          </a:lstStyle>
          <a:p>
            <a:r>
              <a:rPr lang="en-US"/>
              <a:t>Logo</a:t>
            </a:r>
          </a:p>
        </p:txBody>
      </p:sp>
      <p:sp>
        <p:nvSpPr>
          <p:cNvPr id="33" name="URL">
            <a:extLst>
              <a:ext uri="{FF2B5EF4-FFF2-40B4-BE49-F238E27FC236}">
                <a16:creationId xmlns:a16="http://schemas.microsoft.com/office/drawing/2014/main" id="{4564564E-8A13-AD9F-4A38-65ED7DEBC086}"/>
              </a:ext>
            </a:extLst>
          </p:cNvPr>
          <p:cNvSpPr>
            <a:spLocks noGrp="1"/>
          </p:cNvSpPr>
          <p:nvPr>
            <p:ph type="body" sz="quarter" idx="18"/>
          </p:nvPr>
        </p:nvSpPr>
        <p:spPr>
          <a:xfrm>
            <a:off x="4114800" y="4407210"/>
            <a:ext cx="3962400" cy="755650"/>
          </a:xfrm>
          <a:prstGeom prst="rect">
            <a:avLst/>
          </a:prstGeom>
        </p:spPr>
        <p:txBody>
          <a:bodyPr/>
          <a:lstStyle>
            <a:lvl1pPr marL="0" indent="0" algn="ctr">
              <a:buNone/>
              <a:defRPr b="1">
                <a:solidFill>
                  <a:schemeClr val="bg1"/>
                </a:solidFill>
                <a:latin typeface="Aptos Narrow" panose="020B0004020202020204" pitchFamily="34" charset="0"/>
              </a:defRPr>
            </a:lvl1pPr>
          </a:lstStyle>
          <a:p>
            <a:pPr lvl="0"/>
            <a:r>
              <a:rPr lang="en-US"/>
              <a:t>Click to edit Master text styles</a:t>
            </a:r>
          </a:p>
        </p:txBody>
      </p:sp>
      <p:sp>
        <p:nvSpPr>
          <p:cNvPr id="12" name="X">
            <a:extLst>
              <a:ext uri="{FF2B5EF4-FFF2-40B4-BE49-F238E27FC236}">
                <a16:creationId xmlns:a16="http://schemas.microsoft.com/office/drawing/2014/main" id="{4261622D-7AE0-91B4-8ADA-BFD4746931A0}"/>
              </a:ext>
            </a:extLst>
          </p:cNvPr>
          <p:cNvSpPr/>
          <p:nvPr userDrawn="1"/>
        </p:nvSpPr>
        <p:spPr>
          <a:xfrm>
            <a:off x="9634306" y="1523308"/>
            <a:ext cx="500266" cy="468269"/>
          </a:xfrm>
          <a:custGeom>
            <a:avLst/>
            <a:gdLst>
              <a:gd name="connsiteX0" fmla="*/ 1203 w 503913"/>
              <a:gd name="connsiteY0" fmla="*/ 0 h 471683"/>
              <a:gd name="connsiteX1" fmla="*/ 195789 w 503913"/>
              <a:gd name="connsiteY1" fmla="*/ 260145 h 471683"/>
              <a:gd name="connsiteX2" fmla="*/ 0 w 503913"/>
              <a:gd name="connsiteY2" fmla="*/ 471684 h 471683"/>
              <a:gd name="connsiteX3" fmla="*/ 44055 w 503913"/>
              <a:gd name="connsiteY3" fmla="*/ 471684 h 471683"/>
              <a:gd name="connsiteX4" fmla="*/ 215462 w 503913"/>
              <a:gd name="connsiteY4" fmla="*/ 286463 h 471683"/>
              <a:gd name="connsiteX5" fmla="*/ 353959 w 503913"/>
              <a:gd name="connsiteY5" fmla="*/ 471684 h 471683"/>
              <a:gd name="connsiteX6" fmla="*/ 503914 w 503913"/>
              <a:gd name="connsiteY6" fmla="*/ 471684 h 471683"/>
              <a:gd name="connsiteX7" fmla="*/ 298393 w 503913"/>
              <a:gd name="connsiteY7" fmla="*/ 196888 h 471683"/>
              <a:gd name="connsiteX8" fmla="*/ 480631 w 503913"/>
              <a:gd name="connsiteY8" fmla="*/ 0 h 471683"/>
              <a:gd name="connsiteX9" fmla="*/ 436575 w 503913"/>
              <a:gd name="connsiteY9" fmla="*/ 0 h 471683"/>
              <a:gd name="connsiteX10" fmla="*/ 278720 w 503913"/>
              <a:gd name="connsiteY10" fmla="*/ 170570 h 471683"/>
              <a:gd name="connsiteX11" fmla="*/ 151159 w 503913"/>
              <a:gd name="connsiteY11" fmla="*/ 0 h 471683"/>
              <a:gd name="connsiteX12" fmla="*/ 1203 w 503913"/>
              <a:gd name="connsiteY12" fmla="*/ 0 h 471683"/>
              <a:gd name="connsiteX13" fmla="*/ 66030 w 503913"/>
              <a:gd name="connsiteY13" fmla="*/ 32440 h 471683"/>
              <a:gd name="connsiteX14" fmla="*/ 134939 w 503913"/>
              <a:gd name="connsiteY14" fmla="*/ 32440 h 471683"/>
              <a:gd name="connsiteX15" fmla="*/ 439139 w 503913"/>
              <a:gd name="connsiteY15" fmla="*/ 439192 h 471683"/>
              <a:gd name="connsiteX16" fmla="*/ 370231 w 503913"/>
              <a:gd name="connsiteY16" fmla="*/ 439192 h 471683"/>
              <a:gd name="connsiteX17" fmla="*/ 66030 w 503913"/>
              <a:gd name="connsiteY17" fmla="*/ 32440 h 4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913" h="471683">
                <a:moveTo>
                  <a:pt x="1203" y="0"/>
                </a:moveTo>
                <a:lnTo>
                  <a:pt x="195789" y="260145"/>
                </a:lnTo>
                <a:lnTo>
                  <a:pt x="0" y="471684"/>
                </a:lnTo>
                <a:lnTo>
                  <a:pt x="44055" y="471684"/>
                </a:lnTo>
                <a:lnTo>
                  <a:pt x="215462" y="286463"/>
                </a:lnTo>
                <a:lnTo>
                  <a:pt x="353959" y="471684"/>
                </a:lnTo>
                <a:lnTo>
                  <a:pt x="503914" y="471684"/>
                </a:lnTo>
                <a:lnTo>
                  <a:pt x="298393" y="196888"/>
                </a:lnTo>
                <a:lnTo>
                  <a:pt x="480631" y="0"/>
                </a:lnTo>
                <a:lnTo>
                  <a:pt x="436575" y="0"/>
                </a:lnTo>
                <a:lnTo>
                  <a:pt x="278720" y="170570"/>
                </a:lnTo>
                <a:lnTo>
                  <a:pt x="151159" y="0"/>
                </a:lnTo>
                <a:lnTo>
                  <a:pt x="1203" y="0"/>
                </a:lnTo>
                <a:close/>
                <a:moveTo>
                  <a:pt x="66030" y="32440"/>
                </a:moveTo>
                <a:lnTo>
                  <a:pt x="134939" y="32440"/>
                </a:lnTo>
                <a:lnTo>
                  <a:pt x="439139" y="439192"/>
                </a:lnTo>
                <a:lnTo>
                  <a:pt x="370231" y="439192"/>
                </a:lnTo>
                <a:lnTo>
                  <a:pt x="66030" y="32440"/>
                </a:lnTo>
                <a:close/>
              </a:path>
            </a:pathLst>
          </a:custGeom>
          <a:solidFill>
            <a:schemeClr val="bg1"/>
          </a:solidFill>
          <a:ln w="5226" cap="flat">
            <a:noFill/>
            <a:prstDash val="solid"/>
            <a:miter/>
          </a:ln>
        </p:spPr>
        <p:txBody>
          <a:bodyPr rtlCol="0" anchor="ctr"/>
          <a:lstStyle/>
          <a:p>
            <a:endParaRPr lang="en-US"/>
          </a:p>
        </p:txBody>
      </p:sp>
      <p:sp>
        <p:nvSpPr>
          <p:cNvPr id="29" name="X">
            <a:extLst>
              <a:ext uri="{FF2B5EF4-FFF2-40B4-BE49-F238E27FC236}">
                <a16:creationId xmlns:a16="http://schemas.microsoft.com/office/drawing/2014/main" id="{E017A74B-860B-90B2-60DC-099B1A7ECF66}"/>
              </a:ext>
            </a:extLst>
          </p:cNvPr>
          <p:cNvSpPr>
            <a:spLocks noGrp="1"/>
          </p:cNvSpPr>
          <p:nvPr>
            <p:ph type="body" sz="quarter" idx="15"/>
          </p:nvPr>
        </p:nvSpPr>
        <p:spPr>
          <a:xfrm>
            <a:off x="8559022" y="2165690"/>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grpSp>
        <p:nvGrpSpPr>
          <p:cNvPr id="13" name="LinkedIn">
            <a:extLst>
              <a:ext uri="{FF2B5EF4-FFF2-40B4-BE49-F238E27FC236}">
                <a16:creationId xmlns:a16="http://schemas.microsoft.com/office/drawing/2014/main" id="{633967D9-E657-95E2-5433-A77B98C5D0F9}"/>
              </a:ext>
            </a:extLst>
          </p:cNvPr>
          <p:cNvGrpSpPr/>
          <p:nvPr userDrawn="1"/>
        </p:nvGrpSpPr>
        <p:grpSpPr>
          <a:xfrm>
            <a:off x="9667654" y="3097611"/>
            <a:ext cx="433571" cy="432792"/>
            <a:chOff x="6747694" y="4877879"/>
            <a:chExt cx="436732" cy="435947"/>
          </a:xfrm>
          <a:solidFill>
            <a:schemeClr val="bg1"/>
          </a:solidFill>
        </p:grpSpPr>
        <p:sp>
          <p:nvSpPr>
            <p:cNvPr id="14" name="Freeform 13">
              <a:extLst>
                <a:ext uri="{FF2B5EF4-FFF2-40B4-BE49-F238E27FC236}">
                  <a16:creationId xmlns:a16="http://schemas.microsoft.com/office/drawing/2014/main" id="{768350EC-0FC1-EF1F-ACA0-82DE8C4B55ED}"/>
                </a:ext>
              </a:extLst>
            </p:cNvPr>
            <p:cNvSpPr/>
            <p:nvPr/>
          </p:nvSpPr>
          <p:spPr>
            <a:xfrm>
              <a:off x="6747694" y="4877879"/>
              <a:ext cx="104905" cy="435947"/>
            </a:xfrm>
            <a:custGeom>
              <a:avLst/>
              <a:gdLst>
                <a:gd name="connsiteX0" fmla="*/ 7220 w 104905"/>
                <a:gd name="connsiteY0" fmla="*/ 144775 h 435947"/>
                <a:gd name="connsiteX1" fmla="*/ 97738 w 104905"/>
                <a:gd name="connsiteY1" fmla="*/ 144775 h 435947"/>
                <a:gd name="connsiteX2" fmla="*/ 97738 w 104905"/>
                <a:gd name="connsiteY2" fmla="*/ 435948 h 435947"/>
                <a:gd name="connsiteX3" fmla="*/ 7220 w 104905"/>
                <a:gd name="connsiteY3" fmla="*/ 435948 h 435947"/>
                <a:gd name="connsiteX4" fmla="*/ 7220 w 104905"/>
                <a:gd name="connsiteY4" fmla="*/ 144775 h 435947"/>
                <a:gd name="connsiteX5" fmla="*/ 52479 w 104905"/>
                <a:gd name="connsiteY5" fmla="*/ 0 h 435947"/>
                <a:gd name="connsiteX6" fmla="*/ 104906 w 104905"/>
                <a:gd name="connsiteY6" fmla="*/ 52531 h 435947"/>
                <a:gd name="connsiteX7" fmla="*/ 52479 w 104905"/>
                <a:gd name="connsiteY7" fmla="*/ 104958 h 435947"/>
                <a:gd name="connsiteX8" fmla="*/ 0 w 104905"/>
                <a:gd name="connsiteY8" fmla="*/ 52531 h 435947"/>
                <a:gd name="connsiteX9" fmla="*/ 52479 w 104905"/>
                <a:gd name="connsiteY9" fmla="*/ 0 h 4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905" h="435947">
                  <a:moveTo>
                    <a:pt x="7220" y="144775"/>
                  </a:moveTo>
                  <a:lnTo>
                    <a:pt x="97738" y="144775"/>
                  </a:lnTo>
                  <a:lnTo>
                    <a:pt x="97738" y="435948"/>
                  </a:lnTo>
                  <a:lnTo>
                    <a:pt x="7220" y="435948"/>
                  </a:lnTo>
                  <a:lnTo>
                    <a:pt x="7220" y="144775"/>
                  </a:lnTo>
                  <a:close/>
                  <a:moveTo>
                    <a:pt x="52479" y="0"/>
                  </a:moveTo>
                  <a:cubicBezTo>
                    <a:pt x="81413" y="0"/>
                    <a:pt x="104906" y="23545"/>
                    <a:pt x="104906" y="52531"/>
                  </a:cubicBezTo>
                  <a:cubicBezTo>
                    <a:pt x="104906" y="81518"/>
                    <a:pt x="81413" y="104958"/>
                    <a:pt x="52479" y="104958"/>
                  </a:cubicBezTo>
                  <a:cubicBezTo>
                    <a:pt x="23545" y="104958"/>
                    <a:pt x="0" y="81465"/>
                    <a:pt x="0" y="52531"/>
                  </a:cubicBezTo>
                  <a:cubicBezTo>
                    <a:pt x="0" y="23597"/>
                    <a:pt x="23440" y="0"/>
                    <a:pt x="52479" y="0"/>
                  </a:cubicBezTo>
                </a:path>
              </a:pathLst>
            </a:custGeom>
            <a:grpFill/>
            <a:ln w="52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9CC4CF8-E329-0228-201F-04D97D4E6EBE}"/>
                </a:ext>
              </a:extLst>
            </p:cNvPr>
            <p:cNvSpPr/>
            <p:nvPr/>
          </p:nvSpPr>
          <p:spPr>
            <a:xfrm>
              <a:off x="6902201" y="5015433"/>
              <a:ext cx="282225" cy="298392"/>
            </a:xfrm>
            <a:custGeom>
              <a:avLst/>
              <a:gdLst>
                <a:gd name="connsiteX0" fmla="*/ 0 w 282225"/>
                <a:gd name="connsiteY0" fmla="*/ 7220 h 298392"/>
                <a:gd name="connsiteX1" fmla="*/ 86802 w 282225"/>
                <a:gd name="connsiteY1" fmla="*/ 7220 h 298392"/>
                <a:gd name="connsiteX2" fmla="*/ 86802 w 282225"/>
                <a:gd name="connsiteY2" fmla="*/ 47038 h 298392"/>
                <a:gd name="connsiteX3" fmla="*/ 88058 w 282225"/>
                <a:gd name="connsiteY3" fmla="*/ 47038 h 298392"/>
                <a:gd name="connsiteX4" fmla="*/ 173657 w 282225"/>
                <a:gd name="connsiteY4" fmla="*/ 0 h 298392"/>
                <a:gd name="connsiteX5" fmla="*/ 282225 w 282225"/>
                <a:gd name="connsiteY5" fmla="*/ 138654 h 298392"/>
                <a:gd name="connsiteX6" fmla="*/ 282225 w 282225"/>
                <a:gd name="connsiteY6" fmla="*/ 298341 h 298392"/>
                <a:gd name="connsiteX7" fmla="*/ 191760 w 282225"/>
                <a:gd name="connsiteY7" fmla="*/ 298341 h 298392"/>
                <a:gd name="connsiteX8" fmla="*/ 191760 w 282225"/>
                <a:gd name="connsiteY8" fmla="*/ 156757 h 298392"/>
                <a:gd name="connsiteX9" fmla="*/ 144723 w 282225"/>
                <a:gd name="connsiteY9" fmla="*/ 79530 h 298392"/>
                <a:gd name="connsiteX10" fmla="*/ 90465 w 282225"/>
                <a:gd name="connsiteY10" fmla="*/ 154350 h 298392"/>
                <a:gd name="connsiteX11" fmla="*/ 90465 w 282225"/>
                <a:gd name="connsiteY11" fmla="*/ 298393 h 298392"/>
                <a:gd name="connsiteX12" fmla="*/ 0 w 282225"/>
                <a:gd name="connsiteY12" fmla="*/ 298393 h 298392"/>
                <a:gd name="connsiteX13" fmla="*/ 0 w 282225"/>
                <a:gd name="connsiteY13" fmla="*/ 7220 h 29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225" h="298392">
                  <a:moveTo>
                    <a:pt x="0" y="7220"/>
                  </a:moveTo>
                  <a:lnTo>
                    <a:pt x="86802" y="7220"/>
                  </a:lnTo>
                  <a:lnTo>
                    <a:pt x="86802" y="47038"/>
                  </a:lnTo>
                  <a:lnTo>
                    <a:pt x="88058" y="47038"/>
                  </a:lnTo>
                  <a:cubicBezTo>
                    <a:pt x="100144" y="24120"/>
                    <a:pt x="129654" y="0"/>
                    <a:pt x="173657" y="0"/>
                  </a:cubicBezTo>
                  <a:cubicBezTo>
                    <a:pt x="265325" y="0"/>
                    <a:pt x="282225" y="60275"/>
                    <a:pt x="282225" y="138654"/>
                  </a:cubicBezTo>
                  <a:lnTo>
                    <a:pt x="282225" y="298341"/>
                  </a:lnTo>
                  <a:lnTo>
                    <a:pt x="191760" y="298341"/>
                  </a:lnTo>
                  <a:lnTo>
                    <a:pt x="191760" y="156757"/>
                  </a:lnTo>
                  <a:cubicBezTo>
                    <a:pt x="191760" y="123009"/>
                    <a:pt x="191185" y="79530"/>
                    <a:pt x="144723" y="79530"/>
                  </a:cubicBezTo>
                  <a:cubicBezTo>
                    <a:pt x="98261" y="79530"/>
                    <a:pt x="90465" y="116364"/>
                    <a:pt x="90465" y="154350"/>
                  </a:cubicBezTo>
                  <a:lnTo>
                    <a:pt x="90465" y="298393"/>
                  </a:lnTo>
                  <a:lnTo>
                    <a:pt x="0" y="298393"/>
                  </a:lnTo>
                  <a:lnTo>
                    <a:pt x="0" y="7220"/>
                  </a:lnTo>
                  <a:close/>
                </a:path>
              </a:pathLst>
            </a:custGeom>
            <a:grpFill/>
            <a:ln w="5226" cap="flat">
              <a:noFill/>
              <a:prstDash val="solid"/>
              <a:miter/>
            </a:ln>
          </p:spPr>
          <p:txBody>
            <a:bodyPr rtlCol="0" anchor="ctr"/>
            <a:lstStyle/>
            <a:p>
              <a:endParaRPr lang="en-US"/>
            </a:p>
          </p:txBody>
        </p:sp>
      </p:grpSp>
      <p:sp>
        <p:nvSpPr>
          <p:cNvPr id="30" name="linkedin">
            <a:extLst>
              <a:ext uri="{FF2B5EF4-FFF2-40B4-BE49-F238E27FC236}">
                <a16:creationId xmlns:a16="http://schemas.microsoft.com/office/drawing/2014/main" id="{9225A2D2-262D-CCCF-C624-5C0122722088}"/>
              </a:ext>
            </a:extLst>
          </p:cNvPr>
          <p:cNvSpPr>
            <a:spLocks noGrp="1"/>
          </p:cNvSpPr>
          <p:nvPr>
            <p:ph type="body" sz="quarter" idx="16"/>
          </p:nvPr>
        </p:nvSpPr>
        <p:spPr>
          <a:xfrm>
            <a:off x="8559022" y="3704328"/>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sp>
        <p:nvSpPr>
          <p:cNvPr id="7" name="youtube">
            <a:extLst>
              <a:ext uri="{FF2B5EF4-FFF2-40B4-BE49-F238E27FC236}">
                <a16:creationId xmlns:a16="http://schemas.microsoft.com/office/drawing/2014/main" id="{B4593E44-B4A3-5CBD-5D0B-0B9E29917F09}"/>
              </a:ext>
            </a:extLst>
          </p:cNvPr>
          <p:cNvSpPr/>
          <p:nvPr userDrawn="1"/>
        </p:nvSpPr>
        <p:spPr>
          <a:xfrm>
            <a:off x="9624255" y="4689932"/>
            <a:ext cx="520369" cy="363033"/>
          </a:xfrm>
          <a:custGeom>
            <a:avLst/>
            <a:gdLst>
              <a:gd name="connsiteX0" fmla="*/ 438302 w 524162"/>
              <a:gd name="connsiteY0" fmla="*/ 0 h 365679"/>
              <a:gd name="connsiteX1" fmla="*/ 92872 w 524162"/>
              <a:gd name="connsiteY1" fmla="*/ 0 h 365679"/>
              <a:gd name="connsiteX2" fmla="*/ 0 w 524162"/>
              <a:gd name="connsiteY2" fmla="*/ 119608 h 365679"/>
              <a:gd name="connsiteX3" fmla="*/ 0 w 524162"/>
              <a:gd name="connsiteY3" fmla="*/ 246071 h 365679"/>
              <a:gd name="connsiteX4" fmla="*/ 95697 w 524162"/>
              <a:gd name="connsiteY4" fmla="*/ 365679 h 365679"/>
              <a:gd name="connsiteX5" fmla="*/ 435529 w 524162"/>
              <a:gd name="connsiteY5" fmla="*/ 365679 h 365679"/>
              <a:gd name="connsiteX6" fmla="*/ 524163 w 524162"/>
              <a:gd name="connsiteY6" fmla="*/ 246071 h 365679"/>
              <a:gd name="connsiteX7" fmla="*/ 524163 w 524162"/>
              <a:gd name="connsiteY7" fmla="*/ 119608 h 365679"/>
              <a:gd name="connsiteX8" fmla="*/ 438302 w 524162"/>
              <a:gd name="connsiteY8" fmla="*/ 0 h 365679"/>
              <a:gd name="connsiteX9" fmla="*/ 213945 w 524162"/>
              <a:gd name="connsiteY9" fmla="*/ 254599 h 365679"/>
              <a:gd name="connsiteX10" fmla="*/ 213945 w 524162"/>
              <a:gd name="connsiteY10" fmla="*/ 111184 h 365679"/>
              <a:gd name="connsiteX11" fmla="*/ 351395 w 524162"/>
              <a:gd name="connsiteY11" fmla="*/ 182918 h 365679"/>
              <a:gd name="connsiteX12" fmla="*/ 213945 w 524162"/>
              <a:gd name="connsiteY12" fmla="*/ 254599 h 36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162" h="365679">
                <a:moveTo>
                  <a:pt x="438302" y="0"/>
                </a:moveTo>
                <a:lnTo>
                  <a:pt x="92872" y="0"/>
                </a:lnTo>
                <a:cubicBezTo>
                  <a:pt x="26841" y="0"/>
                  <a:pt x="0" y="53525"/>
                  <a:pt x="0" y="119608"/>
                </a:cubicBezTo>
                <a:lnTo>
                  <a:pt x="0" y="246071"/>
                </a:lnTo>
                <a:cubicBezTo>
                  <a:pt x="0" y="312154"/>
                  <a:pt x="29614" y="365679"/>
                  <a:pt x="95697" y="365679"/>
                </a:cubicBezTo>
                <a:lnTo>
                  <a:pt x="435529" y="365679"/>
                </a:lnTo>
                <a:cubicBezTo>
                  <a:pt x="501559" y="365679"/>
                  <a:pt x="524163" y="312154"/>
                  <a:pt x="524163" y="246071"/>
                </a:cubicBezTo>
                <a:lnTo>
                  <a:pt x="524163" y="119608"/>
                </a:lnTo>
                <a:cubicBezTo>
                  <a:pt x="524163" y="53525"/>
                  <a:pt x="504385" y="0"/>
                  <a:pt x="438302" y="0"/>
                </a:cubicBezTo>
                <a:close/>
                <a:moveTo>
                  <a:pt x="213945" y="254599"/>
                </a:moveTo>
                <a:lnTo>
                  <a:pt x="213945" y="111184"/>
                </a:lnTo>
                <a:lnTo>
                  <a:pt x="351395" y="182918"/>
                </a:lnTo>
                <a:lnTo>
                  <a:pt x="213945" y="254599"/>
                </a:lnTo>
                <a:close/>
              </a:path>
            </a:pathLst>
          </a:custGeom>
          <a:solidFill>
            <a:schemeClr val="bg1"/>
          </a:solidFill>
          <a:ln w="5226" cap="flat">
            <a:noFill/>
            <a:prstDash val="solid"/>
            <a:miter/>
          </a:ln>
        </p:spPr>
        <p:txBody>
          <a:bodyPr rtlCol="0" anchor="ctr"/>
          <a:lstStyle/>
          <a:p>
            <a:endParaRPr lang="en-US"/>
          </a:p>
        </p:txBody>
      </p:sp>
      <p:sp>
        <p:nvSpPr>
          <p:cNvPr id="31" name="youtube">
            <a:extLst>
              <a:ext uri="{FF2B5EF4-FFF2-40B4-BE49-F238E27FC236}">
                <a16:creationId xmlns:a16="http://schemas.microsoft.com/office/drawing/2014/main" id="{439D2DD5-028E-A865-9648-500ACE323CCF}"/>
              </a:ext>
            </a:extLst>
          </p:cNvPr>
          <p:cNvSpPr>
            <a:spLocks noGrp="1"/>
          </p:cNvSpPr>
          <p:nvPr>
            <p:ph type="body" sz="quarter" idx="17"/>
          </p:nvPr>
        </p:nvSpPr>
        <p:spPr>
          <a:xfrm>
            <a:off x="8559022" y="5194379"/>
            <a:ext cx="2650835" cy="755650"/>
          </a:xfrm>
          <a:prstGeom prst="rect">
            <a:avLst/>
          </a:prstGeom>
        </p:spPr>
        <p:txBody>
          <a:bodyPr/>
          <a:lstStyle>
            <a:lvl1pPr marL="0" indent="0" algn="ctr">
              <a:buNone/>
              <a:defRPr sz="1400">
                <a:solidFill>
                  <a:schemeClr val="bg1"/>
                </a:solidFill>
                <a:latin typeface="Aptos Narrow" panose="020B0004020202020204" pitchFamily="34" charset="0"/>
              </a:defRPr>
            </a:lvl1pPr>
          </a:lstStyle>
          <a:p>
            <a:pPr lvl="0"/>
            <a:r>
              <a:rPr lang="en-US"/>
              <a:t>Click to edit Master text styles</a:t>
            </a:r>
          </a:p>
        </p:txBody>
      </p:sp>
      <p:pic>
        <p:nvPicPr>
          <p:cNvPr id="16" name="Graphic 15">
            <a:extLst>
              <a:ext uri="{FF2B5EF4-FFF2-40B4-BE49-F238E27FC236}">
                <a16:creationId xmlns:a16="http://schemas.microsoft.com/office/drawing/2014/main" id="{10EF13C1-C034-CA99-A488-1751825F7E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132837" y="1430481"/>
            <a:ext cx="587065" cy="587065"/>
          </a:xfrm>
          <a:prstGeom prst="rect">
            <a:avLst/>
          </a:prstGeom>
        </p:spPr>
      </p:pic>
    </p:spTree>
    <p:extLst>
      <p:ext uri="{BB962C8B-B14F-4D97-AF65-F5344CB8AC3E}">
        <p14:creationId xmlns:p14="http://schemas.microsoft.com/office/powerpoint/2010/main" val="311610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D89D1268-6CD7-1B20-9BBA-612DF9B77CBC}"/>
              </a:ext>
            </a:extLst>
          </p:cNvPr>
          <p:cNvSpPr>
            <a:spLocks noGrp="1"/>
          </p:cNvSpPr>
          <p:nvPr>
            <p:ph type="title" hasCustomPrompt="1"/>
          </p:nvPr>
        </p:nvSpPr>
        <p:spPr>
          <a:xfrm>
            <a:off x="443812" y="392517"/>
            <a:ext cx="11290986"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End Slide</a:t>
            </a:r>
          </a:p>
        </p:txBody>
      </p:sp>
      <p:sp>
        <p:nvSpPr>
          <p:cNvPr id="6" name="Text Placeholder 5">
            <a:extLst>
              <a:ext uri="{FF2B5EF4-FFF2-40B4-BE49-F238E27FC236}">
                <a16:creationId xmlns:a16="http://schemas.microsoft.com/office/drawing/2014/main" id="{E8F7ABFD-CFA3-6D34-D91F-63C2F09C4705}"/>
              </a:ext>
            </a:extLst>
          </p:cNvPr>
          <p:cNvSpPr>
            <a:spLocks noGrp="1"/>
          </p:cNvSpPr>
          <p:nvPr>
            <p:ph type="body" sz="quarter" idx="10"/>
          </p:nvPr>
        </p:nvSpPr>
        <p:spPr>
          <a:xfrm>
            <a:off x="3195618" y="2944358"/>
            <a:ext cx="5773737" cy="430213"/>
          </a:xfrm>
          <a:prstGeom prst="rect">
            <a:avLst/>
          </a:prstGeom>
        </p:spPr>
        <p:txBody>
          <a:bodyPr/>
          <a:lstStyle>
            <a:lvl1pPr marL="0" indent="0" algn="ctr">
              <a:lnSpc>
                <a:spcPts val="2800"/>
              </a:lnSpc>
              <a:spcBef>
                <a:spcPts val="0"/>
              </a:spcBef>
              <a:buNone/>
              <a:defRPr sz="2800" b="1" i="0">
                <a:solidFill>
                  <a:schemeClr val="accent1"/>
                </a:solidFill>
                <a:latin typeface="Aptos Narrow" panose="020B0004020202020204" pitchFamily="34" charset="0"/>
              </a:defRPr>
            </a:lvl1pPr>
          </a:lstStyle>
          <a:p>
            <a:pPr lvl="0"/>
            <a:r>
              <a:rPr lang="en-US"/>
              <a:t>Click to edit Master text styles</a:t>
            </a:r>
          </a:p>
        </p:txBody>
      </p:sp>
      <p:sp>
        <p:nvSpPr>
          <p:cNvPr id="2" name="URL">
            <a:extLst>
              <a:ext uri="{FF2B5EF4-FFF2-40B4-BE49-F238E27FC236}">
                <a16:creationId xmlns:a16="http://schemas.microsoft.com/office/drawing/2014/main" id="{2BA8857B-71D3-EFC5-EF12-837939FF4268}"/>
              </a:ext>
              <a:ext uri="{C183D7F6-B498-43B3-948B-1728B52AA6E4}">
                <adec:decorative xmlns:adec="http://schemas.microsoft.com/office/drawing/2017/decorative" val="1"/>
              </a:ext>
            </a:extLst>
          </p:cNvPr>
          <p:cNvSpPr txBox="1"/>
          <p:nvPr userDrawn="1"/>
        </p:nvSpPr>
        <p:spPr>
          <a:xfrm>
            <a:off x="3510735" y="6034498"/>
            <a:ext cx="5143500" cy="246221"/>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accent3"/>
                </a:solidFill>
                <a:latin typeface="Aptos Narrow" panose="020B0004020202020204" pitchFamily="34" charset="0"/>
              </a:rPr>
              <a:t>nj.gov</a:t>
            </a:r>
            <a:r>
              <a:rPr lang="en-US" sz="1600" b="1" i="0">
                <a:solidFill>
                  <a:schemeClr val="tx2"/>
                </a:solidFill>
                <a:latin typeface="Aptos Narrow" panose="020B0004020202020204" pitchFamily="34" charset="0"/>
              </a:rPr>
              <a:t>/education</a:t>
            </a:r>
          </a:p>
        </p:txBody>
      </p:sp>
      <p:pic>
        <p:nvPicPr>
          <p:cNvPr id="3" name="Logo">
            <a:extLst>
              <a:ext uri="{FF2B5EF4-FFF2-40B4-BE49-F238E27FC236}">
                <a16:creationId xmlns:a16="http://schemas.microsoft.com/office/drawing/2014/main" id="{BB4F3F83-9FB8-F6D1-FDD8-902900380D4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3506" y="4898572"/>
            <a:ext cx="977959" cy="977959"/>
          </a:xfrm>
          <a:prstGeom prst="rect">
            <a:avLst/>
          </a:prstGeom>
        </p:spPr>
      </p:pic>
      <p:pic>
        <p:nvPicPr>
          <p:cNvPr id="5" name="Graphic 4">
            <a:extLst>
              <a:ext uri="{FF2B5EF4-FFF2-40B4-BE49-F238E27FC236}">
                <a16:creationId xmlns:a16="http://schemas.microsoft.com/office/drawing/2014/main" id="{79A9158F-1E32-AF84-CBA3-2A4118822C3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326763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image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6" name="NJDOE logo">
            <a:extLst>
              <a:ext uri="{FF2B5EF4-FFF2-40B4-BE49-F238E27FC236}">
                <a16:creationId xmlns:a16="http://schemas.microsoft.com/office/drawing/2014/main" id="{17F906C8-9084-1FE4-9E4E-DF7882097B01}"/>
              </a:ext>
            </a:extLst>
          </p:cNvPr>
          <p:cNvSpPr>
            <a:spLocks noGrp="1"/>
          </p:cNvSpPr>
          <p:nvPr>
            <p:ph type="pic" sz="quarter" idx="18" hasCustomPrompt="1"/>
          </p:nvPr>
        </p:nvSpPr>
        <p:spPr>
          <a:xfrm>
            <a:off x="0" y="0"/>
            <a:ext cx="12192000" cy="3478341"/>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Image</a:t>
            </a:r>
          </a:p>
        </p:txBody>
      </p:sp>
      <p:sp>
        <p:nvSpPr>
          <p:cNvPr id="16" name="image credit">
            <a:extLst>
              <a:ext uri="{FF2B5EF4-FFF2-40B4-BE49-F238E27FC236}">
                <a16:creationId xmlns:a16="http://schemas.microsoft.com/office/drawing/2014/main" id="{B2037A74-9F03-523B-2DA1-DD9F4EC55E9E}"/>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accent4"/>
                </a:solidFill>
                <a:latin typeface="Aptos Narrow" panose="020B0004020202020204" pitchFamily="34" charset="0"/>
              </a:defRPr>
            </a:lvl1pPr>
          </a:lstStyle>
          <a:p>
            <a:pPr lvl="0"/>
            <a:r>
              <a:rPr lang="en-US"/>
              <a:t>Optional light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4045678532"/>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image + 2 Speaker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79D06998-05F3-2905-D9E3-3B666456E60E}"/>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3" name="NJDOE logo">
            <a:extLst>
              <a:ext uri="{FF2B5EF4-FFF2-40B4-BE49-F238E27FC236}">
                <a16:creationId xmlns:a16="http://schemas.microsoft.com/office/drawing/2014/main" id="{B0D76B9C-60DB-FEB0-7137-CC1FF8837A08}"/>
              </a:ext>
            </a:extLst>
          </p:cNvPr>
          <p:cNvSpPr>
            <a:spLocks noGrp="1"/>
          </p:cNvSpPr>
          <p:nvPr>
            <p:ph type="pic" sz="quarter" idx="18" hasCustomPrompt="1"/>
          </p:nvPr>
        </p:nvSpPr>
        <p:spPr>
          <a:xfrm>
            <a:off x="0" y="0"/>
            <a:ext cx="12192000" cy="3478341"/>
          </a:xfrm>
          <a:prstGeom prst="rect">
            <a:avLst/>
          </a:prstGeom>
          <a:solidFill>
            <a:schemeClr val="tx2"/>
          </a:solidFill>
        </p:spPr>
        <p:txBody>
          <a:bodyPr/>
          <a:lstStyle>
            <a:lvl1pPr marL="0" indent="0">
              <a:buNone/>
              <a:defRPr sz="2400">
                <a:solidFill>
                  <a:schemeClr val="bg1"/>
                </a:solidFill>
                <a:latin typeface="Aptos Narrow" panose="020B0004020202020204" pitchFamily="34" charset="0"/>
              </a:defRPr>
            </a:lvl1pPr>
          </a:lstStyle>
          <a:p>
            <a:r>
              <a:rPr lang="en-US"/>
              <a:t>Image</a:t>
            </a:r>
          </a:p>
        </p:txBody>
      </p:sp>
      <p:sp>
        <p:nvSpPr>
          <p:cNvPr id="12" name="image credit">
            <a:extLst>
              <a:ext uri="{FF2B5EF4-FFF2-40B4-BE49-F238E27FC236}">
                <a16:creationId xmlns:a16="http://schemas.microsoft.com/office/drawing/2014/main" id="{FCFA3048-0E5A-1F51-7EBD-372986224787}"/>
              </a:ext>
            </a:extLst>
          </p:cNvPr>
          <p:cNvSpPr>
            <a:spLocks noGrp="1"/>
          </p:cNvSpPr>
          <p:nvPr>
            <p:ph type="body" sz="quarter" idx="24" hasCustomPrompt="1"/>
          </p:nvPr>
        </p:nvSpPr>
        <p:spPr>
          <a:xfrm>
            <a:off x="6577911" y="2962314"/>
            <a:ext cx="5143500" cy="274320"/>
          </a:xfrm>
          <a:prstGeom prst="rect">
            <a:avLst/>
          </a:prstGeom>
        </p:spPr>
        <p:txBody>
          <a:bodyPr lIns="0" tIns="0" rIns="0" bIns="0" anchor="ctr" anchorCtr="0"/>
          <a:lstStyle>
            <a:lvl1pPr marL="0" indent="0" algn="r">
              <a:lnSpc>
                <a:spcPts val="1200"/>
              </a:lnSpc>
              <a:spcBef>
                <a:spcPts val="0"/>
              </a:spcBef>
              <a:buNone/>
              <a:defRPr sz="1100" b="0" i="0">
                <a:solidFill>
                  <a:schemeClr val="bg1"/>
                </a:solidFill>
                <a:latin typeface="Aptos Narrow" panose="020B0004020202020204" pitchFamily="34" charset="0"/>
              </a:defRPr>
            </a:lvl1pPr>
          </a:lstStyle>
          <a:p>
            <a:pPr lvl="0"/>
            <a:r>
              <a:rPr lang="en-US"/>
              <a:t>Optional dark photo credit:</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1"/>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2" name="Presenter">
            <a:extLst>
              <a:ext uri="{FF2B5EF4-FFF2-40B4-BE49-F238E27FC236}">
                <a16:creationId xmlns:a16="http://schemas.microsoft.com/office/drawing/2014/main" id="{6B2D55E7-A753-EC75-AF0F-436F4A89CEE1}"/>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8" name="Title">
            <a:extLst>
              <a:ext uri="{FF2B5EF4-FFF2-40B4-BE49-F238E27FC236}">
                <a16:creationId xmlns:a16="http://schemas.microsoft.com/office/drawing/2014/main" id="{D1714A6A-C84E-D3C4-1D1E-F2F8C789CED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Presenter">
            <a:extLst>
              <a:ext uri="{FF2B5EF4-FFF2-40B4-BE49-F238E27FC236}">
                <a16:creationId xmlns:a16="http://schemas.microsoft.com/office/drawing/2014/main" id="{58C3F9FD-CBBD-F972-F30B-B15995F749A3}"/>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0" name="Title">
            <a:extLst>
              <a:ext uri="{FF2B5EF4-FFF2-40B4-BE49-F238E27FC236}">
                <a16:creationId xmlns:a16="http://schemas.microsoft.com/office/drawing/2014/main" id="{4F15C5C5-608C-7456-7091-0CEFB9C9830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4" name="Date">
            <a:extLst>
              <a:ext uri="{FF2B5EF4-FFF2-40B4-BE49-F238E27FC236}">
                <a16:creationId xmlns:a16="http://schemas.microsoft.com/office/drawing/2014/main" id="{EBCCC62B-FDEA-414C-9A38-7AC7501C0E10}"/>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5" name="URL">
            <a:extLst>
              <a:ext uri="{FF2B5EF4-FFF2-40B4-BE49-F238E27FC236}">
                <a16:creationId xmlns:a16="http://schemas.microsoft.com/office/drawing/2014/main" id="{CCE75B7E-5575-1B09-C9D5-441BD5ACBF19}"/>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1" name="Icon placeholder">
            <a:extLst>
              <a:ext uri="{FF2B5EF4-FFF2-40B4-BE49-F238E27FC236}">
                <a16:creationId xmlns:a16="http://schemas.microsoft.com/office/drawing/2014/main" id="{936A628E-7C5B-D724-BB2F-8DE2EDCD8970}"/>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75803411"/>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ideo BG">
    <p:spTree>
      <p:nvGrpSpPr>
        <p:cNvPr id="1" name=""/>
        <p:cNvGrpSpPr/>
        <p:nvPr/>
      </p:nvGrpSpPr>
      <p:grpSpPr>
        <a:xfrm>
          <a:off x="0" y="0"/>
          <a:ext cx="0" cy="0"/>
          <a:chOff x="0" y="0"/>
          <a:chExt cx="0" cy="0"/>
        </a:xfrm>
      </p:grpSpPr>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16" name="Presenter">
            <a:extLst>
              <a:ext uri="{FF2B5EF4-FFF2-40B4-BE49-F238E27FC236}">
                <a16:creationId xmlns:a16="http://schemas.microsoft.com/office/drawing/2014/main" id="{2DFFBF8F-1C53-D88B-AD87-E54BE95FDB8D}"/>
              </a:ext>
            </a:extLst>
          </p:cNvPr>
          <p:cNvSpPr>
            <a:spLocks noGrp="1"/>
          </p:cNvSpPr>
          <p:nvPr>
            <p:ph type="body" sz="quarter" idx="11" hasCustomPrompt="1"/>
          </p:nvPr>
        </p:nvSpPr>
        <p:spPr>
          <a:xfrm>
            <a:off x="446809" y="5224363"/>
            <a:ext cx="8132182" cy="290478"/>
          </a:xfrm>
          <a:prstGeom prst="rect">
            <a:avLst/>
          </a:prstGeom>
        </p:spPr>
        <p:txBody>
          <a:bodyPr lIns="0" tIns="0" rIns="0" bIns="0"/>
          <a:lstStyle>
            <a:lvl1pPr marL="0" indent="0">
              <a:lnSpc>
                <a:spcPts val="2600"/>
              </a:lnSpc>
              <a:spcBef>
                <a:spcPts val="0"/>
              </a:spcBef>
              <a:buNone/>
              <a:defRPr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7" name="Title">
            <a:extLst>
              <a:ext uri="{FF2B5EF4-FFF2-40B4-BE49-F238E27FC236}">
                <a16:creationId xmlns:a16="http://schemas.microsoft.com/office/drawing/2014/main" id="{B1C53619-F3E4-DD02-F3A1-3C2CD9439D47}"/>
              </a:ext>
            </a:extLst>
          </p:cNvPr>
          <p:cNvSpPr>
            <a:spLocks noGrp="1"/>
          </p:cNvSpPr>
          <p:nvPr>
            <p:ph type="body" sz="quarter" idx="12" hasCustomPrompt="1"/>
          </p:nvPr>
        </p:nvSpPr>
        <p:spPr>
          <a:xfrm>
            <a:off x="446809" y="5535623"/>
            <a:ext cx="8132182" cy="290478"/>
          </a:xfrm>
          <a:prstGeom prst="rect">
            <a:avLst/>
          </a:prstGeom>
        </p:spPr>
        <p:txBody>
          <a:bodyPr lIns="0" tIns="0" rIns="0" bIns="0"/>
          <a:lstStyle>
            <a:lvl1pPr marL="0" indent="0">
              <a:lnSpc>
                <a:spcPts val="2600"/>
              </a:lnSpc>
              <a:spcBef>
                <a:spcPts val="0"/>
              </a:spcBef>
              <a:buNone/>
              <a:defRPr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8" name="Icon placeholder">
            <a:extLst>
              <a:ext uri="{FF2B5EF4-FFF2-40B4-BE49-F238E27FC236}">
                <a16:creationId xmlns:a16="http://schemas.microsoft.com/office/drawing/2014/main" id="{2A3EA163-7849-8169-45C0-720626AD4B2A}"/>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2539524674"/>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ideo BG + 2 Speakers">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396F7CC-293E-D5DF-C3D7-1B8065564382}"/>
              </a:ext>
            </a:extLst>
          </p:cNvPr>
          <p:cNvSpPr>
            <a:spLocks noGrp="1"/>
          </p:cNvSpPr>
          <p:nvPr>
            <p:ph type="title" hasCustomPrompt="1"/>
          </p:nvPr>
        </p:nvSpPr>
        <p:spPr>
          <a:xfrm>
            <a:off x="443812" y="3919514"/>
            <a:ext cx="11277599" cy="364583"/>
          </a:xfrm>
          <a:prstGeom prst="rect">
            <a:avLst/>
          </a:prstGeom>
        </p:spPr>
        <p:txBody>
          <a:bodyPr lIns="0" tIns="0" rIns="0" bIns="0"/>
          <a:lstStyle>
            <a:lvl1pPr>
              <a:defRPr lang="en-US" sz="3600" b="1" i="0" kern="1200" dirty="0">
                <a:solidFill>
                  <a:schemeClr val="tx2"/>
                </a:solidFill>
                <a:latin typeface="Aptos Narrow" panose="020B0004020202020204" pitchFamily="34" charset="0"/>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en-US"/>
              <a:t>Presentation Title</a:t>
            </a:r>
          </a:p>
        </p:txBody>
      </p:sp>
      <p:sp>
        <p:nvSpPr>
          <p:cNvPr id="2" name="Yellow background">
            <a:extLst>
              <a:ext uri="{FF2B5EF4-FFF2-40B4-BE49-F238E27FC236}">
                <a16:creationId xmlns:a16="http://schemas.microsoft.com/office/drawing/2014/main" id="{0A568C07-F962-95C8-965B-3B3F7FACC00B}"/>
              </a:ext>
              <a:ext uri="{C183D7F6-B498-43B3-948B-1728B52AA6E4}">
                <adec:decorative xmlns:adec="http://schemas.microsoft.com/office/drawing/2017/decorative" val="1"/>
              </a:ext>
            </a:extLst>
          </p:cNvPr>
          <p:cNvSpPr/>
          <p:nvPr userDrawn="1"/>
        </p:nvSpPr>
        <p:spPr>
          <a:xfrm>
            <a:off x="0" y="3490731"/>
            <a:ext cx="12192000" cy="3367270"/>
          </a:xfrm>
          <a:prstGeom prst="rect">
            <a:avLst/>
          </a:prstGeom>
          <a:solidFill>
            <a:srgbClr val="FEAD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Video/image placeholder">
            <a:extLst>
              <a:ext uri="{FF2B5EF4-FFF2-40B4-BE49-F238E27FC236}">
                <a16:creationId xmlns:a16="http://schemas.microsoft.com/office/drawing/2014/main" id="{2F835FD6-1B73-DE7E-1B68-67AD60110AA6}"/>
              </a:ext>
            </a:extLst>
          </p:cNvPr>
          <p:cNvSpPr>
            <a:spLocks noGrp="1"/>
          </p:cNvSpPr>
          <p:nvPr>
            <p:ph type="pic" sz="quarter" idx="15" hasCustomPrompt="1"/>
          </p:nvPr>
        </p:nvSpPr>
        <p:spPr>
          <a:xfrm>
            <a:off x="0" y="0"/>
            <a:ext cx="12192000" cy="3490913"/>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Video</a:t>
            </a:r>
          </a:p>
        </p:txBody>
      </p:sp>
      <p:sp>
        <p:nvSpPr>
          <p:cNvPr id="15" name="Subtitle">
            <a:extLst>
              <a:ext uri="{FF2B5EF4-FFF2-40B4-BE49-F238E27FC236}">
                <a16:creationId xmlns:a16="http://schemas.microsoft.com/office/drawing/2014/main" id="{F9A84BCC-5578-40B6-7EC2-4B0498FE5FA9}"/>
              </a:ext>
            </a:extLst>
          </p:cNvPr>
          <p:cNvSpPr>
            <a:spLocks noGrp="1"/>
          </p:cNvSpPr>
          <p:nvPr>
            <p:ph type="body" sz="quarter" idx="13" hasCustomPrompt="1"/>
          </p:nvPr>
        </p:nvSpPr>
        <p:spPr>
          <a:xfrm>
            <a:off x="444782" y="4413991"/>
            <a:ext cx="11290018" cy="364583"/>
          </a:xfrm>
          <a:prstGeom prst="rect">
            <a:avLst/>
          </a:prstGeom>
        </p:spPr>
        <p:txBody>
          <a:bodyPr lIns="0" tIns="0" rIns="0" bIns="0"/>
          <a:lstStyle>
            <a:lvl1pPr marL="0" indent="0">
              <a:lnSpc>
                <a:spcPts val="3200"/>
              </a:lnSpc>
              <a:spcBef>
                <a:spcPts val="0"/>
              </a:spcBef>
              <a:buNone/>
              <a:defRPr sz="3600" b="0" i="0">
                <a:solidFill>
                  <a:schemeClr val="accent3"/>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Subtitle</a:t>
            </a:r>
          </a:p>
        </p:txBody>
      </p:sp>
      <p:sp>
        <p:nvSpPr>
          <p:cNvPr id="4" name="Presenter">
            <a:extLst>
              <a:ext uri="{FF2B5EF4-FFF2-40B4-BE49-F238E27FC236}">
                <a16:creationId xmlns:a16="http://schemas.microsoft.com/office/drawing/2014/main" id="{90DE049E-840C-2F16-39B2-9401AADF12E4}"/>
              </a:ext>
            </a:extLst>
          </p:cNvPr>
          <p:cNvSpPr>
            <a:spLocks noGrp="1"/>
          </p:cNvSpPr>
          <p:nvPr>
            <p:ph type="body" sz="quarter" idx="11" hasCustomPrompt="1"/>
          </p:nvPr>
        </p:nvSpPr>
        <p:spPr>
          <a:xfrm>
            <a:off x="446809" y="4966963"/>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9" name="Title">
            <a:extLst>
              <a:ext uri="{FF2B5EF4-FFF2-40B4-BE49-F238E27FC236}">
                <a16:creationId xmlns:a16="http://schemas.microsoft.com/office/drawing/2014/main" id="{20D88414-9A96-F289-9DD5-2F5DB25A357B}"/>
              </a:ext>
            </a:extLst>
          </p:cNvPr>
          <p:cNvSpPr>
            <a:spLocks noGrp="1"/>
          </p:cNvSpPr>
          <p:nvPr>
            <p:ph type="body" sz="quarter" idx="12" hasCustomPrompt="1"/>
          </p:nvPr>
        </p:nvSpPr>
        <p:spPr>
          <a:xfrm>
            <a:off x="446809" y="5217068"/>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10" name="Presenter">
            <a:extLst>
              <a:ext uri="{FF2B5EF4-FFF2-40B4-BE49-F238E27FC236}">
                <a16:creationId xmlns:a16="http://schemas.microsoft.com/office/drawing/2014/main" id="{E3FEC403-5B58-D5F5-0758-C05B6BF71FA2}"/>
              </a:ext>
            </a:extLst>
          </p:cNvPr>
          <p:cNvSpPr>
            <a:spLocks noGrp="1"/>
          </p:cNvSpPr>
          <p:nvPr>
            <p:ph type="body" sz="quarter" idx="22" hasCustomPrompt="1"/>
          </p:nvPr>
        </p:nvSpPr>
        <p:spPr>
          <a:xfrm>
            <a:off x="457200" y="5532877"/>
            <a:ext cx="8132182" cy="232393"/>
          </a:xfrm>
          <a:prstGeom prst="rect">
            <a:avLst/>
          </a:prstGeom>
        </p:spPr>
        <p:txBody>
          <a:bodyPr lIns="0" tIns="0" rIns="0" bIns="0" anchor="ctr" anchorCtr="0"/>
          <a:lstStyle>
            <a:lvl1pPr marL="0" indent="0">
              <a:lnSpc>
                <a:spcPts val="2000"/>
              </a:lnSpc>
              <a:spcBef>
                <a:spcPts val="0"/>
              </a:spcBef>
              <a:buNone/>
              <a:defRPr sz="1800" b="1"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a:t>
            </a:r>
          </a:p>
        </p:txBody>
      </p:sp>
      <p:sp>
        <p:nvSpPr>
          <p:cNvPr id="11" name="Title">
            <a:extLst>
              <a:ext uri="{FF2B5EF4-FFF2-40B4-BE49-F238E27FC236}">
                <a16:creationId xmlns:a16="http://schemas.microsoft.com/office/drawing/2014/main" id="{73810354-32F0-44FB-E03B-5B81353DBEFC}"/>
              </a:ext>
            </a:extLst>
          </p:cNvPr>
          <p:cNvSpPr>
            <a:spLocks noGrp="1"/>
          </p:cNvSpPr>
          <p:nvPr>
            <p:ph type="body" sz="quarter" idx="23" hasCustomPrompt="1"/>
          </p:nvPr>
        </p:nvSpPr>
        <p:spPr>
          <a:xfrm>
            <a:off x="457200" y="5778261"/>
            <a:ext cx="8132182" cy="232393"/>
          </a:xfrm>
          <a:prstGeom prst="rect">
            <a:avLst/>
          </a:prstGeom>
        </p:spPr>
        <p:txBody>
          <a:bodyPr lIns="0" tIns="0" rIns="0" bIns="0" anchor="ctr" anchorCtr="0"/>
          <a:lstStyle>
            <a:lvl1pPr marL="0" indent="0">
              <a:lnSpc>
                <a:spcPts val="2000"/>
              </a:lnSpc>
              <a:spcBef>
                <a:spcPts val="0"/>
              </a:spcBef>
              <a:buNone/>
              <a:defRPr sz="18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8" name="Date">
            <a:extLst>
              <a:ext uri="{FF2B5EF4-FFF2-40B4-BE49-F238E27FC236}">
                <a16:creationId xmlns:a16="http://schemas.microsoft.com/office/drawing/2014/main" id="{720F8FE9-B957-3744-725F-FF9B828B61AA}"/>
              </a:ext>
            </a:extLst>
          </p:cNvPr>
          <p:cNvSpPr>
            <a:spLocks noGrp="1"/>
          </p:cNvSpPr>
          <p:nvPr>
            <p:ph type="body" sz="quarter" idx="21" hasCustomPrompt="1"/>
          </p:nvPr>
        </p:nvSpPr>
        <p:spPr>
          <a:xfrm>
            <a:off x="457200" y="6248345"/>
            <a:ext cx="1815412" cy="290478"/>
          </a:xfrm>
          <a:prstGeom prst="rect">
            <a:avLst/>
          </a:prstGeom>
        </p:spPr>
        <p:txBody>
          <a:bodyPr lIns="0" tIns="0" rIns="0" bIns="0" anchor="ctr" anchorCtr="0"/>
          <a:lstStyle>
            <a:lvl1pPr marL="0" indent="0" algn="l">
              <a:lnSpc>
                <a:spcPts val="1400"/>
              </a:lnSpc>
              <a:spcBef>
                <a:spcPts val="0"/>
              </a:spcBef>
              <a:buNone/>
              <a:defRPr sz="1400" b="0" i="0">
                <a:solidFill>
                  <a:schemeClr val="accent3"/>
                </a:solidFill>
                <a:latin typeface="Aptos Narrow"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Month XX, XXXX</a:t>
            </a:r>
          </a:p>
        </p:txBody>
      </p:sp>
      <p:sp>
        <p:nvSpPr>
          <p:cNvPr id="7" name="URL">
            <a:extLst>
              <a:ext uri="{FF2B5EF4-FFF2-40B4-BE49-F238E27FC236}">
                <a16:creationId xmlns:a16="http://schemas.microsoft.com/office/drawing/2014/main" id="{42723FEF-AC93-945F-6A5B-1D47487C4CD1}"/>
              </a:ext>
            </a:extLst>
          </p:cNvPr>
          <p:cNvSpPr>
            <a:spLocks noGrp="1"/>
          </p:cNvSpPr>
          <p:nvPr>
            <p:ph type="body" sz="quarter" idx="20" hasCustomPrompt="1"/>
          </p:nvPr>
        </p:nvSpPr>
        <p:spPr>
          <a:xfrm>
            <a:off x="3600591" y="6193620"/>
            <a:ext cx="4978400" cy="365125"/>
          </a:xfrm>
          <a:prstGeom prst="rect">
            <a:avLst/>
          </a:prstGeom>
        </p:spPr>
        <p:txBody>
          <a:bodyPr lIns="0" tIns="0" rIns="0" bIns="0" anchor="ctr" anchorCtr="0"/>
          <a:lstStyle>
            <a:lvl1pPr marL="0" indent="0" algn="ctr">
              <a:buNone/>
              <a:defRPr sz="2000" b="1" i="0">
                <a:solidFill>
                  <a:schemeClr val="tx2"/>
                </a:solidFill>
                <a:latin typeface="Aptos Narrow" panose="020B0004020202020204" pitchFamily="34" charset="0"/>
              </a:defRPr>
            </a:lvl1pPr>
            <a:lvl2pPr marL="457200" indent="0" algn="ctr">
              <a:buNone/>
              <a:defRPr sz="1600" b="1" i="0">
                <a:solidFill>
                  <a:schemeClr val="accent6">
                    <a:lumMod val="60000"/>
                    <a:lumOff val="40000"/>
                  </a:schemeClr>
                </a:solidFill>
                <a:latin typeface="Aptos Narrow" panose="020B0004020202020204" pitchFamily="34" charset="0"/>
              </a:defRPr>
            </a:lvl2pPr>
            <a:lvl3pPr marL="914400" indent="0" algn="ctr">
              <a:buNone/>
              <a:defRPr sz="1600" b="1" i="0">
                <a:solidFill>
                  <a:schemeClr val="accent6">
                    <a:lumMod val="60000"/>
                    <a:lumOff val="40000"/>
                  </a:schemeClr>
                </a:solidFill>
                <a:latin typeface="Aptos Narrow" panose="020B0004020202020204" pitchFamily="34" charset="0"/>
              </a:defRPr>
            </a:lvl3pPr>
            <a:lvl4pPr marL="1371600" indent="0" algn="ctr">
              <a:buNone/>
              <a:defRPr sz="1600" b="1" i="0">
                <a:solidFill>
                  <a:schemeClr val="accent6">
                    <a:lumMod val="60000"/>
                    <a:lumOff val="40000"/>
                  </a:schemeClr>
                </a:solidFill>
                <a:latin typeface="Aptos Narrow" panose="020B0004020202020204" pitchFamily="34" charset="0"/>
              </a:defRPr>
            </a:lvl4pPr>
            <a:lvl5pPr marL="1828800" indent="0" algn="ctr">
              <a:buNone/>
              <a:defRPr sz="1600" b="1" i="0">
                <a:solidFill>
                  <a:schemeClr val="accent6">
                    <a:lumMod val="60000"/>
                    <a:lumOff val="40000"/>
                  </a:schemeClr>
                </a:solidFill>
                <a:latin typeface="Aptos Narrow" panose="020B0004020202020204" pitchFamily="34" charset="0"/>
              </a:defRPr>
            </a:lvl5pPr>
          </a:lstStyle>
          <a:p>
            <a:pPr lvl="0"/>
            <a:r>
              <a:rPr lang="en-US"/>
              <a:t>URL</a:t>
            </a:r>
          </a:p>
        </p:txBody>
      </p:sp>
      <p:sp>
        <p:nvSpPr>
          <p:cNvPr id="16" name="Icon placeholder">
            <a:extLst>
              <a:ext uri="{FF2B5EF4-FFF2-40B4-BE49-F238E27FC236}">
                <a16:creationId xmlns:a16="http://schemas.microsoft.com/office/drawing/2014/main" id="{D1A2BDCD-1705-2BEC-C1CD-E3E37C37E194}"/>
              </a:ext>
            </a:extLst>
          </p:cNvPr>
          <p:cNvSpPr>
            <a:spLocks noGrp="1"/>
          </p:cNvSpPr>
          <p:nvPr>
            <p:ph type="pic" sz="quarter" idx="14" hasCustomPrompt="1"/>
          </p:nvPr>
        </p:nvSpPr>
        <p:spPr>
          <a:xfrm>
            <a:off x="10350631" y="5059389"/>
            <a:ext cx="1384169" cy="1384169"/>
          </a:xfrm>
          <a:prstGeom prst="rect">
            <a:avLst/>
          </a:prstGeom>
        </p:spPr>
        <p:txBody>
          <a:bodyPr/>
          <a:lstStyle>
            <a:lvl1pPr marL="0" indent="0">
              <a:buNone/>
              <a:defRPr sz="2400">
                <a:solidFill>
                  <a:schemeClr val="accent4"/>
                </a:solidFill>
                <a:latin typeface="Aptos Narrow" panose="020B0004020202020204" pitchFamily="34" charset="0"/>
              </a:defRPr>
            </a:lvl1pPr>
          </a:lstStyle>
          <a:p>
            <a:r>
              <a:rPr lang="en-US"/>
              <a:t>Logo</a:t>
            </a:r>
          </a:p>
        </p:txBody>
      </p:sp>
    </p:spTree>
    <p:extLst>
      <p:ext uri="{BB962C8B-B14F-4D97-AF65-F5344CB8AC3E}">
        <p14:creationId xmlns:p14="http://schemas.microsoft.com/office/powerpoint/2010/main" val="1211789103"/>
      </p:ext>
    </p:extLst>
  </p:cSld>
  <p:clrMapOvr>
    <a:masterClrMapping/>
  </p:clrMapOvr>
  <p:extLst>
    <p:ext uri="{DCECCB84-F9BA-43D5-87BE-67443E8EF086}">
      <p15:sldGuideLst xmlns:p15="http://schemas.microsoft.com/office/powerpoint/2012/main">
        <p15:guide id="1" orient="horz" pos="2484"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744"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ext Box">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DDEF7B5-4E69-591B-66CB-E7D41715BB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7E687CA2-78B0-4204-F1A0-01ADB26A4655}"/>
              </a:ext>
            </a:extLst>
          </p:cNvPr>
          <p:cNvSpPr>
            <a:spLocks noGrp="1"/>
          </p:cNvSpPr>
          <p:nvPr>
            <p:ph type="title" hasCustomPrompt="1"/>
          </p:nvPr>
        </p:nvSpPr>
        <p:spPr>
          <a:xfrm>
            <a:off x="443812" y="392517"/>
            <a:ext cx="11277599" cy="416560"/>
          </a:xfrm>
          <a:prstGeom prst="rect">
            <a:avLst/>
          </a:prstGeom>
        </p:spPr>
        <p:txBody>
          <a:bodyPr lIns="0" tIns="0" rIns="0" bIns="0"/>
          <a:lstStyle>
            <a:lvl1pPr>
              <a:defRPr b="1" i="0">
                <a:solidFill>
                  <a:schemeClr val="accent1"/>
                </a:solidFill>
                <a:latin typeface="Aptos Narrow" panose="020B0004020202020204" pitchFamily="34" charset="0"/>
              </a:defRPr>
            </a:lvl1pPr>
          </a:lstStyle>
          <a:p>
            <a:pPr lvl="0"/>
            <a:r>
              <a:rPr lang="en-US"/>
              <a:t>One Text Box</a:t>
            </a:r>
          </a:p>
        </p:txBody>
      </p:sp>
      <p:sp>
        <p:nvSpPr>
          <p:cNvPr id="15" name="Subtitle">
            <a:extLst>
              <a:ext uri="{FF2B5EF4-FFF2-40B4-BE49-F238E27FC236}">
                <a16:creationId xmlns:a16="http://schemas.microsoft.com/office/drawing/2014/main" id="{3E1EE41B-8AFD-3F5F-D494-9059C24903F0}"/>
              </a:ext>
            </a:extLst>
          </p:cNvPr>
          <p:cNvSpPr>
            <a:spLocks noGrp="1"/>
          </p:cNvSpPr>
          <p:nvPr>
            <p:ph type="body" sz="quarter" idx="11" hasCustomPrompt="1"/>
          </p:nvPr>
        </p:nvSpPr>
        <p:spPr>
          <a:xfrm>
            <a:off x="444030" y="831251"/>
            <a:ext cx="11277599" cy="416560"/>
          </a:xfrm>
          <a:prstGeom prst="rect">
            <a:avLst/>
          </a:prstGeom>
        </p:spPr>
        <p:txBody>
          <a:bodyPr lIns="0" tIns="0" rIns="0" bIns="0"/>
          <a:lstStyle>
            <a:lvl1pPr marL="0" indent="0">
              <a:lnSpc>
                <a:spcPts val="4200"/>
              </a:lnSpc>
              <a:spcBef>
                <a:spcPts val="0"/>
              </a:spcBef>
              <a:buNone/>
              <a:defRPr sz="3600" b="0" i="0">
                <a:solidFill>
                  <a:srgbClr val="4179A8"/>
                </a:solidFill>
                <a:latin typeface="Aptos Narrow"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 box">
            <a:extLst>
              <a:ext uri="{FF2B5EF4-FFF2-40B4-BE49-F238E27FC236}">
                <a16:creationId xmlns:a16="http://schemas.microsoft.com/office/drawing/2014/main" id="{D5531057-6D8A-31C1-E72F-9F906B688FEA}"/>
              </a:ext>
            </a:extLst>
          </p:cNvPr>
          <p:cNvSpPr>
            <a:spLocks noGrp="1"/>
          </p:cNvSpPr>
          <p:nvPr>
            <p:ph type="body" sz="quarter" idx="12"/>
          </p:nvPr>
        </p:nvSpPr>
        <p:spPr>
          <a:xfrm>
            <a:off x="457200" y="1819273"/>
            <a:ext cx="11251780" cy="3977640"/>
          </a:xfrm>
          <a:prstGeom prst="rect">
            <a:avLst/>
          </a:prstGeom>
        </p:spPr>
        <p:txBody>
          <a:bodyPr lIns="0" tIns="0" rIns="0" bIns="0"/>
          <a:lstStyle>
            <a:lvl1pPr marL="342900" indent="-342900">
              <a:buSzPct val="100000"/>
              <a:buFont typeface="Arial" panose="020B0604020202020204" pitchFamily="34" charset="0"/>
              <a:buChar char="•"/>
              <a:tabLst/>
              <a:defRPr lang="en-US" sz="2400" b="0" i="0" kern="1200" dirty="0" smtClean="0">
                <a:solidFill>
                  <a:schemeClr val="accent4"/>
                </a:solidFill>
                <a:latin typeface="Aptos Narrow" panose="020B0004020202020204" pitchFamily="34" charset="0"/>
                <a:ea typeface="+mn-ea"/>
                <a:cs typeface="+mn-cs"/>
              </a:defRPr>
            </a:lvl1pPr>
            <a:lvl2pPr marL="352425" indent="-123825">
              <a:buFont typeface="Arial" panose="020B0604020202020204" pitchFamily="34" charset="0"/>
              <a:buChar char="•"/>
              <a:tabLst/>
              <a:defRPr sz="2200" b="0" i="0">
                <a:solidFill>
                  <a:schemeClr val="accent4"/>
                </a:solidFill>
                <a:latin typeface="Aptos Narrow" panose="020B0004020202020204" pitchFamily="34" charset="0"/>
              </a:defRPr>
            </a:lvl2pPr>
            <a:lvl3pPr marL="804863" indent="-223838">
              <a:buFont typeface="Arial" panose="020B0604020202020204" pitchFamily="34" charset="0"/>
              <a:buChar char="•"/>
              <a:tabLst/>
              <a:defRPr sz="2000" b="0" i="0">
                <a:solidFill>
                  <a:schemeClr val="accent4"/>
                </a:solidFill>
                <a:latin typeface="Aptos Narrow" panose="020B0004020202020204" pitchFamily="34" charset="0"/>
              </a:defRPr>
            </a:lvl3pPr>
            <a:lvl4pPr marL="574675" indent="0">
              <a:buNone/>
              <a:tabLst/>
              <a:defRPr b="0" i="0">
                <a:solidFill>
                  <a:schemeClr val="accent4"/>
                </a:solidFill>
                <a:latin typeface="Aptos Narrow" panose="020B0004020202020204" pitchFamily="34" charset="0"/>
              </a:defRPr>
            </a:lvl4pPr>
            <a:lvl5pPr marL="801688" indent="0">
              <a:buNone/>
              <a:tabLst/>
              <a:defRPr b="0" i="0">
                <a:solidFill>
                  <a:schemeClr val="accent4"/>
                </a:solidFill>
                <a:latin typeface="Aptos Narrow" panose="020B0004020202020204" pitchFamily="34" charset="0"/>
              </a:defRPr>
            </a:lvl5pPr>
          </a:lstStyle>
          <a:p>
            <a:pPr marL="231775" lvl="0" indent="-231775">
              <a:buSzPct val="85000"/>
            </a:pPr>
            <a:r>
              <a:rPr lang="en-US"/>
              <a:t>Click to edit Master text styles</a:t>
            </a:r>
          </a:p>
        </p:txBody>
      </p:sp>
      <p:pic>
        <p:nvPicPr>
          <p:cNvPr id="14" name="Logo">
            <a:extLst>
              <a:ext uri="{FF2B5EF4-FFF2-40B4-BE49-F238E27FC236}">
                <a16:creationId xmlns:a16="http://schemas.microsoft.com/office/drawing/2014/main" id="{64139A27-7E24-EEB7-5649-59C59EAA05FC}"/>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7200" y="5962074"/>
            <a:ext cx="578485" cy="578485"/>
          </a:xfrm>
          <a:prstGeom prst="rect">
            <a:avLst/>
          </a:prstGeom>
        </p:spPr>
      </p:pic>
      <p:sp>
        <p:nvSpPr>
          <p:cNvPr id="16" name="URL">
            <a:extLst>
              <a:ext uri="{FF2B5EF4-FFF2-40B4-BE49-F238E27FC236}">
                <a16:creationId xmlns:a16="http://schemas.microsoft.com/office/drawing/2014/main" id="{7C5A9B7E-D95F-7D03-833D-7B98F64AA923}"/>
              </a:ext>
              <a:ext uri="{C183D7F6-B498-43B3-948B-1728B52AA6E4}">
                <adec:decorative xmlns:adec="http://schemas.microsoft.com/office/drawing/2017/decorative" val="1"/>
              </a:ext>
            </a:extLst>
          </p:cNvPr>
          <p:cNvSpPr txBox="1"/>
          <p:nvPr userDrawn="1"/>
        </p:nvSpPr>
        <p:spPr>
          <a:xfrm>
            <a:off x="1155527" y="6171439"/>
            <a:ext cx="5143500"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accent3"/>
                </a:solidFill>
                <a:latin typeface="Aptos Narrow" panose="020B0004020202020204" pitchFamily="34" charset="0"/>
              </a:rPr>
              <a:t>nj.gov</a:t>
            </a:r>
            <a:r>
              <a:rPr lang="en-US" sz="1200" b="1" i="0">
                <a:solidFill>
                  <a:schemeClr val="tx2"/>
                </a:solidFill>
                <a:latin typeface="Aptos Narrow" panose="020B0004020202020204" pitchFamily="34" charset="0"/>
              </a:rPr>
              <a:t>/education</a:t>
            </a:r>
          </a:p>
        </p:txBody>
      </p:sp>
      <p:sp>
        <p:nvSpPr>
          <p:cNvPr id="12" name="Slide #">
            <a:extLst>
              <a:ext uri="{FF2B5EF4-FFF2-40B4-BE49-F238E27FC236}">
                <a16:creationId xmlns:a16="http://schemas.microsoft.com/office/drawing/2014/main" id="{9787123B-FAB8-76E2-7CC2-F668696EF13A}"/>
              </a:ext>
            </a:extLst>
          </p:cNvPr>
          <p:cNvSpPr txBox="1"/>
          <p:nvPr userDrawn="1"/>
        </p:nvSpPr>
        <p:spPr>
          <a:xfrm>
            <a:off x="6577912" y="6171439"/>
            <a:ext cx="5143500" cy="184666"/>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B2C32-F27B-A04A-A51B-01FB410A5002}" type="slidenum">
              <a:rPr lang="en-US" sz="1200" smtClean="0">
                <a:solidFill>
                  <a:schemeClr val="accent3"/>
                </a:solidFill>
              </a:rPr>
              <a:t>‹#›</a:t>
            </a:fld>
            <a:endParaRPr lang="en-US" sz="1200">
              <a:solidFill>
                <a:schemeClr val="accent3"/>
              </a:solidFill>
            </a:endParaRPr>
          </a:p>
        </p:txBody>
      </p:sp>
    </p:spTree>
    <p:extLst>
      <p:ext uri="{BB962C8B-B14F-4D97-AF65-F5344CB8AC3E}">
        <p14:creationId xmlns:p14="http://schemas.microsoft.com/office/powerpoint/2010/main" val="29350981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guide id="3" pos="288" userDrawn="1">
          <p15:clr>
            <a:srgbClr val="FBAE40"/>
          </p15:clr>
        </p15:guide>
        <p15:guide id="4" pos="7392" userDrawn="1">
          <p15:clr>
            <a:srgbClr val="FBAE40"/>
          </p15:clr>
        </p15:guide>
        <p15:guide id="5" orient="horz" pos="288" userDrawn="1">
          <p15:clr>
            <a:srgbClr val="FBAE40"/>
          </p15:clr>
        </p15:guide>
        <p15:guide id="6" orient="horz" pos="4032" userDrawn="1">
          <p15:clr>
            <a:srgbClr val="FBAE40"/>
          </p15:clr>
        </p15:guide>
        <p15:guide id="7" orient="horz" pos="852" userDrawn="1">
          <p15:clr>
            <a:srgbClr val="FBAE40"/>
          </p15:clr>
        </p15:guide>
        <p15:guide id="8" orient="horz" pos="3648" userDrawn="1">
          <p15:clr>
            <a:srgbClr val="FBAE40"/>
          </p15:clr>
        </p15:guide>
        <p15:guide id="9" orient="horz" pos="1146" userDrawn="1">
          <p15:clr>
            <a:srgbClr val="FBAE40"/>
          </p15:clr>
        </p15:guide>
        <p15:guide id="10" pos="3984" userDrawn="1">
          <p15:clr>
            <a:srgbClr val="FBAE40"/>
          </p15:clr>
        </p15:guide>
        <p15:guide id="11" pos="369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08861"/>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95" r:id="rId4"/>
    <p:sldLayoutId id="2147483687" r:id="rId5"/>
    <p:sldLayoutId id="2147483696" r:id="rId6"/>
    <p:sldLayoutId id="2147483674" r:id="rId7"/>
    <p:sldLayoutId id="2147483688" r:id="rId8"/>
    <p:sldLayoutId id="2147483657" r:id="rId9"/>
    <p:sldLayoutId id="2147483649" r:id="rId10"/>
    <p:sldLayoutId id="2147483652" r:id="rId11"/>
    <p:sldLayoutId id="2147483681" r:id="rId12"/>
    <p:sldLayoutId id="2147483658" r:id="rId13"/>
    <p:sldLayoutId id="2147483676" r:id="rId14"/>
    <p:sldLayoutId id="2147483659" r:id="rId15"/>
    <p:sldLayoutId id="2147483684" r:id="rId16"/>
    <p:sldLayoutId id="2147483689" r:id="rId17"/>
    <p:sldLayoutId id="2147483653" r:id="rId18"/>
    <p:sldLayoutId id="2147483655" r:id="rId19"/>
    <p:sldLayoutId id="2147483660" r:id="rId20"/>
    <p:sldLayoutId id="2147483675" r:id="rId21"/>
    <p:sldLayoutId id="2147483694" r:id="rId22"/>
    <p:sldLayoutId id="2147483697" r:id="rId23"/>
    <p:sldLayoutId id="2147483698" r:id="rId24"/>
    <p:sldLayoutId id="2147483664" r:id="rId25"/>
    <p:sldLayoutId id="2147483680" r:id="rId26"/>
    <p:sldLayoutId id="2147483677" r:id="rId27"/>
    <p:sldLayoutId id="2147483690" r:id="rId28"/>
    <p:sldLayoutId id="2147483691" r:id="rId29"/>
    <p:sldLayoutId id="2147483682" r:id="rId30"/>
    <p:sldLayoutId id="2147483678" r:id="rId31"/>
    <p:sldLayoutId id="2147483683" r:id="rId32"/>
    <p:sldLayoutId id="2147483692" r:id="rId33"/>
    <p:sldLayoutId id="2147483693" r:id="rId34"/>
    <p:sldLayoutId id="2147483665" r:id="rId35"/>
    <p:sldLayoutId id="2147483666" r:id="rId36"/>
    <p:sldLayoutId id="2147483667" r:id="rId37"/>
    <p:sldLayoutId id="2147483668" r:id="rId38"/>
    <p:sldLayoutId id="2147483654" r:id="rId39"/>
    <p:sldLayoutId id="2147483656" r:id="rId40"/>
    <p:sldLayoutId id="2147483669" r:id="rId41"/>
    <p:sldLayoutId id="2147483670" r:id="rId42"/>
    <p:sldLayoutId id="2147483671" r:id="rId43"/>
    <p:sldLayoutId id="2147483679" r:id="rId44"/>
    <p:sldLayoutId id="2147483673" r:id="rId45"/>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7F_CF0F5062.xm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hyperlink" Target="http://www.pbis.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j.gov/education/safety/wellness/selearnin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nationalp-3center.org/wp-content/uploads/2021/06/Transition-to-K_Recent-Research_2021.pdf" TargetMode="External"/><Relationship Id="rId4" Type="http://schemas.openxmlformats.org/officeDocument/2006/relationships/hyperlink" Target="https://nationalp-3center.org/resources/framework-for-planning-implementing-and-evaluating-p-3-approach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Beth.Wharton@doe.nj.gov" TargetMode="External"/><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hyperlink" Target="mailto:K-3Unit@doe.nj.gov%C2%A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hyperlink" Target="https://www.nj.gov/education/standards/alignment.shtml"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nationalp-3center.org/wp-content/uploads/2019/10/P-3-Framework.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nj.gov/education/earlychildhood/p3alignment/"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JDOE logo" descr="Logo: State of New Jersey Department of Education. The great seal of the state of New Jersey. Liberty and Prosperity 1776.">
            <a:extLst>
              <a:ext uri="{FF2B5EF4-FFF2-40B4-BE49-F238E27FC236}">
                <a16:creationId xmlns:a16="http://schemas.microsoft.com/office/drawing/2014/main" id="{5A3E66E7-B03D-B2B8-D27C-B945367D715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t="55" b="55"/>
          <a:stretch/>
        </p:blipFill>
        <p:spPr/>
      </p:pic>
      <p:sp>
        <p:nvSpPr>
          <p:cNvPr id="8" name="Title">
            <a:extLst>
              <a:ext uri="{FF2B5EF4-FFF2-40B4-BE49-F238E27FC236}">
                <a16:creationId xmlns:a16="http://schemas.microsoft.com/office/drawing/2014/main" id="{21C28231-29B2-6D74-604A-0C595D5E68FE}"/>
              </a:ext>
            </a:extLst>
          </p:cNvPr>
          <p:cNvSpPr>
            <a:spLocks noGrp="1"/>
          </p:cNvSpPr>
          <p:nvPr>
            <p:ph type="title"/>
          </p:nvPr>
        </p:nvSpPr>
        <p:spPr/>
        <p:txBody>
          <a:bodyPr/>
          <a:lstStyle/>
          <a:p>
            <a:r>
              <a:rPr lang="en-US" dirty="0"/>
              <a:t>New Jersey Department of Education</a:t>
            </a:r>
          </a:p>
        </p:txBody>
      </p:sp>
      <p:sp>
        <p:nvSpPr>
          <p:cNvPr id="13" name="Subtitle">
            <a:extLst>
              <a:ext uri="{FF2B5EF4-FFF2-40B4-BE49-F238E27FC236}">
                <a16:creationId xmlns:a16="http://schemas.microsoft.com/office/drawing/2014/main" id="{D6382FFC-C0C8-A740-3729-E08BBEE28114}"/>
              </a:ext>
            </a:extLst>
          </p:cNvPr>
          <p:cNvSpPr>
            <a:spLocks noGrp="1"/>
          </p:cNvSpPr>
          <p:nvPr>
            <p:ph type="body" sz="quarter" idx="13"/>
          </p:nvPr>
        </p:nvSpPr>
        <p:spPr/>
        <p:txBody>
          <a:bodyPr lIns="0" tIns="0" rIns="0" bIns="0" anchor="t"/>
          <a:lstStyle/>
          <a:p>
            <a:r>
              <a:rPr lang="en-US" sz="2800" dirty="0">
                <a:solidFill>
                  <a:srgbClr val="FEAD15"/>
                </a:solidFill>
                <a:latin typeface="Aptos"/>
              </a:rPr>
              <a:t>School Structures Supporting High-Quality Kindergarten Programs</a:t>
            </a:r>
            <a:endParaRPr lang="en-US" sz="2800" dirty="0">
              <a:solidFill>
                <a:srgbClr val="FEAD15"/>
              </a:solidFill>
            </a:endParaRPr>
          </a:p>
        </p:txBody>
      </p:sp>
      <p:sp>
        <p:nvSpPr>
          <p:cNvPr id="2" name="TextBox 1">
            <a:extLst>
              <a:ext uri="{FF2B5EF4-FFF2-40B4-BE49-F238E27FC236}">
                <a16:creationId xmlns:a16="http://schemas.microsoft.com/office/drawing/2014/main" id="{BDFAB846-5137-5914-FB0D-D5DF1B2EF926}"/>
              </a:ext>
            </a:extLst>
          </p:cNvPr>
          <p:cNvSpPr txBox="1"/>
          <p:nvPr/>
        </p:nvSpPr>
        <p:spPr>
          <a:xfrm>
            <a:off x="311609" y="4737773"/>
            <a:ext cx="6948506" cy="471155"/>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EAD15">
                    <a:lumMod val="60000"/>
                    <a:lumOff val="40000"/>
                  </a:srgbClr>
                </a:solidFill>
                <a:effectLst/>
                <a:uLnTx/>
                <a:uFillTx/>
                <a:latin typeface="Aptos Narrow" panose="020B0004020202020204" pitchFamily="34" charset="0"/>
                <a:ea typeface="+mn-ea"/>
                <a:cs typeface="+mn-cs"/>
              </a:rPr>
              <a:t>(Adapted from the Kindergarten Implementation Guidelines)</a:t>
            </a:r>
          </a:p>
        </p:txBody>
      </p:sp>
      <p:sp>
        <p:nvSpPr>
          <p:cNvPr id="75" name="Text Placeholder 74">
            <a:extLst>
              <a:ext uri="{FF2B5EF4-FFF2-40B4-BE49-F238E27FC236}">
                <a16:creationId xmlns:a16="http://schemas.microsoft.com/office/drawing/2014/main" id="{1568DD6C-D9FE-A372-DC5C-4011B5D07C57}"/>
              </a:ext>
            </a:extLst>
          </p:cNvPr>
          <p:cNvSpPr>
            <a:spLocks noGrp="1"/>
          </p:cNvSpPr>
          <p:nvPr>
            <p:ph type="body" sz="quarter" idx="11"/>
          </p:nvPr>
        </p:nvSpPr>
        <p:spPr>
          <a:xfrm>
            <a:off x="443812" y="5245145"/>
            <a:ext cx="8132182" cy="290478"/>
          </a:xfrm>
        </p:spPr>
        <p:txBody>
          <a:bodyPr/>
          <a:lstStyle/>
          <a:p>
            <a:pPr>
              <a:spcBef>
                <a:spcPts val="600"/>
              </a:spcBef>
            </a:pPr>
            <a:r>
              <a:rPr lang="en-US" dirty="0"/>
              <a:t>Beth Wharton, K-3 Coordinator</a:t>
            </a:r>
          </a:p>
        </p:txBody>
      </p:sp>
      <p:sp>
        <p:nvSpPr>
          <p:cNvPr id="76" name="Text Placeholder 75">
            <a:extLst>
              <a:ext uri="{FF2B5EF4-FFF2-40B4-BE49-F238E27FC236}">
                <a16:creationId xmlns:a16="http://schemas.microsoft.com/office/drawing/2014/main" id="{8AE9C331-F276-8A4F-760E-304513450750}"/>
              </a:ext>
            </a:extLst>
          </p:cNvPr>
          <p:cNvSpPr>
            <a:spLocks noGrp="1"/>
          </p:cNvSpPr>
          <p:nvPr>
            <p:ph type="body" sz="quarter" idx="12"/>
          </p:nvPr>
        </p:nvSpPr>
        <p:spPr>
          <a:xfrm>
            <a:off x="443812" y="5535623"/>
            <a:ext cx="8132182" cy="290478"/>
          </a:xfrm>
        </p:spPr>
        <p:txBody>
          <a:bodyPr/>
          <a:lstStyle/>
          <a:p>
            <a:r>
              <a:rPr lang="en-US" b="1" dirty="0"/>
              <a:t>K-3 Unit, Office of Standards</a:t>
            </a:r>
          </a:p>
        </p:txBody>
      </p:sp>
      <p:sp>
        <p:nvSpPr>
          <p:cNvPr id="39" name="Text Placeholder 38">
            <a:extLst>
              <a:ext uri="{FF2B5EF4-FFF2-40B4-BE49-F238E27FC236}">
                <a16:creationId xmlns:a16="http://schemas.microsoft.com/office/drawing/2014/main" id="{3725262E-04C1-2358-5626-50334BE1E70F}"/>
              </a:ext>
            </a:extLst>
          </p:cNvPr>
          <p:cNvSpPr>
            <a:spLocks noGrp="1"/>
          </p:cNvSpPr>
          <p:nvPr>
            <p:ph type="body" sz="quarter" idx="20"/>
          </p:nvPr>
        </p:nvSpPr>
        <p:spPr/>
        <p:txBody>
          <a:bodyPr/>
          <a:lstStyle/>
          <a:p>
            <a:r>
              <a:rPr lang="en-US" dirty="0"/>
              <a:t>nj.gov/</a:t>
            </a:r>
            <a:r>
              <a:rPr lang="en-US" dirty="0">
                <a:solidFill>
                  <a:schemeClr val="accent6"/>
                </a:solidFill>
              </a:rPr>
              <a:t>education</a:t>
            </a:r>
          </a:p>
        </p:txBody>
      </p:sp>
    </p:spTree>
    <p:extLst>
      <p:ext uri="{BB962C8B-B14F-4D97-AF65-F5344CB8AC3E}">
        <p14:creationId xmlns:p14="http://schemas.microsoft.com/office/powerpoint/2010/main" val="329407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C931-078F-54C7-19D0-AB5A4731CD4C}"/>
              </a:ext>
            </a:extLst>
          </p:cNvPr>
          <p:cNvSpPr>
            <a:spLocks noGrp="1"/>
          </p:cNvSpPr>
          <p:nvPr>
            <p:ph type="title"/>
          </p:nvPr>
        </p:nvSpPr>
        <p:spPr/>
        <p:txBody>
          <a:bodyPr/>
          <a:lstStyle/>
          <a:p>
            <a:r>
              <a:rPr lang="en-US" dirty="0">
                <a:latin typeface="Aptos Narrow"/>
              </a:rPr>
              <a:t>Key Components of Kindergarten Curricula</a:t>
            </a:r>
            <a:endParaRPr lang="en-US" dirty="0"/>
          </a:p>
        </p:txBody>
      </p:sp>
      <p:sp>
        <p:nvSpPr>
          <p:cNvPr id="4" name="Text Placeholder 3">
            <a:extLst>
              <a:ext uri="{FF2B5EF4-FFF2-40B4-BE49-F238E27FC236}">
                <a16:creationId xmlns:a16="http://schemas.microsoft.com/office/drawing/2014/main" id="{D4AEFC37-2EC9-2FF2-3991-C51FD2CF6B0E}"/>
              </a:ext>
            </a:extLst>
          </p:cNvPr>
          <p:cNvSpPr>
            <a:spLocks noGrp="1"/>
          </p:cNvSpPr>
          <p:nvPr>
            <p:ph type="body" sz="quarter" idx="14"/>
          </p:nvPr>
        </p:nvSpPr>
        <p:spPr>
          <a:xfrm>
            <a:off x="466726" y="1168071"/>
            <a:ext cx="5400675" cy="3977640"/>
          </a:xfrm>
        </p:spPr>
        <p:txBody>
          <a:bodyPr/>
          <a:lstStyle/>
          <a:p>
            <a:pPr marL="0" indent="0"/>
            <a:r>
              <a:rPr lang="en-US" sz="3200" dirty="0">
                <a:solidFill>
                  <a:srgbClr val="000000"/>
                </a:solidFill>
                <a:latin typeface="Aptos Narrow"/>
              </a:rPr>
              <a:t>Kindergarten curricula should be:</a:t>
            </a:r>
            <a:endParaRPr lang="en-US" sz="3200" dirty="0">
              <a:solidFill>
                <a:srgbClr val="444444"/>
              </a:solidFill>
              <a:latin typeface="Aptos Narrow"/>
            </a:endParaRPr>
          </a:p>
          <a:p>
            <a:pPr marL="457200" indent="-457200">
              <a:lnSpc>
                <a:spcPct val="100000"/>
              </a:lnSpc>
              <a:spcBef>
                <a:spcPts val="0"/>
              </a:spcBef>
              <a:buFont typeface="Arial" panose="020B0604020202020204" pitchFamily="34" charset="0"/>
              <a:buChar char="•"/>
            </a:pPr>
            <a:r>
              <a:rPr lang="en-US" sz="3200" dirty="0">
                <a:solidFill>
                  <a:srgbClr val="000000"/>
                </a:solidFill>
                <a:latin typeface="Aptos Narrow"/>
              </a:rPr>
              <a:t>Aligned to the NJSLS.</a:t>
            </a:r>
          </a:p>
          <a:p>
            <a:pPr>
              <a:lnSpc>
                <a:spcPct val="100000"/>
              </a:lnSpc>
              <a:spcBef>
                <a:spcPts val="0"/>
              </a:spcBef>
              <a:buFont typeface="Arial" panose="020B0604020202020204" pitchFamily="34" charset="0"/>
              <a:buChar char="•"/>
            </a:pPr>
            <a:r>
              <a:rPr lang="en-US" sz="3200" dirty="0">
                <a:solidFill>
                  <a:srgbClr val="000000"/>
                </a:solidFill>
                <a:latin typeface="Aptos Narrow"/>
              </a:rPr>
              <a:t>Developmentally appropriate. </a:t>
            </a:r>
          </a:p>
          <a:p>
            <a:pPr>
              <a:lnSpc>
                <a:spcPct val="100000"/>
              </a:lnSpc>
              <a:spcBef>
                <a:spcPts val="0"/>
              </a:spcBef>
              <a:buFont typeface="Arial" panose="020B0604020202020204" pitchFamily="34" charset="0"/>
              <a:buChar char="•"/>
            </a:pPr>
            <a:r>
              <a:rPr lang="en-US" sz="3200" dirty="0">
                <a:solidFill>
                  <a:srgbClr val="000000"/>
                </a:solidFill>
                <a:latin typeface="Aptos Narrow"/>
              </a:rPr>
              <a:t>Built on intentional goals.</a:t>
            </a:r>
          </a:p>
          <a:p>
            <a:pPr>
              <a:lnSpc>
                <a:spcPct val="100000"/>
              </a:lnSpc>
              <a:spcBef>
                <a:spcPts val="0"/>
              </a:spcBef>
              <a:buFont typeface="Arial" panose="020B0604020202020204" pitchFamily="34" charset="0"/>
              <a:buChar char="•"/>
            </a:pPr>
            <a:r>
              <a:rPr lang="en-US" sz="3200" dirty="0">
                <a:solidFill>
                  <a:srgbClr val="000000"/>
                </a:solidFill>
                <a:latin typeface="Aptos Narrow"/>
              </a:rPr>
              <a:t>Engaging for young learners.</a:t>
            </a:r>
          </a:p>
          <a:p>
            <a:pPr>
              <a:lnSpc>
                <a:spcPct val="100000"/>
              </a:lnSpc>
              <a:spcBef>
                <a:spcPts val="0"/>
              </a:spcBef>
              <a:buFont typeface="Arial" panose="020B0604020202020204" pitchFamily="34" charset="0"/>
              <a:buChar char="•"/>
            </a:pPr>
            <a:r>
              <a:rPr lang="en-US" sz="3200" dirty="0">
                <a:solidFill>
                  <a:srgbClr val="000000"/>
                </a:solidFill>
                <a:latin typeface="Aptos Narrow"/>
              </a:rPr>
              <a:t>Inclusive of critical concepts and foundational knowledge.</a:t>
            </a:r>
            <a:endParaRPr lang="en-US" sz="3200" dirty="0"/>
          </a:p>
        </p:txBody>
      </p:sp>
      <p:pic>
        <p:nvPicPr>
          <p:cNvPr id="3" name="Picture Placeholder 2" descr="An view of a child playing with letters on the floor from above.">
            <a:extLst>
              <a:ext uri="{FF2B5EF4-FFF2-40B4-BE49-F238E27FC236}">
                <a16:creationId xmlns:a16="http://schemas.microsoft.com/office/drawing/2014/main" id="{B35C2F55-4EE1-0143-3A83-026C59E10378}"/>
              </a:ext>
            </a:extLst>
          </p:cNvPr>
          <p:cNvPicPr>
            <a:picLocks noGrp="1" noChangeAspect="1"/>
          </p:cNvPicPr>
          <p:nvPr>
            <p:ph type="pic" sz="quarter" idx="13"/>
          </p:nvPr>
        </p:nvPicPr>
        <p:blipFill>
          <a:blip r:embed="rId3"/>
          <a:srcRect t="1792" b="1792"/>
          <a:stretch>
            <a:fillRect/>
          </a:stretch>
        </p:blipFill>
        <p:spPr>
          <a:xfrm>
            <a:off x="6507480" y="1819276"/>
            <a:ext cx="5227320" cy="3357265"/>
          </a:xfrm>
          <a:prstGeom prst="rect">
            <a:avLst/>
          </a:prstGeom>
        </p:spPr>
      </p:pic>
    </p:spTree>
    <p:extLst>
      <p:ext uri="{BB962C8B-B14F-4D97-AF65-F5344CB8AC3E}">
        <p14:creationId xmlns:p14="http://schemas.microsoft.com/office/powerpoint/2010/main" val="53309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3675-6F8A-ECE5-DBE7-329DB4B39160}"/>
              </a:ext>
            </a:extLst>
          </p:cNvPr>
          <p:cNvSpPr>
            <a:spLocks noGrp="1"/>
          </p:cNvSpPr>
          <p:nvPr>
            <p:ph type="title"/>
          </p:nvPr>
        </p:nvSpPr>
        <p:spPr/>
        <p:txBody>
          <a:bodyPr/>
          <a:lstStyle/>
          <a:p>
            <a:r>
              <a:rPr lang="en-US" dirty="0"/>
              <a:t>Professional Learning for Kindergarten Educators</a:t>
            </a:r>
          </a:p>
        </p:txBody>
      </p:sp>
      <p:pic>
        <p:nvPicPr>
          <p:cNvPr id="7" name="Picture Placeholder 6" descr="Photograph from behind of people in a meeting with hands raised.">
            <a:extLst>
              <a:ext uri="{FF2B5EF4-FFF2-40B4-BE49-F238E27FC236}">
                <a16:creationId xmlns:a16="http://schemas.microsoft.com/office/drawing/2014/main" id="{5EF8AD75-6FF3-8D14-D614-8BC3E88EB0E0}"/>
              </a:ext>
            </a:extLst>
          </p:cNvPr>
          <p:cNvPicPr>
            <a:picLocks noGrp="1" noChangeAspect="1"/>
          </p:cNvPicPr>
          <p:nvPr>
            <p:ph type="pic" sz="quarter" idx="13"/>
          </p:nvPr>
        </p:nvPicPr>
        <p:blipFill>
          <a:blip r:embed="rId3"/>
          <a:srcRect l="1314" r="1314"/>
          <a:stretch>
            <a:fillRect/>
          </a:stretch>
        </p:blipFill>
        <p:spPr>
          <a:xfrm>
            <a:off x="443812" y="1440180"/>
            <a:ext cx="5410200" cy="3977640"/>
          </a:xfrm>
          <a:prstGeom prst="rect">
            <a:avLst/>
          </a:prstGeom>
        </p:spPr>
      </p:pic>
      <p:sp>
        <p:nvSpPr>
          <p:cNvPr id="5" name="Text Placeholder 4">
            <a:extLst>
              <a:ext uri="{FF2B5EF4-FFF2-40B4-BE49-F238E27FC236}">
                <a16:creationId xmlns:a16="http://schemas.microsoft.com/office/drawing/2014/main" id="{B87A994F-F431-CA6E-250F-842C2172D74D}"/>
              </a:ext>
            </a:extLst>
          </p:cNvPr>
          <p:cNvSpPr>
            <a:spLocks noGrp="1"/>
          </p:cNvSpPr>
          <p:nvPr>
            <p:ph type="body" sz="quarter" idx="14"/>
          </p:nvPr>
        </p:nvSpPr>
        <p:spPr>
          <a:xfrm>
            <a:off x="6334125" y="1615440"/>
            <a:ext cx="5410200" cy="4181475"/>
          </a:xfrm>
        </p:spPr>
        <p:txBody>
          <a:bodyPr/>
          <a:lstStyle/>
          <a:p>
            <a:r>
              <a:rPr lang="en-US" sz="2800" i="1" dirty="0"/>
              <a:t>“Engage in continuous, collaborative learning to inform practice</a:t>
            </a:r>
            <a:r>
              <a:rPr lang="en-US" sz="2800" dirty="0"/>
              <a:t>”</a:t>
            </a:r>
            <a:endParaRPr lang="en-US" dirty="0"/>
          </a:p>
          <a:p>
            <a:r>
              <a:rPr lang="en-US" dirty="0"/>
              <a:t>(</a:t>
            </a:r>
            <a:r>
              <a:rPr lang="en-US" sz="2000" dirty="0"/>
              <a:t>The NAEYC Professional Standards and Competencies for Early Childhood Educators, 2019)</a:t>
            </a:r>
          </a:p>
        </p:txBody>
      </p:sp>
    </p:spTree>
    <p:extLst>
      <p:ext uri="{BB962C8B-B14F-4D97-AF65-F5344CB8AC3E}">
        <p14:creationId xmlns:p14="http://schemas.microsoft.com/office/powerpoint/2010/main" val="123194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8907-7DF1-3790-91F9-FFAFA43593F7}"/>
              </a:ext>
            </a:extLst>
          </p:cNvPr>
          <p:cNvSpPr>
            <a:spLocks noGrp="1"/>
          </p:cNvSpPr>
          <p:nvPr>
            <p:ph type="title"/>
          </p:nvPr>
        </p:nvSpPr>
        <p:spPr/>
        <p:txBody>
          <a:bodyPr/>
          <a:lstStyle/>
          <a:p>
            <a:r>
              <a:rPr lang="en-US" dirty="0"/>
              <a:t>Professional Learning Communities</a:t>
            </a:r>
          </a:p>
        </p:txBody>
      </p:sp>
      <p:sp>
        <p:nvSpPr>
          <p:cNvPr id="4" name="Text Placeholder 3">
            <a:extLst>
              <a:ext uri="{FF2B5EF4-FFF2-40B4-BE49-F238E27FC236}">
                <a16:creationId xmlns:a16="http://schemas.microsoft.com/office/drawing/2014/main" id="{EAB180A9-758C-4D0F-4855-B86E59145B0E}"/>
              </a:ext>
            </a:extLst>
          </p:cNvPr>
          <p:cNvSpPr>
            <a:spLocks noGrp="1"/>
          </p:cNvSpPr>
          <p:nvPr>
            <p:ph type="body" sz="quarter" idx="14"/>
          </p:nvPr>
        </p:nvSpPr>
        <p:spPr>
          <a:xfrm>
            <a:off x="457200" y="1162050"/>
            <a:ext cx="5400675" cy="4634865"/>
          </a:xfrm>
        </p:spPr>
        <p:txBody>
          <a:bodyPr/>
          <a:lstStyle/>
          <a:p>
            <a:pPr>
              <a:buFont typeface="Arial" panose="020B0604020202020204" pitchFamily="34" charset="0"/>
              <a:buChar char="•"/>
            </a:pPr>
            <a:r>
              <a:rPr lang="en-US" dirty="0">
                <a:solidFill>
                  <a:srgbClr val="000000"/>
                </a:solidFill>
                <a:latin typeface="Aptos Narrow"/>
              </a:rPr>
              <a:t>Professional Learning Communities (PLCs) are groups of educators that meet to identify and focus on improving teaching practices and the impact on student learning and development.</a:t>
            </a:r>
            <a:endParaRPr lang="en-US" dirty="0">
              <a:latin typeface="Aptos Narrow"/>
            </a:endParaRPr>
          </a:p>
          <a:p>
            <a:pPr>
              <a:buFont typeface="Arial" panose="020B0604020202020204" pitchFamily="34" charset="0"/>
              <a:buChar char="•"/>
            </a:pPr>
            <a:r>
              <a:rPr lang="en-US" dirty="0">
                <a:latin typeface="Aptos Narrow"/>
              </a:rPr>
              <a:t>The job of the facilitator is to communicate with the team members about the topic of the session, how members need to prepare, and the protocols that will be used. </a:t>
            </a:r>
          </a:p>
          <a:p>
            <a:pPr>
              <a:buFont typeface="Arial" panose="020B0604020202020204" pitchFamily="34" charset="0"/>
              <a:buChar char="•"/>
            </a:pPr>
            <a:r>
              <a:rPr lang="en-US" dirty="0">
                <a:latin typeface="Aptos Narrow"/>
              </a:rPr>
              <a:t>To build capacity, all teachers can take the facilitator’s role at one time or another.</a:t>
            </a:r>
          </a:p>
        </p:txBody>
      </p:sp>
      <p:pic>
        <p:nvPicPr>
          <p:cNvPr id="7" name="Picture Placeholder 6" descr="Photograph of people looking ahead in a meeting.">
            <a:extLst>
              <a:ext uri="{FF2B5EF4-FFF2-40B4-BE49-F238E27FC236}">
                <a16:creationId xmlns:a16="http://schemas.microsoft.com/office/drawing/2014/main" id="{825F5656-687D-B83C-8B92-BD1A4E7320F3}"/>
              </a:ext>
            </a:extLst>
          </p:cNvPr>
          <p:cNvPicPr>
            <a:picLocks noGrp="1" noChangeAspect="1"/>
          </p:cNvPicPr>
          <p:nvPr>
            <p:ph type="pic" sz="quarter" idx="13"/>
          </p:nvPr>
        </p:nvPicPr>
        <p:blipFill>
          <a:blip r:embed="rId3"/>
          <a:srcRect l="4612" r="4612"/>
          <a:stretch>
            <a:fillRect/>
          </a:stretch>
        </p:blipFill>
        <p:spPr>
          <a:xfrm>
            <a:off x="6334127" y="1261715"/>
            <a:ext cx="5410200" cy="3977640"/>
          </a:xfrm>
          <a:prstGeom prst="rect">
            <a:avLst/>
          </a:prstGeom>
        </p:spPr>
      </p:pic>
    </p:spTree>
    <p:extLst>
      <p:ext uri="{BB962C8B-B14F-4D97-AF65-F5344CB8AC3E}">
        <p14:creationId xmlns:p14="http://schemas.microsoft.com/office/powerpoint/2010/main" val="413491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A0EE-F1B6-BCB4-4988-4030C3E7DD7C}"/>
              </a:ext>
            </a:extLst>
          </p:cNvPr>
          <p:cNvSpPr>
            <a:spLocks noGrp="1"/>
          </p:cNvSpPr>
          <p:nvPr>
            <p:ph type="title"/>
          </p:nvPr>
        </p:nvSpPr>
        <p:spPr/>
        <p:txBody>
          <a:bodyPr/>
          <a:lstStyle/>
          <a:p>
            <a:r>
              <a:rPr lang="en-US" dirty="0"/>
              <a:t>Classroom Coaching in Kindergarten</a:t>
            </a:r>
          </a:p>
        </p:txBody>
      </p:sp>
      <p:sp>
        <p:nvSpPr>
          <p:cNvPr id="4" name="Text Placeholder 3">
            <a:extLst>
              <a:ext uri="{FF2B5EF4-FFF2-40B4-BE49-F238E27FC236}">
                <a16:creationId xmlns:a16="http://schemas.microsoft.com/office/drawing/2014/main" id="{D982F83D-C4FE-DA8B-D142-A0D740B63E87}"/>
              </a:ext>
            </a:extLst>
          </p:cNvPr>
          <p:cNvSpPr>
            <a:spLocks noGrp="1"/>
          </p:cNvSpPr>
          <p:nvPr>
            <p:ph type="body" sz="quarter" idx="14"/>
          </p:nvPr>
        </p:nvSpPr>
        <p:spPr>
          <a:xfrm>
            <a:off x="246743" y="1204686"/>
            <a:ext cx="6371771" cy="4592229"/>
          </a:xfrm>
        </p:spPr>
        <p:txBody>
          <a:bodyPr/>
          <a:lstStyle/>
          <a:p>
            <a:pPr>
              <a:buFont typeface="Arial" panose="020B0604020202020204" pitchFamily="34" charset="0"/>
              <a:buChar char="•"/>
            </a:pPr>
            <a:r>
              <a:rPr lang="en-US" dirty="0"/>
              <a:t>Research has found that coaching had a more positive effect than traditional forms of professional development (Kraft, Blazar, &amp; Hogan, 2018). </a:t>
            </a:r>
          </a:p>
          <a:p>
            <a:pPr>
              <a:buFont typeface="Arial" panose="020B0604020202020204" pitchFamily="34" charset="0"/>
              <a:buChar char="•"/>
            </a:pPr>
            <a:r>
              <a:rPr lang="en-US" dirty="0"/>
              <a:t>Coaches with expertise in early childhood education can provide teachers with the opportunity to reinforce research-proven methods of pedagogy.</a:t>
            </a:r>
          </a:p>
          <a:p>
            <a:pPr>
              <a:buFont typeface="Arial" panose="020B0604020202020204" pitchFamily="34" charset="0"/>
              <a:buChar char="•"/>
            </a:pPr>
            <a:r>
              <a:rPr lang="en-US" dirty="0"/>
              <a:t>Instructional coaches are invaluable resources for classroom teachers that support instructional goals and provide feedback that directly improves teaching practices and student learning.</a:t>
            </a:r>
          </a:p>
        </p:txBody>
      </p:sp>
      <p:pic>
        <p:nvPicPr>
          <p:cNvPr id="7" name="Picture Placeholder 6" descr="Photograph of a person standing in front of a whiteboard. The person is holding a marker in one hand.">
            <a:extLst>
              <a:ext uri="{FF2B5EF4-FFF2-40B4-BE49-F238E27FC236}">
                <a16:creationId xmlns:a16="http://schemas.microsoft.com/office/drawing/2014/main" id="{8862133F-CA02-8212-4348-8F2F0A180F7D}"/>
              </a:ext>
            </a:extLst>
          </p:cNvPr>
          <p:cNvPicPr>
            <a:picLocks noGrp="1" noChangeAspect="1"/>
          </p:cNvPicPr>
          <p:nvPr>
            <p:ph type="pic" sz="quarter" idx="13"/>
          </p:nvPr>
        </p:nvPicPr>
        <p:blipFill>
          <a:blip r:embed="rId3"/>
          <a:srcRect l="8136" r="8136"/>
          <a:stretch>
            <a:fillRect/>
          </a:stretch>
        </p:blipFill>
        <p:spPr>
          <a:xfrm>
            <a:off x="7590971" y="1819276"/>
            <a:ext cx="4143829" cy="3718022"/>
          </a:xfrm>
          <a:prstGeom prst="rect">
            <a:avLst/>
          </a:prstGeom>
        </p:spPr>
      </p:pic>
    </p:spTree>
    <p:extLst>
      <p:ext uri="{BB962C8B-B14F-4D97-AF65-F5344CB8AC3E}">
        <p14:creationId xmlns:p14="http://schemas.microsoft.com/office/powerpoint/2010/main" val="334157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8790-DC5F-482F-99BA-EB1CB5E0CB72}"/>
              </a:ext>
            </a:extLst>
          </p:cNvPr>
          <p:cNvSpPr>
            <a:spLocks noGrp="1"/>
          </p:cNvSpPr>
          <p:nvPr>
            <p:ph type="title"/>
          </p:nvPr>
        </p:nvSpPr>
        <p:spPr/>
        <p:txBody>
          <a:bodyPr/>
          <a:lstStyle/>
          <a:p>
            <a:r>
              <a:rPr lang="en-US" dirty="0"/>
              <a:t>Classroom Learning Walks</a:t>
            </a:r>
          </a:p>
        </p:txBody>
      </p:sp>
      <p:sp>
        <p:nvSpPr>
          <p:cNvPr id="4" name="Text Placeholder 3">
            <a:extLst>
              <a:ext uri="{FF2B5EF4-FFF2-40B4-BE49-F238E27FC236}">
                <a16:creationId xmlns:a16="http://schemas.microsoft.com/office/drawing/2014/main" id="{F1F96545-40DC-0CC3-FA5D-5B2B66579570}"/>
              </a:ext>
            </a:extLst>
          </p:cNvPr>
          <p:cNvSpPr>
            <a:spLocks noGrp="1"/>
          </p:cNvSpPr>
          <p:nvPr>
            <p:ph type="body" sz="quarter" idx="14"/>
          </p:nvPr>
        </p:nvSpPr>
        <p:spPr>
          <a:xfrm>
            <a:off x="443811" y="1195160"/>
            <a:ext cx="7727731" cy="4928914"/>
          </a:xfrm>
        </p:spPr>
        <p:txBody>
          <a:bodyPr/>
          <a:lstStyle/>
          <a:p>
            <a:pPr>
              <a:buFont typeface="Arial" panose="020B0604020202020204" pitchFamily="34" charset="0"/>
              <a:buChar char="•"/>
            </a:pPr>
            <a:r>
              <a:rPr lang="en-US" dirty="0">
                <a:solidFill>
                  <a:schemeClr val="tx1"/>
                </a:solidFill>
              </a:rPr>
              <a:t>Prior to a learning walk, a purpose or focal point for the walk is determined by the administrators or teachers.</a:t>
            </a:r>
          </a:p>
          <a:p>
            <a:pPr>
              <a:buFont typeface="Arial" panose="020B0604020202020204" pitchFamily="34" charset="0"/>
              <a:buChar char="•"/>
            </a:pPr>
            <a:r>
              <a:rPr lang="en-US" dirty="0">
                <a:solidFill>
                  <a:schemeClr val="tx1"/>
                </a:solidFill>
              </a:rPr>
              <a:t> A tool is developed for the classroom walk. This tool can be created by teachers, coaches, or administrators. </a:t>
            </a:r>
          </a:p>
          <a:p>
            <a:pPr>
              <a:buFont typeface="Arial" panose="020B0604020202020204" pitchFamily="34" charset="0"/>
              <a:buChar char="•"/>
            </a:pPr>
            <a:r>
              <a:rPr lang="en-US" dirty="0">
                <a:solidFill>
                  <a:schemeClr val="tx1"/>
                </a:solidFill>
              </a:rPr>
              <a:t>During the learning walk, teachers spend no more than fifteen minutes in each classroom they visit to observe only the targeted focus of the walk. </a:t>
            </a:r>
          </a:p>
          <a:p>
            <a:pPr>
              <a:buFont typeface="Arial" panose="020B0604020202020204" pitchFamily="34" charset="0"/>
              <a:buChar char="•"/>
            </a:pPr>
            <a:r>
              <a:rPr lang="en-US" dirty="0">
                <a:solidFill>
                  <a:schemeClr val="tx1"/>
                </a:solidFill>
              </a:rPr>
              <a:t>Following the walk, the teachers reflect and develop a plan of action to improve practice in their own classroom and in the school. </a:t>
            </a:r>
          </a:p>
          <a:p>
            <a:pPr>
              <a:buFont typeface="Arial" panose="020B0604020202020204" pitchFamily="34" charset="0"/>
              <a:buChar char="•"/>
            </a:pPr>
            <a:r>
              <a:rPr lang="en-US" dirty="0">
                <a:solidFill>
                  <a:schemeClr val="tx1"/>
                </a:solidFill>
              </a:rPr>
              <a:t>These learning walks can also help administrators make professional development decisions specific to the kindergarten portion of the district’s overall plan.</a:t>
            </a:r>
          </a:p>
        </p:txBody>
      </p:sp>
      <p:pic>
        <p:nvPicPr>
          <p:cNvPr id="7" name="Picture Placeholder 6" descr="Photograph of two men looking at a whiteboard.">
            <a:extLst>
              <a:ext uri="{FF2B5EF4-FFF2-40B4-BE49-F238E27FC236}">
                <a16:creationId xmlns:a16="http://schemas.microsoft.com/office/drawing/2014/main" id="{2065075A-1F7A-3716-78A1-1CAD017138AD}"/>
              </a:ext>
            </a:extLst>
          </p:cNvPr>
          <p:cNvPicPr>
            <a:picLocks noGrp="1" noChangeAspect="1"/>
          </p:cNvPicPr>
          <p:nvPr>
            <p:ph type="pic" sz="quarter" idx="13"/>
          </p:nvPr>
        </p:nvPicPr>
        <p:blipFill>
          <a:blip r:embed="rId3"/>
          <a:srcRect l="18877" r="18877"/>
          <a:stretch>
            <a:fillRect/>
          </a:stretch>
        </p:blipFill>
        <p:spPr>
          <a:xfrm>
            <a:off x="8505825" y="1819275"/>
            <a:ext cx="3228975" cy="3978275"/>
          </a:xfrm>
          <a:prstGeom prst="rect">
            <a:avLst/>
          </a:prstGeom>
        </p:spPr>
      </p:pic>
    </p:spTree>
    <p:extLst>
      <p:ext uri="{BB962C8B-B14F-4D97-AF65-F5344CB8AC3E}">
        <p14:creationId xmlns:p14="http://schemas.microsoft.com/office/powerpoint/2010/main" val="873816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FA6B-B3AC-167B-48B8-DDB49BED8975}"/>
              </a:ext>
            </a:extLst>
          </p:cNvPr>
          <p:cNvSpPr>
            <a:spLocks noGrp="1"/>
          </p:cNvSpPr>
          <p:nvPr>
            <p:ph type="title"/>
          </p:nvPr>
        </p:nvSpPr>
        <p:spPr/>
        <p:txBody>
          <a:bodyPr/>
          <a:lstStyle/>
          <a:p>
            <a:r>
              <a:rPr lang="en-US" dirty="0"/>
              <a:t>Arranging the Kindergarten Classroom</a:t>
            </a:r>
          </a:p>
        </p:txBody>
      </p:sp>
      <p:sp>
        <p:nvSpPr>
          <p:cNvPr id="4" name="Text Placeholder 3">
            <a:extLst>
              <a:ext uri="{FF2B5EF4-FFF2-40B4-BE49-F238E27FC236}">
                <a16:creationId xmlns:a16="http://schemas.microsoft.com/office/drawing/2014/main" id="{73494C67-0DB2-7E3D-469A-578CE42352A3}"/>
              </a:ext>
            </a:extLst>
          </p:cNvPr>
          <p:cNvSpPr>
            <a:spLocks noGrp="1"/>
          </p:cNvSpPr>
          <p:nvPr>
            <p:ph type="body" sz="quarter" idx="14"/>
          </p:nvPr>
        </p:nvSpPr>
        <p:spPr>
          <a:xfrm>
            <a:off x="443812" y="1386487"/>
            <a:ext cx="6726951" cy="4592663"/>
          </a:xfrm>
        </p:spPr>
        <p:txBody>
          <a:bodyPr/>
          <a:lstStyle/>
          <a:p>
            <a:pPr>
              <a:buFont typeface="Arial" panose="020B0604020202020204" pitchFamily="34" charset="0"/>
              <a:buChar char="•"/>
            </a:pPr>
            <a:r>
              <a:rPr lang="en-US" dirty="0"/>
              <a:t>The set-up of a kindergarten classroom is a crucial element to support the flow of daily activities. </a:t>
            </a:r>
          </a:p>
          <a:p>
            <a:pPr>
              <a:buFont typeface="Arial" panose="020B0604020202020204" pitchFamily="34" charset="0"/>
              <a:buChar char="•"/>
            </a:pPr>
            <a:r>
              <a:rPr lang="en-US" dirty="0"/>
              <a:t>A kindergarten classroom should be culturally responsive, open, and child friendly without any obstacles that block the view of the children. </a:t>
            </a:r>
          </a:p>
          <a:p>
            <a:pPr>
              <a:buFont typeface="Arial" panose="020B0604020202020204" pitchFamily="34" charset="0"/>
              <a:buChar char="•"/>
            </a:pPr>
            <a:r>
              <a:rPr lang="en-US" dirty="0"/>
              <a:t>The ideal kindergarten classroom is an inviting space that facilitates playful learning and students’ movement. </a:t>
            </a:r>
          </a:p>
          <a:p>
            <a:pPr>
              <a:buFont typeface="Arial" panose="020B0604020202020204" pitchFamily="34" charset="0"/>
              <a:buChar char="•"/>
            </a:pPr>
            <a:r>
              <a:rPr lang="en-US" dirty="0"/>
              <a:t>Teachers set up the classroom, offer materials, and plan interactions that support children’s learning and interests. </a:t>
            </a:r>
          </a:p>
        </p:txBody>
      </p:sp>
      <p:pic>
        <p:nvPicPr>
          <p:cNvPr id="7" name="Picture Placeholder 6" descr="Child and teacher in classroom at a table working with clay.">
            <a:extLst>
              <a:ext uri="{FF2B5EF4-FFF2-40B4-BE49-F238E27FC236}">
                <a16:creationId xmlns:a16="http://schemas.microsoft.com/office/drawing/2014/main" id="{9D44C16E-9362-1632-FF9B-8A9F035CC4FE}"/>
              </a:ext>
            </a:extLst>
          </p:cNvPr>
          <p:cNvPicPr>
            <a:picLocks noGrp="1" noChangeAspect="1"/>
          </p:cNvPicPr>
          <p:nvPr>
            <p:ph type="pic" sz="quarter" idx="13"/>
          </p:nvPr>
        </p:nvPicPr>
        <p:blipFill>
          <a:blip r:embed="rId3"/>
          <a:srcRect l="13341" r="13341"/>
          <a:stretch>
            <a:fillRect/>
          </a:stretch>
        </p:blipFill>
        <p:spPr>
          <a:xfrm>
            <a:off x="7635898" y="1819276"/>
            <a:ext cx="4098902" cy="3727086"/>
          </a:xfrm>
          <a:prstGeom prst="rect">
            <a:avLst/>
          </a:prstGeom>
        </p:spPr>
      </p:pic>
    </p:spTree>
    <p:extLst>
      <p:ext uri="{BB962C8B-B14F-4D97-AF65-F5344CB8AC3E}">
        <p14:creationId xmlns:p14="http://schemas.microsoft.com/office/powerpoint/2010/main" val="2587258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364-96EF-E8C8-D6FB-54392CFECA83}"/>
              </a:ext>
            </a:extLst>
          </p:cNvPr>
          <p:cNvSpPr>
            <a:spLocks noGrp="1"/>
          </p:cNvSpPr>
          <p:nvPr>
            <p:ph type="title"/>
          </p:nvPr>
        </p:nvSpPr>
        <p:spPr/>
        <p:txBody>
          <a:bodyPr/>
          <a:lstStyle/>
          <a:p>
            <a:r>
              <a:rPr lang="en-US" dirty="0"/>
              <a:t>Managing the Kindergarten Classroom</a:t>
            </a:r>
          </a:p>
        </p:txBody>
      </p:sp>
      <p:sp>
        <p:nvSpPr>
          <p:cNvPr id="4" name="Text Placeholder 3">
            <a:extLst>
              <a:ext uri="{FF2B5EF4-FFF2-40B4-BE49-F238E27FC236}">
                <a16:creationId xmlns:a16="http://schemas.microsoft.com/office/drawing/2014/main" id="{E1741701-81A2-7E47-4EFD-C0FD29D2E455}"/>
              </a:ext>
            </a:extLst>
          </p:cNvPr>
          <p:cNvSpPr>
            <a:spLocks noGrp="1"/>
          </p:cNvSpPr>
          <p:nvPr>
            <p:ph type="body" sz="quarter" idx="14"/>
          </p:nvPr>
        </p:nvSpPr>
        <p:spPr>
          <a:xfrm>
            <a:off x="443811" y="1234658"/>
            <a:ext cx="6226811" cy="4562258"/>
          </a:xfrm>
        </p:spPr>
        <p:txBody>
          <a:bodyPr/>
          <a:lstStyle/>
          <a:p>
            <a:pPr>
              <a:buFont typeface="Arial" panose="020B0604020202020204" pitchFamily="34" charset="0"/>
              <a:buChar char="•"/>
            </a:pPr>
            <a:r>
              <a:rPr lang="en-US" dirty="0">
                <a:solidFill>
                  <a:schemeClr val="tx1"/>
                </a:solidFill>
                <a:latin typeface="Aptos Narrow"/>
              </a:rPr>
              <a:t>Management techniques can be done whole class, in groups, or individually and can be goal-based. </a:t>
            </a:r>
            <a:endParaRPr lang="en-US" dirty="0">
              <a:solidFill>
                <a:schemeClr val="tx1"/>
              </a:solidFill>
            </a:endParaRPr>
          </a:p>
          <a:p>
            <a:pPr>
              <a:buFont typeface="Arial" panose="020B0604020202020204" pitchFamily="34" charset="0"/>
              <a:buChar char="•"/>
            </a:pPr>
            <a:r>
              <a:rPr lang="en-US" dirty="0">
                <a:solidFill>
                  <a:schemeClr val="tx1"/>
                </a:solidFill>
              </a:rPr>
              <a:t>Educators are encouraged to have a repertoire of techniques to understand what works best for the classroom from year to year.</a:t>
            </a:r>
          </a:p>
          <a:p>
            <a:pPr>
              <a:buFont typeface="Arial" panose="020B0604020202020204" pitchFamily="34" charset="0"/>
              <a:buChar char="•"/>
            </a:pPr>
            <a:r>
              <a:rPr lang="en-US" dirty="0"/>
              <a:t>Predictable routines and schedules, rules developed by the teacher and students and applied equitably, and shared classroom responsibilities are all qualities of an environment responsive to young diverse learners.</a:t>
            </a:r>
            <a:endParaRPr lang="en-US" dirty="0">
              <a:solidFill>
                <a:schemeClr val="tx1"/>
              </a:solidFill>
            </a:endParaRPr>
          </a:p>
        </p:txBody>
      </p:sp>
      <p:pic>
        <p:nvPicPr>
          <p:cNvPr id="7" name="Picture Placeholder 6" descr="A group of children clapping as they are sitting on a carpet.">
            <a:extLst>
              <a:ext uri="{FF2B5EF4-FFF2-40B4-BE49-F238E27FC236}">
                <a16:creationId xmlns:a16="http://schemas.microsoft.com/office/drawing/2014/main" id="{D22C975D-8DED-7F85-F262-80776B2BE592}"/>
              </a:ext>
            </a:extLst>
          </p:cNvPr>
          <p:cNvPicPr>
            <a:picLocks noGrp="1" noChangeAspect="1"/>
          </p:cNvPicPr>
          <p:nvPr>
            <p:ph type="pic" sz="quarter" idx="13"/>
          </p:nvPr>
        </p:nvPicPr>
        <p:blipFill>
          <a:blip r:embed="rId3"/>
          <a:srcRect l="4056" r="4056"/>
          <a:stretch>
            <a:fillRect/>
          </a:stretch>
        </p:blipFill>
        <p:spPr>
          <a:xfrm>
            <a:off x="7119938" y="1819275"/>
            <a:ext cx="4614862" cy="3978275"/>
          </a:xfrm>
          <a:prstGeom prst="rect">
            <a:avLst/>
          </a:prstGeom>
        </p:spPr>
      </p:pic>
    </p:spTree>
    <p:extLst>
      <p:ext uri="{BB962C8B-B14F-4D97-AF65-F5344CB8AC3E}">
        <p14:creationId xmlns:p14="http://schemas.microsoft.com/office/powerpoint/2010/main" val="1298002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7598-7107-2CAE-2C9A-D4617F0E9FF7}"/>
              </a:ext>
            </a:extLst>
          </p:cNvPr>
          <p:cNvSpPr>
            <a:spLocks noGrp="1"/>
          </p:cNvSpPr>
          <p:nvPr>
            <p:ph type="title"/>
          </p:nvPr>
        </p:nvSpPr>
        <p:spPr/>
        <p:txBody>
          <a:bodyPr/>
          <a:lstStyle/>
          <a:p>
            <a:r>
              <a:rPr lang="en-US" dirty="0">
                <a:solidFill>
                  <a:srgbClr val="FF0000"/>
                </a:solidFill>
              </a:rPr>
              <a:t>Stop: </a:t>
            </a:r>
            <a:r>
              <a:rPr lang="en-US" dirty="0"/>
              <a:t>Self-Reflection Time</a:t>
            </a:r>
          </a:p>
        </p:txBody>
      </p:sp>
      <p:pic>
        <p:nvPicPr>
          <p:cNvPr id="7" name="Picture Placeholder 6" descr="Four adults in a circle talking.">
            <a:extLst>
              <a:ext uri="{FF2B5EF4-FFF2-40B4-BE49-F238E27FC236}">
                <a16:creationId xmlns:a16="http://schemas.microsoft.com/office/drawing/2014/main" id="{1FD81A28-2B7A-5061-E8AF-840826A400A8}"/>
              </a:ext>
            </a:extLst>
          </p:cNvPr>
          <p:cNvPicPr>
            <a:picLocks noGrp="1" noChangeAspect="1"/>
          </p:cNvPicPr>
          <p:nvPr>
            <p:ph type="pic" sz="quarter" idx="13"/>
          </p:nvPr>
        </p:nvPicPr>
        <p:blipFill>
          <a:blip r:embed="rId3"/>
          <a:srcRect l="7661" r="7661"/>
          <a:stretch>
            <a:fillRect/>
          </a:stretch>
        </p:blipFill>
        <p:spPr>
          <a:xfrm>
            <a:off x="443812" y="1464273"/>
            <a:ext cx="4702406" cy="3457262"/>
          </a:xfrm>
          <a:prstGeom prst="rect">
            <a:avLst/>
          </a:prstGeom>
        </p:spPr>
      </p:pic>
      <p:sp>
        <p:nvSpPr>
          <p:cNvPr id="5" name="Text Placeholder 4">
            <a:extLst>
              <a:ext uri="{FF2B5EF4-FFF2-40B4-BE49-F238E27FC236}">
                <a16:creationId xmlns:a16="http://schemas.microsoft.com/office/drawing/2014/main" id="{56D8CC45-A118-F496-E71A-EEC77C22991D}"/>
              </a:ext>
            </a:extLst>
          </p:cNvPr>
          <p:cNvSpPr>
            <a:spLocks noGrp="1"/>
          </p:cNvSpPr>
          <p:nvPr>
            <p:ph type="body" sz="quarter" idx="14"/>
          </p:nvPr>
        </p:nvSpPr>
        <p:spPr>
          <a:xfrm>
            <a:off x="6334125" y="1109272"/>
            <a:ext cx="5400675" cy="4167265"/>
          </a:xfrm>
        </p:spPr>
        <p:txBody>
          <a:bodyPr/>
          <a:lstStyle/>
          <a:p>
            <a:pPr>
              <a:buFont typeface="Arial" panose="020B0604020202020204" pitchFamily="34" charset="0"/>
              <a:buChar char="•"/>
            </a:pPr>
            <a:r>
              <a:rPr lang="en-US" dirty="0">
                <a:solidFill>
                  <a:srgbClr val="333333"/>
                </a:solidFill>
                <a:latin typeface="Aptos Narrow"/>
                <a:cs typeface="Segoe UI"/>
              </a:rPr>
              <a:t>How do you or your team </a:t>
            </a:r>
            <a:r>
              <a:rPr lang="en-US" dirty="0">
                <a:solidFill>
                  <a:srgbClr val="373535"/>
                </a:solidFill>
                <a:latin typeface="Aptos Narrow"/>
                <a:cs typeface="Segoe UI"/>
              </a:rPr>
              <a:t>use</a:t>
            </a:r>
            <a:r>
              <a:rPr lang="en-US" dirty="0">
                <a:latin typeface="Aptos Narrow"/>
              </a:rPr>
              <a:t> data, reflection, and collaboration to impact instruction?</a:t>
            </a:r>
          </a:p>
          <a:p>
            <a:pPr>
              <a:buFont typeface="Arial" panose="020B0604020202020204" pitchFamily="34" charset="0"/>
              <a:buChar char="•"/>
            </a:pPr>
            <a:r>
              <a:rPr lang="en-US" dirty="0">
                <a:latin typeface="Aptos Narrow"/>
              </a:rPr>
              <a:t>How are strategies learned during professional development applied into classroom practice?</a:t>
            </a:r>
          </a:p>
          <a:p>
            <a:pPr>
              <a:buFont typeface="Arial" panose="020B0604020202020204" pitchFamily="34" charset="0"/>
              <a:buChar char="•"/>
            </a:pPr>
            <a:r>
              <a:rPr lang="en-US" dirty="0">
                <a:latin typeface="Aptos Narrow"/>
              </a:rPr>
              <a:t>How do you know professional development efforts are improving student outcomes?</a:t>
            </a:r>
          </a:p>
        </p:txBody>
      </p:sp>
    </p:spTree>
    <p:extLst>
      <p:ext uri="{BB962C8B-B14F-4D97-AF65-F5344CB8AC3E}">
        <p14:creationId xmlns:p14="http://schemas.microsoft.com/office/powerpoint/2010/main" val="1950769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5B32-1F4A-BBD9-C945-BCE64AF94581}"/>
              </a:ext>
            </a:extLst>
          </p:cNvPr>
          <p:cNvSpPr>
            <a:spLocks noGrp="1"/>
          </p:cNvSpPr>
          <p:nvPr>
            <p:ph type="title"/>
          </p:nvPr>
        </p:nvSpPr>
        <p:spPr/>
        <p:txBody>
          <a:bodyPr/>
          <a:lstStyle/>
          <a:p>
            <a:r>
              <a:rPr lang="en-US" i="1" dirty="0"/>
              <a:t>Positive Behavioral Interventions and Supports (PBIS)</a:t>
            </a:r>
            <a:endParaRPr lang="en-US" dirty="0"/>
          </a:p>
        </p:txBody>
      </p:sp>
      <p:sp>
        <p:nvSpPr>
          <p:cNvPr id="4" name="Text Placeholder 3">
            <a:extLst>
              <a:ext uri="{FF2B5EF4-FFF2-40B4-BE49-F238E27FC236}">
                <a16:creationId xmlns:a16="http://schemas.microsoft.com/office/drawing/2014/main" id="{BF84351F-D38C-CC7D-6CF0-F3796F70F26E}"/>
              </a:ext>
            </a:extLst>
          </p:cNvPr>
          <p:cNvSpPr>
            <a:spLocks noGrp="1"/>
          </p:cNvSpPr>
          <p:nvPr>
            <p:ph type="body" sz="quarter" idx="14"/>
          </p:nvPr>
        </p:nvSpPr>
        <p:spPr>
          <a:xfrm>
            <a:off x="466726" y="1084757"/>
            <a:ext cx="5629274" cy="4712159"/>
          </a:xfrm>
        </p:spPr>
        <p:txBody>
          <a:bodyPr/>
          <a:lstStyle/>
          <a:p>
            <a:pPr>
              <a:buFont typeface="Arial" panose="020B0604020202020204" pitchFamily="34" charset="0"/>
              <a:buChar char="•"/>
            </a:pPr>
            <a:r>
              <a:rPr lang="en-US" dirty="0">
                <a:latin typeface="Aptos Narrow"/>
              </a:rPr>
              <a:t>Each intervention tier has a specific focus and set of practices that guide intervention design and delivery.  </a:t>
            </a:r>
          </a:p>
          <a:p>
            <a:pPr>
              <a:buFont typeface="Arial" panose="020B0604020202020204" pitchFamily="34" charset="0"/>
              <a:buChar char="•"/>
            </a:pPr>
            <a:r>
              <a:rPr lang="en-US" dirty="0">
                <a:latin typeface="Aptos Narrow"/>
              </a:rPr>
              <a:t>It is a multi-tiered intervention system designed using processes and practices that are culturally and contextually responsive to the strengths, needs, and priorities of the school and community.</a:t>
            </a:r>
          </a:p>
          <a:p>
            <a:pPr>
              <a:buFont typeface="Arial" panose="020B0604020202020204" pitchFamily="34" charset="0"/>
              <a:buChar char="•"/>
            </a:pPr>
            <a:r>
              <a:rPr lang="en-US" dirty="0">
                <a:latin typeface="Aptos Narrow"/>
              </a:rPr>
              <a:t>It includes universal prevention (Tier 1), secondary targeted or selective interventions (Tier 2), and intensive tertiary interventions (Tier 3). </a:t>
            </a:r>
          </a:p>
          <a:p>
            <a:pPr marL="0" indent="0"/>
            <a:r>
              <a:rPr lang="en-US" sz="1800" dirty="0">
                <a:latin typeface="Aptos Narrow"/>
                <a:hlinkClick r:id="rId4"/>
              </a:rPr>
              <a:t>Positive Behavioral Interventions and Supports</a:t>
            </a:r>
            <a:endParaRPr lang="en-US" dirty="0">
              <a:latin typeface="Aptos Narrow"/>
            </a:endParaRPr>
          </a:p>
        </p:txBody>
      </p:sp>
      <p:pic>
        <p:nvPicPr>
          <p:cNvPr id="7" name="Picture Placeholder 6" descr="PBIS pyramid for tiers 1-3. From bottom to top: all (in green), some (in yellow), few (in red).">
            <a:extLst>
              <a:ext uri="{FF2B5EF4-FFF2-40B4-BE49-F238E27FC236}">
                <a16:creationId xmlns:a16="http://schemas.microsoft.com/office/drawing/2014/main" id="{B2EB10AC-138B-44F1-39E4-425D27D673A7}"/>
              </a:ext>
            </a:extLst>
          </p:cNvPr>
          <p:cNvPicPr>
            <a:picLocks noGrp="1" noChangeAspect="1"/>
          </p:cNvPicPr>
          <p:nvPr>
            <p:ph type="pic" sz="quarter" idx="13"/>
          </p:nvPr>
        </p:nvPicPr>
        <p:blipFill>
          <a:blip r:embed="rId5"/>
          <a:srcRect t="9529" b="9529"/>
          <a:stretch>
            <a:fillRect/>
          </a:stretch>
        </p:blipFill>
        <p:spPr>
          <a:xfrm>
            <a:off x="6814788" y="1440180"/>
            <a:ext cx="5054923" cy="3716436"/>
          </a:xfrm>
          <a:prstGeom prst="rect">
            <a:avLst/>
          </a:prstGeom>
        </p:spPr>
      </p:pic>
      <p:sp>
        <p:nvSpPr>
          <p:cNvPr id="6" name="Text Placeholder 5">
            <a:extLst>
              <a:ext uri="{FF2B5EF4-FFF2-40B4-BE49-F238E27FC236}">
                <a16:creationId xmlns:a16="http://schemas.microsoft.com/office/drawing/2014/main" id="{72639AB4-6A71-2AF6-FB76-3794350D63C5}"/>
              </a:ext>
            </a:extLst>
          </p:cNvPr>
          <p:cNvSpPr>
            <a:spLocks noGrp="1"/>
          </p:cNvSpPr>
          <p:nvPr>
            <p:ph type="body" sz="quarter" idx="18"/>
          </p:nvPr>
        </p:nvSpPr>
        <p:spPr>
          <a:xfrm>
            <a:off x="6675504" y="5659756"/>
            <a:ext cx="5143500" cy="274320"/>
          </a:xfrm>
        </p:spPr>
        <p:txBody>
          <a:bodyPr/>
          <a:lstStyle/>
          <a:p>
            <a:r>
              <a:rPr lang="en-US" sz="1600" dirty="0">
                <a:solidFill>
                  <a:srgbClr val="373535"/>
                </a:solidFill>
              </a:rPr>
              <a:t>(Center on PBIS, 2023</a:t>
            </a:r>
            <a:endParaRPr lang="en-US" sz="1600" dirty="0"/>
          </a:p>
        </p:txBody>
      </p:sp>
    </p:spTree>
    <p:extLst>
      <p:ext uri="{BB962C8B-B14F-4D97-AF65-F5344CB8AC3E}">
        <p14:creationId xmlns:p14="http://schemas.microsoft.com/office/powerpoint/2010/main" val="347388733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9666-3769-D589-8798-181FC35D9F58}"/>
              </a:ext>
            </a:extLst>
          </p:cNvPr>
          <p:cNvSpPr>
            <a:spLocks noGrp="1"/>
          </p:cNvSpPr>
          <p:nvPr>
            <p:ph type="title"/>
          </p:nvPr>
        </p:nvSpPr>
        <p:spPr/>
        <p:txBody>
          <a:bodyPr/>
          <a:lstStyle/>
          <a:p>
            <a:r>
              <a:rPr lang="en-US" dirty="0"/>
              <a:t>Self-Regulation</a:t>
            </a:r>
          </a:p>
        </p:txBody>
      </p:sp>
      <p:sp>
        <p:nvSpPr>
          <p:cNvPr id="4" name="Text Placeholder 3">
            <a:extLst>
              <a:ext uri="{FF2B5EF4-FFF2-40B4-BE49-F238E27FC236}">
                <a16:creationId xmlns:a16="http://schemas.microsoft.com/office/drawing/2014/main" id="{EE8CEF74-CFFB-3777-CD9F-2C1F32C7ACED}"/>
              </a:ext>
            </a:extLst>
          </p:cNvPr>
          <p:cNvSpPr>
            <a:spLocks noGrp="1"/>
          </p:cNvSpPr>
          <p:nvPr>
            <p:ph type="body" sz="quarter" idx="14"/>
          </p:nvPr>
        </p:nvSpPr>
        <p:spPr>
          <a:xfrm>
            <a:off x="457200" y="1122799"/>
            <a:ext cx="5867400" cy="4987838"/>
          </a:xfrm>
        </p:spPr>
        <p:txBody>
          <a:bodyPr/>
          <a:lstStyle/>
          <a:p>
            <a:pPr marL="0" indent="0">
              <a:lnSpc>
                <a:spcPct val="100000"/>
              </a:lnSpc>
              <a:spcBef>
                <a:spcPts val="0"/>
              </a:spcBef>
              <a:spcAft>
                <a:spcPts val="800"/>
              </a:spcAft>
            </a:pPr>
            <a:r>
              <a:rPr lang="en-US" dirty="0">
                <a:solidFill>
                  <a:schemeClr val="tx1"/>
                </a:solidFill>
                <a:latin typeface="Aptos Narrow"/>
              </a:rPr>
              <a:t>Young learners’ abilities to self-regulate their behaviors is foundational to their well-being. Educators can:</a:t>
            </a:r>
          </a:p>
          <a:p>
            <a:pPr>
              <a:lnSpc>
                <a:spcPct val="100000"/>
              </a:lnSpc>
              <a:spcBef>
                <a:spcPts val="0"/>
              </a:spcBef>
              <a:buFont typeface="Arial" panose="020B0604020202020204" pitchFamily="34" charset="0"/>
              <a:buChar char="•"/>
            </a:pPr>
            <a:r>
              <a:rPr lang="en-US" dirty="0">
                <a:solidFill>
                  <a:schemeClr val="tx1"/>
                </a:solidFill>
                <a:latin typeface="Aptos Narrow"/>
              </a:rPr>
              <a:t>Support their growth in the physical, social, emotional, cognitive, and language domains. </a:t>
            </a:r>
          </a:p>
          <a:p>
            <a:pPr>
              <a:lnSpc>
                <a:spcPct val="100000"/>
              </a:lnSpc>
              <a:spcBef>
                <a:spcPts val="0"/>
              </a:spcBef>
              <a:buFont typeface="Arial" panose="020B0604020202020204" pitchFamily="34" charset="0"/>
              <a:buChar char="•"/>
            </a:pPr>
            <a:r>
              <a:rPr lang="en-US" dirty="0">
                <a:solidFill>
                  <a:schemeClr val="tx1"/>
                </a:solidFill>
                <a:latin typeface="Aptos Narrow"/>
              </a:rPr>
              <a:t>Help students find ways to cope with strong feelings, so children do not become overwhelmed. </a:t>
            </a:r>
          </a:p>
          <a:p>
            <a:pPr>
              <a:lnSpc>
                <a:spcPct val="100000"/>
              </a:lnSpc>
              <a:spcBef>
                <a:spcPts val="0"/>
              </a:spcBef>
              <a:buFont typeface="Arial" panose="020B0604020202020204" pitchFamily="34" charset="0"/>
              <a:buChar char="•"/>
            </a:pPr>
            <a:r>
              <a:rPr lang="en-US" dirty="0">
                <a:solidFill>
                  <a:schemeClr val="tx1"/>
                </a:solidFill>
                <a:latin typeface="Aptos Narrow"/>
              </a:rPr>
              <a:t>Guide students toward goals, successfully manage behaviors, and build relationships with others.</a:t>
            </a:r>
          </a:p>
          <a:p>
            <a:pPr>
              <a:buFont typeface="Arial" panose="020B0604020202020204" pitchFamily="34" charset="0"/>
              <a:buChar char="•"/>
            </a:pPr>
            <a:r>
              <a:rPr lang="en-US" dirty="0">
                <a:solidFill>
                  <a:srgbClr val="0070C0"/>
                </a:solidFill>
                <a:latin typeface="Aptos Narrow"/>
                <a:hlinkClick r:id="rId3">
                  <a:extLst>
                    <a:ext uri="{A12FA001-AC4F-418D-AE19-62706E023703}">
                      <ahyp:hlinkClr xmlns:ahyp="http://schemas.microsoft.com/office/drawing/2018/hyperlinkcolor" val="tx"/>
                    </a:ext>
                  </a:extLst>
                </a:hlinkClick>
              </a:rPr>
              <a:t>NJDOE SEL</a:t>
            </a:r>
            <a:endParaRPr lang="en-US" dirty="0">
              <a:solidFill>
                <a:srgbClr val="0070C0"/>
              </a:solidFill>
              <a:latin typeface="Aptos Narrow"/>
            </a:endParaRPr>
          </a:p>
        </p:txBody>
      </p:sp>
      <p:pic>
        <p:nvPicPr>
          <p:cNvPr id="7" name="Picture Placeholder 6" descr="Close-up of hands raised in classroom.">
            <a:extLst>
              <a:ext uri="{FF2B5EF4-FFF2-40B4-BE49-F238E27FC236}">
                <a16:creationId xmlns:a16="http://schemas.microsoft.com/office/drawing/2014/main" id="{4A0E7345-A002-75E9-11E8-4F539439910D}"/>
              </a:ext>
            </a:extLst>
          </p:cNvPr>
          <p:cNvPicPr>
            <a:picLocks noGrp="1" noChangeAspect="1"/>
          </p:cNvPicPr>
          <p:nvPr>
            <p:ph type="pic" sz="quarter" idx="13"/>
          </p:nvPr>
        </p:nvPicPr>
        <p:blipFill>
          <a:blip r:embed="rId4"/>
          <a:srcRect t="6457" b="6457"/>
          <a:stretch>
            <a:fillRect/>
          </a:stretch>
        </p:blipFill>
        <p:spPr>
          <a:xfrm>
            <a:off x="7235686" y="1819276"/>
            <a:ext cx="4499113" cy="3307799"/>
          </a:xfrm>
          <a:prstGeom prst="rect">
            <a:avLst/>
          </a:prstGeom>
        </p:spPr>
      </p:pic>
    </p:spTree>
    <p:extLst>
      <p:ext uri="{BB962C8B-B14F-4D97-AF65-F5344CB8AC3E}">
        <p14:creationId xmlns:p14="http://schemas.microsoft.com/office/powerpoint/2010/main" val="185082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D398-1027-BCC9-28AF-32A2F93CE000}"/>
              </a:ext>
            </a:extLst>
          </p:cNvPr>
          <p:cNvSpPr>
            <a:spLocks noGrp="1"/>
          </p:cNvSpPr>
          <p:nvPr>
            <p:ph type="title"/>
          </p:nvPr>
        </p:nvSpPr>
        <p:spPr>
          <a:xfrm>
            <a:off x="424543" y="392518"/>
            <a:ext cx="11277599" cy="416560"/>
          </a:xfrm>
        </p:spPr>
        <p:txBody>
          <a:bodyPr lIns="0" tIns="0" rIns="0" bIns="0"/>
          <a:lstStyle/>
          <a:p>
            <a:r>
              <a:rPr lang="en-US" dirty="0"/>
              <a:t>Key Structures for Kindergarten Classrooms and Schools </a:t>
            </a:r>
          </a:p>
        </p:txBody>
      </p:sp>
      <p:sp>
        <p:nvSpPr>
          <p:cNvPr id="4" name="Text Placeholder 3">
            <a:extLst>
              <a:ext uri="{FF2B5EF4-FFF2-40B4-BE49-F238E27FC236}">
                <a16:creationId xmlns:a16="http://schemas.microsoft.com/office/drawing/2014/main" id="{86AF12CE-8FA2-8C5A-78D9-F85CEC3F66ED}"/>
              </a:ext>
            </a:extLst>
          </p:cNvPr>
          <p:cNvSpPr>
            <a:spLocks noGrp="1"/>
          </p:cNvSpPr>
          <p:nvPr>
            <p:ph type="body" sz="quarter" idx="12"/>
          </p:nvPr>
        </p:nvSpPr>
        <p:spPr>
          <a:xfrm>
            <a:off x="424543" y="977443"/>
            <a:ext cx="10789417" cy="5488039"/>
          </a:xfrm>
        </p:spPr>
        <p:txBody>
          <a:bodyPr lIns="0" tIns="0" rIns="0" bIns="0" anchor="t"/>
          <a:lstStyle/>
          <a:p>
            <a:pPr marL="0" lvl="0" indent="0">
              <a:lnSpc>
                <a:spcPct val="150000"/>
              </a:lnSpc>
              <a:spcBef>
                <a:spcPts val="0"/>
              </a:spcBef>
              <a:buSzTx/>
              <a:buNone/>
              <a:defRPr/>
            </a:pPr>
            <a:r>
              <a:rPr kumimoji="0" lang="en-US" sz="2200" b="1" i="0" u="none" strike="noStrike" kern="1200" cap="none" spc="0" normalizeH="0" baseline="0" noProof="0" dirty="0">
                <a:ln>
                  <a:noFill/>
                </a:ln>
                <a:solidFill>
                  <a:prstClr val="black"/>
                </a:solidFill>
                <a:effectLst/>
                <a:uLnTx/>
                <a:uFillTx/>
                <a:latin typeface="Aptos" panose="02110004020202020204"/>
                <a:ea typeface="+mn-ea"/>
                <a:cs typeface="+mn-cs"/>
              </a:rPr>
              <a:t>This session discusses: </a:t>
            </a:r>
          </a:p>
          <a:p>
            <a:pPr marL="171450" indent="-171450">
              <a:lnSpc>
                <a:spcPct val="100000"/>
              </a:lnSpc>
              <a:spcBef>
                <a:spcPts val="0"/>
              </a:spcBef>
              <a:spcAft>
                <a:spcPts val="800"/>
              </a:spcAft>
              <a:buSzTx/>
              <a:defRPr/>
            </a:pPr>
            <a:r>
              <a:rPr kumimoji="0" lang="en-US" sz="2200" i="0" u="none" strike="noStrike" kern="1200" cap="none" spc="0" normalizeH="0" baseline="0" noProof="0" dirty="0">
                <a:ln>
                  <a:noFill/>
                </a:ln>
                <a:solidFill>
                  <a:prstClr val="black"/>
                </a:solidFill>
                <a:effectLst/>
                <a:uLnTx/>
                <a:uFillTx/>
                <a:latin typeface="Aptos" panose="02110004020202020204"/>
                <a:ea typeface="+mn-ea"/>
                <a:cs typeface="+mn-cs"/>
              </a:rPr>
              <a:t>P–3 continuum </a:t>
            </a:r>
            <a:r>
              <a:rPr lang="en-US" sz="2200" dirty="0">
                <a:solidFill>
                  <a:prstClr val="black"/>
                </a:solidFill>
                <a:latin typeface="Aptos" panose="02110004020202020204"/>
              </a:rPr>
              <a:t>that </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fosters a seamless alignment</a:t>
            </a:r>
            <a:r>
              <a:rPr lang="en-US" sz="2200" dirty="0">
                <a:solidFill>
                  <a:prstClr val="black"/>
                </a:solidFill>
                <a:latin typeface="Aptos" panose="02110004020202020204"/>
              </a:rPr>
              <a:t> to support students’ transition needs</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and educational experience.</a:t>
            </a:r>
            <a:endParaRPr lang="en-US" sz="2200" b="0" i="0" u="none" strike="noStrike" kern="1200" cap="none" spc="0" normalizeH="0" baseline="0" noProof="0" dirty="0">
              <a:ln>
                <a:noFill/>
              </a:ln>
              <a:solidFill>
                <a:prstClr val="black"/>
              </a:solidFill>
              <a:effectLst/>
              <a:uLnTx/>
              <a:uFillTx/>
              <a:latin typeface="Aptos" panose="02110004020202020204"/>
            </a:endParaRP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Curricula that </a:t>
            </a:r>
            <a:r>
              <a:rPr lang="en-US" sz="2200" dirty="0">
                <a:solidFill>
                  <a:prstClr val="black"/>
                </a:solidFill>
                <a:latin typeface="Aptos" panose="02110004020202020204"/>
              </a:rPr>
              <a:t>supports</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lang="en-US" sz="2200" dirty="0">
                <a:solidFill>
                  <a:prstClr val="black"/>
                </a:solidFill>
                <a:latin typeface="Aptos" panose="02110004020202020204"/>
              </a:rPr>
              <a:t>aligns</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with the NJ Student Learning Standards (NJSLS).</a:t>
            </a:r>
            <a:endParaRPr lang="en-US" sz="2200" b="0" i="0" u="none" strike="noStrike" kern="1200" cap="none" spc="0" normalizeH="0" baseline="0" noProof="0" dirty="0">
              <a:ln>
                <a:noFill/>
              </a:ln>
              <a:solidFill>
                <a:prstClr val="black"/>
              </a:solidFill>
              <a:effectLst/>
              <a:uLnTx/>
              <a:uFillTx/>
              <a:latin typeface="Aptos" panose="02110004020202020204"/>
            </a:endParaRPr>
          </a:p>
          <a:p>
            <a:pPr marL="171450" indent="-171450">
              <a:lnSpc>
                <a:spcPct val="100000"/>
              </a:lnSpc>
              <a:spcBef>
                <a:spcPts val="0"/>
              </a:spcBef>
              <a:spcAft>
                <a:spcPts val="800"/>
              </a:spcAft>
              <a:buSzTx/>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Developmentally appropriate experiences</a:t>
            </a:r>
            <a:r>
              <a:rPr lang="en-US" sz="2200" dirty="0">
                <a:solidFill>
                  <a:prstClr val="black"/>
                </a:solidFill>
                <a:latin typeface="Aptos" panose="02110004020202020204"/>
              </a:rPr>
              <a:t> in kindergarten</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choice time centers, and multiple types of play.</a:t>
            </a:r>
            <a:endParaRPr lang="en-US" sz="2200" b="0" i="0" u="none" strike="noStrike" kern="1200" cap="none" spc="0" normalizeH="0" baseline="0" noProof="0" dirty="0">
              <a:ln>
                <a:noFill/>
              </a:ln>
              <a:solidFill>
                <a:prstClr val="black"/>
              </a:solidFill>
              <a:effectLst/>
              <a:uLnTx/>
              <a:uFillTx/>
              <a:latin typeface="Aptos" panose="02110004020202020204"/>
            </a:endParaRPr>
          </a:p>
          <a:p>
            <a:pPr marL="171450" indent="-171450">
              <a:lnSpc>
                <a:spcPct val="100000"/>
              </a:lnSpc>
              <a:spcBef>
                <a:spcPts val="0"/>
              </a:spcBef>
              <a:spcAft>
                <a:spcPts val="800"/>
              </a:spcAft>
              <a:buSzTx/>
              <a:defRPr/>
            </a:pPr>
            <a:r>
              <a:rPr lang="en-US" sz="2200" dirty="0">
                <a:solidFill>
                  <a:prstClr val="black"/>
                </a:solidFill>
                <a:latin typeface="Aptos" panose="02110004020202020204"/>
              </a:rPr>
              <a:t>High-quality professional development opportunities for professional learning communities (PLC), classroom learning walks, and coaching.</a:t>
            </a:r>
          </a:p>
          <a:p>
            <a:pPr marL="171450" indent="-171450">
              <a:lnSpc>
                <a:spcPct val="100000"/>
              </a:lnSpc>
              <a:spcBef>
                <a:spcPts val="0"/>
              </a:spcBef>
              <a:spcAft>
                <a:spcPts val="800"/>
              </a:spcAft>
              <a:buSzTx/>
              <a:defRPr/>
            </a:pPr>
            <a:r>
              <a:rPr lang="en-US" sz="2200" dirty="0">
                <a:solidFill>
                  <a:prstClr val="black"/>
                </a:solidFill>
                <a:latin typeface="Aptos" panose="020B0004020202020204" pitchFamily="34" charset="0"/>
              </a:rPr>
              <a:t>Full-day kindergarten programs that include a comfortable, organized learning environment and daily transitions.</a:t>
            </a:r>
            <a:r>
              <a:rPr lang="en-US" sz="2200" dirty="0">
                <a:solidFill>
                  <a:prstClr val="black"/>
                </a:solidFill>
                <a:latin typeface="Aptos" panose="02110004020202020204"/>
              </a:rPr>
              <a:t> </a:t>
            </a:r>
          </a:p>
          <a:p>
            <a:pPr marL="171450" indent="-171450">
              <a:lnSpc>
                <a:spcPct val="100000"/>
              </a:lnSpc>
              <a:spcBef>
                <a:spcPts val="0"/>
              </a:spcBef>
              <a:spcAft>
                <a:spcPts val="800"/>
              </a:spcAft>
              <a:buSzTx/>
            </a:pPr>
            <a:r>
              <a:rPr lang="en-US" sz="2200" dirty="0">
                <a:solidFill>
                  <a:schemeClr val="tx1"/>
                </a:solidFill>
                <a:latin typeface="Aptos" panose="020B0004020202020204" pitchFamily="34" charset="0"/>
              </a:rPr>
              <a:t>Positive Behavioral Interventions and Supports (PBIS) framework to support students.</a:t>
            </a:r>
            <a:endParaRPr lang="en-US" sz="2200" dirty="0">
              <a:solidFill>
                <a:srgbClr val="000000"/>
              </a:solidFill>
              <a:latin typeface="Aptos" panose="02110004020202020204"/>
            </a:endParaRPr>
          </a:p>
        </p:txBody>
      </p:sp>
    </p:spTree>
    <p:extLst>
      <p:ext uri="{BB962C8B-B14F-4D97-AF65-F5344CB8AC3E}">
        <p14:creationId xmlns:p14="http://schemas.microsoft.com/office/powerpoint/2010/main" val="321808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9D7E-54B9-5E46-03B6-A7735868AAD4}"/>
              </a:ext>
            </a:extLst>
          </p:cNvPr>
          <p:cNvSpPr>
            <a:spLocks noGrp="1"/>
          </p:cNvSpPr>
          <p:nvPr>
            <p:ph type="title"/>
          </p:nvPr>
        </p:nvSpPr>
        <p:spPr/>
        <p:txBody>
          <a:bodyPr/>
          <a:lstStyle/>
          <a:p>
            <a:r>
              <a:rPr lang="en-US" dirty="0"/>
              <a:t>NJDOE Resources for K-3 Early Elementary</a:t>
            </a:r>
          </a:p>
        </p:txBody>
      </p:sp>
      <p:sp>
        <p:nvSpPr>
          <p:cNvPr id="4" name="Text Placeholder 3">
            <a:extLst>
              <a:ext uri="{FF2B5EF4-FFF2-40B4-BE49-F238E27FC236}">
                <a16:creationId xmlns:a16="http://schemas.microsoft.com/office/drawing/2014/main" id="{A277AFB6-5F76-9791-E8D3-BCEFBBBF363D}"/>
              </a:ext>
            </a:extLst>
          </p:cNvPr>
          <p:cNvSpPr>
            <a:spLocks noGrp="1"/>
          </p:cNvSpPr>
          <p:nvPr>
            <p:ph type="body" sz="quarter" idx="12"/>
          </p:nvPr>
        </p:nvSpPr>
        <p:spPr>
          <a:xfrm>
            <a:off x="443812" y="1296759"/>
            <a:ext cx="11251780" cy="3977640"/>
          </a:xfrm>
        </p:spPr>
        <p:txBody>
          <a:bodyPr/>
          <a:lstStyle/>
          <a:p>
            <a:pPr marL="0" indent="0">
              <a:buNone/>
            </a:pPr>
            <a:r>
              <a:rPr lang="en-US" dirty="0">
                <a:hlinkClick r:id="rId3"/>
              </a:rPr>
              <a:t>K–3 Early Elementary Alignment</a:t>
            </a:r>
            <a:endParaRPr lang="en-US" dirty="0"/>
          </a:p>
          <a:p>
            <a:pPr>
              <a:buFont typeface="Wingdings" panose="05000000000000000000" pitchFamily="2" charset="2"/>
              <a:buChar char="Ø"/>
            </a:pPr>
            <a:r>
              <a:rPr lang="en-US" dirty="0"/>
              <a:t>Kindergarten Implementation Guidelines and Resources</a:t>
            </a:r>
          </a:p>
          <a:p>
            <a:pPr>
              <a:buFont typeface="Wingdings" panose="05000000000000000000" pitchFamily="2" charset="2"/>
              <a:buChar char="Ø"/>
            </a:pPr>
            <a:r>
              <a:rPr lang="en-US" dirty="0"/>
              <a:t>Kindergarten Consortium PowerPoints</a:t>
            </a:r>
          </a:p>
          <a:p>
            <a:pPr>
              <a:buFont typeface="Wingdings" panose="05000000000000000000" pitchFamily="2" charset="2"/>
              <a:buChar char="Ø"/>
            </a:pPr>
            <a:r>
              <a:rPr lang="en-US" dirty="0"/>
              <a:t>First through Third Grade Implementation Guidelines and Resources</a:t>
            </a:r>
          </a:p>
          <a:p>
            <a:pPr>
              <a:buFont typeface="Wingdings" panose="05000000000000000000" pitchFamily="2" charset="2"/>
              <a:buChar char="Ø"/>
            </a:pPr>
            <a:r>
              <a:rPr lang="en-US" dirty="0"/>
              <a:t>P-3 Educator Exemplars and Early Learning Experts Video Library</a:t>
            </a:r>
          </a:p>
          <a:p>
            <a:pPr>
              <a:buFont typeface="Wingdings" panose="05000000000000000000" pitchFamily="2" charset="2"/>
              <a:buChar char="Ø"/>
            </a:pPr>
            <a:r>
              <a:rPr lang="en-US" dirty="0"/>
              <a:t>P-3 Approaches to Learning: How Young Children Learn</a:t>
            </a:r>
          </a:p>
        </p:txBody>
      </p:sp>
    </p:spTree>
    <p:extLst>
      <p:ext uri="{BB962C8B-B14F-4D97-AF65-F5344CB8AC3E}">
        <p14:creationId xmlns:p14="http://schemas.microsoft.com/office/powerpoint/2010/main" val="49036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4DC7-3A39-DBC9-70FC-B16916120EE7}"/>
              </a:ext>
            </a:extLst>
          </p:cNvPr>
          <p:cNvSpPr>
            <a:spLocks noGrp="1"/>
          </p:cNvSpPr>
          <p:nvPr>
            <p:ph type="title"/>
          </p:nvPr>
        </p:nvSpPr>
        <p:spPr/>
        <p:txBody>
          <a:bodyPr/>
          <a:lstStyle/>
          <a:p>
            <a:r>
              <a:rPr lang="en-US" dirty="0">
                <a:solidFill>
                  <a:srgbClr val="373535"/>
                </a:solidFill>
              </a:rPr>
              <a:t>Optional Guiding Questions</a:t>
            </a:r>
            <a:endParaRPr lang="en-US" dirty="0"/>
          </a:p>
        </p:txBody>
      </p:sp>
      <p:sp>
        <p:nvSpPr>
          <p:cNvPr id="3" name="Text Placeholder 2">
            <a:extLst>
              <a:ext uri="{FF2B5EF4-FFF2-40B4-BE49-F238E27FC236}">
                <a16:creationId xmlns:a16="http://schemas.microsoft.com/office/drawing/2014/main" id="{9D533274-7508-2F01-7C14-3AFCECAC0EAD}"/>
              </a:ext>
            </a:extLst>
          </p:cNvPr>
          <p:cNvSpPr>
            <a:spLocks noGrp="1"/>
          </p:cNvSpPr>
          <p:nvPr>
            <p:ph type="body" sz="quarter" idx="12"/>
          </p:nvPr>
        </p:nvSpPr>
        <p:spPr>
          <a:xfrm>
            <a:off x="443812" y="1246305"/>
            <a:ext cx="11456933" cy="5171439"/>
          </a:xfrm>
        </p:spPr>
        <p:txBody>
          <a:bodyPr lIns="0" tIns="0" rIns="0" bIns="0" anchor="t"/>
          <a:lstStyle/>
          <a:p>
            <a:pPr marL="171450" indent="-171450">
              <a:lnSpc>
                <a:spcPct val="100000"/>
              </a:lnSpc>
              <a:spcBef>
                <a:spcPts val="0"/>
              </a:spcBef>
              <a:spcAft>
                <a:spcPts val="800"/>
              </a:spcAft>
            </a:pPr>
            <a:r>
              <a:rPr lang="en-US" dirty="0">
                <a:solidFill>
                  <a:schemeClr val="tx1"/>
                </a:solidFill>
                <a:latin typeface="+mn-lt"/>
                <a:ea typeface="Calibri"/>
                <a:cs typeface="Calibri"/>
              </a:rPr>
              <a:t>How are meaningful experiences, choice time centers, and multiple types of play provided in kindergarten classroom?</a:t>
            </a:r>
          </a:p>
          <a:p>
            <a:pPr marL="171450" indent="-171450">
              <a:lnSpc>
                <a:spcPct val="100000"/>
              </a:lnSpc>
              <a:spcBef>
                <a:spcPts val="0"/>
              </a:spcBef>
              <a:spcAft>
                <a:spcPts val="800"/>
              </a:spcAft>
            </a:pPr>
            <a:r>
              <a:rPr lang="en-US" dirty="0">
                <a:solidFill>
                  <a:schemeClr val="tx1"/>
                </a:solidFill>
                <a:latin typeface="+mn-lt"/>
                <a:ea typeface="Calibri"/>
                <a:cs typeface="Calibri"/>
              </a:rPr>
              <a:t>Does the current kindergarten curricula support and align with the NJ Student Learning Standards (NJSLS)?</a:t>
            </a:r>
          </a:p>
          <a:p>
            <a:pPr marL="171450" indent="-171450">
              <a:lnSpc>
                <a:spcPct val="100000"/>
              </a:lnSpc>
              <a:spcBef>
                <a:spcPts val="0"/>
              </a:spcBef>
              <a:spcAft>
                <a:spcPts val="800"/>
              </a:spcAft>
            </a:pPr>
            <a:r>
              <a:rPr lang="en-US" dirty="0">
                <a:solidFill>
                  <a:srgbClr val="000000"/>
                </a:solidFill>
                <a:latin typeface="+mn-lt"/>
                <a:ea typeface="Calibri"/>
                <a:cs typeface="Segoe UI"/>
              </a:rPr>
              <a:t>What school data demonstrates the impact professional development has on kindergarten classrooms?</a:t>
            </a:r>
          </a:p>
          <a:p>
            <a:pPr marL="171450" indent="-171450">
              <a:lnSpc>
                <a:spcPct val="100000"/>
              </a:lnSpc>
              <a:spcBef>
                <a:spcPts val="0"/>
              </a:spcBef>
              <a:spcAft>
                <a:spcPts val="800"/>
              </a:spcAft>
            </a:pPr>
            <a:r>
              <a:rPr lang="en-US" dirty="0">
                <a:solidFill>
                  <a:schemeClr val="tx1"/>
                </a:solidFill>
                <a:latin typeface="+mn-lt"/>
                <a:ea typeface="Calibri"/>
                <a:cs typeface="Calibri"/>
              </a:rPr>
              <a:t>How do kindergarten classroom include a comfortable, organized learning environment and daily transitions?</a:t>
            </a:r>
            <a:endParaRPr lang="en-US" dirty="0">
              <a:solidFill>
                <a:schemeClr val="tx1"/>
              </a:solidFill>
              <a:latin typeface="+mn-lt"/>
            </a:endParaRPr>
          </a:p>
          <a:p>
            <a:pPr marL="171450" indent="-171450">
              <a:lnSpc>
                <a:spcPct val="100000"/>
              </a:lnSpc>
              <a:spcBef>
                <a:spcPts val="0"/>
              </a:spcBef>
              <a:spcAft>
                <a:spcPts val="800"/>
              </a:spcAft>
            </a:pPr>
            <a:r>
              <a:rPr lang="en-US" dirty="0">
                <a:solidFill>
                  <a:schemeClr val="tx1"/>
                </a:solidFill>
                <a:latin typeface="+mn-lt"/>
                <a:ea typeface="Calibri"/>
                <a:cs typeface="Calibri"/>
              </a:rPr>
              <a:t>Are Positive Behavioral Interventions and Supports (PBIS) currently incorporated into the kindergarten day? If so, what does that look like?</a:t>
            </a:r>
          </a:p>
          <a:p>
            <a:pPr marL="171450" indent="-171450">
              <a:lnSpc>
                <a:spcPct val="100000"/>
              </a:lnSpc>
              <a:spcBef>
                <a:spcPts val="0"/>
              </a:spcBef>
              <a:spcAft>
                <a:spcPts val="800"/>
              </a:spcAft>
            </a:pPr>
            <a:r>
              <a:rPr lang="en-US" dirty="0">
                <a:solidFill>
                  <a:schemeClr val="tx1"/>
                </a:solidFill>
                <a:latin typeface="+mn-lt"/>
                <a:ea typeface="Calibri"/>
                <a:cs typeface="Calibri"/>
              </a:rPr>
              <a:t>How does your school or district work toward a P–3 learning continuum?</a:t>
            </a:r>
          </a:p>
        </p:txBody>
      </p:sp>
    </p:spTree>
    <p:extLst>
      <p:ext uri="{BB962C8B-B14F-4D97-AF65-F5344CB8AC3E}">
        <p14:creationId xmlns:p14="http://schemas.microsoft.com/office/powerpoint/2010/main" val="3872388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C077F-D2BF-5039-AED1-9192DF743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5FE34-5C46-BD35-CCB6-4478147AF809}"/>
              </a:ext>
            </a:extLst>
          </p:cNvPr>
          <p:cNvSpPr>
            <a:spLocks noGrp="1"/>
          </p:cNvSpPr>
          <p:nvPr>
            <p:ph type="title"/>
          </p:nvPr>
        </p:nvSpPr>
        <p:spPr>
          <a:xfrm>
            <a:off x="444291" y="393130"/>
            <a:ext cx="11277599" cy="416560"/>
          </a:xfrm>
        </p:spPr>
        <p:txBody>
          <a:bodyPr lIns="0" tIns="0" rIns="0" bIns="0" anchor="t"/>
          <a:lstStyle/>
          <a:p>
            <a:r>
              <a:rPr lang="en-US" dirty="0">
                <a:latin typeface="Aptos Narrow"/>
              </a:rPr>
              <a:t>References </a:t>
            </a:r>
            <a:endParaRPr lang="en-US" dirty="0"/>
          </a:p>
        </p:txBody>
      </p:sp>
      <p:sp>
        <p:nvSpPr>
          <p:cNvPr id="4" name="Text Placeholder 3">
            <a:extLst>
              <a:ext uri="{FF2B5EF4-FFF2-40B4-BE49-F238E27FC236}">
                <a16:creationId xmlns:a16="http://schemas.microsoft.com/office/drawing/2014/main" id="{DA839C3A-0B65-9E0D-66B9-0A6BFBDE1BAE}"/>
              </a:ext>
            </a:extLst>
          </p:cNvPr>
          <p:cNvSpPr>
            <a:spLocks noGrp="1"/>
          </p:cNvSpPr>
          <p:nvPr>
            <p:ph type="body" sz="quarter" idx="12"/>
          </p:nvPr>
        </p:nvSpPr>
        <p:spPr>
          <a:xfrm>
            <a:off x="470110" y="1058333"/>
            <a:ext cx="10847464" cy="4741333"/>
          </a:xfrm>
        </p:spPr>
        <p:txBody>
          <a:bodyPr lIns="0" tIns="0" rIns="0" bIns="0" anchor="t"/>
          <a:lstStyle/>
          <a:p>
            <a:pPr marL="0" indent="0">
              <a:lnSpc>
                <a:spcPct val="100000"/>
              </a:lnSpc>
              <a:buNone/>
            </a:pPr>
            <a:r>
              <a:rPr lang="en-US" sz="2200" dirty="0">
                <a:latin typeface="Aptos Narrow"/>
              </a:rPr>
              <a:t>Center on PBIS. (2023). </a:t>
            </a:r>
            <a:r>
              <a:rPr lang="en-US" sz="2200" i="1" dirty="0">
                <a:latin typeface="Aptos Narrow"/>
              </a:rPr>
              <a:t>Positive Behavioral Interventions and Supports</a:t>
            </a:r>
            <a:r>
              <a:rPr lang="en-US" sz="2200" dirty="0">
                <a:latin typeface="Aptos Narrow"/>
              </a:rPr>
              <a:t>. </a:t>
            </a:r>
            <a:r>
              <a:rPr lang="en-US" sz="2200" dirty="0">
                <a:latin typeface="Aptos Narrow"/>
                <a:hlinkClick r:id="rId3"/>
              </a:rPr>
              <a:t>www.pbis.org</a:t>
            </a:r>
            <a:endParaRPr lang="en-US" sz="2200" dirty="0">
              <a:latin typeface="Aptos Narrow"/>
            </a:endParaRPr>
          </a:p>
          <a:p>
            <a:pPr marL="0" indent="0">
              <a:lnSpc>
                <a:spcPct val="100000"/>
              </a:lnSpc>
              <a:buNone/>
            </a:pPr>
            <a:r>
              <a:rPr lang="en-US" sz="2200" dirty="0">
                <a:latin typeface="Aptos Narrow"/>
              </a:rPr>
              <a:t>Kauerz, K., &amp; Coffman, J. (2019). </a:t>
            </a:r>
            <a:r>
              <a:rPr lang="en-US" sz="2200" i="1" dirty="0">
                <a:latin typeface="Aptos Narrow"/>
                <a:hlinkClick r:id="rId4"/>
              </a:rPr>
              <a:t>Framework for planning, implementing, and evaluating </a:t>
            </a:r>
            <a:br>
              <a:rPr lang="en-US" sz="2200" dirty="0">
                <a:hlinkClick r:id="rId4"/>
              </a:rPr>
            </a:br>
            <a:r>
              <a:rPr lang="en-US" sz="2200" i="1" dirty="0">
                <a:latin typeface="Aptos Narrow"/>
                <a:hlinkClick r:id="rId4"/>
              </a:rPr>
              <a:t>p–3 approaches</a:t>
            </a:r>
            <a:r>
              <a:rPr lang="en-US" sz="2200" dirty="0">
                <a:latin typeface="Aptos Narrow"/>
                <a:hlinkClick r:id="rId4"/>
              </a:rPr>
              <a:t>. </a:t>
            </a:r>
            <a:r>
              <a:rPr lang="en-US" sz="2200" dirty="0">
                <a:latin typeface="Aptos Narrow"/>
              </a:rPr>
              <a:t>National P–3 Center. </a:t>
            </a:r>
            <a:endParaRPr lang="en-US" sz="2200" i="1" dirty="0"/>
          </a:p>
          <a:p>
            <a:pPr marL="0" indent="0">
              <a:lnSpc>
                <a:spcPct val="100000"/>
              </a:lnSpc>
              <a:buNone/>
            </a:pPr>
            <a:r>
              <a:rPr lang="en-US" sz="2200" dirty="0">
                <a:latin typeface="Aptos Narrow"/>
              </a:rPr>
              <a:t>Kauerz, K., &amp; Schaper, A. (2021) </a:t>
            </a:r>
            <a:r>
              <a:rPr lang="en-US" sz="2200" i="1" dirty="0">
                <a:latin typeface="Aptos Narrow"/>
                <a:hlinkClick r:id="rId5"/>
              </a:rPr>
              <a:t>Transition to kindergarten: Findings from recent research</a:t>
            </a:r>
            <a:r>
              <a:rPr lang="en-US" sz="2200" dirty="0">
                <a:latin typeface="Aptos Narrow"/>
              </a:rPr>
              <a:t>. Education Commission of the States, National P – 3 Center. </a:t>
            </a:r>
          </a:p>
          <a:p>
            <a:pPr marL="0" indent="0">
              <a:lnSpc>
                <a:spcPct val="100000"/>
              </a:lnSpc>
              <a:buNone/>
            </a:pPr>
            <a:r>
              <a:rPr lang="en-US" sz="2200" dirty="0">
                <a:latin typeface="Aptos Narrow"/>
              </a:rPr>
              <a:t>Kraft, M. A., Blazar, D., &amp; Hogan, H. (2018). The effect of teacher coaching on instruction and achievement: A meta-analysis of the causal evidence. </a:t>
            </a:r>
            <a:r>
              <a:rPr lang="en-US" sz="2200" i="1" dirty="0">
                <a:latin typeface="Aptos Narrow"/>
              </a:rPr>
              <a:t>Review of Educational Research,</a:t>
            </a:r>
            <a:r>
              <a:rPr lang="en-US" sz="2200" dirty="0">
                <a:latin typeface="Aptos Narrow"/>
              </a:rPr>
              <a:t> </a:t>
            </a:r>
            <a:r>
              <a:rPr lang="en-US" sz="2200" i="1" dirty="0">
                <a:latin typeface="Aptos Narrow"/>
              </a:rPr>
              <a:t>88(</a:t>
            </a:r>
            <a:r>
              <a:rPr lang="en-US" sz="2200" dirty="0">
                <a:latin typeface="Aptos Narrow"/>
              </a:rPr>
              <a:t>4), 547–588.</a:t>
            </a:r>
          </a:p>
          <a:p>
            <a:pPr marL="0" indent="0">
              <a:lnSpc>
                <a:spcPct val="100000"/>
              </a:lnSpc>
              <a:buNone/>
            </a:pPr>
            <a:r>
              <a:rPr lang="en-US" sz="2200" dirty="0">
                <a:latin typeface="Aptos Narrow"/>
              </a:rPr>
              <a:t>National Association for the Education of Young Children. (2019). </a:t>
            </a:r>
            <a:r>
              <a:rPr lang="en-US" sz="2200" i="1" dirty="0">
                <a:latin typeface="Aptos Narrow"/>
              </a:rPr>
              <a:t>Professional Standards and Competencies for Early Childhood Educators.</a:t>
            </a:r>
            <a:endParaRPr lang="en-US" sz="2200" dirty="0"/>
          </a:p>
        </p:txBody>
      </p:sp>
    </p:spTree>
    <p:extLst>
      <p:ext uri="{BB962C8B-B14F-4D97-AF65-F5344CB8AC3E}">
        <p14:creationId xmlns:p14="http://schemas.microsoft.com/office/powerpoint/2010/main" val="222119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C858-93D0-F2FF-E2AD-94E8CF4687DA}"/>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6586E948-F757-9C5C-541C-88E26BDA6F1E}"/>
              </a:ext>
            </a:extLst>
          </p:cNvPr>
          <p:cNvSpPr>
            <a:spLocks noGrp="1"/>
          </p:cNvSpPr>
          <p:nvPr>
            <p:ph type="body" sz="quarter" idx="10"/>
          </p:nvPr>
        </p:nvSpPr>
        <p:spPr>
          <a:xfrm>
            <a:off x="3295206" y="2247241"/>
            <a:ext cx="5773737" cy="2603892"/>
          </a:xfrm>
        </p:spPr>
        <p:txBody>
          <a:bodyPr lIns="91440" tIns="45720" rIns="91440" bIns="45720" anchor="t"/>
          <a:lstStyle/>
          <a:p>
            <a:r>
              <a:rPr lang="en-US" dirty="0"/>
              <a:t>Beth Wharton</a:t>
            </a:r>
          </a:p>
          <a:p>
            <a:r>
              <a:rPr lang="en-US" b="0" dirty="0"/>
              <a:t>K-3 Coordinator</a:t>
            </a:r>
          </a:p>
          <a:p>
            <a:pPr>
              <a:spcAft>
                <a:spcPts val="1800"/>
              </a:spcAft>
            </a:pPr>
            <a:r>
              <a:rPr lang="en-US" b="0" u="sng" dirty="0">
                <a:hlinkClick r:id="rId3"/>
              </a:rPr>
              <a:t>Beth.Wharton@doe.nj.gov</a:t>
            </a:r>
            <a:endParaRPr lang="en-US" b="0" dirty="0"/>
          </a:p>
          <a:p>
            <a:r>
              <a:rPr lang="en-US" b="0" dirty="0"/>
              <a:t>K-3 Unit, Office of Standards </a:t>
            </a:r>
          </a:p>
          <a:p>
            <a:r>
              <a:rPr lang="en-US" b="0" u="sng" dirty="0">
                <a:hlinkClick r:id="rId4"/>
              </a:rPr>
              <a:t>K-3Unit@doe.nj.gov </a:t>
            </a:r>
            <a:endParaRPr lang="en-US" b="0" dirty="0"/>
          </a:p>
        </p:txBody>
      </p:sp>
    </p:spTree>
    <p:extLst>
      <p:ext uri="{BB962C8B-B14F-4D97-AF65-F5344CB8AC3E}">
        <p14:creationId xmlns:p14="http://schemas.microsoft.com/office/powerpoint/2010/main" val="1698549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0EDF-B311-7444-E0FC-4FF0B68176BF}"/>
              </a:ext>
            </a:extLst>
          </p:cNvPr>
          <p:cNvSpPr>
            <a:spLocks noGrp="1"/>
          </p:cNvSpPr>
          <p:nvPr>
            <p:ph type="title"/>
          </p:nvPr>
        </p:nvSpPr>
        <p:spPr/>
        <p:txBody>
          <a:bodyPr/>
          <a:lstStyle/>
          <a:p>
            <a:r>
              <a:rPr lang="en-US"/>
              <a:t>Follow Us</a:t>
            </a:r>
          </a:p>
        </p:txBody>
      </p:sp>
      <p:sp>
        <p:nvSpPr>
          <p:cNvPr id="3" name="Text Placeholder 2">
            <a:extLst>
              <a:ext uri="{FF2B5EF4-FFF2-40B4-BE49-F238E27FC236}">
                <a16:creationId xmlns:a16="http://schemas.microsoft.com/office/drawing/2014/main" id="{489E6E26-A103-4213-A7F3-D8027708F5E1}"/>
              </a:ext>
            </a:extLst>
          </p:cNvPr>
          <p:cNvSpPr>
            <a:spLocks noGrp="1"/>
          </p:cNvSpPr>
          <p:nvPr>
            <p:ph type="body" sz="quarter" idx="11"/>
          </p:nvPr>
        </p:nvSpPr>
        <p:spPr/>
        <p:txBody>
          <a:bodyPr/>
          <a:lstStyle/>
          <a:p>
            <a:r>
              <a:rPr lang="en-US"/>
              <a:t>Facebook </a:t>
            </a:r>
            <a:br>
              <a:rPr lang="en-US"/>
            </a:br>
            <a:r>
              <a:rPr lang="en-US"/>
              <a:t>@njdeptofed</a:t>
            </a:r>
          </a:p>
        </p:txBody>
      </p:sp>
      <p:sp>
        <p:nvSpPr>
          <p:cNvPr id="4" name="Text Placeholder 3">
            <a:extLst>
              <a:ext uri="{FF2B5EF4-FFF2-40B4-BE49-F238E27FC236}">
                <a16:creationId xmlns:a16="http://schemas.microsoft.com/office/drawing/2014/main" id="{91320183-59E6-6EE8-20E6-C96C1D1BC42F}"/>
              </a:ext>
            </a:extLst>
          </p:cNvPr>
          <p:cNvSpPr>
            <a:spLocks noGrp="1"/>
          </p:cNvSpPr>
          <p:nvPr>
            <p:ph type="body" sz="quarter" idx="13"/>
          </p:nvPr>
        </p:nvSpPr>
        <p:spPr/>
        <p:txBody>
          <a:bodyPr/>
          <a:lstStyle/>
          <a:p>
            <a:r>
              <a:rPr lang="en-US"/>
              <a:t>Instagram</a:t>
            </a:r>
            <a:br>
              <a:rPr lang="en-US"/>
            </a:br>
            <a:r>
              <a:rPr lang="en-US"/>
              <a:t>@newjerseydoe</a:t>
            </a:r>
          </a:p>
        </p:txBody>
      </p:sp>
      <p:sp>
        <p:nvSpPr>
          <p:cNvPr id="5" name="Text Placeholder 4">
            <a:extLst>
              <a:ext uri="{FF2B5EF4-FFF2-40B4-BE49-F238E27FC236}">
                <a16:creationId xmlns:a16="http://schemas.microsoft.com/office/drawing/2014/main" id="{62046C65-4647-E019-D828-A4D07059424E}"/>
              </a:ext>
            </a:extLst>
          </p:cNvPr>
          <p:cNvSpPr>
            <a:spLocks noGrp="1"/>
          </p:cNvSpPr>
          <p:nvPr>
            <p:ph type="body" sz="quarter" idx="14"/>
          </p:nvPr>
        </p:nvSpPr>
        <p:spPr/>
        <p:txBody>
          <a:bodyPr/>
          <a:lstStyle/>
          <a:p>
            <a:r>
              <a:rPr lang="en-US"/>
              <a:t>Threads</a:t>
            </a:r>
            <a:br>
              <a:rPr lang="en-US"/>
            </a:br>
            <a:r>
              <a:rPr lang="en-US"/>
              <a:t>@newjerseydoe</a:t>
            </a:r>
          </a:p>
        </p:txBody>
      </p:sp>
      <p:pic>
        <p:nvPicPr>
          <p:cNvPr id="22" name="Picture Placeholder 21" descr="Logo: State of New Jersey Department of Education. The Great Seal of the State of New Jersey,">
            <a:extLst>
              <a:ext uri="{FF2B5EF4-FFF2-40B4-BE49-F238E27FC236}">
                <a16:creationId xmlns:a16="http://schemas.microsoft.com/office/drawing/2014/main" id="{5067D616-DF88-DC17-F156-4A5B686AFECF}"/>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34" r="34"/>
          <a:stretch>
            <a:fillRect/>
          </a:stretch>
        </p:blipFill>
        <p:spPr/>
      </p:pic>
      <p:sp>
        <p:nvSpPr>
          <p:cNvPr id="7" name="Text Placeholder 6">
            <a:extLst>
              <a:ext uri="{FF2B5EF4-FFF2-40B4-BE49-F238E27FC236}">
                <a16:creationId xmlns:a16="http://schemas.microsoft.com/office/drawing/2014/main" id="{EB10C834-C492-C41F-4AC6-35B75F21F9FF}"/>
              </a:ext>
            </a:extLst>
          </p:cNvPr>
          <p:cNvSpPr>
            <a:spLocks noGrp="1"/>
          </p:cNvSpPr>
          <p:nvPr>
            <p:ph type="body" sz="quarter" idx="18"/>
          </p:nvPr>
        </p:nvSpPr>
        <p:spPr/>
        <p:txBody>
          <a:bodyPr/>
          <a:lstStyle/>
          <a:p>
            <a:r>
              <a:rPr lang="en-US"/>
              <a:t>nj.gov/education</a:t>
            </a:r>
          </a:p>
        </p:txBody>
      </p:sp>
      <p:sp>
        <p:nvSpPr>
          <p:cNvPr id="8" name="Text Placeholder 7">
            <a:extLst>
              <a:ext uri="{FF2B5EF4-FFF2-40B4-BE49-F238E27FC236}">
                <a16:creationId xmlns:a16="http://schemas.microsoft.com/office/drawing/2014/main" id="{B5F6CACA-2AAE-016D-EEE0-75B35D2CE6C6}"/>
              </a:ext>
            </a:extLst>
          </p:cNvPr>
          <p:cNvSpPr>
            <a:spLocks noGrp="1"/>
          </p:cNvSpPr>
          <p:nvPr>
            <p:ph type="body" sz="quarter" idx="15"/>
          </p:nvPr>
        </p:nvSpPr>
        <p:spPr/>
        <p:txBody>
          <a:bodyPr/>
          <a:lstStyle/>
          <a:p>
            <a:r>
              <a:rPr lang="en-US"/>
              <a:t>X</a:t>
            </a:r>
            <a:br>
              <a:rPr lang="en-US"/>
            </a:br>
            <a:r>
              <a:rPr lang="en-US"/>
              <a:t>@newjerseydoe</a:t>
            </a:r>
          </a:p>
        </p:txBody>
      </p:sp>
      <p:sp>
        <p:nvSpPr>
          <p:cNvPr id="9" name="Text Placeholder 8">
            <a:extLst>
              <a:ext uri="{FF2B5EF4-FFF2-40B4-BE49-F238E27FC236}">
                <a16:creationId xmlns:a16="http://schemas.microsoft.com/office/drawing/2014/main" id="{8FE5DD90-B124-AAA4-F3DF-533C325FACD5}"/>
              </a:ext>
            </a:extLst>
          </p:cNvPr>
          <p:cNvSpPr>
            <a:spLocks noGrp="1"/>
          </p:cNvSpPr>
          <p:nvPr>
            <p:ph type="body" sz="quarter" idx="16"/>
          </p:nvPr>
        </p:nvSpPr>
        <p:spPr>
          <a:xfrm>
            <a:off x="8297069" y="3703638"/>
            <a:ext cx="3175000" cy="755650"/>
          </a:xfrm>
        </p:spPr>
        <p:txBody>
          <a:bodyPr/>
          <a:lstStyle/>
          <a:p>
            <a:r>
              <a:rPr lang="en-US"/>
              <a:t>LinkedIn</a:t>
            </a:r>
            <a:br>
              <a:rPr lang="en-US"/>
            </a:br>
            <a:r>
              <a:rPr lang="en-US"/>
              <a:t>New Jersey Department of Education</a:t>
            </a:r>
          </a:p>
        </p:txBody>
      </p:sp>
      <p:sp>
        <p:nvSpPr>
          <p:cNvPr id="10" name="Text Placeholder 9">
            <a:extLst>
              <a:ext uri="{FF2B5EF4-FFF2-40B4-BE49-F238E27FC236}">
                <a16:creationId xmlns:a16="http://schemas.microsoft.com/office/drawing/2014/main" id="{56BB14E0-D730-8F3D-746A-A2C039838B38}"/>
              </a:ext>
            </a:extLst>
          </p:cNvPr>
          <p:cNvSpPr>
            <a:spLocks noGrp="1"/>
          </p:cNvSpPr>
          <p:nvPr>
            <p:ph type="body" sz="quarter" idx="17"/>
          </p:nvPr>
        </p:nvSpPr>
        <p:spPr>
          <a:xfrm>
            <a:off x="8474077" y="5194300"/>
            <a:ext cx="2844800" cy="755650"/>
          </a:xfrm>
        </p:spPr>
        <p:txBody>
          <a:bodyPr/>
          <a:lstStyle/>
          <a:p>
            <a:r>
              <a:rPr lang="en-US"/>
              <a:t>YouTube </a:t>
            </a:r>
            <a:br>
              <a:rPr lang="en-US"/>
            </a:br>
            <a:r>
              <a:rPr lang="en-US"/>
              <a:t>@newjerseydepartmentofeduca6565</a:t>
            </a:r>
          </a:p>
        </p:txBody>
      </p:sp>
    </p:spTree>
    <p:extLst>
      <p:ext uri="{BB962C8B-B14F-4D97-AF65-F5344CB8AC3E}">
        <p14:creationId xmlns:p14="http://schemas.microsoft.com/office/powerpoint/2010/main" val="1537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9EA1-EDDF-2676-0647-E4B1689AE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D215E-5984-B1F4-AA8A-49FBCEEEEA75}"/>
              </a:ext>
            </a:extLst>
          </p:cNvPr>
          <p:cNvSpPr>
            <a:spLocks noGrp="1"/>
          </p:cNvSpPr>
          <p:nvPr>
            <p:ph type="title"/>
          </p:nvPr>
        </p:nvSpPr>
        <p:spPr/>
        <p:txBody>
          <a:bodyPr/>
          <a:lstStyle/>
          <a:p>
            <a:r>
              <a:rPr lang="en-US"/>
              <a:t>NJDOE Resources for K-3 Early Elementary Alignment</a:t>
            </a:r>
          </a:p>
        </p:txBody>
      </p:sp>
      <p:sp>
        <p:nvSpPr>
          <p:cNvPr id="4" name="Text Placeholder 3">
            <a:extLst>
              <a:ext uri="{FF2B5EF4-FFF2-40B4-BE49-F238E27FC236}">
                <a16:creationId xmlns:a16="http://schemas.microsoft.com/office/drawing/2014/main" id="{83FE4349-B394-D154-60F6-9781AAF77769}"/>
              </a:ext>
            </a:extLst>
          </p:cNvPr>
          <p:cNvSpPr>
            <a:spLocks noGrp="1"/>
          </p:cNvSpPr>
          <p:nvPr>
            <p:ph type="body" sz="quarter" idx="12"/>
          </p:nvPr>
        </p:nvSpPr>
        <p:spPr>
          <a:xfrm>
            <a:off x="456721" y="1440180"/>
            <a:ext cx="11251780" cy="3977640"/>
          </a:xfrm>
        </p:spPr>
        <p:txBody>
          <a:bodyPr/>
          <a:lstStyle/>
          <a:p>
            <a:pPr marL="0" indent="0">
              <a:buNone/>
            </a:pPr>
            <a:r>
              <a:rPr lang="en-US">
                <a:hlinkClick r:id="rId3"/>
              </a:rPr>
              <a:t>K-3 Early Elementary Alignment</a:t>
            </a:r>
            <a:endParaRPr lang="en-US"/>
          </a:p>
          <a:p>
            <a:pPr>
              <a:buFont typeface="Wingdings" panose="05000000000000000000" pitchFamily="2" charset="2"/>
              <a:buChar char="Ø"/>
            </a:pPr>
            <a:r>
              <a:rPr lang="en-US"/>
              <a:t>Kindergarten Implementation Guidelines and Resources</a:t>
            </a:r>
          </a:p>
          <a:p>
            <a:pPr>
              <a:buFont typeface="Wingdings" panose="05000000000000000000" pitchFamily="2" charset="2"/>
              <a:buChar char="Ø"/>
            </a:pPr>
            <a:r>
              <a:rPr lang="en-US"/>
              <a:t>Kindergarten Consortium PowerPoints</a:t>
            </a:r>
          </a:p>
          <a:p>
            <a:pPr>
              <a:buFont typeface="Wingdings" panose="05000000000000000000" pitchFamily="2" charset="2"/>
              <a:buChar char="Ø"/>
            </a:pPr>
            <a:r>
              <a:rPr lang="en-US"/>
              <a:t>First through Third Grade Implementation Guidelines and Resources</a:t>
            </a:r>
          </a:p>
          <a:p>
            <a:pPr>
              <a:buFont typeface="Wingdings" panose="05000000000000000000" pitchFamily="2" charset="2"/>
              <a:buChar char="Ø"/>
            </a:pPr>
            <a:r>
              <a:rPr lang="en-US"/>
              <a:t>P-3 Educator Exemplars and Early Learning Experts Video Library</a:t>
            </a:r>
          </a:p>
          <a:p>
            <a:pPr>
              <a:buFont typeface="Wingdings" panose="05000000000000000000" pitchFamily="2" charset="2"/>
              <a:buChar char="Ø"/>
            </a:pPr>
            <a:r>
              <a:rPr lang="en-US"/>
              <a:t>P-3 Approaches to Learning: How Young Children Learn</a:t>
            </a:r>
          </a:p>
        </p:txBody>
      </p:sp>
    </p:spTree>
    <p:extLst>
      <p:ext uri="{BB962C8B-B14F-4D97-AF65-F5344CB8AC3E}">
        <p14:creationId xmlns:p14="http://schemas.microsoft.com/office/powerpoint/2010/main" val="1958229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51C7-4242-DAD3-FFB8-86CD64D0E7DE}"/>
              </a:ext>
            </a:extLst>
          </p:cNvPr>
          <p:cNvSpPr>
            <a:spLocks noGrp="1"/>
          </p:cNvSpPr>
          <p:nvPr>
            <p:ph type="title"/>
          </p:nvPr>
        </p:nvSpPr>
        <p:spPr/>
        <p:txBody>
          <a:bodyPr/>
          <a:lstStyle/>
          <a:p>
            <a:r>
              <a:rPr lang="en-US" dirty="0"/>
              <a:t>Preschool–Grade 3 (P–3)  Learning Continuum</a:t>
            </a:r>
          </a:p>
        </p:txBody>
      </p:sp>
      <p:sp>
        <p:nvSpPr>
          <p:cNvPr id="4" name="Text Placeholder 3">
            <a:extLst>
              <a:ext uri="{FF2B5EF4-FFF2-40B4-BE49-F238E27FC236}">
                <a16:creationId xmlns:a16="http://schemas.microsoft.com/office/drawing/2014/main" id="{B8514BC2-42EF-4475-DCCC-C7D3A206F3B6}"/>
              </a:ext>
            </a:extLst>
          </p:cNvPr>
          <p:cNvSpPr>
            <a:spLocks noGrp="1"/>
          </p:cNvSpPr>
          <p:nvPr>
            <p:ph type="body" sz="quarter" idx="14"/>
          </p:nvPr>
        </p:nvSpPr>
        <p:spPr>
          <a:xfrm>
            <a:off x="443812" y="1354208"/>
            <a:ext cx="5400675" cy="4694714"/>
          </a:xfrm>
        </p:spPr>
        <p:txBody>
          <a:bodyPr/>
          <a:lstStyle/>
          <a:p>
            <a:pPr marL="457200" indent="-457200">
              <a:buFont typeface="+mj-lt"/>
              <a:buAutoNum type="arabicPeriod"/>
            </a:pPr>
            <a:r>
              <a:rPr lang="en-US" dirty="0">
                <a:latin typeface="Aptos Narrow"/>
              </a:rPr>
              <a:t>Cross-Sector Work</a:t>
            </a:r>
          </a:p>
          <a:p>
            <a:pPr marL="457200" indent="-457200">
              <a:buFont typeface="+mj-lt"/>
              <a:buAutoNum type="arabicPeriod"/>
            </a:pPr>
            <a:r>
              <a:rPr lang="en-US" dirty="0">
                <a:latin typeface="Aptos Narrow"/>
              </a:rPr>
              <a:t>Administrator Effectiveness</a:t>
            </a:r>
          </a:p>
          <a:p>
            <a:pPr marL="457200" indent="-457200">
              <a:buFont typeface="+mj-lt"/>
              <a:buAutoNum type="arabicPeriod"/>
            </a:pPr>
            <a:r>
              <a:rPr lang="en-US" dirty="0">
                <a:latin typeface="Aptos Narrow"/>
              </a:rPr>
              <a:t>Teacher Effectiveness</a:t>
            </a:r>
          </a:p>
          <a:p>
            <a:pPr marL="457200" indent="-457200">
              <a:buFont typeface="+mj-lt"/>
              <a:buAutoNum type="arabicPeriod"/>
            </a:pPr>
            <a:r>
              <a:rPr lang="en-US" dirty="0">
                <a:solidFill>
                  <a:schemeClr val="tx1"/>
                </a:solidFill>
              </a:rPr>
              <a:t>Instructional Tools</a:t>
            </a:r>
            <a:endParaRPr lang="en-US" dirty="0">
              <a:latin typeface="Aptos Narrow"/>
            </a:endParaRPr>
          </a:p>
          <a:p>
            <a:pPr marL="457200" indent="-457200">
              <a:buFont typeface="+mj-lt"/>
              <a:buAutoNum type="arabicPeriod"/>
            </a:pPr>
            <a:r>
              <a:rPr lang="en-US" dirty="0">
                <a:latin typeface="Aptos Narrow"/>
              </a:rPr>
              <a:t>Learning Environment </a:t>
            </a:r>
          </a:p>
          <a:p>
            <a:pPr marL="457200" indent="-457200">
              <a:buFont typeface="+mj-lt"/>
              <a:buAutoNum type="arabicPeriod"/>
            </a:pPr>
            <a:r>
              <a:rPr lang="en-US" dirty="0">
                <a:latin typeface="Aptos Narrow"/>
              </a:rPr>
              <a:t>Data-Driven Improvement </a:t>
            </a:r>
          </a:p>
          <a:p>
            <a:pPr marL="457200" indent="-457200">
              <a:buFont typeface="+mj-lt"/>
              <a:buAutoNum type="arabicPeriod"/>
            </a:pPr>
            <a:r>
              <a:rPr lang="en-US" dirty="0">
                <a:latin typeface="Aptos Narrow"/>
              </a:rPr>
              <a:t>Engaged Families</a:t>
            </a:r>
          </a:p>
          <a:p>
            <a:pPr marL="457200" indent="-457200">
              <a:buFont typeface="+mj-lt"/>
              <a:buAutoNum type="arabicPeriod"/>
            </a:pPr>
            <a:r>
              <a:rPr lang="en-US" dirty="0">
                <a:latin typeface="Aptos Narrow"/>
              </a:rPr>
              <a:t>Continuity and Pathways</a:t>
            </a:r>
          </a:p>
        </p:txBody>
      </p:sp>
      <p:pic>
        <p:nvPicPr>
          <p:cNvPr id="18" name="Picture Placeholder 17" descr="This is a booklet cover of the Framework for Planning, Implementing, and Evaluating P-3 Approaches.">
            <a:extLst>
              <a:ext uri="{FF2B5EF4-FFF2-40B4-BE49-F238E27FC236}">
                <a16:creationId xmlns:a16="http://schemas.microsoft.com/office/drawing/2014/main" id="{22A6D2DE-FACA-1EA4-2D88-9C8C6B6741A5}"/>
              </a:ext>
            </a:extLst>
          </p:cNvPr>
          <p:cNvPicPr>
            <a:picLocks noGrp="1" noChangeAspect="1"/>
          </p:cNvPicPr>
          <p:nvPr>
            <p:ph type="pic" sz="quarter" idx="13"/>
          </p:nvPr>
        </p:nvPicPr>
        <p:blipFill>
          <a:blip r:embed="rId3"/>
          <a:srcRect t="8516" b="8516"/>
          <a:stretch>
            <a:fillRect/>
          </a:stretch>
        </p:blipFill>
        <p:spPr>
          <a:xfrm>
            <a:off x="7143750" y="936438"/>
            <a:ext cx="4276725" cy="4594225"/>
          </a:xfrm>
          <a:prstGeom prst="rect">
            <a:avLst/>
          </a:prstGeom>
        </p:spPr>
      </p:pic>
      <p:sp>
        <p:nvSpPr>
          <p:cNvPr id="6" name="Text Placeholder 5">
            <a:extLst>
              <a:ext uri="{FF2B5EF4-FFF2-40B4-BE49-F238E27FC236}">
                <a16:creationId xmlns:a16="http://schemas.microsoft.com/office/drawing/2014/main" id="{0940B02B-01A7-8F26-8CAA-CE48BE97DF22}"/>
              </a:ext>
            </a:extLst>
          </p:cNvPr>
          <p:cNvSpPr>
            <a:spLocks noGrp="1"/>
          </p:cNvSpPr>
          <p:nvPr>
            <p:ph type="body" sz="quarter" idx="15"/>
          </p:nvPr>
        </p:nvSpPr>
        <p:spPr>
          <a:xfrm>
            <a:off x="6794500" y="5658025"/>
            <a:ext cx="5397500" cy="781795"/>
          </a:xfrm>
        </p:spPr>
        <p:txBody>
          <a:bodyPr/>
          <a:lstStyle/>
          <a:p>
            <a:r>
              <a:rPr lang="en-US" dirty="0">
                <a:latin typeface="Aptos Narrow"/>
              </a:rPr>
              <a:t>There are eight categories within the </a:t>
            </a:r>
            <a:r>
              <a:rPr lang="en-US" dirty="0">
                <a:latin typeface="Aptos Narrow"/>
                <a:hlinkClick r:id="rId4"/>
              </a:rPr>
              <a:t>Framework for Planning, Implementing, and Evaluating P–3 Approaches </a:t>
            </a:r>
            <a:r>
              <a:rPr lang="en-US" dirty="0">
                <a:latin typeface="Aptos Narrow"/>
              </a:rPr>
              <a:t>(Kauerz &amp; Coffman, 2019).</a:t>
            </a:r>
            <a:endParaRPr lang="en-US" dirty="0"/>
          </a:p>
        </p:txBody>
      </p:sp>
    </p:spTree>
    <p:extLst>
      <p:ext uri="{BB962C8B-B14F-4D97-AF65-F5344CB8AC3E}">
        <p14:creationId xmlns:p14="http://schemas.microsoft.com/office/powerpoint/2010/main" val="2875616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FB84-AA93-F37E-2B41-7ED40D74922B}"/>
              </a:ext>
            </a:extLst>
          </p:cNvPr>
          <p:cNvSpPr>
            <a:spLocks noGrp="1"/>
          </p:cNvSpPr>
          <p:nvPr>
            <p:ph type="title"/>
          </p:nvPr>
        </p:nvSpPr>
        <p:spPr/>
        <p:txBody>
          <a:bodyPr/>
          <a:lstStyle/>
          <a:p>
            <a:r>
              <a:rPr lang="en-US" dirty="0"/>
              <a:t>Transitions to Kindergarten</a:t>
            </a:r>
          </a:p>
        </p:txBody>
      </p:sp>
      <p:sp>
        <p:nvSpPr>
          <p:cNvPr id="4" name="Text Placeholder 3">
            <a:extLst>
              <a:ext uri="{FF2B5EF4-FFF2-40B4-BE49-F238E27FC236}">
                <a16:creationId xmlns:a16="http://schemas.microsoft.com/office/drawing/2014/main" id="{39BE6DF4-6B23-9C7A-A777-95FB931C1CD3}"/>
              </a:ext>
            </a:extLst>
          </p:cNvPr>
          <p:cNvSpPr>
            <a:spLocks noGrp="1"/>
          </p:cNvSpPr>
          <p:nvPr>
            <p:ph type="body" sz="quarter" idx="14"/>
          </p:nvPr>
        </p:nvSpPr>
        <p:spPr>
          <a:xfrm>
            <a:off x="185738" y="990599"/>
            <a:ext cx="5681663" cy="5281613"/>
          </a:xfrm>
        </p:spPr>
        <p:txBody>
          <a:bodyPr/>
          <a:lstStyle/>
          <a:p>
            <a:pPr>
              <a:buFont typeface="Arial" panose="020B0604020202020204" pitchFamily="34" charset="0"/>
              <a:buChar char="•"/>
            </a:pPr>
            <a:r>
              <a:rPr lang="en-US" dirty="0"/>
              <a:t>As preschool age children move into kindergarten classrooms, children will continue to learn by experiencing the world around them. </a:t>
            </a:r>
          </a:p>
          <a:p>
            <a:pPr>
              <a:buFont typeface="Arial" panose="020B0604020202020204" pitchFamily="34" charset="0"/>
              <a:buChar char="•"/>
            </a:pPr>
            <a:r>
              <a:rPr lang="en-US" dirty="0"/>
              <a:t>It is important to think about the transition into kindergarten as a partnership between children, early child teachers and providers, kindergarten teachers, and families. </a:t>
            </a:r>
          </a:p>
          <a:p>
            <a:pPr>
              <a:buFont typeface="Arial" panose="020B0604020202020204" pitchFamily="34" charset="0"/>
              <a:buChar char="•"/>
            </a:pPr>
            <a:r>
              <a:rPr lang="en-US" dirty="0"/>
              <a:t>As young children prepare to transition to kindergarten, it is essential for teachers and administrators to provide support for both children and families to ensure smooth transitions from one classroom setting to the next.</a:t>
            </a:r>
          </a:p>
        </p:txBody>
      </p:sp>
      <p:pic>
        <p:nvPicPr>
          <p:cNvPr id="8" name="Picture Placeholder 7" descr="Group of smiling school children that are arm and arm.">
            <a:extLst>
              <a:ext uri="{FF2B5EF4-FFF2-40B4-BE49-F238E27FC236}">
                <a16:creationId xmlns:a16="http://schemas.microsoft.com/office/drawing/2014/main" id="{D43A2D20-CCE4-F929-3B42-D4D3B3DA77BE}"/>
              </a:ext>
            </a:extLst>
          </p:cNvPr>
          <p:cNvPicPr>
            <a:picLocks noGrp="1" noChangeAspect="1"/>
          </p:cNvPicPr>
          <p:nvPr>
            <p:ph type="pic" sz="quarter" idx="13"/>
          </p:nvPr>
        </p:nvPicPr>
        <p:blipFill>
          <a:blip r:embed="rId3"/>
          <a:srcRect t="1827" b="1827"/>
          <a:stretch>
            <a:fillRect/>
          </a:stretch>
        </p:blipFill>
        <p:spPr>
          <a:xfrm>
            <a:off x="6324600" y="1819275"/>
            <a:ext cx="5410200" cy="3475038"/>
          </a:xfrm>
          <a:prstGeom prst="rect">
            <a:avLst/>
          </a:prstGeom>
        </p:spPr>
      </p:pic>
    </p:spTree>
    <p:extLst>
      <p:ext uri="{BB962C8B-B14F-4D97-AF65-F5344CB8AC3E}">
        <p14:creationId xmlns:p14="http://schemas.microsoft.com/office/powerpoint/2010/main" val="1873437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B16D-25EC-2476-568A-B771C0DFE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A7E46-446F-7E31-7E2A-F91526DEAA91}"/>
              </a:ext>
            </a:extLst>
          </p:cNvPr>
          <p:cNvSpPr>
            <a:spLocks noGrp="1"/>
          </p:cNvSpPr>
          <p:nvPr>
            <p:ph type="title"/>
          </p:nvPr>
        </p:nvSpPr>
        <p:spPr>
          <a:xfrm>
            <a:off x="443812" y="408559"/>
            <a:ext cx="11277599" cy="416560"/>
          </a:xfrm>
        </p:spPr>
        <p:txBody>
          <a:bodyPr lIns="0" tIns="0" rIns="0" bIns="0" anchor="t"/>
          <a:lstStyle/>
          <a:p>
            <a:r>
              <a:rPr lang="en-US" sz="2800" dirty="0">
                <a:latin typeface="Aptos Narrow"/>
              </a:rPr>
              <a:t>A Sample Preschool through Third Grade Transition Team Checklist (1 of 3)</a:t>
            </a:r>
            <a:br>
              <a:rPr lang="en-US" sz="3200" dirty="0">
                <a:latin typeface="Aptos Narrow"/>
              </a:rPr>
            </a:br>
            <a:r>
              <a:rPr lang="en-US" sz="2000" dirty="0">
                <a:latin typeface="Aptos Narrow"/>
              </a:rPr>
              <a:t>Administrators</a:t>
            </a:r>
            <a:endParaRPr lang="en-US" sz="3200" dirty="0">
              <a:latin typeface="Aptos Narrow"/>
            </a:endParaRPr>
          </a:p>
        </p:txBody>
      </p:sp>
      <p:sp>
        <p:nvSpPr>
          <p:cNvPr id="5" name="Text Placeholder 4">
            <a:extLst>
              <a:ext uri="{FF2B5EF4-FFF2-40B4-BE49-F238E27FC236}">
                <a16:creationId xmlns:a16="http://schemas.microsoft.com/office/drawing/2014/main" id="{7B07F75E-8631-353F-4435-BC2AE367724A}"/>
              </a:ext>
            </a:extLst>
          </p:cNvPr>
          <p:cNvSpPr>
            <a:spLocks noGrp="1"/>
          </p:cNvSpPr>
          <p:nvPr>
            <p:ph type="body" sz="quarter" idx="13"/>
          </p:nvPr>
        </p:nvSpPr>
        <p:spPr>
          <a:xfrm>
            <a:off x="457200" y="1240013"/>
            <a:ext cx="11277599" cy="569839"/>
          </a:xfrm>
        </p:spPr>
        <p:txBody>
          <a:bodyPr/>
          <a:lstStyle/>
          <a:p>
            <a:r>
              <a:rPr lang="en-US" dirty="0">
                <a:hlinkClick r:id="rId3"/>
              </a:rPr>
              <a:t>P –3 Alignment</a:t>
            </a:r>
            <a:endParaRPr lang="en-US" dirty="0"/>
          </a:p>
        </p:txBody>
      </p:sp>
      <p:graphicFrame>
        <p:nvGraphicFramePr>
          <p:cNvPr id="7" name="Table Placeholder 9">
            <a:extLst>
              <a:ext uri="{FF2B5EF4-FFF2-40B4-BE49-F238E27FC236}">
                <a16:creationId xmlns:a16="http://schemas.microsoft.com/office/drawing/2014/main" id="{7BA0C2FE-1D23-FE87-9047-FAACA38604BF}"/>
              </a:ext>
            </a:extLst>
          </p:cNvPr>
          <p:cNvGraphicFramePr>
            <a:graphicFrameLocks noGrp="1"/>
          </p:cNvGraphicFramePr>
          <p:nvPr>
            <p:ph type="tbl" sz="quarter" idx="12"/>
            <p:extLst>
              <p:ext uri="{D42A27DB-BD31-4B8C-83A1-F6EECF244321}">
                <p14:modId xmlns:p14="http://schemas.microsoft.com/office/powerpoint/2010/main" val="1261304366"/>
              </p:ext>
            </p:extLst>
          </p:nvPr>
        </p:nvGraphicFramePr>
        <p:xfrm>
          <a:off x="463549" y="1809852"/>
          <a:ext cx="11271250" cy="3416219"/>
        </p:xfrm>
        <a:graphic>
          <a:graphicData uri="http://schemas.openxmlformats.org/drawingml/2006/table">
            <a:tbl>
              <a:tblPr firstRow="1" bandRow="1">
                <a:tableStyleId>{5C22544A-7EE6-4342-B048-85BDC9FD1C3A}</a:tableStyleId>
              </a:tblPr>
              <a:tblGrid>
                <a:gridCol w="11271250">
                  <a:extLst>
                    <a:ext uri="{9D8B030D-6E8A-4147-A177-3AD203B41FA5}">
                      <a16:colId xmlns:a16="http://schemas.microsoft.com/office/drawing/2014/main" val="2529629853"/>
                    </a:ext>
                  </a:extLst>
                </a:gridCol>
              </a:tblGrid>
              <a:tr h="392033">
                <a:tc>
                  <a:txBody>
                    <a:bodyPr/>
                    <a:lstStyle/>
                    <a:p>
                      <a:pPr marL="0" marR="0">
                        <a:lnSpc>
                          <a:spcPct val="120000"/>
                        </a:lnSpc>
                        <a:spcAft>
                          <a:spcPts val="600"/>
                        </a:spcAft>
                        <a:buNone/>
                      </a:pPr>
                      <a:r>
                        <a:rPr lang="en-US" sz="2400" b="1" dirty="0">
                          <a:solidFill>
                            <a:schemeClr val="bg1"/>
                          </a:solidFill>
                          <a:effectLst/>
                          <a:latin typeface="Aptos Narrow"/>
                          <a:ea typeface="Arial" panose="020B0604020202020204" pitchFamily="34" charset="0"/>
                          <a:cs typeface="Arial"/>
                        </a:rPr>
                        <a:t>Strategy</a:t>
                      </a:r>
                      <a:endParaRPr lang="en-US" sz="2400" dirty="0">
                        <a:solidFill>
                          <a:schemeClr val="bg1"/>
                        </a:solidFill>
                        <a:effectLst/>
                        <a:latin typeface="Aptos Narrow"/>
                        <a:ea typeface="Arial" panose="020B0604020202020204" pitchFamily="34" charset="0"/>
                        <a:cs typeface="Arial"/>
                      </a:endParaRPr>
                    </a:p>
                  </a:txBody>
                  <a:tcPr marL="63500" marR="63500" marT="63500" marB="63500"/>
                </a:tc>
                <a:extLst>
                  <a:ext uri="{0D108BD9-81ED-4DB2-BD59-A6C34878D82A}">
                    <a16:rowId xmlns:a16="http://schemas.microsoft.com/office/drawing/2014/main" val="692584658"/>
                  </a:ext>
                </a:extLst>
              </a:tr>
              <a:tr h="525979">
                <a:tc>
                  <a:txBody>
                    <a:bodyPr/>
                    <a:lstStyle/>
                    <a:p>
                      <a:pPr fontAlgn="t">
                        <a:lnSpc>
                          <a:spcPct val="100000"/>
                        </a:lnSpc>
                        <a:buNone/>
                      </a:pPr>
                      <a:r>
                        <a:rPr lang="en-US" sz="1800" b="1" i="0">
                          <a:effectLst/>
                          <a:latin typeface="+mn-lt"/>
                        </a:rPr>
                        <a:t>Create a transition team</a:t>
                      </a:r>
                      <a:r>
                        <a:rPr lang="en-US" sz="1800" b="0" i="0">
                          <a:effectLst/>
                          <a:latin typeface="+mn-lt"/>
                        </a:rPr>
                        <a:t> that includes families, community leaders, preschool and elementary staff.</a:t>
                      </a:r>
                    </a:p>
                  </a:txBody>
                  <a:tcPr/>
                </a:tc>
                <a:extLst>
                  <a:ext uri="{0D108BD9-81ED-4DB2-BD59-A6C34878D82A}">
                    <a16:rowId xmlns:a16="http://schemas.microsoft.com/office/drawing/2014/main" val="1519910568"/>
                  </a:ext>
                </a:extLst>
              </a:tr>
              <a:tr h="494676">
                <a:tc>
                  <a:txBody>
                    <a:bodyPr/>
                    <a:lstStyle/>
                    <a:p>
                      <a:pPr fontAlgn="t">
                        <a:lnSpc>
                          <a:spcPct val="100000"/>
                        </a:lnSpc>
                        <a:buNone/>
                      </a:pPr>
                      <a:r>
                        <a:rPr lang="en-US" sz="1800" b="1" i="0">
                          <a:effectLst/>
                          <a:latin typeface="+mn-lt"/>
                        </a:rPr>
                        <a:t>Designate a facilitator</a:t>
                      </a:r>
                      <a:r>
                        <a:rPr lang="en-US" sz="1800" b="0" i="0">
                          <a:effectLst/>
                          <a:latin typeface="+mn-lt"/>
                        </a:rPr>
                        <a:t> to organize and lead regular meetings, ensuring staff have time to participate. </a:t>
                      </a:r>
                    </a:p>
                  </a:txBody>
                  <a:tcPr/>
                </a:tc>
                <a:extLst>
                  <a:ext uri="{0D108BD9-81ED-4DB2-BD59-A6C34878D82A}">
                    <a16:rowId xmlns:a16="http://schemas.microsoft.com/office/drawing/2014/main" val="574458006"/>
                  </a:ext>
                </a:extLst>
              </a:tr>
              <a:tr h="583270">
                <a:tc>
                  <a:txBody>
                    <a:bodyPr/>
                    <a:lstStyle/>
                    <a:p>
                      <a:pPr fontAlgn="t">
                        <a:lnSpc>
                          <a:spcPct val="100000"/>
                        </a:lnSpc>
                        <a:buNone/>
                      </a:pPr>
                      <a:r>
                        <a:rPr lang="en-US" sz="1800" b="1" i="0">
                          <a:effectLst/>
                          <a:latin typeface="+mn-lt"/>
                        </a:rPr>
                        <a:t>Identify children at risk</a:t>
                      </a:r>
                      <a:r>
                        <a:rPr lang="en-US" sz="1800" b="0" i="0">
                          <a:effectLst/>
                          <a:latin typeface="+mn-lt"/>
                        </a:rPr>
                        <a:t> using valid screening tools and provide targeted supports. </a:t>
                      </a:r>
                    </a:p>
                  </a:txBody>
                  <a:tcPr/>
                </a:tc>
                <a:extLst>
                  <a:ext uri="{0D108BD9-81ED-4DB2-BD59-A6C34878D82A}">
                    <a16:rowId xmlns:a16="http://schemas.microsoft.com/office/drawing/2014/main" val="2777979505"/>
                  </a:ext>
                </a:extLst>
              </a:tr>
              <a:tr h="592831">
                <a:tc>
                  <a:txBody>
                    <a:bodyPr/>
                    <a:lstStyle/>
                    <a:p>
                      <a:pPr fontAlgn="t">
                        <a:lnSpc>
                          <a:spcPct val="100000"/>
                        </a:lnSpc>
                        <a:buNone/>
                      </a:pPr>
                      <a:r>
                        <a:rPr lang="en-US" sz="1800" b="1" i="0">
                          <a:effectLst/>
                          <a:latin typeface="+mn-lt"/>
                        </a:rPr>
                        <a:t>Develop systems for data collection and analysis</a:t>
                      </a:r>
                      <a:r>
                        <a:rPr lang="en-US" sz="1800" b="0" i="0">
                          <a:effectLst/>
                          <a:latin typeface="+mn-lt"/>
                        </a:rPr>
                        <a:t> to monitor student progress and program quality across P–3. </a:t>
                      </a:r>
                    </a:p>
                  </a:txBody>
                  <a:tcPr/>
                </a:tc>
                <a:extLst>
                  <a:ext uri="{0D108BD9-81ED-4DB2-BD59-A6C34878D82A}">
                    <a16:rowId xmlns:a16="http://schemas.microsoft.com/office/drawing/2014/main" val="2675104320"/>
                  </a:ext>
                </a:extLst>
              </a:tr>
              <a:tr h="678887">
                <a:tc>
                  <a:txBody>
                    <a:bodyPr/>
                    <a:lstStyle/>
                    <a:p>
                      <a:pPr fontAlgn="t">
                        <a:lnSpc>
                          <a:spcPct val="100000"/>
                        </a:lnSpc>
                        <a:buFont typeface="+mj-lt"/>
                        <a:buNone/>
                      </a:pPr>
                      <a:r>
                        <a:rPr lang="en-US" sz="1800" b="1" i="0" dirty="0">
                          <a:effectLst/>
                          <a:latin typeface="+mn-lt"/>
                        </a:rPr>
                        <a:t>Establish common planning time</a:t>
                      </a:r>
                      <a:r>
                        <a:rPr lang="en-US" sz="1800" b="0" i="0" dirty="0">
                          <a:effectLst/>
                          <a:latin typeface="+mn-lt"/>
                        </a:rPr>
                        <a:t> for teachers and specialists to align curriculum and assessments horizontally and vertically.</a:t>
                      </a:r>
                    </a:p>
                  </a:txBody>
                  <a:tcPr/>
                </a:tc>
                <a:extLst>
                  <a:ext uri="{0D108BD9-81ED-4DB2-BD59-A6C34878D82A}">
                    <a16:rowId xmlns:a16="http://schemas.microsoft.com/office/drawing/2014/main" val="3941163067"/>
                  </a:ext>
                </a:extLst>
              </a:tr>
            </a:tbl>
          </a:graphicData>
        </a:graphic>
      </p:graphicFrame>
      <p:sp>
        <p:nvSpPr>
          <p:cNvPr id="6" name="Text Placeholder 5">
            <a:extLst>
              <a:ext uri="{FF2B5EF4-FFF2-40B4-BE49-F238E27FC236}">
                <a16:creationId xmlns:a16="http://schemas.microsoft.com/office/drawing/2014/main" id="{B5215C70-D8FF-2012-6AE5-4F2FEC2E5DC8}"/>
              </a:ext>
            </a:extLst>
          </p:cNvPr>
          <p:cNvSpPr>
            <a:spLocks noGrp="1"/>
          </p:cNvSpPr>
          <p:nvPr>
            <p:ph type="body" sz="quarter" idx="14"/>
          </p:nvPr>
        </p:nvSpPr>
        <p:spPr>
          <a:xfrm>
            <a:off x="437463" y="5510991"/>
            <a:ext cx="11277599" cy="569839"/>
          </a:xfrm>
        </p:spPr>
        <p:txBody>
          <a:bodyPr/>
          <a:lstStyle/>
          <a:p>
            <a:r>
              <a:rPr lang="en-US" dirty="0"/>
              <a:t>(Adapted from </a:t>
            </a:r>
            <a:r>
              <a:rPr lang="en-US" dirty="0" err="1"/>
              <a:t>Kauerz</a:t>
            </a:r>
            <a:r>
              <a:rPr lang="en-US" dirty="0"/>
              <a:t> &amp; Schaper, 2021)</a:t>
            </a:r>
          </a:p>
        </p:txBody>
      </p:sp>
    </p:spTree>
    <p:extLst>
      <p:ext uri="{BB962C8B-B14F-4D97-AF65-F5344CB8AC3E}">
        <p14:creationId xmlns:p14="http://schemas.microsoft.com/office/powerpoint/2010/main" val="1848005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7130-735A-2DB0-CC93-D6A851393267}"/>
              </a:ext>
            </a:extLst>
          </p:cNvPr>
          <p:cNvSpPr>
            <a:spLocks noGrp="1"/>
          </p:cNvSpPr>
          <p:nvPr>
            <p:ph type="title"/>
          </p:nvPr>
        </p:nvSpPr>
        <p:spPr/>
        <p:txBody>
          <a:bodyPr/>
          <a:lstStyle/>
          <a:p>
            <a:r>
              <a:rPr lang="en-US" sz="2800" dirty="0">
                <a:latin typeface="Aptos Narrow"/>
              </a:rPr>
              <a:t>A Sample Preschool through Third Grade Transition Team Checklist (2 of 3)</a:t>
            </a:r>
            <a:endParaRPr lang="en-US" sz="2800" dirty="0"/>
          </a:p>
        </p:txBody>
      </p:sp>
      <p:sp>
        <p:nvSpPr>
          <p:cNvPr id="3" name="Text Placeholder 2">
            <a:extLst>
              <a:ext uri="{FF2B5EF4-FFF2-40B4-BE49-F238E27FC236}">
                <a16:creationId xmlns:a16="http://schemas.microsoft.com/office/drawing/2014/main" id="{582D1C11-507D-D0CF-D91A-29F9BB0C73AA}"/>
              </a:ext>
            </a:extLst>
          </p:cNvPr>
          <p:cNvSpPr>
            <a:spLocks noGrp="1"/>
          </p:cNvSpPr>
          <p:nvPr>
            <p:ph type="body" sz="quarter" idx="11"/>
          </p:nvPr>
        </p:nvSpPr>
        <p:spPr/>
        <p:txBody>
          <a:bodyPr/>
          <a:lstStyle/>
          <a:p>
            <a:r>
              <a:rPr lang="en-US" sz="2000" b="1" dirty="0"/>
              <a:t>Transition Team</a:t>
            </a:r>
          </a:p>
        </p:txBody>
      </p:sp>
      <p:graphicFrame>
        <p:nvGraphicFramePr>
          <p:cNvPr id="5" name="Table Placeholder 4">
            <a:extLst>
              <a:ext uri="{FF2B5EF4-FFF2-40B4-BE49-F238E27FC236}">
                <a16:creationId xmlns:a16="http://schemas.microsoft.com/office/drawing/2014/main" id="{A3ED3462-48C3-73D9-942F-A7E703B2E968}"/>
              </a:ext>
            </a:extLst>
          </p:cNvPr>
          <p:cNvGraphicFramePr>
            <a:graphicFrameLocks noGrp="1"/>
          </p:cNvGraphicFramePr>
          <p:nvPr>
            <p:ph type="tbl" sz="quarter" idx="12"/>
            <p:extLst>
              <p:ext uri="{D42A27DB-BD31-4B8C-83A1-F6EECF244321}">
                <p14:modId xmlns:p14="http://schemas.microsoft.com/office/powerpoint/2010/main" val="4037092569"/>
              </p:ext>
            </p:extLst>
          </p:nvPr>
        </p:nvGraphicFramePr>
        <p:xfrm>
          <a:off x="456853" y="1465001"/>
          <a:ext cx="11271250" cy="3927998"/>
        </p:xfrm>
        <a:graphic>
          <a:graphicData uri="http://schemas.openxmlformats.org/drawingml/2006/table">
            <a:tbl>
              <a:tblPr firstRow="1" bandRow="1">
                <a:tableStyleId>{5C22544A-7EE6-4342-B048-85BDC9FD1C3A}</a:tableStyleId>
              </a:tblPr>
              <a:tblGrid>
                <a:gridCol w="11271250">
                  <a:extLst>
                    <a:ext uri="{9D8B030D-6E8A-4147-A177-3AD203B41FA5}">
                      <a16:colId xmlns:a16="http://schemas.microsoft.com/office/drawing/2014/main" val="1043056698"/>
                    </a:ext>
                  </a:extLst>
                </a:gridCol>
              </a:tblGrid>
              <a:tr h="468281">
                <a:tc>
                  <a:txBody>
                    <a:bodyPr/>
                    <a:lstStyle/>
                    <a:p>
                      <a:pPr marL="0" marR="0">
                        <a:lnSpc>
                          <a:spcPct val="120000"/>
                        </a:lnSpc>
                        <a:spcAft>
                          <a:spcPts val="600"/>
                        </a:spcAft>
                        <a:buNone/>
                      </a:pPr>
                      <a:r>
                        <a:rPr lang="en-US" sz="1800" b="1" dirty="0">
                          <a:solidFill>
                            <a:schemeClr val="bg1"/>
                          </a:solidFill>
                          <a:effectLst/>
                          <a:latin typeface="+mn-lt"/>
                          <a:ea typeface="Arial" panose="020B0604020202020204" pitchFamily="34" charset="0"/>
                          <a:cs typeface="Arial"/>
                        </a:rPr>
                        <a:t>Strategy</a:t>
                      </a:r>
                      <a:endParaRPr lang="en-US" sz="1800" dirty="0">
                        <a:solidFill>
                          <a:schemeClr val="bg1"/>
                        </a:solidFill>
                        <a:effectLst/>
                        <a:latin typeface="+mn-lt"/>
                        <a:ea typeface="Arial" panose="020B0604020202020204" pitchFamily="34" charset="0"/>
                        <a:cs typeface="Arial"/>
                      </a:endParaRPr>
                    </a:p>
                  </a:txBody>
                  <a:tcPr marL="63500" marR="63500" marT="63500" marB="63500"/>
                </a:tc>
                <a:extLst>
                  <a:ext uri="{0D108BD9-81ED-4DB2-BD59-A6C34878D82A}">
                    <a16:rowId xmlns:a16="http://schemas.microsoft.com/office/drawing/2014/main" val="1967491307"/>
                  </a:ext>
                </a:extLst>
              </a:tr>
              <a:tr h="448768">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Survey families and the community</a:t>
                      </a:r>
                      <a:r>
                        <a:rPr lang="en-US" sz="1800">
                          <a:effectLst/>
                          <a:latin typeface="Aptos Narrow"/>
                          <a:ea typeface="Arial" panose="020B0604020202020204" pitchFamily="34" charset="0"/>
                          <a:cs typeface="Arial"/>
                        </a:rPr>
                        <a:t> to identify educational and social service needs.</a:t>
                      </a:r>
                    </a:p>
                  </a:txBody>
                  <a:tcPr marL="63500" marR="63500" marT="63500" marB="63500"/>
                </a:tc>
                <a:extLst>
                  <a:ext uri="{0D108BD9-81ED-4DB2-BD59-A6C34878D82A}">
                    <a16:rowId xmlns:a16="http://schemas.microsoft.com/office/drawing/2014/main" val="2974382716"/>
                  </a:ext>
                </a:extLst>
              </a:tr>
              <a:tr h="490916">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Include a process for collaborating </a:t>
                      </a:r>
                      <a:r>
                        <a:rPr lang="en-US" sz="1800">
                          <a:effectLst/>
                          <a:latin typeface="Aptos Narrow"/>
                          <a:ea typeface="Arial" panose="020B0604020202020204" pitchFamily="34" charset="0"/>
                          <a:cs typeface="Arial"/>
                        </a:rPr>
                        <a:t>with families, early learning providers, and local public and private agencies.</a:t>
                      </a:r>
                    </a:p>
                  </a:txBody>
                  <a:tcPr marL="63500" marR="63500" marT="63500" marB="63500"/>
                </a:tc>
                <a:extLst>
                  <a:ext uri="{0D108BD9-81ED-4DB2-BD59-A6C34878D82A}">
                    <a16:rowId xmlns:a16="http://schemas.microsoft.com/office/drawing/2014/main" val="3446788354"/>
                  </a:ext>
                </a:extLst>
              </a:tr>
              <a:tr h="557561">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Establish goals</a:t>
                      </a:r>
                      <a:r>
                        <a:rPr lang="en-US" sz="1800">
                          <a:effectLst/>
                          <a:latin typeface="Aptos Narrow"/>
                          <a:ea typeface="Arial" panose="020B0604020202020204" pitchFamily="34" charset="0"/>
                          <a:cs typeface="Arial"/>
                        </a:rPr>
                        <a:t> to ensure seamless support for all children as they move through each year.</a:t>
                      </a:r>
                    </a:p>
                  </a:txBody>
                  <a:tcPr marL="63500" marR="63500" marT="63500" marB="63500"/>
                </a:tc>
                <a:extLst>
                  <a:ext uri="{0D108BD9-81ED-4DB2-BD59-A6C34878D82A}">
                    <a16:rowId xmlns:a16="http://schemas.microsoft.com/office/drawing/2014/main" val="2853265242"/>
                  </a:ext>
                </a:extLst>
              </a:tr>
              <a:tr h="535259">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Provide information </a:t>
                      </a:r>
                      <a:r>
                        <a:rPr lang="en-US" sz="1800">
                          <a:effectLst/>
                          <a:latin typeface="Aptos Narrow"/>
                          <a:ea typeface="Arial" panose="020B0604020202020204" pitchFamily="34" charset="0"/>
                          <a:cs typeface="Arial"/>
                        </a:rPr>
                        <a:t>to families on the transition to and from each grade level from preschool through third grade.</a:t>
                      </a:r>
                    </a:p>
                  </a:txBody>
                  <a:tcPr marL="63500" marR="63500" marT="63500" marB="63500"/>
                </a:tc>
                <a:extLst>
                  <a:ext uri="{0D108BD9-81ED-4DB2-BD59-A6C34878D82A}">
                    <a16:rowId xmlns:a16="http://schemas.microsoft.com/office/drawing/2014/main" val="3605097718"/>
                  </a:ext>
                </a:extLst>
              </a:tr>
              <a:tr h="490653">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Create transition activities</a:t>
                      </a:r>
                      <a:r>
                        <a:rPr lang="en-US" sz="1800">
                          <a:effectLst/>
                          <a:latin typeface="Aptos Narrow"/>
                          <a:ea typeface="Arial" panose="020B0604020202020204" pitchFamily="34" charset="0"/>
                          <a:cs typeface="Arial"/>
                        </a:rPr>
                        <a:t> based on the goals created to ensure seamless support for children and families.</a:t>
                      </a:r>
                    </a:p>
                  </a:txBody>
                  <a:tcPr marL="63500" marR="63500" marT="63500" marB="63500"/>
                </a:tc>
                <a:extLst>
                  <a:ext uri="{0D108BD9-81ED-4DB2-BD59-A6C34878D82A}">
                    <a16:rowId xmlns:a16="http://schemas.microsoft.com/office/drawing/2014/main" val="3751315511"/>
                  </a:ext>
                </a:extLst>
              </a:tr>
              <a:tr h="448768">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Generate a timeline</a:t>
                      </a:r>
                      <a:r>
                        <a:rPr lang="en-US" sz="1800">
                          <a:effectLst/>
                          <a:latin typeface="Aptos Narrow"/>
                          <a:ea typeface="Arial" panose="020B0604020202020204" pitchFamily="34" charset="0"/>
                          <a:cs typeface="Arial"/>
                        </a:rPr>
                        <a:t> for implementing the transition plan.</a:t>
                      </a:r>
                    </a:p>
                  </a:txBody>
                  <a:tcPr marL="63500" marR="63500" marT="63500" marB="63500"/>
                </a:tc>
                <a:extLst>
                  <a:ext uri="{0D108BD9-81ED-4DB2-BD59-A6C34878D82A}">
                    <a16:rowId xmlns:a16="http://schemas.microsoft.com/office/drawing/2014/main" val="2381653145"/>
                  </a:ext>
                </a:extLst>
              </a:tr>
              <a:tr h="487792">
                <a:tc>
                  <a:txBody>
                    <a:bodyPr/>
                    <a:lstStyle/>
                    <a:p>
                      <a:pPr marL="0" marR="0">
                        <a:lnSpc>
                          <a:spcPct val="120000"/>
                        </a:lnSpc>
                        <a:spcAft>
                          <a:spcPts val="600"/>
                        </a:spcAft>
                        <a:buNone/>
                      </a:pPr>
                      <a:r>
                        <a:rPr lang="en-US" sz="1800" b="1" dirty="0">
                          <a:effectLst/>
                          <a:latin typeface="Aptos Narrow"/>
                          <a:ea typeface="Arial" panose="020B0604020202020204" pitchFamily="34" charset="0"/>
                          <a:cs typeface="Arial"/>
                        </a:rPr>
                        <a:t>Revisit and update</a:t>
                      </a:r>
                      <a:r>
                        <a:rPr lang="en-US" sz="1800" dirty="0">
                          <a:effectLst/>
                          <a:latin typeface="Aptos Narrow"/>
                          <a:ea typeface="Arial" panose="020B0604020202020204" pitchFamily="34" charset="0"/>
                          <a:cs typeface="Arial"/>
                        </a:rPr>
                        <a:t> the transition plan annually.</a:t>
                      </a:r>
                    </a:p>
                  </a:txBody>
                  <a:tcPr marL="63500" marR="63500" marT="63500" marB="63500"/>
                </a:tc>
                <a:extLst>
                  <a:ext uri="{0D108BD9-81ED-4DB2-BD59-A6C34878D82A}">
                    <a16:rowId xmlns:a16="http://schemas.microsoft.com/office/drawing/2014/main" val="3171511636"/>
                  </a:ext>
                </a:extLst>
              </a:tr>
            </a:tbl>
          </a:graphicData>
        </a:graphic>
      </p:graphicFrame>
      <p:sp>
        <p:nvSpPr>
          <p:cNvPr id="4" name="Text Placeholder 3">
            <a:extLst>
              <a:ext uri="{FF2B5EF4-FFF2-40B4-BE49-F238E27FC236}">
                <a16:creationId xmlns:a16="http://schemas.microsoft.com/office/drawing/2014/main" id="{C70EEC75-C5FA-F3D4-726F-3259F43531ED}"/>
              </a:ext>
            </a:extLst>
          </p:cNvPr>
          <p:cNvSpPr>
            <a:spLocks noGrp="1"/>
          </p:cNvSpPr>
          <p:nvPr>
            <p:ph type="body" sz="quarter" idx="13"/>
          </p:nvPr>
        </p:nvSpPr>
        <p:spPr/>
        <p:txBody>
          <a:bodyPr/>
          <a:lstStyle/>
          <a:p>
            <a:r>
              <a:rPr lang="en-US" dirty="0"/>
              <a:t>(Adapted from </a:t>
            </a:r>
            <a:r>
              <a:rPr lang="en-US" dirty="0" err="1"/>
              <a:t>Kauerz</a:t>
            </a:r>
            <a:r>
              <a:rPr lang="en-US" dirty="0"/>
              <a:t> &amp; Schaper, 2021)</a:t>
            </a:r>
          </a:p>
        </p:txBody>
      </p:sp>
    </p:spTree>
    <p:extLst>
      <p:ext uri="{BB962C8B-B14F-4D97-AF65-F5344CB8AC3E}">
        <p14:creationId xmlns:p14="http://schemas.microsoft.com/office/powerpoint/2010/main" val="59894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412C-9FE0-0BC9-B064-33600C6DAF70}"/>
              </a:ext>
            </a:extLst>
          </p:cNvPr>
          <p:cNvSpPr>
            <a:spLocks noGrp="1"/>
          </p:cNvSpPr>
          <p:nvPr>
            <p:ph type="title"/>
          </p:nvPr>
        </p:nvSpPr>
        <p:spPr/>
        <p:txBody>
          <a:bodyPr/>
          <a:lstStyle/>
          <a:p>
            <a:r>
              <a:rPr lang="en-US" sz="2800" dirty="0">
                <a:latin typeface="Aptos Narrow"/>
              </a:rPr>
              <a:t>A Sample Preschool through Third Grade Transition Team Checklist (3 of 3)</a:t>
            </a:r>
            <a:endParaRPr lang="en-US" sz="2800" dirty="0"/>
          </a:p>
        </p:txBody>
      </p:sp>
      <p:sp>
        <p:nvSpPr>
          <p:cNvPr id="3" name="Text Placeholder 2">
            <a:extLst>
              <a:ext uri="{FF2B5EF4-FFF2-40B4-BE49-F238E27FC236}">
                <a16:creationId xmlns:a16="http://schemas.microsoft.com/office/drawing/2014/main" id="{317A849A-5EBE-4D50-9C95-9DAFD0A964E1}"/>
              </a:ext>
            </a:extLst>
          </p:cNvPr>
          <p:cNvSpPr>
            <a:spLocks noGrp="1"/>
          </p:cNvSpPr>
          <p:nvPr>
            <p:ph type="body" sz="quarter" idx="11"/>
          </p:nvPr>
        </p:nvSpPr>
        <p:spPr/>
        <p:txBody>
          <a:bodyPr/>
          <a:lstStyle/>
          <a:p>
            <a:r>
              <a:rPr lang="en-US" sz="2000" b="1" dirty="0"/>
              <a:t>Teachers</a:t>
            </a:r>
          </a:p>
        </p:txBody>
      </p:sp>
      <p:graphicFrame>
        <p:nvGraphicFramePr>
          <p:cNvPr id="5" name="Table Placeholder 4">
            <a:extLst>
              <a:ext uri="{FF2B5EF4-FFF2-40B4-BE49-F238E27FC236}">
                <a16:creationId xmlns:a16="http://schemas.microsoft.com/office/drawing/2014/main" id="{7172D4C8-7BCA-4BBD-18CD-D63EAD5ACEA7}"/>
              </a:ext>
            </a:extLst>
          </p:cNvPr>
          <p:cNvGraphicFramePr>
            <a:graphicFrameLocks noGrp="1"/>
          </p:cNvGraphicFramePr>
          <p:nvPr>
            <p:ph type="tbl" sz="quarter" idx="12"/>
            <p:extLst>
              <p:ext uri="{D42A27DB-BD31-4B8C-83A1-F6EECF244321}">
                <p14:modId xmlns:p14="http://schemas.microsoft.com/office/powerpoint/2010/main" val="3209669415"/>
              </p:ext>
            </p:extLst>
          </p:nvPr>
        </p:nvGraphicFramePr>
        <p:xfrm>
          <a:off x="446985" y="1314031"/>
          <a:ext cx="11287813" cy="4153653"/>
        </p:xfrm>
        <a:graphic>
          <a:graphicData uri="http://schemas.openxmlformats.org/drawingml/2006/table">
            <a:tbl>
              <a:tblPr firstRow="1" bandRow="1">
                <a:tableStyleId>{5C22544A-7EE6-4342-B048-85BDC9FD1C3A}</a:tableStyleId>
              </a:tblPr>
              <a:tblGrid>
                <a:gridCol w="11287813">
                  <a:extLst>
                    <a:ext uri="{9D8B030D-6E8A-4147-A177-3AD203B41FA5}">
                      <a16:colId xmlns:a16="http://schemas.microsoft.com/office/drawing/2014/main" val="3597261618"/>
                    </a:ext>
                  </a:extLst>
                </a:gridCol>
              </a:tblGrid>
              <a:tr h="393947">
                <a:tc>
                  <a:txBody>
                    <a:bodyPr/>
                    <a:lstStyle/>
                    <a:p>
                      <a:pPr marL="0" marR="0">
                        <a:lnSpc>
                          <a:spcPct val="120000"/>
                        </a:lnSpc>
                        <a:spcAft>
                          <a:spcPts val="600"/>
                        </a:spcAft>
                        <a:buNone/>
                      </a:pPr>
                      <a:r>
                        <a:rPr lang="en-US" sz="1800" b="1" dirty="0">
                          <a:solidFill>
                            <a:schemeClr val="bg1"/>
                          </a:solidFill>
                          <a:effectLst/>
                          <a:latin typeface="+mn-lt"/>
                          <a:ea typeface="Arial" panose="020B0604020202020204" pitchFamily="34" charset="0"/>
                          <a:cs typeface="Arial"/>
                        </a:rPr>
                        <a:t>Strategy</a:t>
                      </a:r>
                      <a:endParaRPr lang="en-US" sz="1800" dirty="0">
                        <a:solidFill>
                          <a:schemeClr val="bg1"/>
                        </a:solidFill>
                        <a:effectLst/>
                        <a:latin typeface="Aptos Narrow"/>
                        <a:ea typeface="Arial" panose="020B0604020202020204" pitchFamily="34" charset="0"/>
                        <a:cs typeface="Arial"/>
                      </a:endParaRPr>
                    </a:p>
                  </a:txBody>
                  <a:tcPr marL="63500" marR="63500" marT="63500" marB="63500"/>
                </a:tc>
                <a:extLst>
                  <a:ext uri="{0D108BD9-81ED-4DB2-BD59-A6C34878D82A}">
                    <a16:rowId xmlns:a16="http://schemas.microsoft.com/office/drawing/2014/main" val="2124087944"/>
                  </a:ext>
                </a:extLst>
              </a:tr>
              <a:tr h="393947">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Participate on the transition team </a:t>
                      </a:r>
                      <a:r>
                        <a:rPr lang="en-US" sz="1800">
                          <a:effectLst/>
                          <a:latin typeface="Aptos Narrow"/>
                          <a:ea typeface="Arial" panose="020B0604020202020204" pitchFamily="34" charset="0"/>
                          <a:cs typeface="Arial"/>
                        </a:rPr>
                        <a:t>and/or provide suggestions for activities.</a:t>
                      </a:r>
                    </a:p>
                  </a:txBody>
                  <a:tcPr marL="63500" marR="63500" marT="63500" marB="63500"/>
                </a:tc>
                <a:extLst>
                  <a:ext uri="{0D108BD9-81ED-4DB2-BD59-A6C34878D82A}">
                    <a16:rowId xmlns:a16="http://schemas.microsoft.com/office/drawing/2014/main" val="1481521511"/>
                  </a:ext>
                </a:extLst>
              </a:tr>
              <a:tr h="393947">
                <a:tc>
                  <a:txBody>
                    <a:bodyPr/>
                    <a:lstStyle/>
                    <a:p>
                      <a:pPr marL="0" marR="0">
                        <a:lnSpc>
                          <a:spcPct val="120000"/>
                        </a:lnSpc>
                        <a:spcAft>
                          <a:spcPts val="600"/>
                        </a:spcAft>
                        <a:buNone/>
                      </a:pPr>
                      <a:r>
                        <a:rPr lang="en-US" sz="1800" b="1">
                          <a:effectLst/>
                          <a:latin typeface="Aptos Narrow"/>
                          <a:ea typeface="Arial" panose="020B0604020202020204" pitchFamily="34" charset="0"/>
                          <a:cs typeface="Arial"/>
                        </a:rPr>
                        <a:t>Meet with other teachers and specialists</a:t>
                      </a:r>
                      <a:r>
                        <a:rPr lang="en-US" sz="1800">
                          <a:effectLst/>
                          <a:latin typeface="Aptos Narrow"/>
                          <a:ea typeface="Arial" panose="020B0604020202020204" pitchFamily="34" charset="0"/>
                          <a:cs typeface="Arial"/>
                        </a:rPr>
                        <a:t> within and across grades to discuss and implement NJSLS. </a:t>
                      </a:r>
                    </a:p>
                  </a:txBody>
                  <a:tcPr marL="63500" marR="63500" marT="63500" marB="63500"/>
                </a:tc>
                <a:extLst>
                  <a:ext uri="{0D108BD9-81ED-4DB2-BD59-A6C34878D82A}">
                    <a16:rowId xmlns:a16="http://schemas.microsoft.com/office/drawing/2014/main" val="1947537467"/>
                  </a:ext>
                </a:extLst>
              </a:tr>
              <a:tr h="690565">
                <a:tc>
                  <a:txBody>
                    <a:bodyPr/>
                    <a:lstStyle/>
                    <a:p>
                      <a:pPr marL="0" marR="0">
                        <a:lnSpc>
                          <a:spcPct val="120000"/>
                        </a:lnSpc>
                        <a:spcAft>
                          <a:spcPts val="600"/>
                        </a:spcAft>
                        <a:buNone/>
                      </a:pPr>
                      <a:r>
                        <a:rPr lang="en-US" sz="1800" b="1">
                          <a:effectLst/>
                          <a:latin typeface="Aptos Narrow"/>
                          <a:ea typeface="Times New Roman" panose="02020603050405020304" pitchFamily="18" charset="0"/>
                          <a:cs typeface="Times New Roman"/>
                        </a:rPr>
                        <a:t>Meet with teachers within and across grade levels </a:t>
                      </a:r>
                      <a:r>
                        <a:rPr lang="en-US" sz="1800">
                          <a:effectLst/>
                          <a:latin typeface="Aptos Narrow"/>
                          <a:ea typeface="Times New Roman" panose="02020603050405020304" pitchFamily="18" charset="0"/>
                          <a:cs typeface="Times New Roman"/>
                        </a:rPr>
                        <a:t>to discuss transition activities and readiness goals for children and families throughout the year. </a:t>
                      </a:r>
                      <a:endParaRPr lang="en-US" sz="1800">
                        <a:effectLst/>
                        <a:latin typeface="Aptos Narrow"/>
                        <a:ea typeface="Arial" panose="020B0604020202020204" pitchFamily="34" charset="0"/>
                        <a:cs typeface="Times New Roman"/>
                      </a:endParaRPr>
                    </a:p>
                  </a:txBody>
                  <a:tcPr marL="63500" marR="63500" marT="63500" marB="63500"/>
                </a:tc>
                <a:extLst>
                  <a:ext uri="{0D108BD9-81ED-4DB2-BD59-A6C34878D82A}">
                    <a16:rowId xmlns:a16="http://schemas.microsoft.com/office/drawing/2014/main" val="2886964574"/>
                  </a:ext>
                </a:extLst>
              </a:tr>
              <a:tr h="690565">
                <a:tc>
                  <a:txBody>
                    <a:bodyPr/>
                    <a:lstStyle/>
                    <a:p>
                      <a:pPr marL="0" marR="0">
                        <a:lnSpc>
                          <a:spcPct val="120000"/>
                        </a:lnSpc>
                        <a:spcAft>
                          <a:spcPts val="600"/>
                        </a:spcAft>
                        <a:buNone/>
                      </a:pPr>
                      <a:r>
                        <a:rPr lang="en-US" sz="1800" b="1">
                          <a:effectLst/>
                          <a:latin typeface="Aptos Narrow"/>
                          <a:ea typeface="Times New Roman" panose="02020603050405020304" pitchFamily="18" charset="0"/>
                          <a:cs typeface="Times New Roman"/>
                        </a:rPr>
                        <a:t>Prepare and disseminate developmentally appropriate</a:t>
                      </a:r>
                      <a:r>
                        <a:rPr lang="en-US" sz="1800">
                          <a:effectLst/>
                          <a:latin typeface="Aptos Narrow"/>
                          <a:ea typeface="Times New Roman" panose="02020603050405020304" pitchFamily="18" charset="0"/>
                          <a:cs typeface="Times New Roman"/>
                        </a:rPr>
                        <a:t> home learning activities during the school year and the summer months.</a:t>
                      </a:r>
                      <a:endParaRPr lang="en-US" sz="1800">
                        <a:effectLst/>
                        <a:latin typeface="Aptos Narrow"/>
                        <a:ea typeface="Arial" panose="020B0604020202020204" pitchFamily="34" charset="0"/>
                        <a:cs typeface="Times New Roman"/>
                      </a:endParaRPr>
                    </a:p>
                  </a:txBody>
                  <a:tcPr marL="63500" marR="63500" marT="63500" marB="63500"/>
                </a:tc>
                <a:extLst>
                  <a:ext uri="{0D108BD9-81ED-4DB2-BD59-A6C34878D82A}">
                    <a16:rowId xmlns:a16="http://schemas.microsoft.com/office/drawing/2014/main" val="764725639"/>
                  </a:ext>
                </a:extLst>
              </a:tr>
              <a:tr h="690565">
                <a:tc>
                  <a:txBody>
                    <a:bodyPr/>
                    <a:lstStyle/>
                    <a:p>
                      <a:pPr marL="0" marR="0">
                        <a:lnSpc>
                          <a:spcPct val="120000"/>
                        </a:lnSpc>
                        <a:spcAft>
                          <a:spcPts val="600"/>
                        </a:spcAft>
                        <a:buNone/>
                      </a:pPr>
                      <a:r>
                        <a:rPr lang="en-US" sz="1800" b="1" dirty="0">
                          <a:effectLst/>
                          <a:latin typeface="Aptos Narrow"/>
                          <a:ea typeface="Times New Roman" panose="02020603050405020304" pitchFamily="18" charset="0"/>
                          <a:cs typeface="Times New Roman"/>
                        </a:rPr>
                        <a:t>Get to know </a:t>
                      </a:r>
                      <a:r>
                        <a:rPr lang="en-US" sz="1800" dirty="0">
                          <a:effectLst/>
                          <a:latin typeface="Aptos Narrow"/>
                          <a:ea typeface="Times New Roman" panose="02020603050405020304" pitchFamily="18" charset="0"/>
                          <a:cs typeface="Times New Roman"/>
                        </a:rPr>
                        <a:t>each child and family and contact families prior to the start of school and communicate with them on a regular basis throughout the year. </a:t>
                      </a:r>
                      <a:endParaRPr lang="en-US" sz="1800" dirty="0">
                        <a:effectLst/>
                        <a:latin typeface="Aptos Narrow"/>
                        <a:ea typeface="Arial" panose="020B0604020202020204" pitchFamily="34" charset="0"/>
                        <a:cs typeface="Times New Roman"/>
                      </a:endParaRPr>
                    </a:p>
                  </a:txBody>
                  <a:tcPr marL="63500" marR="63500" marT="63500" marB="63500"/>
                </a:tc>
                <a:extLst>
                  <a:ext uri="{0D108BD9-81ED-4DB2-BD59-A6C34878D82A}">
                    <a16:rowId xmlns:a16="http://schemas.microsoft.com/office/drawing/2014/main" val="1311831218"/>
                  </a:ext>
                </a:extLst>
              </a:tr>
              <a:tr h="542913">
                <a:tc>
                  <a:txBody>
                    <a:bodyPr/>
                    <a:lstStyle/>
                    <a:p>
                      <a:pPr marL="0" marR="0">
                        <a:lnSpc>
                          <a:spcPct val="120000"/>
                        </a:lnSpc>
                        <a:spcAft>
                          <a:spcPts val="600"/>
                        </a:spcAft>
                        <a:buNone/>
                      </a:pPr>
                      <a:r>
                        <a:rPr lang="en-US" sz="1800" b="1" dirty="0">
                          <a:solidFill>
                            <a:srgbClr val="333333"/>
                          </a:solidFill>
                          <a:effectLst/>
                          <a:latin typeface="Aptos Narrow"/>
                          <a:ea typeface="Times New Roman" panose="02020603050405020304" pitchFamily="18" charset="0"/>
                          <a:cs typeface="Times New Roman"/>
                        </a:rPr>
                        <a:t>Welcome</a:t>
                      </a:r>
                      <a:r>
                        <a:rPr lang="en-US" sz="1800" dirty="0">
                          <a:solidFill>
                            <a:srgbClr val="333333"/>
                          </a:solidFill>
                          <a:effectLst/>
                          <a:latin typeface="Aptos Narrow"/>
                          <a:ea typeface="Times New Roman" panose="02020603050405020304" pitchFamily="18" charset="0"/>
                          <a:cs typeface="Times New Roman"/>
                        </a:rPr>
                        <a:t> new children and their families and let them know how they can be involved in their child’s school and classroom. </a:t>
                      </a:r>
                      <a:r>
                        <a:rPr lang="en-US" sz="1800" dirty="0">
                          <a:effectLst/>
                          <a:latin typeface="Aptos Narrow"/>
                          <a:ea typeface="Times New Roman" panose="02020603050405020304" pitchFamily="18" charset="0"/>
                          <a:cs typeface="Times New Roman"/>
                        </a:rPr>
                        <a:t> </a:t>
                      </a:r>
                    </a:p>
                  </a:txBody>
                  <a:tcPr marL="63500" marR="63500" marT="63500" marB="63500"/>
                </a:tc>
                <a:extLst>
                  <a:ext uri="{0D108BD9-81ED-4DB2-BD59-A6C34878D82A}">
                    <a16:rowId xmlns:a16="http://schemas.microsoft.com/office/drawing/2014/main" val="3129721139"/>
                  </a:ext>
                </a:extLst>
              </a:tr>
            </a:tbl>
          </a:graphicData>
        </a:graphic>
      </p:graphicFrame>
      <p:sp>
        <p:nvSpPr>
          <p:cNvPr id="4" name="Text Placeholder 3">
            <a:extLst>
              <a:ext uri="{FF2B5EF4-FFF2-40B4-BE49-F238E27FC236}">
                <a16:creationId xmlns:a16="http://schemas.microsoft.com/office/drawing/2014/main" id="{2D58D06C-6018-57D2-2BA4-B4D841A42C45}"/>
              </a:ext>
            </a:extLst>
          </p:cNvPr>
          <p:cNvSpPr>
            <a:spLocks noGrp="1"/>
          </p:cNvSpPr>
          <p:nvPr>
            <p:ph type="body" sz="quarter" idx="13"/>
          </p:nvPr>
        </p:nvSpPr>
        <p:spPr>
          <a:xfrm>
            <a:off x="457200" y="5562743"/>
            <a:ext cx="11264211" cy="305499"/>
          </a:xfrm>
        </p:spPr>
        <p:txBody>
          <a:bodyPr/>
          <a:lstStyle/>
          <a:p>
            <a:r>
              <a:rPr lang="en-US" dirty="0"/>
              <a:t>(Adapted from </a:t>
            </a:r>
            <a:r>
              <a:rPr lang="en-US" dirty="0" err="1"/>
              <a:t>Kauerz</a:t>
            </a:r>
            <a:r>
              <a:rPr lang="en-US" dirty="0"/>
              <a:t> &amp; Schaper, 2021)</a:t>
            </a:r>
          </a:p>
        </p:txBody>
      </p:sp>
    </p:spTree>
    <p:extLst>
      <p:ext uri="{BB962C8B-B14F-4D97-AF65-F5344CB8AC3E}">
        <p14:creationId xmlns:p14="http://schemas.microsoft.com/office/powerpoint/2010/main" val="378815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E0D3-A48D-3633-B522-44C64E13F1BB}"/>
              </a:ext>
            </a:extLst>
          </p:cNvPr>
          <p:cNvSpPr>
            <a:spLocks noGrp="1"/>
          </p:cNvSpPr>
          <p:nvPr>
            <p:ph type="title"/>
          </p:nvPr>
        </p:nvSpPr>
        <p:spPr/>
        <p:txBody>
          <a:bodyPr/>
          <a:lstStyle/>
          <a:p>
            <a:r>
              <a:rPr lang="en-US" dirty="0">
                <a:solidFill>
                  <a:srgbClr val="FF0000"/>
                </a:solidFill>
              </a:rPr>
              <a:t>Stop: </a:t>
            </a:r>
            <a:r>
              <a:rPr lang="en-US" dirty="0"/>
              <a:t>Self-Reflection Time</a:t>
            </a:r>
          </a:p>
        </p:txBody>
      </p:sp>
      <p:sp>
        <p:nvSpPr>
          <p:cNvPr id="4" name="Text Placeholder 3">
            <a:extLst>
              <a:ext uri="{FF2B5EF4-FFF2-40B4-BE49-F238E27FC236}">
                <a16:creationId xmlns:a16="http://schemas.microsoft.com/office/drawing/2014/main" id="{E501B37A-7A6F-0688-F2DA-BB64F523FD96}"/>
              </a:ext>
            </a:extLst>
          </p:cNvPr>
          <p:cNvSpPr>
            <a:spLocks noGrp="1"/>
          </p:cNvSpPr>
          <p:nvPr>
            <p:ph type="body" sz="quarter" idx="14"/>
          </p:nvPr>
        </p:nvSpPr>
        <p:spPr>
          <a:xfrm>
            <a:off x="443812" y="1316355"/>
            <a:ext cx="5797500" cy="4871793"/>
          </a:xfrm>
        </p:spPr>
        <p:txBody>
          <a:bodyPr/>
          <a:lstStyle/>
          <a:p>
            <a:pPr>
              <a:buFont typeface="Arial" panose="020B0604020202020204" pitchFamily="34" charset="0"/>
              <a:buChar char="•"/>
            </a:pPr>
            <a:r>
              <a:rPr lang="en-US" sz="2800" dirty="0">
                <a:latin typeface="Aptos Narrow"/>
              </a:rPr>
              <a:t>In what ways does the current program support a seamless P-3 continuum for your students? Where do you see gaps or “breaks” in alignment (e.g., between preschool → kindergarten, or K → grade 1)?</a:t>
            </a:r>
            <a:endParaRPr lang="en-US" sz="2800" dirty="0"/>
          </a:p>
          <a:p>
            <a:pPr>
              <a:buFont typeface="Arial" panose="020B0604020202020204" pitchFamily="34" charset="0"/>
              <a:buChar char="•"/>
            </a:pPr>
            <a:r>
              <a:rPr lang="en-US" sz="2800" dirty="0">
                <a:latin typeface="Aptos Narrow"/>
              </a:rPr>
              <a:t>How effective are students’ transition needs from preschool into early elementary years being met? What more could you do to ease those transitions?</a:t>
            </a:r>
          </a:p>
        </p:txBody>
      </p:sp>
      <p:pic>
        <p:nvPicPr>
          <p:cNvPr id="8" name="Picture Placeholder 7" descr="Women looking up thinking.">
            <a:extLst>
              <a:ext uri="{FF2B5EF4-FFF2-40B4-BE49-F238E27FC236}">
                <a16:creationId xmlns:a16="http://schemas.microsoft.com/office/drawing/2014/main" id="{9E16FFF0-ED48-0C83-B1A6-F483864B65E8}"/>
              </a:ext>
            </a:extLst>
          </p:cNvPr>
          <p:cNvPicPr>
            <a:picLocks noGrp="1" noChangeAspect="1"/>
          </p:cNvPicPr>
          <p:nvPr>
            <p:ph type="pic" sz="quarter" idx="13"/>
          </p:nvPr>
        </p:nvPicPr>
        <p:blipFill>
          <a:blip r:embed="rId3"/>
          <a:srcRect t="12447" b="12447"/>
          <a:stretch>
            <a:fillRect/>
          </a:stretch>
        </p:blipFill>
        <p:spPr>
          <a:xfrm>
            <a:off x="7028121" y="1819276"/>
            <a:ext cx="4706678" cy="3022881"/>
          </a:xfrm>
          <a:prstGeom prst="rect">
            <a:avLst/>
          </a:prstGeom>
        </p:spPr>
      </p:pic>
    </p:spTree>
    <p:extLst>
      <p:ext uri="{BB962C8B-B14F-4D97-AF65-F5344CB8AC3E}">
        <p14:creationId xmlns:p14="http://schemas.microsoft.com/office/powerpoint/2010/main" val="2002428863"/>
      </p:ext>
    </p:extLst>
  </p:cSld>
  <p:clrMapOvr>
    <a:masterClrMapping/>
  </p:clrMapOvr>
</p:sld>
</file>

<file path=ppt/theme/theme1.xml><?xml version="1.0" encoding="utf-8"?>
<a:theme xmlns:a="http://schemas.openxmlformats.org/drawingml/2006/main" name="Office Theme">
  <a:themeElements>
    <a:clrScheme name="NJDOE_2025">
      <a:dk1>
        <a:srgbClr val="000000"/>
      </a:dk1>
      <a:lt1>
        <a:srgbClr val="FFFFFF"/>
      </a:lt1>
      <a:dk2>
        <a:srgbClr val="0E2841"/>
      </a:dk2>
      <a:lt2>
        <a:srgbClr val="E8E8E8"/>
      </a:lt2>
      <a:accent1>
        <a:srgbClr val="345F84"/>
      </a:accent1>
      <a:accent2>
        <a:srgbClr val="772006"/>
      </a:accent2>
      <a:accent3>
        <a:srgbClr val="004E75"/>
      </a:accent3>
      <a:accent4>
        <a:srgbClr val="373535"/>
      </a:accent4>
      <a:accent5>
        <a:srgbClr val="C13C15"/>
      </a:accent5>
      <a:accent6>
        <a:srgbClr val="FEAD15"/>
      </a:accent6>
      <a:hlink>
        <a:srgbClr val="006CFF"/>
      </a:hlink>
      <a:folHlink>
        <a:srgbClr val="96607D"/>
      </a:folHlink>
    </a:clrScheme>
    <a:fontScheme name="NJDOE_2025">
      <a:majorFont>
        <a:latin typeface="Aptos Narrow"/>
        <a:ea typeface=""/>
        <a:cs typeface=""/>
      </a:majorFont>
      <a:minorFont>
        <a:latin typeface="Aptos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JDOE_PPT_Template.potx" id="{656F9EB2-7695-4072-8291-8A3A2A17BF5A}" vid="{2E4E04E5-95BA-4C7E-88CA-A681EFBFE9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arham2324ePAREvidenceCHPE xmlns="2f878861-dc93-455d-8f58-2913a6ab5fc5" xsi:nil="true"/>
    <lcf76f155ced4ddcb4097134ff3c332f xmlns="2f878861-dc93-455d-8f58-2913a6ab5fc5">
      <Terms xmlns="http://schemas.microsoft.com/office/infopath/2007/PartnerControls"/>
    </lcf76f155ced4ddcb4097134ff3c332f>
    <TaxCatchAll xmlns="2f57b3d6-2a08-4fee-adfc-63f1034723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A3E1ACF873394C8172DC93AB2919A5" ma:contentTypeVersion="11" ma:contentTypeDescription="Create a new document." ma:contentTypeScope="" ma:versionID="b312adb16b2de0f0720cbf6cedd8c1e7">
  <xsd:schema xmlns:xsd="http://www.w3.org/2001/XMLSchema" xmlns:xs="http://www.w3.org/2001/XMLSchema" xmlns:p="http://schemas.microsoft.com/office/2006/metadata/properties" xmlns:ns2="2f878861-dc93-455d-8f58-2913a6ab5fc5" xmlns:ns3="2f57b3d6-2a08-4fee-adfc-63f103472337" targetNamespace="http://schemas.microsoft.com/office/2006/metadata/properties" ma:root="true" ma:fieldsID="060562c6726f35166777c081ab931cec" ns2:_="" ns3:_="">
    <xsd:import namespace="2f878861-dc93-455d-8f58-2913a6ab5fc5"/>
    <xsd:import namespace="2f57b3d6-2a08-4fee-adfc-63f103472337"/>
    <xsd:element name="properties">
      <xsd:complexType>
        <xsd:sequence>
          <xsd:element name="documentManagement">
            <xsd:complexType>
              <xsd:all>
                <xsd:element ref="ns2:lcf76f155ced4ddcb4097134ff3c332f" minOccurs="0"/>
                <xsd:element ref="ns3:TaxCatchAll" minOccurs="0"/>
                <xsd:element ref="ns2:Parham2324ePAREvidenceCHPE"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878861-dc93-455d-8f58-2913a6ab5fc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Parham2324ePAREvidenceCHPE" ma:index="11" nillable="true" ma:displayName="Parham 23 24 ePAR Evidence CHPE" ma:format="Dropdown" ma:internalName="Parham2324ePAREvidenceCHPE">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57b3d6-2a08-4fee-adfc-63f10347233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4232629-8d85-4f03-abc5-8a2226550cb4}" ma:internalName="TaxCatchAll" ma:showField="CatchAllData" ma:web="2f57b3d6-2a08-4fee-adfc-63f1034723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5C4D67-97AC-4312-9E58-3818280957D9}">
  <ds:schemaRefs>
    <ds:schemaRef ds:uri="http://schemas.microsoft.com/sharepoint/v3/contenttype/forms"/>
  </ds:schemaRefs>
</ds:datastoreItem>
</file>

<file path=customXml/itemProps2.xml><?xml version="1.0" encoding="utf-8"?>
<ds:datastoreItem xmlns:ds="http://schemas.openxmlformats.org/officeDocument/2006/customXml" ds:itemID="{B7E678F8-A949-4FC7-992C-C2A3161AD717}">
  <ds:schemaRef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2f57b3d6-2a08-4fee-adfc-63f103472337"/>
    <ds:schemaRef ds:uri="2f878861-dc93-455d-8f58-2913a6ab5fc5"/>
    <ds:schemaRef ds:uri="http://purl.org/dc/terms/"/>
  </ds:schemaRefs>
</ds:datastoreItem>
</file>

<file path=customXml/itemProps3.xml><?xml version="1.0" encoding="utf-8"?>
<ds:datastoreItem xmlns:ds="http://schemas.openxmlformats.org/officeDocument/2006/customXml" ds:itemID="{5B4CEF50-150C-4D31-9744-217E4746DD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878861-dc93-455d-8f58-2913a6ab5fc5"/>
    <ds:schemaRef ds:uri="2f57b3d6-2a08-4fee-adfc-63f103472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NJDOE_PPT_Template (2)</Template>
  <TotalTime>1850</TotalTime>
  <Words>4880</Words>
  <Application>Microsoft Office PowerPoint</Application>
  <PresentationFormat>Widescreen</PresentationFormat>
  <Paragraphs>302</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Narrow</vt:lpstr>
      <vt:lpstr>Arial</vt:lpstr>
      <vt:lpstr>Arial,Sans-Serif</vt:lpstr>
      <vt:lpstr>Wingdings</vt:lpstr>
      <vt:lpstr>Office Theme</vt:lpstr>
      <vt:lpstr>New Jersey Department of Education</vt:lpstr>
      <vt:lpstr>Key Structures for Kindergarten Classrooms and Schools </vt:lpstr>
      <vt:lpstr>NJDOE Resources for K-3 Early Elementary Alignment</vt:lpstr>
      <vt:lpstr>Preschool–Grade 3 (P–3)  Learning Continuum</vt:lpstr>
      <vt:lpstr>Transitions to Kindergarten</vt:lpstr>
      <vt:lpstr>A Sample Preschool through Third Grade Transition Team Checklist (1 of 3) Administrators</vt:lpstr>
      <vt:lpstr>A Sample Preschool through Third Grade Transition Team Checklist (2 of 3)</vt:lpstr>
      <vt:lpstr>A Sample Preschool through Third Grade Transition Team Checklist (3 of 3)</vt:lpstr>
      <vt:lpstr>Stop: Self-Reflection Time</vt:lpstr>
      <vt:lpstr>Key Components of Kindergarten Curricula</vt:lpstr>
      <vt:lpstr>Professional Learning for Kindergarten Educators</vt:lpstr>
      <vt:lpstr>Professional Learning Communities</vt:lpstr>
      <vt:lpstr>Classroom Coaching in Kindergarten</vt:lpstr>
      <vt:lpstr>Classroom Learning Walks</vt:lpstr>
      <vt:lpstr>Arranging the Kindergarten Classroom</vt:lpstr>
      <vt:lpstr>Managing the Kindergarten Classroom</vt:lpstr>
      <vt:lpstr>Stop: Self-Reflection Time</vt:lpstr>
      <vt:lpstr>Positive Behavioral Interventions and Supports (PBIS)</vt:lpstr>
      <vt:lpstr>Self-Regulation</vt:lpstr>
      <vt:lpstr>NJDOE Resources for K-3 Early Elementary</vt:lpstr>
      <vt:lpstr>Optional Guiding Questions</vt:lpstr>
      <vt:lpstr>References </vt:lpstr>
      <vt:lpstr>Thank You</vt:lpstr>
      <vt:lpstr>Follow Us</vt:lpstr>
    </vt:vector>
  </TitlesOfParts>
  <Company>NJ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Structures Supporting High-Quality Kindergarten Programs</dc:title>
  <dc:creator>New Jersey Department of Education</dc:creator>
  <cp:lastModifiedBy>Brunetto, Lisa</cp:lastModifiedBy>
  <cp:revision>5</cp:revision>
  <cp:lastPrinted>2025-09-30T17:32:37Z</cp:lastPrinted>
  <dcterms:created xsi:type="dcterms:W3CDTF">2025-09-12T13:36:47Z</dcterms:created>
  <dcterms:modified xsi:type="dcterms:W3CDTF">2026-03-26T14:32:42Z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0x0101002AA3E1ACF873394C8172DC93AB2919A5</vt:lpwstr>
  </property>
  <property fmtid="{D5CDD505-2E9C-101B-9397-08002B2CF9AE}" pid="3" name="MediaServiceImageTags">
    <vt:lpwstr/>
  </property>
</Properties>
</file>