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1"/>
    <p:sldMasterId id="2147483696" r:id="rId2"/>
  </p:sldMasterIdLst>
  <p:notesMasterIdLst>
    <p:notesMasterId r:id="rId39"/>
  </p:notesMasterIdLst>
  <p:sldIdLst>
    <p:sldId id="293" r:id="rId3"/>
    <p:sldId id="294" r:id="rId4"/>
    <p:sldId id="295" r:id="rId5"/>
    <p:sldId id="297" r:id="rId6"/>
    <p:sldId id="325" r:id="rId7"/>
    <p:sldId id="298" r:id="rId8"/>
    <p:sldId id="324" r:id="rId9"/>
    <p:sldId id="299" r:id="rId10"/>
    <p:sldId id="300" r:id="rId11"/>
    <p:sldId id="301" r:id="rId12"/>
    <p:sldId id="302" r:id="rId13"/>
    <p:sldId id="303" r:id="rId14"/>
    <p:sldId id="304" r:id="rId15"/>
    <p:sldId id="305" r:id="rId16"/>
    <p:sldId id="306" r:id="rId17"/>
    <p:sldId id="308" r:id="rId18"/>
    <p:sldId id="309" r:id="rId19"/>
    <p:sldId id="311" r:id="rId20"/>
    <p:sldId id="312" r:id="rId21"/>
    <p:sldId id="313" r:id="rId22"/>
    <p:sldId id="314" r:id="rId23"/>
    <p:sldId id="321" r:id="rId24"/>
    <p:sldId id="338" r:id="rId25"/>
    <p:sldId id="319" r:id="rId26"/>
    <p:sldId id="320" r:id="rId27"/>
    <p:sldId id="322" r:id="rId28"/>
    <p:sldId id="323" r:id="rId29"/>
    <p:sldId id="327" r:id="rId30"/>
    <p:sldId id="328" r:id="rId31"/>
    <p:sldId id="329" r:id="rId32"/>
    <p:sldId id="330" r:id="rId33"/>
    <p:sldId id="331" r:id="rId34"/>
    <p:sldId id="332" r:id="rId35"/>
    <p:sldId id="333" r:id="rId36"/>
    <p:sldId id="335" r:id="rId37"/>
    <p:sldId id="337" r:id="rId38"/>
  </p:sldIdLst>
  <p:sldSz cx="12192000" cy="6858000"/>
  <p:notesSz cx="6858000" cy="8912225"/>
  <p:embeddedFontLst>
    <p:embeddedFont>
      <p:font typeface="Microsoft JhengHei" panose="020B0604030504040204" pitchFamily="34" charset="-120"/>
      <p:regular r:id="rId40"/>
      <p:bold r:id="rId41"/>
    </p:embeddedFont>
    <p:embeddedFont>
      <p:font typeface="Calibri Light" panose="020F0302020204030204" pitchFamily="34" charset="0"/>
      <p:regular r:id="rId42"/>
      <p:italic r:id="rId43"/>
    </p:embeddedFont>
    <p:embeddedFont>
      <p:font typeface="Franklin Gothic Demi Cond" panose="020B0706030402020204" pitchFamily="34" charset="0"/>
      <p:regular r:id="rId44"/>
    </p:embeddedFont>
    <p:embeddedFont>
      <p:font typeface="Calibri" panose="020F0502020204030204" pitchFamily="34" charset="0"/>
      <p:regular r:id="rId45"/>
      <p:bold r:id="rId46"/>
      <p:italic r:id="rId47"/>
      <p:boldItalic r:id="rId48"/>
    </p:embeddedFont>
    <p:embeddedFont>
      <p:font typeface="Montserrat" panose="020B060402020202020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hilliard" initials="" lastIdx="3" clrIdx="0"/>
  <p:cmAuthor id="1" name="May, Chad" initials="MC" lastIdx="3" clrIdx="1">
    <p:extLst>
      <p:ext uri="{19B8F6BF-5375-455C-9EA6-DF929625EA0E}">
        <p15:presenceInfo xmlns:p15="http://schemas.microsoft.com/office/powerpoint/2012/main" userId="S-1-5-21-3342024681-333314647-251681998-22349" providerId="AD"/>
      </p:ext>
    </p:extLst>
  </p:cmAuthor>
  <p:cmAuthor id="2" name="McNamara, Dillon" initials="MD" lastIdx="3" clrIdx="2">
    <p:extLst>
      <p:ext uri="{19B8F6BF-5375-455C-9EA6-DF929625EA0E}">
        <p15:presenceInfo xmlns:p15="http://schemas.microsoft.com/office/powerpoint/2012/main" userId="S-1-5-21-3342024681-333314647-251681998-21905" providerId="AD"/>
      </p:ext>
    </p:extLst>
  </p:cmAuthor>
  <p:cmAuthor id="3" name="Thachik, Stefani" initials="TS" lastIdx="22" clrIdx="3">
    <p:extLst>
      <p:ext uri="{19B8F6BF-5375-455C-9EA6-DF929625EA0E}">
        <p15:presenceInfo xmlns:p15="http://schemas.microsoft.com/office/powerpoint/2012/main" userId="S-1-5-21-3342024681-333314647-251681998-22386" providerId="AD"/>
      </p:ext>
    </p:extLst>
  </p:cmAuthor>
  <p:cmAuthor id="4" name="Bethea, Angela" initials="BA" lastIdx="3" clrIdx="4">
    <p:extLst>
      <p:ext uri="{19B8F6BF-5375-455C-9EA6-DF929625EA0E}">
        <p15:presenceInfo xmlns:p15="http://schemas.microsoft.com/office/powerpoint/2012/main" userId="S-1-5-21-3342024681-333314647-251681998-18652" providerId="AD"/>
      </p:ext>
    </p:extLst>
  </p:cmAuthor>
  <p:cmAuthor id="5" name="Shanklin, Stephanie (OSHE)" initials="SS(" lastIdx="2" clrIdx="5">
    <p:extLst>
      <p:ext uri="{19B8F6BF-5375-455C-9EA6-DF929625EA0E}">
        <p15:presenceInfo xmlns:p15="http://schemas.microsoft.com/office/powerpoint/2012/main" userId="S-1-5-21-3342024681-333314647-251681998-246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9F45"/>
    <a:srgbClr val="0B3954"/>
    <a:srgbClr val="093953"/>
    <a:srgbClr val="808A22"/>
    <a:srgbClr val="549E39"/>
    <a:srgbClr val="C0CF3A"/>
    <a:srgbClr val="328C99"/>
    <a:srgbClr val="94D07F"/>
    <a:srgbClr val="66A64E"/>
    <a:srgbClr val="D75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6" autoAdjust="0"/>
    <p:restoredTop sz="75524" autoAdjust="0"/>
  </p:normalViewPr>
  <p:slideViewPr>
    <p:cSldViewPr snapToGrid="0">
      <p:cViewPr varScale="1">
        <p:scale>
          <a:sx n="69" d="100"/>
          <a:sy n="69" d="100"/>
        </p:scale>
        <p:origin x="488" y="44"/>
      </p:cViewPr>
      <p:guideLst>
        <p:guide orient="horz" pos="2160"/>
        <p:guide pos="3840"/>
      </p:guideLst>
    </p:cSldViewPr>
  </p:slideViewPr>
  <p:outlineViewPr>
    <p:cViewPr>
      <p:scale>
        <a:sx n="33" d="100"/>
        <a:sy n="33" d="100"/>
      </p:scale>
      <p:origin x="0" y="-40736"/>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47158"/>
          </a:xfrm>
          <a:prstGeom prst="rect">
            <a:avLst/>
          </a:prstGeom>
        </p:spPr>
        <p:txBody>
          <a:bodyPr vert="horz" lIns="90098" tIns="45049" rIns="90098" bIns="45049" rtlCol="0"/>
          <a:lstStyle>
            <a:lvl1pPr algn="l">
              <a:defRPr sz="1200"/>
            </a:lvl1pPr>
          </a:lstStyle>
          <a:p>
            <a:endParaRPr lang="en-US" dirty="0"/>
          </a:p>
        </p:txBody>
      </p:sp>
      <p:sp>
        <p:nvSpPr>
          <p:cNvPr id="3" name="Date Placeholder 2"/>
          <p:cNvSpPr>
            <a:spLocks noGrp="1"/>
          </p:cNvSpPr>
          <p:nvPr>
            <p:ph type="dt" idx="1"/>
          </p:nvPr>
        </p:nvSpPr>
        <p:spPr>
          <a:xfrm>
            <a:off x="3884614" y="1"/>
            <a:ext cx="2971800" cy="447158"/>
          </a:xfrm>
          <a:prstGeom prst="rect">
            <a:avLst/>
          </a:prstGeom>
        </p:spPr>
        <p:txBody>
          <a:bodyPr vert="horz" lIns="90098" tIns="45049" rIns="90098" bIns="45049" rtlCol="0"/>
          <a:lstStyle>
            <a:lvl1pPr algn="r">
              <a:defRPr sz="1200"/>
            </a:lvl1pPr>
          </a:lstStyle>
          <a:p>
            <a:fld id="{243CA6BA-36E6-4D38-AD8D-EA2201055166}" type="datetimeFigureOut">
              <a:rPr lang="en-US" smtClean="0"/>
              <a:t>8/12/2021</a:t>
            </a:fld>
            <a:endParaRPr lang="en-US" dirty="0"/>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endParaRPr lang="en-US" dirty="0"/>
          </a:p>
        </p:txBody>
      </p:sp>
      <p:sp>
        <p:nvSpPr>
          <p:cNvPr id="5" name="Notes Placeholder 4"/>
          <p:cNvSpPr>
            <a:spLocks noGrp="1"/>
          </p:cNvSpPr>
          <p:nvPr>
            <p:ph type="body" sz="quarter" idx="3"/>
          </p:nvPr>
        </p:nvSpPr>
        <p:spPr>
          <a:xfrm>
            <a:off x="685800" y="4289009"/>
            <a:ext cx="5486400" cy="3509189"/>
          </a:xfrm>
          <a:prstGeom prst="rect">
            <a:avLst/>
          </a:prstGeom>
        </p:spPr>
        <p:txBody>
          <a:bodyPr vert="horz" lIns="90098" tIns="45049" rIns="90098" bIns="450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465068"/>
            <a:ext cx="2971800" cy="447157"/>
          </a:xfrm>
          <a:prstGeom prst="rect">
            <a:avLst/>
          </a:prstGeom>
        </p:spPr>
        <p:txBody>
          <a:bodyPr vert="horz" lIns="90098" tIns="45049" rIns="90098" bIns="450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465068"/>
            <a:ext cx="2971800" cy="447157"/>
          </a:xfrm>
          <a:prstGeom prst="rect">
            <a:avLst/>
          </a:prstGeom>
        </p:spPr>
        <p:txBody>
          <a:bodyPr vert="horz" lIns="90098" tIns="45049" rIns="90098" bIns="45049" rtlCol="0" anchor="b"/>
          <a:lstStyle>
            <a:lvl1pPr algn="r">
              <a:defRPr sz="1200"/>
            </a:lvl1pPr>
          </a:lstStyle>
          <a:p>
            <a:fld id="{C79BE81F-3C3A-42DF-A4AA-2ED54A27E2C2}" type="slidenum">
              <a:rPr lang="en-US" smtClean="0"/>
              <a:t>‹#›</a:t>
            </a:fld>
            <a:endParaRPr lang="en-US" dirty="0"/>
          </a:p>
        </p:txBody>
      </p:sp>
    </p:spTree>
    <p:extLst>
      <p:ext uri="{BB962C8B-B14F-4D97-AF65-F5344CB8AC3E}">
        <p14:creationId xmlns:p14="http://schemas.microsoft.com/office/powerpoint/2010/main" val="761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sz="1400" dirty="0"/>
          </a:p>
        </p:txBody>
      </p:sp>
    </p:spTree>
    <p:extLst>
      <p:ext uri="{BB962C8B-B14F-4D97-AF65-F5344CB8AC3E}">
        <p14:creationId xmlns:p14="http://schemas.microsoft.com/office/powerpoint/2010/main" val="381162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7490" y="3490913"/>
            <a:ext cx="7566090" cy="3211317"/>
          </a:xfrm>
          <a:prstGeom prst="rect">
            <a:avLst/>
          </a:prstGeom>
        </p:spPr>
        <p:txBody>
          <a:bodyPr/>
          <a:lstStyle/>
          <a:p>
            <a:endParaRPr lang="en-US" sz="1400" dirty="0"/>
          </a:p>
        </p:txBody>
      </p:sp>
    </p:spTree>
    <p:extLst>
      <p:ext uri="{BB962C8B-B14F-4D97-AF65-F5344CB8AC3E}">
        <p14:creationId xmlns:p14="http://schemas.microsoft.com/office/powerpoint/2010/main" val="412976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dirty="0"/>
          </a:p>
        </p:txBody>
      </p:sp>
    </p:spTree>
    <p:extLst>
      <p:ext uri="{BB962C8B-B14F-4D97-AF65-F5344CB8AC3E}">
        <p14:creationId xmlns:p14="http://schemas.microsoft.com/office/powerpoint/2010/main" val="39243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BE81F-3C3A-42DF-A4AA-2ED54A27E2C2}" type="slidenum">
              <a:rPr lang="en-US" smtClean="0"/>
              <a:t>36</a:t>
            </a:fld>
            <a:endParaRPr lang="en-US" dirty="0"/>
          </a:p>
        </p:txBody>
      </p:sp>
    </p:spTree>
    <p:extLst>
      <p:ext uri="{BB962C8B-B14F-4D97-AF65-F5344CB8AC3E}">
        <p14:creationId xmlns:p14="http://schemas.microsoft.com/office/powerpoint/2010/main" val="1778016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1.xml"/><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2.xml"/><Relationship Id="rId9"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6.emf"/><Relationship Id="rId2" Type="http://schemas.openxmlformats.org/officeDocument/2006/relationships/tags" Target="../tags/tag3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pn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8.jpeg"/><Relationship Id="rId2" Type="http://schemas.openxmlformats.org/officeDocument/2006/relationships/tags" Target="../tags/tag34.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7.xml"/><Relationship Id="rId7" Type="http://schemas.openxmlformats.org/officeDocument/2006/relationships/image" Target="../media/image9.png"/><Relationship Id="rId2" Type="http://schemas.openxmlformats.org/officeDocument/2006/relationships/tags" Target="../tags/tag36.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6.vml"/><Relationship Id="rId6" Type="http://schemas.openxmlformats.org/officeDocument/2006/relationships/image" Target="../media/image1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C6EEA81F-B7EF-46B4-8436-C82C09B89805}" type="datetime1">
              <a:rPr lang="en-US" smtClean="0"/>
              <a:t>8/12/2021</a:t>
            </a:fld>
            <a:endParaRPr lang="en-US" dirty="0"/>
          </a:p>
        </p:txBody>
      </p:sp>
      <p:sp>
        <p:nvSpPr>
          <p:cNvPr id="5" name="Footer Placeholder 4"/>
          <p:cNvSpPr>
            <a:spLocks noGrp="1"/>
          </p:cNvSpPr>
          <p:nvPr>
            <p:ph type="ftr" sz="quarter" idx="11"/>
          </p:nvPr>
        </p:nvSpPr>
        <p:spPr/>
        <p:txBody>
          <a:bodyPr/>
          <a:lstStyle/>
          <a:p>
            <a:r>
              <a:rPr lang="en-US" dirty="0" smtClean="0"/>
              <a:t>EOF OSHE</a:t>
            </a:r>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6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667D31-5AB3-4C89-8BF3-55A8C72F9DA4}" type="datetime1">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129616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59186-1302-4EAC-9D8F-39A57077B09C}" type="datetime1">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3399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162" y="1627"/>
          <a:ext cx="2159" cy="1619"/>
        </p:xfrm>
        <a:graphic>
          <a:graphicData uri="http://schemas.openxmlformats.org/presentationml/2006/ole">
            <mc:AlternateContent xmlns:mc="http://schemas.openxmlformats.org/markup-compatibility/2006">
              <mc:Choice xmlns:v="urn:schemas-microsoft-com:vml" Requires="v">
                <p:oleObj spid="_x0000_s2251"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7"/>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0EA04F7-0B3A-4296-9456-F3DED2D4CD17}"/>
              </a:ext>
            </a:extLst>
          </p:cNvPr>
          <p:cNvSpPr/>
          <p:nvPr userDrawn="1">
            <p:custDataLst>
              <p:tags r:id="rId3"/>
            </p:custDataLst>
          </p:nvPr>
        </p:nvSpPr>
        <p:spPr>
          <a:xfrm>
            <a:off x="0" y="0"/>
            <a:ext cx="215979"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7"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9" name="Rectangle 8">
            <a:extLst>
              <a:ext uri="{FF2B5EF4-FFF2-40B4-BE49-F238E27FC236}">
                <a16:creationId xmlns:a16="http://schemas.microsoft.com/office/drawing/2014/main" id="{4C0B1310-EBA2-4546-BB11-440D5FBE0C14}"/>
              </a:ext>
            </a:extLst>
          </p:cNvPr>
          <p:cNvSpPr/>
          <p:nvPr/>
        </p:nvSpPr>
        <p:spPr>
          <a:xfrm>
            <a:off x="4323" y="950484"/>
            <a:ext cx="12187680" cy="5313553"/>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0" name="Rectangle 19">
            <a:extLst>
              <a:ext uri="{FF2B5EF4-FFF2-40B4-BE49-F238E27FC236}">
                <a16:creationId xmlns:a16="http://schemas.microsoft.com/office/drawing/2014/main" id="{C7588289-2413-4609-AC40-DB9D1DEE080A}"/>
              </a:ext>
            </a:extLst>
          </p:cNvPr>
          <p:cNvSpPr>
            <a:spLocks/>
          </p:cNvSpPr>
          <p:nvPr/>
        </p:nvSpPr>
        <p:spPr>
          <a:xfrm>
            <a:off x="4323" y="6101660"/>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sp>
        <p:nvSpPr>
          <p:cNvPr id="13314" name="Title"/>
          <p:cNvSpPr>
            <a:spLocks noGrp="1" noChangeArrowheads="1"/>
          </p:cNvSpPr>
          <p:nvPr>
            <p:ph type="ctrTitle"/>
          </p:nvPr>
        </p:nvSpPr>
        <p:spPr bwMode="auto">
          <a:xfrm>
            <a:off x="222185" y="2293543"/>
            <a:ext cx="7323053" cy="492443"/>
          </a:xfrm>
          <a:prstGeom prst="rect">
            <a:avLst/>
          </a:prstGeom>
        </p:spPr>
        <p:txBody>
          <a:bodyPr wrap="square">
            <a:spAutoFit/>
          </a:bodyPr>
          <a:lstStyle>
            <a:lvl1pPr>
              <a:defRPr sz="3200" b="0" baseline="0">
                <a:solidFill>
                  <a:schemeClr val="bg1"/>
                </a:solidFill>
                <a:latin typeface="+mj-lt"/>
                <a:ea typeface="+mj-ea"/>
              </a:defRPr>
            </a:lvl1pPr>
          </a:lstStyle>
          <a:p>
            <a:pPr lvl="0" latinLnBrk="0"/>
            <a:r>
              <a:rPr lang="en-US" noProof="0"/>
              <a:t>Click to edit Master title style</a:t>
            </a:r>
            <a:endParaRPr lang="en-US" noProof="0" dirty="0"/>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wrap="square">
            <a:spAutoFit/>
          </a:bodyPr>
          <a:lstStyle>
            <a:lvl1pPr>
              <a:defRPr sz="1400" cap="none" baseline="0">
                <a:solidFill>
                  <a:schemeClr val="bg1"/>
                </a:solidFill>
                <a:latin typeface="+mn-lt"/>
                <a:ea typeface="+mn-ea"/>
              </a:defRPr>
            </a:lvl1pPr>
          </a:lstStyle>
          <a:p>
            <a:pPr lvl="0" latinLnBrk="0"/>
            <a:r>
              <a:rPr lang="en-US" noProof="0"/>
              <a:t>Click to edit Master subtitle style</a:t>
            </a:r>
            <a:endParaRPr lang="en-US" noProof="0" dirty="0"/>
          </a:p>
        </p:txBody>
      </p:sp>
      <p:sp>
        <p:nvSpPr>
          <p:cNvPr id="57" name="Document type" hidden="1"/>
          <p:cNvSpPr txBox="1">
            <a:spLocks noChangeArrowheads="1"/>
          </p:cNvSpPr>
          <p:nvPr/>
        </p:nvSpPr>
        <p:spPr bwMode="auto">
          <a:xfrm>
            <a:off x="222185" y="5594104"/>
            <a:ext cx="7323053" cy="219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dirty="0">
                <a:solidFill>
                  <a:schemeClr val="bg1"/>
                </a:solidFill>
                <a:latin typeface="+mn-lt"/>
              </a:rPr>
              <a:t>Document type | Date</a:t>
            </a:r>
          </a:p>
        </p:txBody>
      </p:sp>
      <p:pic>
        <p:nvPicPr>
          <p:cNvPr id="7" name="Picture 6">
            <a:extLst>
              <a:ext uri="{FF2B5EF4-FFF2-40B4-BE49-F238E27FC236}">
                <a16:creationId xmlns:a16="http://schemas.microsoft.com/office/drawing/2014/main" id="{8282B9EC-6874-415A-B664-E290105921DD}"/>
              </a:ext>
            </a:extLst>
          </p:cNvPr>
          <p:cNvPicPr>
            <a:picLocks noChangeAspect="1"/>
          </p:cNvPicPr>
          <p:nvPr/>
        </p:nvPicPr>
        <p:blipFill rotWithShape="1">
          <a:blip r:embed="rId8" cstate="hqprint">
            <a:clrChange>
              <a:clrFrom>
                <a:srgbClr val="000000"/>
              </a:clrFrom>
              <a:clrTo>
                <a:srgbClr val="000000">
                  <a:alpha val="0"/>
                </a:srgbClr>
              </a:clrTo>
            </a:clrChange>
            <a:extLst>
              <a:ext uri="{28A0092B-C50C-407E-A947-70E740481C1C}">
                <a14:useLocalDpi xmlns:a14="http://schemas.microsoft.com/office/drawing/2010/main"/>
              </a:ext>
            </a:extLst>
          </a:blip>
          <a:srcRect l="-16666" r="-16666"/>
          <a:stretch/>
        </p:blipFill>
        <p:spPr>
          <a:xfrm>
            <a:off x="11236814" y="176675"/>
            <a:ext cx="794612" cy="635688"/>
          </a:xfrm>
          <a:prstGeom prst="rect">
            <a:avLst/>
          </a:prstGeom>
        </p:spPr>
      </p:pic>
      <p:sp>
        <p:nvSpPr>
          <p:cNvPr id="21" name="Rectangle 20">
            <a:extLst>
              <a:ext uri="{FF2B5EF4-FFF2-40B4-BE49-F238E27FC236}">
                <a16:creationId xmlns:a16="http://schemas.microsoft.com/office/drawing/2014/main" id="{23410A6C-3E96-4764-949B-69305DA17824}"/>
              </a:ext>
            </a:extLst>
          </p:cNvPr>
          <p:cNvSpPr>
            <a:spLocks/>
          </p:cNvSpPr>
          <p:nvPr/>
        </p:nvSpPr>
        <p:spPr>
          <a:xfrm>
            <a:off x="4323" y="1049365"/>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grpSp>
        <p:nvGrpSpPr>
          <p:cNvPr id="14" name="sticker">
            <a:extLst>
              <a:ext uri="{FF2B5EF4-FFF2-40B4-BE49-F238E27FC236}">
                <a16:creationId xmlns:a16="http://schemas.microsoft.com/office/drawing/2014/main" id="{DE2ECB66-7BCC-47F2-BB13-515B9C0C2278}"/>
              </a:ext>
            </a:extLst>
          </p:cNvPr>
          <p:cNvGrpSpPr/>
          <p:nvPr/>
        </p:nvGrpSpPr>
        <p:grpSpPr bwMode="auto">
          <a:xfrm>
            <a:off x="1729081" y="6484828"/>
            <a:ext cx="4912127" cy="193128"/>
            <a:chOff x="5053505" y="285750"/>
            <a:chExt cx="3684095" cy="193127"/>
          </a:xfrm>
        </p:grpSpPr>
        <p:sp>
          <p:nvSpPr>
            <p:cNvPr id="15"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1050" baseline="0" dirty="0">
                  <a:solidFill>
                    <a:srgbClr val="FF0000"/>
                  </a:solidFill>
                  <a:latin typeface="+mn-lt"/>
                  <a:ea typeface="+mn-ea"/>
                </a:rPr>
                <a:t>PRELIMINARY DRAFT </a:t>
              </a:r>
              <a:r>
                <a:rPr lang="en-US" sz="1050" baseline="0" dirty="0">
                  <a:solidFill>
                    <a:schemeClr val="accent6"/>
                  </a:solidFill>
                  <a:latin typeface="+mn-lt"/>
                  <a:ea typeface="+mn-ea"/>
                </a:rPr>
                <a:t>– PROPRIETARY, CONFIDENTIAL, PRE-DECISIONAL</a:t>
              </a:r>
            </a:p>
          </p:txBody>
        </p:sp>
        <p:cxnSp>
          <p:nvCxnSpPr>
            <p:cNvPr id="16"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787" y="285750"/>
              <a:ext cx="0" cy="189856"/>
            </a:xfrm>
            <a:prstGeom prst="straightConnector1">
              <a:avLst/>
            </a:prstGeom>
            <a:noFill/>
            <a:ln w="9525">
              <a:solidFill>
                <a:schemeClr val="accent6"/>
              </a:solidFill>
              <a:round/>
              <a:headEnd/>
              <a:tailEnd/>
            </a:ln>
            <a:extLst>
              <a:ext uri="{909E8E84-426E-40dd-AFC4-6F175D3DCCD1}">
                <a14:hiddenFill xmlns="" xmlns:a14="http://schemas.microsoft.com/office/drawing/2010/main">
                  <a:noFill/>
                </a14:hiddenFill>
              </a:ext>
            </a:extLst>
          </p:spPr>
        </p:cxnSp>
        <p:cxnSp>
          <p:nvCxnSpPr>
            <p:cNvPr id="17"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787" y="475606"/>
              <a:ext cx="3606813" cy="0"/>
            </a:xfrm>
            <a:prstGeom prst="straightConnector1">
              <a:avLst/>
            </a:prstGeom>
            <a:noFill/>
            <a:ln w="25400">
              <a:solidFill>
                <a:schemeClr val="accent6"/>
              </a:solidFill>
              <a:round/>
              <a:headEnd/>
              <a:tailEnd/>
            </a:ln>
            <a:extLst>
              <a:ext uri="{909E8E84-426E-40dd-AFC4-6F175D3DCCD1}">
                <a14:hiddenFill xmlns="" xmlns:a14="http://schemas.microsoft.com/office/drawing/2010/main">
                  <a:noFill/>
                </a14:hiddenFill>
              </a:ext>
            </a:extLst>
          </p:spPr>
        </p:cxnSp>
      </p:grpSp>
      <p:pic>
        <p:nvPicPr>
          <p:cNvPr id="5" name="Picture 4">
            <a:extLst>
              <a:ext uri="{FF2B5EF4-FFF2-40B4-BE49-F238E27FC236}">
                <a16:creationId xmlns:a16="http://schemas.microsoft.com/office/drawing/2014/main" id="{2CCBE273-7441-4187-9338-F91608623F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4313" y="131261"/>
            <a:ext cx="2184071" cy="731178"/>
          </a:xfrm>
          <a:prstGeom prst="rect">
            <a:avLst/>
          </a:prstGeom>
        </p:spPr>
      </p:pic>
    </p:spTree>
    <p:extLst>
      <p:ext uri="{BB962C8B-B14F-4D97-AF65-F5344CB8AC3E}">
        <p14:creationId xmlns:p14="http://schemas.microsoft.com/office/powerpoint/2010/main" val="71555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3275" name="think-cell Slide" r:id="rId6" imgW="408" imgH="408" progId="TCLayout.ActiveDocument.1">
                  <p:embed/>
                </p:oleObj>
              </mc:Choice>
              <mc:Fallback>
                <p:oleObj name="think-cell Slide" r:id="rId6"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7"/>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10" name="Rectangle 9">
            <a:extLst>
              <a:ext uri="{FF2B5EF4-FFF2-40B4-BE49-F238E27FC236}">
                <a16:creationId xmlns:a16="http://schemas.microsoft.com/office/drawing/2014/main" id="{4938619B-E2E9-4FFA-8186-FAC9218A4A77}"/>
              </a:ext>
            </a:extLst>
          </p:cNvPr>
          <p:cNvSpPr/>
          <p:nvPr userDrawn="1"/>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7" name="Title 1"/>
          <p:cNvSpPr>
            <a:spLocks noGrp="1"/>
          </p:cNvSpPr>
          <p:nvPr>
            <p:ph type="title" hasCustomPrompt="1"/>
          </p:nvPr>
        </p:nvSpPr>
        <p:spPr>
          <a:xfrm>
            <a:off x="2012488" y="2518997"/>
            <a:ext cx="6018285" cy="2006600"/>
          </a:xfrm>
          <a:prstGeom prst="rect">
            <a:avLst/>
          </a:prstGeom>
        </p:spPr>
        <p:txBody>
          <a:bodyPr lIns="0" tIns="0" rIns="0" bIns="0" anchor="t">
            <a:noAutofit/>
          </a:bodyPr>
          <a:lstStyle>
            <a:lvl1pPr algn="l">
              <a:defRPr sz="4400" b="0" i="0" cap="none">
                <a:solidFill>
                  <a:schemeClr val="bg1"/>
                </a:solidFill>
                <a:latin typeface="Franklin Gothic Demi Cond" panose="020B0706030402020204" pitchFamily="34" charset="0"/>
              </a:defRPr>
            </a:lvl1pPr>
          </a:lstStyle>
          <a:p>
            <a:r>
              <a:rPr lang="en-US" dirty="0"/>
              <a:t>CLICK TO EDIT MASTER TITLE STYLE</a:t>
            </a:r>
          </a:p>
        </p:txBody>
      </p:sp>
      <p:sp>
        <p:nvSpPr>
          <p:cNvPr id="8" name="Text Placeholder 2"/>
          <p:cNvSpPr>
            <a:spLocks noGrp="1"/>
          </p:cNvSpPr>
          <p:nvPr>
            <p:ph type="body" idx="1" hasCustomPrompt="1"/>
          </p:nvPr>
        </p:nvSpPr>
        <p:spPr>
          <a:xfrm>
            <a:off x="2012490" y="4639902"/>
            <a:ext cx="4254074" cy="292100"/>
          </a:xfrm>
          <a:prstGeom prst="rect">
            <a:avLst/>
          </a:prstGeom>
        </p:spPr>
        <p:txBody>
          <a:bodyPr lIns="0" tIns="0" rIns="0" bIns="0">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dirty="0"/>
              <a:t>Click to edit Master text styles</a:t>
            </a:r>
          </a:p>
        </p:txBody>
      </p:sp>
      <p:sp>
        <p:nvSpPr>
          <p:cNvPr id="11" name="Right Triangle 10">
            <a:extLst>
              <a:ext uri="{FF2B5EF4-FFF2-40B4-BE49-F238E27FC236}">
                <a16:creationId xmlns:a16="http://schemas.microsoft.com/office/drawing/2014/main" id="{5974593C-FC9F-4C8A-8EDA-51699DF0BAFA}"/>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grpSp>
        <p:nvGrpSpPr>
          <p:cNvPr id="18" name="Group 17">
            <a:extLst>
              <a:ext uri="{FF2B5EF4-FFF2-40B4-BE49-F238E27FC236}">
                <a16:creationId xmlns:a16="http://schemas.microsoft.com/office/drawing/2014/main" id="{56D5EB51-637A-42FF-93C2-2C0356B5858F}"/>
              </a:ext>
            </a:extLst>
          </p:cNvPr>
          <p:cNvGrpSpPr/>
          <p:nvPr userDrawn="1"/>
        </p:nvGrpSpPr>
        <p:grpSpPr>
          <a:xfrm>
            <a:off x="6795257" y="-830595"/>
            <a:ext cx="6235461" cy="8430219"/>
            <a:chOff x="6172201" y="-898208"/>
            <a:chExt cx="7620000" cy="10302239"/>
          </a:xfrm>
        </p:grpSpPr>
        <p:sp>
          <p:nvSpPr>
            <p:cNvPr id="13" name="Diamond 12">
              <a:extLst>
                <a:ext uri="{FF2B5EF4-FFF2-40B4-BE49-F238E27FC236}">
                  <a16:creationId xmlns:a16="http://schemas.microsoft.com/office/drawing/2014/main" id="{D1F9291F-2A24-44B6-A5C8-081541BC6E72}"/>
                </a:ext>
              </a:extLst>
            </p:cNvPr>
            <p:cNvSpPr/>
            <p:nvPr userDrawn="1"/>
          </p:nvSpPr>
          <p:spPr>
            <a:xfrm>
              <a:off x="8823961" y="1776411"/>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5" name="Diamond 14">
              <a:extLst>
                <a:ext uri="{FF2B5EF4-FFF2-40B4-BE49-F238E27FC236}">
                  <a16:creationId xmlns:a16="http://schemas.microsoft.com/office/drawing/2014/main" id="{B14089A9-3213-4D72-8D79-07EE32669CB2}"/>
                </a:ext>
              </a:extLst>
            </p:cNvPr>
            <p:cNvSpPr/>
            <p:nvPr userDrawn="1"/>
          </p:nvSpPr>
          <p:spPr>
            <a:xfrm>
              <a:off x="6172201" y="-898208"/>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6" name="Diamond 15">
              <a:extLst>
                <a:ext uri="{FF2B5EF4-FFF2-40B4-BE49-F238E27FC236}">
                  <a16:creationId xmlns:a16="http://schemas.microsoft.com/office/drawing/2014/main" id="{B9C879A2-055D-48ED-AEC5-CF04DFEA9A9A}"/>
                </a:ext>
              </a:extLst>
            </p:cNvPr>
            <p:cNvSpPr/>
            <p:nvPr userDrawn="1"/>
          </p:nvSpPr>
          <p:spPr>
            <a:xfrm>
              <a:off x="6172201" y="4435791"/>
              <a:ext cx="4968240" cy="4968240"/>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grpSp>
    </p:spTree>
    <p:extLst>
      <p:ext uri="{BB962C8B-B14F-4D97-AF65-F5344CB8AC3E}">
        <p14:creationId xmlns:p14="http://schemas.microsoft.com/office/powerpoint/2010/main" val="390968664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4299"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15" name="Picture 14">
            <a:extLst>
              <a:ext uri="{FF2B5EF4-FFF2-40B4-BE49-F238E27FC236}">
                <a16:creationId xmlns:a16="http://schemas.microsoft.com/office/drawing/2014/main" id="{A9F3FB34-7ACF-4158-AD78-AA668C30113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849" r="19459" b="30194"/>
          <a:stretch/>
        </p:blipFill>
        <p:spPr>
          <a:xfrm>
            <a:off x="3" y="3"/>
            <a:ext cx="12192000" cy="6858000"/>
          </a:xfrm>
          <a:prstGeom prst="rect">
            <a:avLst/>
          </a:prstGeom>
        </p:spPr>
      </p:pic>
      <p:sp>
        <p:nvSpPr>
          <p:cNvPr id="10" name="Rectangle 9">
            <a:extLst>
              <a:ext uri="{FF2B5EF4-FFF2-40B4-BE49-F238E27FC236}">
                <a16:creationId xmlns:a16="http://schemas.microsoft.com/office/drawing/2014/main" id="{2A6FD7A2-93A9-405A-989B-15DB6E5CF0FF}"/>
              </a:ext>
            </a:extLst>
          </p:cNvPr>
          <p:cNvSpPr/>
          <p:nvPr userDrawn="1"/>
        </p:nvSpPr>
        <p:spPr>
          <a:xfrm>
            <a:off x="1" y="3"/>
            <a:ext cx="12191999"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7" name="Title 1"/>
          <p:cNvSpPr>
            <a:spLocks noGrp="1"/>
          </p:cNvSpPr>
          <p:nvPr>
            <p:ph type="title" hasCustomPrompt="1"/>
          </p:nvPr>
        </p:nvSpPr>
        <p:spPr>
          <a:xfrm>
            <a:off x="2028040" y="2328006"/>
            <a:ext cx="4573730" cy="2006600"/>
          </a:xfrm>
          <a:prstGeom prst="rect">
            <a:avLst/>
          </a:prstGeom>
        </p:spPr>
        <p:txBody>
          <a:bodyPr lIns="0" tIns="0" rIns="0" bIns="0" anchor="t">
            <a:noAutofit/>
          </a:bodyPr>
          <a:lstStyle>
            <a:lvl1pPr algn="l">
              <a:defRPr sz="4400" b="1" i="0" cap="none">
                <a:solidFill>
                  <a:schemeClr val="bg1"/>
                </a:solidFill>
                <a:latin typeface="Franklin Gothic Demi Cond" panose="020B0603020102020204" pitchFamily="34" charset="0"/>
              </a:defRPr>
            </a:lvl1pPr>
          </a:lstStyle>
          <a:p>
            <a:r>
              <a:rPr lang="en-US" dirty="0"/>
              <a:t>CLICK TO EDIT MASTER TITLE STYLE</a:t>
            </a:r>
          </a:p>
        </p:txBody>
      </p:sp>
      <p:sp>
        <p:nvSpPr>
          <p:cNvPr id="8" name="Text Placeholder 2"/>
          <p:cNvSpPr>
            <a:spLocks noGrp="1"/>
          </p:cNvSpPr>
          <p:nvPr>
            <p:ph type="body" idx="1" hasCustomPrompt="1"/>
          </p:nvPr>
        </p:nvSpPr>
        <p:spPr>
          <a:xfrm>
            <a:off x="2028040" y="4360010"/>
            <a:ext cx="4254074"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dirty="0"/>
              <a:t>Click to edit Master text styles</a:t>
            </a:r>
          </a:p>
        </p:txBody>
      </p:sp>
      <p:sp>
        <p:nvSpPr>
          <p:cNvPr id="13" name="Right Triangle 12">
            <a:extLst>
              <a:ext uri="{FF2B5EF4-FFF2-40B4-BE49-F238E27FC236}">
                <a16:creationId xmlns:a16="http://schemas.microsoft.com/office/drawing/2014/main" id="{DC7F9BDD-7BF0-452F-B291-5BEA7995727F}"/>
              </a:ext>
            </a:extLst>
          </p:cNvPr>
          <p:cNvSpPr>
            <a:spLocks/>
          </p:cNvSpPr>
          <p:nvPr userDrawn="1"/>
        </p:nvSpPr>
        <p:spPr>
          <a:xfrm rot="13500000">
            <a:off x="-1265973" y="2163007"/>
            <a:ext cx="2531946" cy="2531984"/>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2" dirty="0">
              <a:solidFill>
                <a:schemeClr val="tx1"/>
              </a:solidFill>
            </a:endParaRPr>
          </a:p>
        </p:txBody>
      </p:sp>
      <p:sp>
        <p:nvSpPr>
          <p:cNvPr id="22" name="Freeform: Shape 21">
            <a:extLst>
              <a:ext uri="{FF2B5EF4-FFF2-40B4-BE49-F238E27FC236}">
                <a16:creationId xmlns:a16="http://schemas.microsoft.com/office/drawing/2014/main" id="{03203575-C959-44AD-8106-94D9374630B1}"/>
              </a:ext>
            </a:extLst>
          </p:cNvPr>
          <p:cNvSpPr/>
          <p:nvPr userDrawn="1"/>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Tree>
    <p:extLst>
      <p:ext uri="{BB962C8B-B14F-4D97-AF65-F5344CB8AC3E}">
        <p14:creationId xmlns:p14="http://schemas.microsoft.com/office/powerpoint/2010/main" val="427441396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5323"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p:nvPr>
        </p:nvSpPr>
        <p:spPr>
          <a:xfrm>
            <a:off x="1984076" y="2514600"/>
            <a:ext cx="6212038" cy="2006600"/>
          </a:xfrm>
          <a:prstGeom prst="rect">
            <a:avLst/>
          </a:prstGeom>
        </p:spPr>
        <p:txBody>
          <a:bodyPr lIns="0" tIns="0" rIns="0" bIns="0" anchor="ctr">
            <a:noAutofit/>
          </a:bodyPr>
          <a:lstStyle>
            <a:lvl1pPr algn="l">
              <a:defRPr sz="4400" b="1" i="0" cap="none">
                <a:solidFill>
                  <a:schemeClr val="bg1"/>
                </a:solidFill>
                <a:latin typeface="Franklin Gothic Demi Cond" panose="020B0603020102020204" pitchFamily="34" charset="0"/>
              </a:defRPr>
            </a:lvl1pPr>
          </a:lstStyle>
          <a:p>
            <a:r>
              <a:rPr lang="en-US" dirty="0"/>
              <a:t>Click to edit Master title style</a:t>
            </a:r>
          </a:p>
        </p:txBody>
      </p:sp>
      <p:sp>
        <p:nvSpPr>
          <p:cNvPr id="8" name="Text Placeholder 2"/>
          <p:cNvSpPr>
            <a:spLocks noGrp="1"/>
          </p:cNvSpPr>
          <p:nvPr>
            <p:ph type="body" idx="1" hasCustomPrompt="1"/>
          </p:nvPr>
        </p:nvSpPr>
        <p:spPr>
          <a:xfrm>
            <a:off x="1984075" y="4546605"/>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dirty="0"/>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4" name="Diamond 13">
            <a:extLst>
              <a:ext uri="{FF2B5EF4-FFF2-40B4-BE49-F238E27FC236}">
                <a16:creationId xmlns:a16="http://schemas.microsoft.com/office/drawing/2014/main" id="{81BA5C6B-9E0B-42AA-B1AC-60A81662DB64}"/>
              </a:ext>
            </a:extLst>
          </p:cNvPr>
          <p:cNvSpPr/>
          <p:nvPr userDrawn="1"/>
        </p:nvSpPr>
        <p:spPr>
          <a:xfrm>
            <a:off x="8772278" y="-306575"/>
            <a:ext cx="7471262" cy="7471152"/>
          </a:xfrm>
          <a:prstGeom prst="diamond">
            <a:avLst/>
          </a:prstGeom>
          <a:blipFill>
            <a:blip r:embed="rId7"/>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5" name="Diamond 14">
            <a:extLst>
              <a:ext uri="{FF2B5EF4-FFF2-40B4-BE49-F238E27FC236}">
                <a16:creationId xmlns:a16="http://schemas.microsoft.com/office/drawing/2014/main" id="{3E9E5CB0-93BB-4F15-B647-6D9F07D7DA5F}"/>
              </a:ext>
            </a:extLst>
          </p:cNvPr>
          <p:cNvSpPr/>
          <p:nvPr userDrawn="1"/>
        </p:nvSpPr>
        <p:spPr>
          <a:xfrm>
            <a:off x="4784551" y="-4317163"/>
            <a:ext cx="7471262" cy="7471152"/>
          </a:xfrm>
          <a:prstGeom prst="diamond">
            <a:avLst/>
          </a:prstGeom>
          <a:blipFill>
            <a:blip r:embed="rId8"/>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dirty="0"/>
          </a:p>
        </p:txBody>
      </p:sp>
      <p:sp>
        <p:nvSpPr>
          <p:cNvPr id="16" name="Diamond 15">
            <a:extLst>
              <a:ext uri="{FF2B5EF4-FFF2-40B4-BE49-F238E27FC236}">
                <a16:creationId xmlns:a16="http://schemas.microsoft.com/office/drawing/2014/main" id="{83188235-7FD1-4F4F-8210-FAC6B8DD0085}"/>
              </a:ext>
            </a:extLst>
          </p:cNvPr>
          <p:cNvSpPr/>
          <p:nvPr userDrawn="1"/>
        </p:nvSpPr>
        <p:spPr>
          <a:xfrm>
            <a:off x="4784551" y="3704016"/>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dirty="0"/>
          </a:p>
        </p:txBody>
      </p:sp>
    </p:spTree>
    <p:extLst>
      <p:ext uri="{BB962C8B-B14F-4D97-AF65-F5344CB8AC3E}">
        <p14:creationId xmlns:p14="http://schemas.microsoft.com/office/powerpoint/2010/main" val="28198910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2"/>
            </p:custDataLs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6347"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dirty="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Tree>
    <p:extLst>
      <p:ext uri="{BB962C8B-B14F-4D97-AF65-F5344CB8AC3E}">
        <p14:creationId xmlns:p14="http://schemas.microsoft.com/office/powerpoint/2010/main" val="390660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93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09F1DE-D877-4E6E-B8AA-572F7FCAE7DC}" type="datetime1">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61145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1">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5A3D2-9B7C-41D3-A832-2636C51396EB}" type="datetime1">
              <a:rPr lang="en-US" smtClean="0"/>
              <a:t>8/12/2021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7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C7E60C-7DFE-4EE6-B145-D4004A9DBBF8}" type="datetime1">
              <a:rPr lang="en-US" smtClean="0"/>
              <a:t>8/12/2021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394718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454878-A5AC-4C3C-BD28-AAE8A6D179D6}" type="datetime1">
              <a:rPr lang="en-US" smtClean="0"/>
              <a:t>8/12/2021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86897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083" y="520544"/>
            <a:ext cx="10058400" cy="818148"/>
          </a:xfrm>
        </p:spPr>
        <p:txBody>
          <a:bodyPr/>
          <a:lstStyle>
            <a:lvl1pPr algn="ctr">
              <a:lnSpc>
                <a:spcPct val="100000"/>
              </a:lnSpc>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B3BA3EF-0E48-4C0D-8F72-6C619038854F}" type="datetime1">
              <a:rPr lang="en-US" smtClean="0"/>
              <a:t>8/12/2021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05126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BB4DCC-8204-4F0B-B9F9-F20F748E63D8}" type="datetime1">
              <a:rPr lang="en-US" smtClean="0"/>
              <a:t>8/12/2021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33017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CD6A6F1-CA5B-458F-82C0-7AC3F59DC300}" type="datetime1">
              <a:rPr lang="en-US" smtClean="0"/>
              <a:t>8/12/2021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E0CA47-81CF-4842-A6CE-0A6037062406}"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350837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1">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3501B8-8F48-4AB5-86A6-4D3168F424DB}" type="datetime1">
              <a:rPr lang="en-US" smtClean="0"/>
              <a:t>8/12/2021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29604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tags" Target="../tags/tag18.xml"/><Relationship Id="rId39" Type="http://schemas.openxmlformats.org/officeDocument/2006/relationships/image" Target="../media/image1.emf"/><Relationship Id="rId3" Type="http://schemas.openxmlformats.org/officeDocument/2006/relationships/slideLayout" Target="../slideLayouts/slideLayout14.xml"/><Relationship Id="rId21" Type="http://schemas.openxmlformats.org/officeDocument/2006/relationships/tags" Target="../tags/tag13.xml"/><Relationship Id="rId34" Type="http://schemas.openxmlformats.org/officeDocument/2006/relationships/tags" Target="../tags/tag26.xml"/><Relationship Id="rId7" Type="http://schemas.openxmlformats.org/officeDocument/2006/relationships/theme" Target="../theme/theme2.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33" Type="http://schemas.openxmlformats.org/officeDocument/2006/relationships/tags" Target="../tags/tag25.xml"/><Relationship Id="rId38"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tags" Target="../tags/tag8.xml"/><Relationship Id="rId20" Type="http://schemas.openxmlformats.org/officeDocument/2006/relationships/tags" Target="../tags/tag12.xml"/><Relationship Id="rId29" Type="http://schemas.openxmlformats.org/officeDocument/2006/relationships/tags" Target="../tags/tag2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3.xml"/><Relationship Id="rId24" Type="http://schemas.openxmlformats.org/officeDocument/2006/relationships/tags" Target="../tags/tag16.xml"/><Relationship Id="rId32" Type="http://schemas.openxmlformats.org/officeDocument/2006/relationships/tags" Target="../tags/tag24.xml"/><Relationship Id="rId37" Type="http://schemas.openxmlformats.org/officeDocument/2006/relationships/tags" Target="../tags/tag29.xml"/><Relationship Id="rId5" Type="http://schemas.openxmlformats.org/officeDocument/2006/relationships/slideLayout" Target="../slideLayouts/slideLayout16.xml"/><Relationship Id="rId15" Type="http://schemas.openxmlformats.org/officeDocument/2006/relationships/tags" Target="../tags/tag7.xml"/><Relationship Id="rId23" Type="http://schemas.openxmlformats.org/officeDocument/2006/relationships/tags" Target="../tags/tag15.xml"/><Relationship Id="rId28" Type="http://schemas.openxmlformats.org/officeDocument/2006/relationships/tags" Target="../tags/tag20.xml"/><Relationship Id="rId36" Type="http://schemas.openxmlformats.org/officeDocument/2006/relationships/tags" Target="../tags/tag28.xml"/><Relationship Id="rId10" Type="http://schemas.openxmlformats.org/officeDocument/2006/relationships/tags" Target="../tags/tag2.xml"/><Relationship Id="rId19" Type="http://schemas.openxmlformats.org/officeDocument/2006/relationships/tags" Target="../tags/tag11.xml"/><Relationship Id="rId31" Type="http://schemas.openxmlformats.org/officeDocument/2006/relationships/tags" Target="../tags/tag23.xml"/><Relationship Id="rId4" Type="http://schemas.openxmlformats.org/officeDocument/2006/relationships/slideLayout" Target="../slideLayouts/slideLayout15.xml"/><Relationship Id="rId9" Type="http://schemas.openxmlformats.org/officeDocument/2006/relationships/tags" Target="../tags/tag1.x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tags" Target="../tags/tag19.xml"/><Relationship Id="rId30" Type="http://schemas.openxmlformats.org/officeDocument/2006/relationships/tags" Target="../tags/tag22.xml"/><Relationship Id="rId35" Type="http://schemas.openxmlformats.org/officeDocument/2006/relationships/tags" Target="../tags/tag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F5152D-6D7C-4DE3-8E13-5A1FDEF89588}" type="datetime1">
              <a:rPr lang="en-US" smtClean="0"/>
              <a:t>8/12/2021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17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9"/>
            </p:custDataLs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228" name="think-cell Slide" r:id="rId38" imgW="270" imgH="270" progId="TCLayout.ActiveDocument.1">
                  <p:embed/>
                </p:oleObj>
              </mc:Choice>
              <mc:Fallback>
                <p:oleObj name="think-cell Slide" r:id="rId38" imgW="270" imgH="270" progId="TCLayout.ActiveDocument.1">
                  <p:embed/>
                  <p:pic>
                    <p:nvPicPr>
                      <p:cNvPr id="2" name="Object 1" hidden="1"/>
                      <p:cNvPicPr/>
                      <p:nvPr/>
                    </p:nvPicPr>
                    <p:blipFill>
                      <a:blip r:embed="rId39"/>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10"/>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dirty="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61990" y="290566"/>
            <a:ext cx="11725484" cy="314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bg1"/>
                </a:solidFill>
                <a:latin typeface="+mn-lt"/>
                <a:ea typeface="+mn-ea"/>
              </a:rPr>
              <a:t>Tracker</a:t>
            </a:r>
          </a:p>
        </p:txBody>
      </p:sp>
      <p:sp>
        <p:nvSpPr>
          <p:cNvPr id="11" name="3. Unit of measure" hidden="1"/>
          <p:cNvSpPr txBox="1">
            <a:spLocks noChangeArrowheads="1"/>
          </p:cNvSpPr>
          <p:nvPr/>
        </p:nvSpPr>
        <p:spPr bwMode="gray">
          <a:xfrm>
            <a:off x="161990" y="566142"/>
            <a:ext cx="11725484" cy="2512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dirty="0">
                <a:solidFill>
                  <a:schemeClr val="accent6"/>
                </a:solidFill>
                <a:latin typeface="+mn-lt"/>
                <a:ea typeface="+mn-ea"/>
              </a:rPr>
              <a:t>Unit of measure</a:t>
            </a:r>
          </a:p>
        </p:txBody>
      </p:sp>
      <p:sp>
        <p:nvSpPr>
          <p:cNvPr id="13" name="4. Footnote" hidden="1"/>
          <p:cNvSpPr txBox="1">
            <a:spLocks noChangeArrowheads="1"/>
          </p:cNvSpPr>
          <p:nvPr/>
        </p:nvSpPr>
        <p:spPr bwMode="gray">
          <a:xfrm>
            <a:off x="161986" y="6434036"/>
            <a:ext cx="9821651" cy="126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dirty="0">
                <a:solidFill>
                  <a:schemeClr val="accent6"/>
                </a:solidFill>
                <a:latin typeface="+mn-lt"/>
                <a:ea typeface="+mn-ea"/>
              </a:rPr>
              <a:t>1 Footnote</a:t>
            </a:r>
          </a:p>
        </p:txBody>
      </p:sp>
      <p:sp>
        <p:nvSpPr>
          <p:cNvPr id="14" name="5. Source" hidden="1"/>
          <p:cNvSpPr>
            <a:spLocks noChangeArrowheads="1"/>
          </p:cNvSpPr>
          <p:nvPr/>
        </p:nvSpPr>
        <p:spPr bwMode="gray">
          <a:xfrm>
            <a:off x="161986" y="6639745"/>
            <a:ext cx="9821651" cy="126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dirty="0">
                <a:solidFill>
                  <a:schemeClr val="accent6"/>
                </a:solidFill>
                <a:latin typeface="+mn-lt"/>
                <a:ea typeface="+mn-ea"/>
              </a:rPr>
              <a:t>SOURCE: Source</a:t>
            </a:r>
          </a:p>
        </p:txBody>
      </p:sp>
      <p:sp>
        <p:nvSpPr>
          <p:cNvPr id="3" name="Text Placeholder 2"/>
          <p:cNvSpPr>
            <a:spLocks noGrp="1"/>
          </p:cNvSpPr>
          <p:nvPr>
            <p:ph type="body" idx="1"/>
          </p:nvPr>
        </p:nvSpPr>
        <p:spPr bwMode="gray">
          <a:xfrm>
            <a:off x="2729248"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US" dirty="0"/>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dirty="0">
                  <a:solidFill>
                    <a:srgbClr val="000000"/>
                  </a:solidFill>
                  <a:latin typeface="+mn-lt"/>
                  <a:ea typeface="+mn-ea"/>
                </a:rPr>
                <a:t>Title</a:t>
              </a:r>
            </a:p>
            <a:p>
              <a:r>
                <a:rPr lang="en-US" sz="1600" baseline="0" dirty="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dirty="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94205" y="285750"/>
              <a:ext cx="0" cy="148374"/>
            </a:xfrm>
            <a:prstGeom prst="straightConnector1">
              <a:avLst/>
            </a:prstGeom>
            <a:noFill/>
            <a:ln w="9525">
              <a:solidFill>
                <a:schemeClr val="accent6"/>
              </a:solidFill>
              <a:round/>
              <a:headEnd/>
              <a:tailEnd/>
            </a:ln>
            <a:extLst>
              <a:ext uri="{909E8E84-426E-40dd-AFC4-6F175D3DCCD1}">
                <a14:hiddenFill xmlns=""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94205" y="434124"/>
              <a:ext cx="346570" cy="0"/>
            </a:xfrm>
            <a:prstGeom prst="straightConnector1">
              <a:avLst/>
            </a:prstGeom>
            <a:noFill/>
            <a:ln w="25400">
              <a:solidFill>
                <a:schemeClr val="accent6"/>
              </a:solidFill>
              <a:round/>
              <a:headEnd/>
              <a:tailEnd/>
            </a:ln>
            <a:extLst>
              <a:ext uri="{909E8E84-426E-40dd-AFC4-6F175D3DCCD1}">
                <a14:hiddenFill xmlns=""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dirty="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dirty="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dirty="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5"/>
              </p:custDataLst>
            </p:nvPr>
          </p:nvSpPr>
          <p:spPr bwMode="gray">
            <a:xfrm>
              <a:off x="8169259" y="279400"/>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6"/>
              </p:custDataLst>
            </p:nvPr>
          </p:nvSpPr>
          <p:spPr bwMode="gray">
            <a:xfrm>
              <a:off x="8169259" y="546100"/>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7"/>
              </p:custDataLst>
            </p:nvPr>
          </p:nvSpPr>
          <p:spPr bwMode="gray">
            <a:xfrm>
              <a:off x="8169259" y="825501"/>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62"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31"/>
              </p:custDataLst>
            </p:nvPr>
          </p:nvSpPr>
          <p:spPr bwMode="gray">
            <a:xfrm>
              <a:off x="6148005" y="919828"/>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32"/>
              </p:custDataLst>
            </p:nvPr>
          </p:nvSpPr>
          <p:spPr bwMode="gray">
            <a:xfrm>
              <a:off x="6148005" y="1189703"/>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33"/>
              </p:custDataLst>
            </p:nvPr>
          </p:nvSpPr>
          <p:spPr bwMode="gray">
            <a:xfrm>
              <a:off x="6148005" y="146116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34"/>
              </p:custDataLst>
            </p:nvPr>
          </p:nvSpPr>
          <p:spPr bwMode="gray">
            <a:xfrm>
              <a:off x="6148005" y="1732629"/>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11"/>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9"/>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30"/>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12"/>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7"/>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8"/>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13"/>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5"/>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6"/>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14"/>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3"/>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4"/>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5"/>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1"/>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2"/>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6"/>
              </p:custDataLst>
            </p:nvPr>
          </p:nvSpPr>
          <p:spPr bwMode="gray">
            <a:xfrm>
              <a:off x="6214680" y="2696542"/>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7"/>
              </p:custDataLst>
            </p:nvPr>
          </p:nvSpPr>
          <p:spPr bwMode="gray">
            <a:xfrm>
              <a:off x="6214680" y="297415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8"/>
              </p:custDataLst>
            </p:nvPr>
          </p:nvSpPr>
          <p:spPr bwMode="gray">
            <a:xfrm>
              <a:off x="6214680" y="324859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9"/>
              </p:custDataLst>
            </p:nvPr>
          </p:nvSpPr>
          <p:spPr bwMode="gray">
            <a:xfrm>
              <a:off x="6214680" y="3521448"/>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20"/>
              </p:custDataLst>
            </p:nvPr>
          </p:nvSpPr>
          <p:spPr bwMode="gray">
            <a:xfrm>
              <a:off x="6214680" y="3796682"/>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3"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dirty="0">
                  <a:ln>
                    <a:noFill/>
                  </a:ln>
                  <a:solidFill>
                    <a:srgbClr val="FF0000"/>
                  </a:solidFill>
                  <a:effectLst/>
                  <a:uLnTx/>
                  <a:uFillTx/>
                  <a:latin typeface="Arial"/>
                </a:rPr>
                <a:t>PRELIMINARY DRAFT </a:t>
              </a:r>
              <a:r>
                <a:rPr kumimoji="0" lang="en-US" sz="800" b="0" i="0" u="none" strike="noStrike" kern="0" cap="none" spc="0" normalizeH="0" baseline="0" noProof="0" dirty="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dirty="0">
              <a:solidFill>
                <a:srgbClr val="808080"/>
              </a:solidFill>
              <a:latin typeface="+mn-lt"/>
            </a:endParaRPr>
          </a:p>
        </p:txBody>
      </p:sp>
    </p:spTree>
    <p:extLst>
      <p:ext uri="{BB962C8B-B14F-4D97-AF65-F5344CB8AC3E}">
        <p14:creationId xmlns:p14="http://schemas.microsoft.com/office/powerpoint/2010/main" val="2008016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j.gov/highereducation/EOF/EOF_SCU_Programs.shtml" TargetMode="External"/><Relationship Id="rId2" Type="http://schemas.openxmlformats.org/officeDocument/2006/relationships/hyperlink" Target="https://www.nj.gov/highereducation/EOF/EOF_PRU_Programs.shtml" TargetMode="External"/><Relationship Id="rId1" Type="http://schemas.openxmlformats.org/officeDocument/2006/relationships/slideLayout" Target="../slideLayouts/slideLayout2.xml"/><Relationship Id="rId5" Type="http://schemas.openxmlformats.org/officeDocument/2006/relationships/hyperlink" Target="https://www.nj.gov/highereducation/EOF/EOF_IND_Programs.shtml" TargetMode="External"/><Relationship Id="rId4" Type="http://schemas.openxmlformats.org/officeDocument/2006/relationships/hyperlink" Target="https://www.nj.gov/highereducation/EOF/EOF_CC_Programs.s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Hema.Patel@oshe.nj.gov" TargetMode="External"/><Relationship Id="rId2" Type="http://schemas.openxmlformats.org/officeDocument/2006/relationships/hyperlink" Target="mailto:hasani.carter@oshe.nj.gov" TargetMode="External"/><Relationship Id="rId1" Type="http://schemas.openxmlformats.org/officeDocument/2006/relationships/slideLayout" Target="../slideLayouts/slideLayout7.xml"/><Relationship Id="rId5" Type="http://schemas.openxmlformats.org/officeDocument/2006/relationships/hyperlink" Target="mailto:Shakia.Williams@oshe.nj.gov" TargetMode="External"/><Relationship Id="rId4" Type="http://schemas.openxmlformats.org/officeDocument/2006/relationships/hyperlink" Target="mailto:Stephanie.Shanklin@oshe.nj.gov"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2.ed.gov/programs/triostudsupp/eligibility.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state.nj.us/highereducation/EOF/EOF_Program_Resources.shtml"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t>EOF Undergraduate Eligibility </a:t>
            </a:r>
            <a:r>
              <a:rPr lang="en-US" b="1" dirty="0"/>
              <a:t/>
            </a:r>
            <a:br>
              <a:rPr lang="en-US" b="1" dirty="0"/>
            </a:br>
            <a:endParaRPr lang="en-US" b="1" dirty="0"/>
          </a:p>
        </p:txBody>
      </p:sp>
      <p:sp>
        <p:nvSpPr>
          <p:cNvPr id="3" name="Subtitle 2"/>
          <p:cNvSpPr>
            <a:spLocks noGrp="1"/>
          </p:cNvSpPr>
          <p:nvPr>
            <p:ph type="subTitle" idx="1"/>
          </p:nvPr>
        </p:nvSpPr>
        <p:spPr/>
        <p:txBody>
          <a:bodyPr>
            <a:normAutofit fontScale="85000" lnSpcReduction="20000"/>
          </a:bodyPr>
          <a:lstStyle/>
          <a:p>
            <a:r>
              <a:rPr lang="en-US" b="1" dirty="0" smtClean="0">
                <a:solidFill>
                  <a:schemeClr val="tx1"/>
                </a:solidFill>
              </a:rPr>
              <a:t>Conducted by:</a:t>
            </a:r>
          </a:p>
          <a:p>
            <a:r>
              <a:rPr lang="en-US" b="1" dirty="0" smtClean="0">
                <a:solidFill>
                  <a:schemeClr val="tx1"/>
                </a:solidFill>
              </a:rPr>
              <a:t>New Jersey Office of the Secretary of Higher Education (OSHE)</a:t>
            </a:r>
          </a:p>
          <a:p>
            <a:r>
              <a:rPr lang="en-US" b="1" dirty="0" smtClean="0">
                <a:solidFill>
                  <a:schemeClr val="tx1"/>
                </a:solidFill>
              </a:rPr>
              <a:t>Educational Opportunity Fund (EOF)</a:t>
            </a:r>
            <a:endParaRPr lang="en-US" b="1" dirty="0">
              <a:solidFill>
                <a:schemeClr val="tx1"/>
              </a:solidFill>
            </a:endParaRPr>
          </a:p>
        </p:txBody>
      </p:sp>
    </p:spTree>
    <p:extLst>
      <p:ext uri="{BB962C8B-B14F-4D97-AF65-F5344CB8AC3E}">
        <p14:creationId xmlns:p14="http://schemas.microsoft.com/office/powerpoint/2010/main" val="14549457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19590" y="433633"/>
            <a:ext cx="9938051" cy="1244338"/>
          </a:xfrm>
        </p:spPr>
        <p:txBody>
          <a:bodyPr>
            <a:noAutofit/>
          </a:bodyPr>
          <a:lstStyle/>
          <a:p>
            <a:r>
              <a:rPr lang="en-US" sz="1800" b="1" dirty="0"/>
              <a:t>To be eligible for an undergraduate EOF grant, a student must demonstrate a history </a:t>
            </a:r>
            <a:r>
              <a:rPr lang="en-US" sz="1800" b="1" dirty="0" smtClean="0"/>
              <a:t>of poverty</a:t>
            </a:r>
            <a:r>
              <a:rPr lang="en-US" sz="1800" b="1" dirty="0"/>
              <a:t>, which generally </a:t>
            </a:r>
            <a:r>
              <a:rPr lang="en-US" sz="1800" b="1" dirty="0" smtClean="0"/>
              <a:t>includes documented</a:t>
            </a:r>
            <a:r>
              <a:rPr lang="en-US" sz="1800" b="1" dirty="0"/>
              <a:t>, </a:t>
            </a:r>
            <a:r>
              <a:rPr lang="en-US" sz="1800" b="1" dirty="0">
                <a:solidFill>
                  <a:srgbClr val="FF0000"/>
                </a:solidFill>
              </a:rPr>
              <a:t>long-term economic hardship</a:t>
            </a:r>
            <a:r>
              <a:rPr lang="en-US" sz="1800" b="1" dirty="0"/>
              <a:t> of the family, </a:t>
            </a:r>
            <a:r>
              <a:rPr lang="en-US" sz="1800" b="1" dirty="0" smtClean="0"/>
              <a:t>such as </a:t>
            </a:r>
            <a:r>
              <a:rPr lang="en-US" sz="1800" b="1" dirty="0"/>
              <a:t>the accumulation of assets that do not exceed 20 percent of the EOF income eligibility </a:t>
            </a:r>
            <a:r>
              <a:rPr lang="en-US" sz="1800" b="1" dirty="0" smtClean="0"/>
              <a:t>scale, per </a:t>
            </a:r>
            <a:r>
              <a:rPr lang="en-US" sz="1800" b="1" dirty="0"/>
              <a:t>household size as established in N.J.A.C. 9A:11-2.3(a)1, and the inability to provide </a:t>
            </a:r>
            <a:r>
              <a:rPr lang="en-US" sz="1800" b="1" dirty="0" smtClean="0"/>
              <a:t>more than </a:t>
            </a:r>
            <a:r>
              <a:rPr lang="en-US" sz="1800" b="1" dirty="0"/>
              <a:t>the basic needs of family members, as evidenced by </a:t>
            </a:r>
            <a:r>
              <a:rPr lang="en-US" sz="1800" b="1" dirty="0">
                <a:solidFill>
                  <a:schemeClr val="tx1"/>
                </a:solidFill>
              </a:rPr>
              <a:t>at least one </a:t>
            </a:r>
            <a:r>
              <a:rPr lang="en-US" sz="1800" b="1" dirty="0"/>
              <a:t>of the following</a:t>
            </a:r>
            <a:r>
              <a:rPr lang="en-US" sz="1800" b="1" dirty="0" smtClean="0"/>
              <a:t>:</a:t>
            </a:r>
          </a:p>
        </p:txBody>
      </p:sp>
      <p:sp>
        <p:nvSpPr>
          <p:cNvPr id="4" name="Content Placeholder 3"/>
          <p:cNvSpPr>
            <a:spLocks noGrp="1"/>
          </p:cNvSpPr>
          <p:nvPr>
            <p:ph sz="half" idx="2"/>
          </p:nvPr>
        </p:nvSpPr>
        <p:spPr>
          <a:xfrm>
            <a:off x="6217920" y="1845734"/>
            <a:ext cx="4937760" cy="4460797"/>
          </a:xfrm>
        </p:spPr>
        <p:txBody>
          <a:bodyPr>
            <a:normAutofit/>
          </a:bodyPr>
          <a:lstStyle/>
          <a:p>
            <a:r>
              <a:rPr lang="en-US" dirty="0" smtClean="0"/>
              <a:t>4</a:t>
            </a:r>
            <a:r>
              <a:rPr lang="en-US" dirty="0"/>
              <a:t>. Having a sibling who was or is enrolled in an EOF program;</a:t>
            </a:r>
          </a:p>
          <a:p>
            <a:r>
              <a:rPr lang="en-US" dirty="0"/>
              <a:t>5. Being a first-generation college student who is, or whose family is, eligible </a:t>
            </a:r>
            <a:r>
              <a:rPr lang="en-US" dirty="0" smtClean="0"/>
              <a:t>for government </a:t>
            </a:r>
            <a:r>
              <a:rPr lang="en-US" dirty="0"/>
              <a:t>assistance and/or educational programs targeted toward low-income </a:t>
            </a:r>
            <a:r>
              <a:rPr lang="en-US" dirty="0" smtClean="0"/>
              <a:t>and disadvantaged </a:t>
            </a:r>
            <a:r>
              <a:rPr lang="en-US" dirty="0"/>
              <a:t>populations (TRIO programs, free and reduced breakfast/lunch </a:t>
            </a:r>
            <a:r>
              <a:rPr lang="en-US" dirty="0" smtClean="0"/>
              <a:t>programs, Supplemental </a:t>
            </a:r>
            <a:r>
              <a:rPr lang="en-US" dirty="0"/>
              <a:t>Nutrition Assistance Program (SNAP), formerly food stamps); or</a:t>
            </a:r>
          </a:p>
          <a:p>
            <a:r>
              <a:rPr lang="en-US" dirty="0"/>
              <a:t>6. Having successfully completed a NJ GEAR UP state </a:t>
            </a:r>
            <a:r>
              <a:rPr lang="en-US" dirty="0" smtClean="0"/>
              <a:t>project, NJ </a:t>
            </a:r>
            <a:r>
              <a:rPr lang="en-US" dirty="0"/>
              <a:t>College </a:t>
            </a:r>
            <a:r>
              <a:rPr lang="en-US" dirty="0" smtClean="0"/>
              <a:t>Bound, or TRIO grant </a:t>
            </a:r>
            <a:r>
              <a:rPr lang="en-US" dirty="0"/>
              <a:t>program.</a:t>
            </a:r>
          </a:p>
        </p:txBody>
      </p:sp>
      <p:sp>
        <p:nvSpPr>
          <p:cNvPr id="5" name="Content Placeholder 3"/>
          <p:cNvSpPr txBox="1">
            <a:spLocks/>
          </p:cNvSpPr>
          <p:nvPr/>
        </p:nvSpPr>
        <p:spPr>
          <a:xfrm>
            <a:off x="949908" y="1845734"/>
            <a:ext cx="4937760" cy="446079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smtClean="0"/>
              <a:t>1. Having attended or graduated from a school district where 40% or more of the enrolled students meet the eligibility criteria for the free/reduced price lunch program;</a:t>
            </a:r>
          </a:p>
          <a:p>
            <a:pPr marL="0" indent="0">
              <a:buNone/>
            </a:pPr>
            <a:r>
              <a:rPr lang="en-US" dirty="0" smtClean="0">
                <a:solidFill>
                  <a:srgbClr val="FF0000"/>
                </a:solidFill>
              </a:rPr>
              <a:t> </a:t>
            </a:r>
            <a:r>
              <a:rPr lang="en-US" dirty="0" smtClean="0">
                <a:solidFill>
                  <a:schemeClr val="tx1"/>
                </a:solidFill>
              </a:rPr>
              <a:t>2. Having resided in a municipality that is a      high-distress/labor surplus area, or is considered an eligible urban aid municipality;</a:t>
            </a:r>
          </a:p>
          <a:p>
            <a:r>
              <a:rPr lang="en-US" dirty="0" smtClean="0"/>
              <a:t>3. Having resided in an area that historically has been populated by low-income families; such an area, commonly called a “pocket of poverty,” has characteristics of a high-distress/labor surplus area, even if the municipality is not formally so identified;</a:t>
            </a:r>
          </a:p>
        </p:txBody>
      </p:sp>
    </p:spTree>
    <p:extLst>
      <p:ext uri="{BB962C8B-B14F-4D97-AF65-F5344CB8AC3E}">
        <p14:creationId xmlns:p14="http://schemas.microsoft.com/office/powerpoint/2010/main" val="2537316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9A:11-2.2 </a:t>
            </a:r>
            <a:r>
              <a:rPr lang="en-US" b="1" dirty="0" smtClean="0"/>
              <a:t>Student Eligibility </a:t>
            </a:r>
            <a:r>
              <a:rPr lang="en-US" dirty="0" smtClean="0"/>
              <a:t>(Continued)</a:t>
            </a:r>
            <a:endParaRPr lang="en-US" dirty="0"/>
          </a:p>
        </p:txBody>
      </p:sp>
      <p:sp>
        <p:nvSpPr>
          <p:cNvPr id="3" name="Content Placeholder 2"/>
          <p:cNvSpPr>
            <a:spLocks noGrp="1"/>
          </p:cNvSpPr>
          <p:nvPr>
            <p:ph idx="1"/>
          </p:nvPr>
        </p:nvSpPr>
        <p:spPr/>
        <p:txBody>
          <a:bodyPr>
            <a:normAutofit fontScale="92500" lnSpcReduction="20000"/>
          </a:bodyPr>
          <a:lstStyle/>
          <a:p>
            <a:r>
              <a:rPr lang="en-US" dirty="0"/>
              <a:t>To be initially eligible for an EOF undergraduate Article III grant, a student </a:t>
            </a:r>
            <a:r>
              <a:rPr lang="en-US" dirty="0" smtClean="0"/>
              <a:t>must demonstrate </a:t>
            </a:r>
            <a:r>
              <a:rPr lang="en-US" dirty="0"/>
              <a:t>that he or she:</a:t>
            </a:r>
          </a:p>
          <a:p>
            <a:r>
              <a:rPr lang="en-US" dirty="0"/>
              <a:t>1. Has a high school diploma or GED;</a:t>
            </a:r>
          </a:p>
          <a:p>
            <a:r>
              <a:rPr lang="en-US" dirty="0"/>
              <a:t>2. Meets N.J.A.C. 9A:9-2.2 and 2.3, which are the Tuition Aid Grant and Garden </a:t>
            </a:r>
            <a:r>
              <a:rPr lang="en-US" dirty="0" smtClean="0"/>
              <a:t>State Scholarship </a:t>
            </a:r>
            <a:r>
              <a:rPr lang="en-US" dirty="0"/>
              <a:t>programs’ rules governing residency and noncitizens and resident </a:t>
            </a:r>
            <a:r>
              <a:rPr lang="en-US" dirty="0" smtClean="0"/>
              <a:t>aliens, respectively</a:t>
            </a:r>
            <a:r>
              <a:rPr lang="en-US" dirty="0"/>
              <a:t>;</a:t>
            </a:r>
          </a:p>
          <a:p>
            <a:r>
              <a:rPr lang="en-US" dirty="0"/>
              <a:t>3. Meets the financial criteria established in N.J.A.C. 9A:11-2.3;</a:t>
            </a:r>
          </a:p>
          <a:p>
            <a:r>
              <a:rPr lang="en-US" dirty="0"/>
              <a:t>4. Is or will be a full-time student as defined by the institution offering the </a:t>
            </a:r>
            <a:r>
              <a:rPr lang="en-US" dirty="0" smtClean="0"/>
              <a:t>undergraduate program </a:t>
            </a:r>
            <a:r>
              <a:rPr lang="en-US" dirty="0"/>
              <a:t>of study unless the institution has received approval under N.J.A.C. 9A:11-2.9(b) </a:t>
            </a:r>
            <a:r>
              <a:rPr lang="en-US" dirty="0" smtClean="0"/>
              <a:t>to award </a:t>
            </a:r>
            <a:r>
              <a:rPr lang="en-US" dirty="0"/>
              <a:t>grants to part-time students, and</a:t>
            </a:r>
          </a:p>
          <a:p>
            <a:r>
              <a:rPr lang="en-US" dirty="0"/>
              <a:t>5. Is admitted to and intends full-time enrollment and matriculation in a </a:t>
            </a:r>
            <a:r>
              <a:rPr lang="en-US" dirty="0" smtClean="0"/>
              <a:t>curriculum leading </a:t>
            </a:r>
            <a:r>
              <a:rPr lang="en-US" dirty="0"/>
              <a:t>to an undergraduate degree or certificate at an institution participating in the </a:t>
            </a:r>
            <a:r>
              <a:rPr lang="en-US" dirty="0" smtClean="0"/>
              <a:t>Fund. Degree </a:t>
            </a:r>
            <a:r>
              <a:rPr lang="en-US" dirty="0"/>
              <a:t>and certificate programs shall require a minimum of 24 semester hours or the </a:t>
            </a:r>
            <a:r>
              <a:rPr lang="en-US" dirty="0" smtClean="0"/>
              <a:t>equivalent and </a:t>
            </a:r>
            <a:r>
              <a:rPr lang="en-US" dirty="0"/>
              <a:t>be at least one academic year in duration. The Fund is not intended for a student </a:t>
            </a:r>
            <a:r>
              <a:rPr lang="en-US" dirty="0" smtClean="0"/>
              <a:t>whose primary </a:t>
            </a:r>
            <a:r>
              <a:rPr lang="en-US" dirty="0"/>
              <a:t>educational goal is to complete an adult basic education curriculum or attain </a:t>
            </a:r>
            <a:r>
              <a:rPr lang="en-US" dirty="0" smtClean="0"/>
              <a:t>language proficiency</a:t>
            </a:r>
            <a:r>
              <a:rPr lang="en-US" dirty="0"/>
              <a:t>.</a:t>
            </a:r>
          </a:p>
        </p:txBody>
      </p:sp>
    </p:spTree>
    <p:extLst>
      <p:ext uri="{BB962C8B-B14F-4D97-AF65-F5344CB8AC3E}">
        <p14:creationId xmlns:p14="http://schemas.microsoft.com/office/powerpoint/2010/main" val="1610326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059" y="258322"/>
            <a:ext cx="9700180" cy="1450757"/>
          </a:xfrm>
        </p:spPr>
        <p:txBody>
          <a:bodyPr/>
          <a:lstStyle/>
          <a:p>
            <a:r>
              <a:rPr lang="en-US" dirty="0"/>
              <a:t>9A:11-2.2 </a:t>
            </a:r>
            <a:r>
              <a:rPr lang="en-US" b="1" dirty="0" smtClean="0"/>
              <a:t>Student Eligibility </a:t>
            </a:r>
            <a:r>
              <a:rPr lang="en-US" dirty="0" smtClean="0"/>
              <a:t>(Continued)</a:t>
            </a:r>
            <a:endParaRPr lang="en-US" dirty="0"/>
          </a:p>
        </p:txBody>
      </p:sp>
      <p:sp>
        <p:nvSpPr>
          <p:cNvPr id="3" name="Content Placeholder 2"/>
          <p:cNvSpPr>
            <a:spLocks noGrp="1"/>
          </p:cNvSpPr>
          <p:nvPr>
            <p:ph idx="1"/>
          </p:nvPr>
        </p:nvSpPr>
        <p:spPr>
          <a:xfrm>
            <a:off x="1097280" y="1845734"/>
            <a:ext cx="10393994" cy="4441944"/>
          </a:xfrm>
        </p:spPr>
        <p:txBody>
          <a:bodyPr>
            <a:normAutofit/>
          </a:bodyPr>
          <a:lstStyle/>
          <a:p>
            <a:r>
              <a:rPr lang="en-US" dirty="0" smtClean="0"/>
              <a:t>Students </a:t>
            </a:r>
            <a:r>
              <a:rPr lang="en-US" dirty="0"/>
              <a:t>who have successfully completed an </a:t>
            </a:r>
            <a:r>
              <a:rPr lang="en-US" b="1" dirty="0">
                <a:solidFill>
                  <a:srgbClr val="FF0000"/>
                </a:solidFill>
              </a:rPr>
              <a:t>NJ GEAR UP</a:t>
            </a:r>
            <a:r>
              <a:rPr lang="en-US" dirty="0"/>
              <a:t> State project/</a:t>
            </a:r>
            <a:r>
              <a:rPr lang="en-US" b="1" dirty="0">
                <a:solidFill>
                  <a:srgbClr val="FF0000"/>
                </a:solidFill>
              </a:rPr>
              <a:t>New Jersey College Bound </a:t>
            </a:r>
            <a:r>
              <a:rPr lang="en-US" dirty="0"/>
              <a:t>Grant Program </a:t>
            </a:r>
            <a:r>
              <a:rPr lang="en-US" dirty="0">
                <a:solidFill>
                  <a:schemeClr val="tx1"/>
                </a:solidFill>
              </a:rPr>
              <a:t>or a </a:t>
            </a:r>
            <a:r>
              <a:rPr lang="en-US" b="1" dirty="0">
                <a:solidFill>
                  <a:srgbClr val="FF0000"/>
                </a:solidFill>
              </a:rPr>
              <a:t>Federal TRIO program </a:t>
            </a:r>
            <a:r>
              <a:rPr lang="en-US" dirty="0"/>
              <a:t>and who have been admitted to the institution under its regular standards of admission (where applicable) or who do not demonstrate need as specified at </a:t>
            </a:r>
            <a:r>
              <a:rPr lang="en-US" dirty="0" smtClean="0"/>
              <a:t>9A:11-2.2(e)2, </a:t>
            </a:r>
            <a:r>
              <a:rPr lang="en-US" dirty="0"/>
              <a:t>shall also be eligible to participate in the EOF program, assuming they meet all other eligibility </a:t>
            </a:r>
            <a:r>
              <a:rPr lang="en-US" dirty="0" smtClean="0"/>
              <a:t>criteria.</a:t>
            </a:r>
          </a:p>
          <a:p>
            <a:r>
              <a:rPr lang="en-US" b="1" dirty="0" smtClean="0">
                <a:solidFill>
                  <a:srgbClr val="FF0000"/>
                </a:solidFill>
              </a:rPr>
              <a:t>Students </a:t>
            </a:r>
            <a:r>
              <a:rPr lang="en-US" b="1" dirty="0">
                <a:solidFill>
                  <a:srgbClr val="FF0000"/>
                </a:solidFill>
              </a:rPr>
              <a:t>shall not receive assistance under the programs administered by the Board if they owe a refund on a grant or scholarship previously received from a State or Federal program through any institution or are in default on any loan made under any State or Federal student financial assistance program at any institution.</a:t>
            </a:r>
            <a:r>
              <a:rPr lang="en-US" dirty="0"/>
              <a:t> However, such students may receive State financial assistance if they make satisfactory repayment arrangements with the appropriate office. </a:t>
            </a:r>
            <a:endParaRPr lang="en-US" dirty="0" smtClean="0"/>
          </a:p>
          <a:p>
            <a:r>
              <a:rPr lang="en-US" dirty="0" smtClean="0"/>
              <a:t>Students </a:t>
            </a:r>
            <a:r>
              <a:rPr lang="en-US" dirty="0"/>
              <a:t>attending out-of-State institutions are not eligible for Article III undergraduate grants. </a:t>
            </a:r>
          </a:p>
        </p:txBody>
      </p:sp>
    </p:spTree>
    <p:extLst>
      <p:ext uri="{BB962C8B-B14F-4D97-AF65-F5344CB8AC3E}">
        <p14:creationId xmlns:p14="http://schemas.microsoft.com/office/powerpoint/2010/main" val="16012095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9601200" cy="723122"/>
          </a:xfrm>
        </p:spPr>
        <p:txBody>
          <a:bodyPr/>
          <a:lstStyle/>
          <a:p>
            <a:r>
              <a:rPr lang="en-US" b="1" dirty="0"/>
              <a:t>EOF – </a:t>
            </a:r>
            <a:r>
              <a:rPr lang="en-US" b="1" dirty="0" smtClean="0"/>
              <a:t>Undergraduate Student </a:t>
            </a:r>
            <a:r>
              <a:rPr lang="en-US" b="1" dirty="0"/>
              <a:t>Eligibility</a:t>
            </a:r>
          </a:p>
        </p:txBody>
      </p:sp>
      <p:sp>
        <p:nvSpPr>
          <p:cNvPr id="3" name="Content Placeholder 2"/>
          <p:cNvSpPr>
            <a:spLocks noGrp="1"/>
          </p:cNvSpPr>
          <p:nvPr>
            <p:ph sz="half" idx="1"/>
          </p:nvPr>
        </p:nvSpPr>
        <p:spPr>
          <a:xfrm>
            <a:off x="324504" y="1896737"/>
            <a:ext cx="4737690" cy="4164697"/>
          </a:xfrm>
        </p:spPr>
        <p:txBody>
          <a:bodyPr>
            <a:noAutofit/>
          </a:bodyPr>
          <a:lstStyle/>
          <a:p>
            <a:r>
              <a:rPr lang="en-US" sz="1800" dirty="0" smtClean="0"/>
              <a:t>Must </a:t>
            </a:r>
            <a:r>
              <a:rPr lang="en-US" sz="1800" dirty="0"/>
              <a:t>demonstrate an educationally and economically disadvantaged background </a:t>
            </a:r>
          </a:p>
          <a:p>
            <a:r>
              <a:rPr lang="en-US" sz="1800" dirty="0"/>
              <a:t>Must be a New Jersey resident 12 consecutive months prior to receiving the award </a:t>
            </a:r>
          </a:p>
          <a:p>
            <a:r>
              <a:rPr lang="en-US" sz="1800" dirty="0"/>
              <a:t>Must apply and be accepted to a participating New Jersey college or university </a:t>
            </a:r>
          </a:p>
          <a:p>
            <a:r>
              <a:rPr lang="en-US" sz="1800" dirty="0"/>
              <a:t>Must meet the academic criteria as set by the institution of </a:t>
            </a:r>
            <a:r>
              <a:rPr lang="en-US" sz="1800" dirty="0" smtClean="0"/>
              <a:t>choice* </a:t>
            </a:r>
            <a:endParaRPr lang="en-US" sz="1800" dirty="0"/>
          </a:p>
          <a:p>
            <a:r>
              <a:rPr lang="en-US" sz="1800" dirty="0"/>
              <a:t>Must file a Free Application for Federal Student Aid (FAFSA) </a:t>
            </a:r>
            <a:r>
              <a:rPr lang="en-US" sz="1800" dirty="0" smtClean="0"/>
              <a:t>or the New Jersey Alternative Financial Aid Application</a:t>
            </a:r>
            <a:endParaRPr lang="en-US" sz="1800" dirty="0"/>
          </a:p>
          <a:p>
            <a:r>
              <a:rPr lang="en-US" sz="1800" dirty="0"/>
              <a:t>Gross Income </a:t>
            </a:r>
            <a:r>
              <a:rPr lang="en-US" sz="1800" dirty="0" smtClean="0"/>
              <a:t>and Assets must </a:t>
            </a:r>
            <a:r>
              <a:rPr lang="en-US" sz="1800" dirty="0"/>
              <a:t>fall within the </a:t>
            </a:r>
            <a:r>
              <a:rPr lang="en-US" sz="1800" dirty="0" smtClean="0"/>
              <a:t>EOF financial eligibility range</a:t>
            </a:r>
          </a:p>
          <a:p>
            <a:pPr marL="0" indent="0">
              <a:buNone/>
            </a:pPr>
            <a:endParaRPr lang="en-US" sz="1400" dirty="0"/>
          </a:p>
        </p:txBody>
      </p:sp>
      <p:pic>
        <p:nvPicPr>
          <p:cNvPr id="6" name="Content Placeholder 5"/>
          <p:cNvPicPr>
            <a:picLocks noGrp="1" noChangeAspect="1"/>
          </p:cNvPicPr>
          <p:nvPr>
            <p:ph sz="half" idx="2"/>
          </p:nvPr>
        </p:nvPicPr>
        <p:blipFill rotWithShape="1">
          <a:blip r:embed="rId2"/>
          <a:srcRect l="49896" t="12460" r="10357" b="20208"/>
          <a:stretch/>
        </p:blipFill>
        <p:spPr>
          <a:xfrm>
            <a:off x="5793327" y="951722"/>
            <a:ext cx="5980858" cy="5479900"/>
          </a:xfrm>
          <a:prstGeom prst="rect">
            <a:avLst/>
          </a:prstGeom>
        </p:spPr>
      </p:pic>
    </p:spTree>
    <p:extLst>
      <p:ext uri="{BB962C8B-B14F-4D97-AF65-F5344CB8AC3E}">
        <p14:creationId xmlns:p14="http://schemas.microsoft.com/office/powerpoint/2010/main" val="1448130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EOF Financial Eligibility Notables:</a:t>
            </a:r>
          </a:p>
        </p:txBody>
      </p:sp>
      <p:sp>
        <p:nvSpPr>
          <p:cNvPr id="3" name="Content Placeholder 2"/>
          <p:cNvSpPr>
            <a:spLocks noGrp="1"/>
          </p:cNvSpPr>
          <p:nvPr>
            <p:ph sz="half" idx="1"/>
          </p:nvPr>
        </p:nvSpPr>
        <p:spPr>
          <a:xfrm>
            <a:off x="1097278" y="1845734"/>
            <a:ext cx="5007957" cy="4499648"/>
          </a:xfrm>
        </p:spPr>
        <p:txBody>
          <a:bodyPr>
            <a:normAutofit lnSpcReduction="10000"/>
          </a:bodyPr>
          <a:lstStyle/>
          <a:p>
            <a:r>
              <a:rPr lang="en-US" dirty="0" smtClean="0"/>
              <a:t>- </a:t>
            </a:r>
            <a:r>
              <a:rPr lang="en-US" sz="2200" dirty="0" smtClean="0"/>
              <a:t>A </a:t>
            </a:r>
            <a:r>
              <a:rPr lang="en-US" sz="2200" b="1" dirty="0" smtClean="0">
                <a:solidFill>
                  <a:srgbClr val="FF0000"/>
                </a:solidFill>
              </a:rPr>
              <a:t>dependent student’s </a:t>
            </a:r>
            <a:r>
              <a:rPr lang="en-US" sz="2200" dirty="0" smtClean="0"/>
              <a:t>income and assets shall not be considered in the gross household income. </a:t>
            </a:r>
          </a:p>
          <a:p>
            <a:r>
              <a:rPr lang="en-US" sz="2200" dirty="0" smtClean="0"/>
              <a:t>- Eligibility for TAG should not be automatically associated with eligibility for EOF. </a:t>
            </a:r>
            <a:endParaRPr lang="en-US" sz="2200" dirty="0"/>
          </a:p>
          <a:p>
            <a:r>
              <a:rPr lang="en-US" sz="2200" dirty="0" smtClean="0"/>
              <a:t>- An applicant whose household receives Temporary Assistance for Needy Families (TANF) and/or Supplemental Social Security Income (SSI) as the sole means of support are eligible regardless of the amount of such support. </a:t>
            </a:r>
          </a:p>
          <a:p>
            <a:endParaRPr lang="en-US" dirty="0" smtClean="0"/>
          </a:p>
        </p:txBody>
      </p:sp>
      <p:sp>
        <p:nvSpPr>
          <p:cNvPr id="4" name="Content Placeholder 3"/>
          <p:cNvSpPr>
            <a:spLocks noGrp="1"/>
          </p:cNvSpPr>
          <p:nvPr>
            <p:ph sz="half" idx="2"/>
          </p:nvPr>
        </p:nvSpPr>
        <p:spPr/>
        <p:txBody>
          <a:bodyPr>
            <a:normAutofit lnSpcReduction="10000"/>
          </a:bodyPr>
          <a:lstStyle/>
          <a:p>
            <a:r>
              <a:rPr lang="en-US" dirty="0"/>
              <a:t>- In determining financial eligibility for an Article III student grant, separation or divorce, or the disability or death of a wage earner for the academic year for which eligibility is being determined, with a concomitant decrease in household income below the EOF Income Eligibility Scale, does not automatically satisfy the financial eligibility requirement. </a:t>
            </a:r>
          </a:p>
          <a:p>
            <a:r>
              <a:rPr lang="en-US" dirty="0" smtClean="0"/>
              <a:t>- If an applicant believes that their reported household income and/or assets are not accurately reflective of their current financial profile, they will need to work with the institution’s financial aid office and HESAA to rectify this matter. OSHE/EOF does not make or review any adjustment appeals. </a:t>
            </a:r>
          </a:p>
          <a:p>
            <a:endParaRPr lang="en-US" dirty="0"/>
          </a:p>
        </p:txBody>
      </p:sp>
    </p:spTree>
    <p:extLst>
      <p:ext uri="{BB962C8B-B14F-4D97-AF65-F5344CB8AC3E}">
        <p14:creationId xmlns:p14="http://schemas.microsoft.com/office/powerpoint/2010/main" val="3162427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EOF Financial Eligibility </a:t>
            </a:r>
            <a:r>
              <a:rPr lang="en-US" b="1" dirty="0" smtClean="0"/>
              <a:t>Notables - Discretionary Students</a:t>
            </a:r>
            <a:endParaRPr lang="en-US" dirty="0"/>
          </a:p>
        </p:txBody>
      </p:sp>
      <p:sp>
        <p:nvSpPr>
          <p:cNvPr id="3" name="Content Placeholder 2"/>
          <p:cNvSpPr>
            <a:spLocks noGrp="1"/>
          </p:cNvSpPr>
          <p:nvPr>
            <p:ph idx="1"/>
          </p:nvPr>
        </p:nvSpPr>
        <p:spPr>
          <a:xfrm>
            <a:off x="1097280" y="1845734"/>
            <a:ext cx="10058400" cy="4023360"/>
          </a:xfrm>
        </p:spPr>
        <p:txBody>
          <a:bodyPr/>
          <a:lstStyle/>
          <a:p>
            <a:pPr marL="0" indent="0">
              <a:buNone/>
            </a:pPr>
            <a:r>
              <a:rPr lang="en-US" dirty="0" smtClean="0">
                <a:solidFill>
                  <a:schemeClr val="tx1"/>
                </a:solidFill>
              </a:rPr>
              <a:t>- Per </a:t>
            </a:r>
            <a:r>
              <a:rPr lang="en-US" dirty="0">
                <a:solidFill>
                  <a:schemeClr val="tx1"/>
                </a:solidFill>
              </a:rPr>
              <a:t>9A:11-2.3(h) of the EOF regulations, the EOF campus administrator/director has the discretion to admit, </a:t>
            </a:r>
            <a:r>
              <a:rPr lang="en-US" b="1" dirty="0">
                <a:solidFill>
                  <a:srgbClr val="FF0000"/>
                </a:solidFill>
              </a:rPr>
              <a:t>up to a maximum of </a:t>
            </a:r>
            <a:r>
              <a:rPr lang="en-US" b="1" dirty="0" smtClean="0">
                <a:solidFill>
                  <a:srgbClr val="FF0000"/>
                </a:solidFill>
              </a:rPr>
              <a:t>10% of </a:t>
            </a:r>
            <a:r>
              <a:rPr lang="en-US" b="1" dirty="0">
                <a:solidFill>
                  <a:srgbClr val="FF0000"/>
                </a:solidFill>
              </a:rPr>
              <a:t>the annual class of </a:t>
            </a:r>
            <a:r>
              <a:rPr lang="en-US" b="1" u="sng" dirty="0">
                <a:solidFill>
                  <a:srgbClr val="FF0000"/>
                </a:solidFill>
              </a:rPr>
              <a:t>initial students</a:t>
            </a:r>
            <a:r>
              <a:rPr lang="en-US" b="1" dirty="0">
                <a:solidFill>
                  <a:srgbClr val="FF0000"/>
                </a:solidFill>
              </a:rPr>
              <a:t> </a:t>
            </a:r>
            <a:r>
              <a:rPr lang="en-US" dirty="0">
                <a:solidFill>
                  <a:schemeClr val="tx1"/>
                </a:solidFill>
              </a:rPr>
              <a:t>as discretionary admits. These admits </a:t>
            </a:r>
            <a:r>
              <a:rPr lang="en-US" dirty="0" smtClean="0">
                <a:solidFill>
                  <a:schemeClr val="tx1"/>
                </a:solidFill>
              </a:rPr>
              <a:t>can have family </a:t>
            </a:r>
            <a:r>
              <a:rPr lang="en-US" dirty="0">
                <a:solidFill>
                  <a:schemeClr val="tx1"/>
                </a:solidFill>
              </a:rPr>
              <a:t>incomes as high as, but no more than, 281 percent of the Federal poverty guidelines and </a:t>
            </a:r>
            <a:r>
              <a:rPr lang="en-US" dirty="0" smtClean="0">
                <a:solidFill>
                  <a:schemeClr val="tx1"/>
                </a:solidFill>
              </a:rPr>
              <a:t>have assets that </a:t>
            </a:r>
            <a:r>
              <a:rPr lang="en-US" dirty="0">
                <a:solidFill>
                  <a:schemeClr val="tx1"/>
                </a:solidFill>
              </a:rPr>
              <a:t>do not exceed 20 percent of the maximum income allowance as per the 281 percent of the Federal poverty guidelines per household size, as published annually by the Federal government. </a:t>
            </a:r>
            <a:endParaRPr lang="en-US" dirty="0" smtClean="0">
              <a:solidFill>
                <a:schemeClr val="tx1"/>
              </a:solidFill>
            </a:endParaRPr>
          </a:p>
          <a:p>
            <a:pPr marL="0" indent="0">
              <a:buNone/>
            </a:pPr>
            <a:r>
              <a:rPr lang="en-US" dirty="0" smtClean="0"/>
              <a:t>- Discretionary </a:t>
            </a:r>
            <a:r>
              <a:rPr lang="en-US" dirty="0"/>
              <a:t>admit </a:t>
            </a:r>
            <a:r>
              <a:rPr lang="en-US" dirty="0" smtClean="0"/>
              <a:t>students shall </a:t>
            </a:r>
            <a:r>
              <a:rPr lang="en-US" dirty="0"/>
              <a:t>also meet all eligibility provisions of N.J.A.C. 9A:11-2.2. </a:t>
            </a:r>
          </a:p>
          <a:p>
            <a:pPr marL="0" indent="0">
              <a:buNone/>
            </a:pPr>
            <a:r>
              <a:rPr lang="en-US" dirty="0" smtClean="0"/>
              <a:t>- </a:t>
            </a:r>
            <a:r>
              <a:rPr lang="en-US" dirty="0"/>
              <a:t>As noted within 9A:11-2.3 of the EOF regulations, if an applicant’s reported household income and assets exceeds the maximum allowable limit for EOF for discretionary consideration, then by regulation, the student is financially ineligible to receive an EOF grant award</a:t>
            </a:r>
            <a:r>
              <a:rPr lang="en-US" dirty="0" smtClean="0"/>
              <a:t>.</a:t>
            </a:r>
            <a:endParaRPr lang="en-US" dirty="0"/>
          </a:p>
          <a:p>
            <a:endParaRPr lang="en-US" dirty="0"/>
          </a:p>
        </p:txBody>
      </p:sp>
    </p:spTree>
    <p:extLst>
      <p:ext uri="{BB962C8B-B14F-4D97-AF65-F5344CB8AC3E}">
        <p14:creationId xmlns:p14="http://schemas.microsoft.com/office/powerpoint/2010/main" val="39149186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Other Students Who Are Currently Automatically Eligible </a:t>
            </a:r>
            <a:endParaRPr lang="en-US" b="1" dirty="0"/>
          </a:p>
        </p:txBody>
      </p:sp>
      <p:sp>
        <p:nvSpPr>
          <p:cNvPr id="3" name="Content Placeholder 2"/>
          <p:cNvSpPr>
            <a:spLocks noGrp="1"/>
          </p:cNvSpPr>
          <p:nvPr>
            <p:ph sz="half" idx="1"/>
          </p:nvPr>
        </p:nvSpPr>
        <p:spPr>
          <a:xfrm>
            <a:off x="1097279" y="1845734"/>
            <a:ext cx="10167752" cy="4023360"/>
          </a:xfrm>
          <a:noFill/>
        </p:spPr>
        <p:txBody>
          <a:bodyPr>
            <a:normAutofit fontScale="92500" lnSpcReduction="20000"/>
          </a:bodyPr>
          <a:lstStyle/>
          <a:p>
            <a:r>
              <a:rPr lang="en-US" sz="2800" dirty="0" smtClean="0"/>
              <a:t>The following students are automatically eligible for EOF eligibility consideration but must meet the financial guidelines to qualify for the ability to receive an EOF Article III grant:</a:t>
            </a:r>
          </a:p>
          <a:p>
            <a:r>
              <a:rPr lang="en-US" sz="2800" dirty="0" smtClean="0"/>
              <a:t>- </a:t>
            </a:r>
            <a:r>
              <a:rPr lang="en-US" sz="2800" b="1" dirty="0" smtClean="0"/>
              <a:t>NJ GEAR UP Participant</a:t>
            </a:r>
          </a:p>
          <a:p>
            <a:r>
              <a:rPr lang="en-US" sz="2800" b="1" dirty="0" smtClean="0"/>
              <a:t>- NJ College Bound Participant</a:t>
            </a:r>
          </a:p>
          <a:p>
            <a:r>
              <a:rPr lang="en-US" sz="2800" b="1" dirty="0" smtClean="0">
                <a:solidFill>
                  <a:schemeClr val="tx1"/>
                </a:solidFill>
              </a:rPr>
              <a:t>- TRIO Program Participant</a:t>
            </a:r>
            <a:endParaRPr lang="en-US" sz="2800" b="1" dirty="0">
              <a:solidFill>
                <a:schemeClr val="tx1"/>
              </a:solidFill>
            </a:endParaRPr>
          </a:p>
          <a:p>
            <a:r>
              <a:rPr lang="en-US" sz="2800" dirty="0" smtClean="0"/>
              <a:t>If a NJ GEAR UP, NJ College Bound or TRIO student does not meet the EOF financial criteria, they are eligible to be admitted and participate in the EOF Pre-First year summer program. However, during the academic year, they can only receive support services (i.e. They can not be given an Art. III UG grant). This student would be considered “Non-Funded”.</a:t>
            </a:r>
            <a:endParaRPr lang="en-US" sz="2800" dirty="0"/>
          </a:p>
        </p:txBody>
      </p:sp>
    </p:spTree>
    <p:extLst>
      <p:ext uri="{BB962C8B-B14F-4D97-AF65-F5344CB8AC3E}">
        <p14:creationId xmlns:p14="http://schemas.microsoft.com/office/powerpoint/2010/main" val="1242607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9A:11-2.5 </a:t>
            </a:r>
            <a:r>
              <a:rPr lang="en-US" b="1" dirty="0" smtClean="0"/>
              <a:t>Verification of financial eligibility</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 As noted earlier, to be eligible for an undergraduate EOF grant, a student must demonstrate a history of poverty, which generally includes documented, </a:t>
            </a:r>
            <a:r>
              <a:rPr lang="en-US" b="1" dirty="0">
                <a:solidFill>
                  <a:srgbClr val="FF0000"/>
                </a:solidFill>
              </a:rPr>
              <a:t>long-term economic hardship of the family</a:t>
            </a:r>
            <a:r>
              <a:rPr lang="en-US" dirty="0"/>
              <a:t>. </a:t>
            </a:r>
          </a:p>
          <a:p>
            <a:r>
              <a:rPr lang="en-US" dirty="0" smtClean="0"/>
              <a:t>- At the time that a student receives an initial EOF student grant, the institution must verify the income and assets of all EOF grant applicants’ parent(s) or guardian(s) or of the applicants and spouses, as appropriate. </a:t>
            </a:r>
          </a:p>
          <a:p>
            <a:r>
              <a:rPr lang="en-US" dirty="0" smtClean="0"/>
              <a:t>- In cases where earnings are not the source of an initial awardee’s income as described above, the file shall contain appropriate verified documentation on which to base the award (for example, statements form the public assistance agency, Social Security Administration, Division of Child Protection and Permanency, Veterans Administration, or other appropriate administrative agency), regardless of the awardee’s dependency status. </a:t>
            </a:r>
          </a:p>
          <a:p>
            <a:r>
              <a:rPr lang="en-US" dirty="0" smtClean="0"/>
              <a:t>- In all cases, files must contain completed forms indicating the relevant data for determining initial eligibility, such as household size, annual income, and sources of income and assets: for dependent students, of parent(s) or guardian(s), for independent students, of the student or student and spouse, as appropriate. </a:t>
            </a:r>
          </a:p>
        </p:txBody>
      </p:sp>
    </p:spTree>
    <p:extLst>
      <p:ext uri="{BB962C8B-B14F-4D97-AF65-F5344CB8AC3E}">
        <p14:creationId xmlns:p14="http://schemas.microsoft.com/office/powerpoint/2010/main" val="200265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EOF Eligibility: Duration</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 The number of semesters of Article III grant payment is cumulative</a:t>
            </a:r>
          </a:p>
          <a:p>
            <a:r>
              <a:rPr lang="en-US" dirty="0" smtClean="0"/>
              <a:t>- </a:t>
            </a:r>
            <a:r>
              <a:rPr lang="en-US" dirty="0" smtClean="0">
                <a:solidFill>
                  <a:srgbClr val="FF0000"/>
                </a:solidFill>
              </a:rPr>
              <a:t>EOF students shall be eligible for no more than 12 semesters of UG payment over the course of their entire undergraduate career. </a:t>
            </a:r>
            <a:r>
              <a:rPr lang="en-US" dirty="0" smtClean="0"/>
              <a:t>(Exception: Students enrolled in a five-year undergraduate course of study at a senior institution. These students are eligible for an additional 2 semesters upon written formal request and approval from the EOF Executive Director. Under no circumstances shall a student receive more than 14 semesters of Article III Undergraduate payments to earn a baccalaureate degree). </a:t>
            </a:r>
          </a:p>
          <a:p>
            <a:r>
              <a:rPr lang="en-US" dirty="0" smtClean="0"/>
              <a:t>- Students enrolled in a county college who are in pursuit of an </a:t>
            </a:r>
            <a:r>
              <a:rPr lang="en-US" dirty="0" smtClean="0">
                <a:solidFill>
                  <a:srgbClr val="FF0000"/>
                </a:solidFill>
              </a:rPr>
              <a:t>associate’s degree </a:t>
            </a:r>
            <a:r>
              <a:rPr lang="en-US" dirty="0" smtClean="0"/>
              <a:t>may receive a maximum of </a:t>
            </a:r>
            <a:r>
              <a:rPr lang="en-US" dirty="0" smtClean="0">
                <a:solidFill>
                  <a:srgbClr val="FF0000"/>
                </a:solidFill>
              </a:rPr>
              <a:t>8 semesters</a:t>
            </a:r>
            <a:r>
              <a:rPr lang="en-US" dirty="0" smtClean="0"/>
              <a:t> of Article III Undergraduate payments. </a:t>
            </a:r>
          </a:p>
          <a:p>
            <a:r>
              <a:rPr lang="en-US" dirty="0" smtClean="0"/>
              <a:t>- Students are ineligible to receive EOF funding support to earn a degree at a level they have already achieved. </a:t>
            </a:r>
          </a:p>
          <a:p>
            <a:r>
              <a:rPr lang="en-US" dirty="0" smtClean="0"/>
              <a:t>- </a:t>
            </a:r>
            <a:r>
              <a:rPr lang="en-US" dirty="0" smtClean="0">
                <a:solidFill>
                  <a:srgbClr val="FF0000"/>
                </a:solidFill>
              </a:rPr>
              <a:t>In no case shall an initial Article III undergraduate grant be given for a student’s last two semester of </a:t>
            </a:r>
            <a:r>
              <a:rPr lang="en-US" u="sng" dirty="0" smtClean="0">
                <a:solidFill>
                  <a:srgbClr val="FF0000"/>
                </a:solidFill>
              </a:rPr>
              <a:t>baccalaureate</a:t>
            </a:r>
            <a:r>
              <a:rPr lang="en-US" dirty="0" smtClean="0">
                <a:solidFill>
                  <a:srgbClr val="FF0000"/>
                </a:solidFill>
              </a:rPr>
              <a:t> study</a:t>
            </a:r>
            <a:r>
              <a:rPr lang="en-US" dirty="0" smtClean="0"/>
              <a:t>, </a:t>
            </a:r>
            <a:r>
              <a:rPr lang="en-US" dirty="0" smtClean="0">
                <a:solidFill>
                  <a:srgbClr val="FF0000"/>
                </a:solidFill>
              </a:rPr>
              <a:t>nor shall a student receive an initial Article III grant during the winter</a:t>
            </a:r>
            <a:r>
              <a:rPr lang="en-US" dirty="0" smtClean="0"/>
              <a:t>.</a:t>
            </a:r>
          </a:p>
          <a:p>
            <a:pPr marL="0" indent="0">
              <a:buNone/>
            </a:pPr>
            <a:r>
              <a:rPr lang="en-US" dirty="0" smtClean="0"/>
              <a:t>  </a:t>
            </a:r>
            <a:endParaRPr lang="en-US" dirty="0"/>
          </a:p>
        </p:txBody>
      </p:sp>
    </p:spTree>
    <p:extLst>
      <p:ext uri="{BB962C8B-B14F-4D97-AF65-F5344CB8AC3E}">
        <p14:creationId xmlns:p14="http://schemas.microsoft.com/office/powerpoint/2010/main" val="265892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EOF Part-time Eligibility</a:t>
            </a:r>
            <a:endParaRPr lang="en-US" b="1" dirty="0"/>
          </a:p>
        </p:txBody>
      </p:sp>
      <p:sp>
        <p:nvSpPr>
          <p:cNvPr id="3" name="Content Placeholder 2"/>
          <p:cNvSpPr>
            <a:spLocks noGrp="1"/>
          </p:cNvSpPr>
          <p:nvPr>
            <p:ph idx="1"/>
          </p:nvPr>
        </p:nvSpPr>
        <p:spPr/>
        <p:txBody>
          <a:bodyPr>
            <a:normAutofit lnSpcReduction="10000"/>
          </a:bodyPr>
          <a:lstStyle/>
          <a:p>
            <a:pPr marL="0" indent="0">
              <a:buNone/>
            </a:pPr>
            <a:r>
              <a:rPr lang="en-US" dirty="0" smtClean="0"/>
              <a:t>- Only available to students attending those institutions approved by the Board to award part-time Article III grants.</a:t>
            </a:r>
          </a:p>
          <a:p>
            <a:pPr marL="0" indent="0">
              <a:buNone/>
            </a:pPr>
            <a:r>
              <a:rPr lang="en-US" dirty="0" smtClean="0"/>
              <a:t>Part-time EOF is limited to renewal students with at least one full-time semester of EOF Academic Year Article III grant funding; or </a:t>
            </a:r>
          </a:p>
          <a:p>
            <a:pPr marL="0" indent="0">
              <a:buNone/>
            </a:pPr>
            <a:r>
              <a:rPr lang="en-US" dirty="0" smtClean="0"/>
              <a:t>First-time, part-time entering students with no college experience (institution must be Board approved for this allowance)</a:t>
            </a:r>
          </a:p>
          <a:p>
            <a:pPr marL="0" indent="0">
              <a:buNone/>
            </a:pPr>
            <a:r>
              <a:rPr lang="en-US" dirty="0" smtClean="0"/>
              <a:t>The number of part-time payments is cumulative.</a:t>
            </a:r>
            <a:endParaRPr lang="en-US" dirty="0"/>
          </a:p>
          <a:p>
            <a:pPr marL="0" indent="0">
              <a:buNone/>
            </a:pPr>
            <a:r>
              <a:rPr lang="en-US" dirty="0" smtClean="0"/>
              <a:t>- </a:t>
            </a:r>
            <a:r>
              <a:rPr lang="en-US" dirty="0" smtClean="0">
                <a:solidFill>
                  <a:srgbClr val="FF0000"/>
                </a:solidFill>
              </a:rPr>
              <a:t>Max # of part-time payments in pursuit of an associate degree = 3 payments</a:t>
            </a:r>
          </a:p>
          <a:p>
            <a:pPr marL="0" indent="0">
              <a:buNone/>
            </a:pPr>
            <a:r>
              <a:rPr lang="en-US" dirty="0" smtClean="0"/>
              <a:t>- </a:t>
            </a:r>
            <a:r>
              <a:rPr lang="en-US" dirty="0" smtClean="0">
                <a:solidFill>
                  <a:srgbClr val="FF0000"/>
                </a:solidFill>
              </a:rPr>
              <a:t>Max # of part-time payments in pursuit of a baccalaureate degree = 4 payments</a:t>
            </a:r>
          </a:p>
          <a:p>
            <a:pPr marL="0" indent="0">
              <a:buNone/>
            </a:pPr>
            <a:r>
              <a:rPr lang="en-US" dirty="0" smtClean="0"/>
              <a:t>Institutions approved to award Article III part-time grants shall not award to more than 10% of their total EOF funded population in any given semester (9A:11-2.9(e)). </a:t>
            </a:r>
          </a:p>
          <a:p>
            <a:pPr marL="0" indent="0">
              <a:buNone/>
            </a:pPr>
            <a:endParaRPr lang="en-US" dirty="0" smtClean="0"/>
          </a:p>
        </p:txBody>
      </p:sp>
    </p:spTree>
    <p:extLst>
      <p:ext uri="{BB962C8B-B14F-4D97-AF65-F5344CB8AC3E}">
        <p14:creationId xmlns:p14="http://schemas.microsoft.com/office/powerpoint/2010/main" val="2265243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b="1" dirty="0" smtClean="0"/>
              <a:t>Purpose of the EOF Undergraduate Eligibility Workshop</a:t>
            </a:r>
            <a:endParaRPr lang="en-US" b="1" dirty="0"/>
          </a:p>
        </p:txBody>
      </p:sp>
      <p:sp>
        <p:nvSpPr>
          <p:cNvPr id="6" name="TextBox 5"/>
          <p:cNvSpPr txBox="1"/>
          <p:nvPr/>
        </p:nvSpPr>
        <p:spPr>
          <a:xfrm>
            <a:off x="2470265" y="1710575"/>
            <a:ext cx="7312429" cy="3493264"/>
          </a:xfrm>
          <a:prstGeom prst="rect">
            <a:avLst/>
          </a:prstGeom>
          <a:noFill/>
        </p:spPr>
        <p:txBody>
          <a:bodyPr wrap="square" rtlCol="0">
            <a:spAutoFit/>
          </a:bodyPr>
          <a:lstStyle/>
          <a:p>
            <a:pPr marL="342900" indent="-342900">
              <a:buFontTx/>
              <a:buChar char="-"/>
            </a:pPr>
            <a:r>
              <a:rPr lang="en-US" sz="1700" dirty="0"/>
              <a:t>O</a:t>
            </a:r>
            <a:r>
              <a:rPr lang="en-US" sz="1700" dirty="0" smtClean="0"/>
              <a:t>verview of the mission and purpose of EOF</a:t>
            </a:r>
          </a:p>
          <a:p>
            <a:endParaRPr lang="en-US" sz="1700" dirty="0" smtClean="0"/>
          </a:p>
          <a:p>
            <a:pPr marL="342900" indent="-342900">
              <a:buFontTx/>
              <a:buChar char="-"/>
            </a:pPr>
            <a:r>
              <a:rPr lang="en-US" sz="1700" dirty="0" smtClean="0"/>
              <a:t>EOF Undergraduate (UG) Recruitment and Admission Process</a:t>
            </a:r>
          </a:p>
          <a:p>
            <a:endParaRPr lang="en-US" sz="1700" dirty="0"/>
          </a:p>
          <a:p>
            <a:pPr marL="342900" indent="-342900">
              <a:buFontTx/>
              <a:buChar char="-"/>
            </a:pPr>
            <a:r>
              <a:rPr lang="en-US" sz="1700" dirty="0" smtClean="0"/>
              <a:t>Review of EOF UG Eligibility Requirements</a:t>
            </a:r>
          </a:p>
          <a:p>
            <a:r>
              <a:rPr lang="en-US" sz="1700" b="1" dirty="0">
                <a:solidFill>
                  <a:srgbClr val="FF0000"/>
                </a:solidFill>
              </a:rPr>
              <a:t> </a:t>
            </a:r>
            <a:r>
              <a:rPr lang="en-US" sz="1700" b="1" dirty="0" smtClean="0">
                <a:solidFill>
                  <a:srgbClr val="FF0000"/>
                </a:solidFill>
              </a:rPr>
              <a:t>    </a:t>
            </a:r>
            <a:endParaRPr lang="en-US" sz="1700" dirty="0" smtClean="0"/>
          </a:p>
          <a:p>
            <a:pPr marL="342900" indent="-342900">
              <a:buFontTx/>
              <a:buChar char="-"/>
            </a:pPr>
            <a:r>
              <a:rPr lang="en-US" sz="1700" dirty="0" smtClean="0"/>
              <a:t>EOF campus program – Communication to students regarding admission and eligibility</a:t>
            </a:r>
          </a:p>
          <a:p>
            <a:endParaRPr lang="en-US" sz="1700" dirty="0"/>
          </a:p>
          <a:p>
            <a:pPr marL="342900" indent="-342900">
              <a:buFontTx/>
              <a:buChar char="-"/>
            </a:pPr>
            <a:r>
              <a:rPr lang="en-US" sz="1700" dirty="0" smtClean="0"/>
              <a:t>EOF Summer/Winter Session, Part-time vs. Non-Funded, NJ GEAR UP, NJ College Bound students, &amp; TRIO students</a:t>
            </a:r>
          </a:p>
          <a:p>
            <a:endParaRPr lang="en-US" sz="1700" dirty="0"/>
          </a:p>
          <a:p>
            <a:pPr marL="342900" indent="-342900">
              <a:buFontTx/>
              <a:buChar char="-"/>
            </a:pPr>
            <a:r>
              <a:rPr lang="en-US" sz="1700" dirty="0" smtClean="0"/>
              <a:t>EOF Transfer Students &amp; NJ Dreamers</a:t>
            </a:r>
          </a:p>
        </p:txBody>
      </p:sp>
    </p:spTree>
    <p:extLst>
      <p:ext uri="{BB962C8B-B14F-4D97-AF65-F5344CB8AC3E}">
        <p14:creationId xmlns:p14="http://schemas.microsoft.com/office/powerpoint/2010/main" val="20034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EOF Funding Priorities </a:t>
            </a:r>
            <a:endParaRPr lang="en-US" b="1" dirty="0"/>
          </a:p>
        </p:txBody>
      </p:sp>
      <p:sp>
        <p:nvSpPr>
          <p:cNvPr id="3" name="Content Placeholder 2"/>
          <p:cNvSpPr>
            <a:spLocks noGrp="1"/>
          </p:cNvSpPr>
          <p:nvPr>
            <p:ph idx="1"/>
          </p:nvPr>
        </p:nvSpPr>
        <p:spPr>
          <a:xfrm>
            <a:off x="1097280" y="1845733"/>
            <a:ext cx="10058400" cy="4462599"/>
          </a:xfrm>
        </p:spPr>
        <p:txBody>
          <a:bodyPr>
            <a:normAutofit/>
          </a:bodyPr>
          <a:lstStyle/>
          <a:p>
            <a:r>
              <a:rPr lang="en-US" dirty="0" smtClean="0"/>
              <a:t>Based on an institution’s annual academic year EOF Article III appropriation, student grant funds shall be awarded to eligible students in the following priority order:</a:t>
            </a:r>
          </a:p>
          <a:p>
            <a:r>
              <a:rPr lang="en-US" dirty="0" smtClean="0"/>
              <a:t>1. Renewal students who were funded during the </a:t>
            </a:r>
            <a:r>
              <a:rPr lang="en-US" b="1" u="sng" dirty="0" smtClean="0">
                <a:solidFill>
                  <a:srgbClr val="FF0000"/>
                </a:solidFill>
              </a:rPr>
              <a:t>PREVIOUS</a:t>
            </a:r>
            <a:r>
              <a:rPr lang="en-US" dirty="0" smtClean="0"/>
              <a:t> academic year;</a:t>
            </a:r>
          </a:p>
          <a:p>
            <a:r>
              <a:rPr lang="en-US" dirty="0"/>
              <a:t>2. First-time, full-time </a:t>
            </a:r>
            <a:r>
              <a:rPr lang="en-US" dirty="0" smtClean="0"/>
              <a:t>freshmen; </a:t>
            </a:r>
          </a:p>
          <a:p>
            <a:r>
              <a:rPr lang="en-US" dirty="0" smtClean="0"/>
              <a:t>3</a:t>
            </a:r>
            <a:r>
              <a:rPr lang="en-US" dirty="0" smtClean="0">
                <a:solidFill>
                  <a:schemeClr val="tx1"/>
                </a:solidFill>
              </a:rPr>
              <a:t>.</a:t>
            </a:r>
            <a:r>
              <a:rPr lang="en-US" dirty="0" smtClean="0">
                <a:solidFill>
                  <a:srgbClr val="FF0000"/>
                </a:solidFill>
              </a:rPr>
              <a:t> </a:t>
            </a:r>
            <a:r>
              <a:rPr lang="en-US" dirty="0" smtClean="0">
                <a:solidFill>
                  <a:schemeClr val="tx1"/>
                </a:solidFill>
              </a:rPr>
              <a:t>Students </a:t>
            </a:r>
            <a:r>
              <a:rPr lang="en-US" dirty="0">
                <a:solidFill>
                  <a:schemeClr val="tx1"/>
                </a:solidFill>
              </a:rPr>
              <a:t>that have earned 24 or more college credits while in high school or who participated in a dual enrollment program and have earned an associate’s degree as part of their high school graduation requirements and have no prior history of EOF funding support;  </a:t>
            </a:r>
            <a:endParaRPr lang="en-US" dirty="0" smtClean="0">
              <a:solidFill>
                <a:schemeClr val="tx1"/>
              </a:solidFill>
            </a:endParaRPr>
          </a:p>
          <a:p>
            <a:r>
              <a:rPr lang="en-US" dirty="0" smtClean="0"/>
              <a:t>4</a:t>
            </a:r>
            <a:r>
              <a:rPr lang="en-US" dirty="0"/>
              <a:t>. EOF transfer students who received an EOF student grant at their previous institution, in the preceding academic year;  </a:t>
            </a:r>
            <a:endParaRPr lang="en-US" dirty="0" smtClean="0"/>
          </a:p>
          <a:p>
            <a:r>
              <a:rPr lang="en-US" dirty="0" smtClean="0"/>
              <a:t>5</a:t>
            </a:r>
            <a:r>
              <a:rPr lang="en-US" dirty="0"/>
              <a:t>. Renewal students readmitted or returning who did not receive funding the prior academic year; and  </a:t>
            </a:r>
          </a:p>
          <a:p>
            <a:r>
              <a:rPr lang="en-US" dirty="0"/>
              <a:t>6. Eligible students who do not fall into any of the other four categories listed above.</a:t>
            </a:r>
            <a:endParaRPr lang="en-US" dirty="0" smtClean="0"/>
          </a:p>
        </p:txBody>
      </p:sp>
    </p:spTree>
    <p:extLst>
      <p:ext uri="{BB962C8B-B14F-4D97-AF65-F5344CB8AC3E}">
        <p14:creationId xmlns:p14="http://schemas.microsoft.com/office/powerpoint/2010/main" val="3533330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Eligibility Clarification – Dual Enrollment or Advanced College Prep Programs (9A:11-5.4(c))</a:t>
            </a:r>
            <a:endParaRPr lang="en-US" b="1" dirty="0"/>
          </a:p>
        </p:txBody>
      </p:sp>
      <p:sp>
        <p:nvSpPr>
          <p:cNvPr id="3" name="Content Placeholder 2"/>
          <p:cNvSpPr>
            <a:spLocks noGrp="1"/>
          </p:cNvSpPr>
          <p:nvPr>
            <p:ph idx="1"/>
          </p:nvPr>
        </p:nvSpPr>
        <p:spPr/>
        <p:txBody>
          <a:bodyPr/>
          <a:lstStyle/>
          <a:p>
            <a:pPr marL="0" indent="0">
              <a:buNone/>
            </a:pPr>
            <a:r>
              <a:rPr lang="en-US" sz="2800" dirty="0" smtClean="0"/>
              <a:t>- </a:t>
            </a:r>
            <a:r>
              <a:rPr lang="en-US" dirty="0" smtClean="0"/>
              <a:t>EOF </a:t>
            </a:r>
            <a:r>
              <a:rPr lang="en-US" dirty="0"/>
              <a:t>program applicants who have earned 24 or more college credits while in high school or earned an associate’s degree as part of their high school graduation requirements are eligible for participation in the pre-first year summer program.  </a:t>
            </a:r>
            <a:endParaRPr lang="en-US" dirty="0" smtClean="0"/>
          </a:p>
          <a:p>
            <a:pPr marL="0" indent="0">
              <a:buNone/>
            </a:pPr>
            <a:r>
              <a:rPr lang="en-US" dirty="0" smtClean="0"/>
              <a:t>- Furthermore</a:t>
            </a:r>
            <a:r>
              <a:rPr lang="en-US" dirty="0"/>
              <a:t>, these students must be considered for the EOF program based on the EOF Article </a:t>
            </a:r>
            <a:r>
              <a:rPr lang="en-US" dirty="0" smtClean="0"/>
              <a:t>III, </a:t>
            </a:r>
            <a:r>
              <a:rPr lang="en-US" dirty="0"/>
              <a:t>student grant funding priorities outlined at N.J.A.C. 9A:11-6.1(h), and if they meet all of the eligibility requirements set forth at N.J.A.C. 9A:11-2.2 and 2.3. </a:t>
            </a:r>
          </a:p>
          <a:p>
            <a:pPr marL="0" indent="0">
              <a:buNone/>
            </a:pPr>
            <a:endParaRPr lang="en-US" dirty="0" smtClean="0"/>
          </a:p>
        </p:txBody>
      </p:sp>
    </p:spTree>
    <p:extLst>
      <p:ext uri="{BB962C8B-B14F-4D97-AF65-F5344CB8AC3E}">
        <p14:creationId xmlns:p14="http://schemas.microsoft.com/office/powerpoint/2010/main" val="80056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846997"/>
          </a:xfrm>
        </p:spPr>
        <p:txBody>
          <a:bodyPr>
            <a:normAutofit fontScale="90000"/>
          </a:bodyPr>
          <a:lstStyle/>
          <a:p>
            <a:r>
              <a:rPr lang="en-US" b="1" dirty="0" smtClean="0">
                <a:solidFill>
                  <a:schemeClr val="tx1"/>
                </a:solidFill>
              </a:rPr>
              <a:t>EOF Admission, Eligibility, and Contact Information</a:t>
            </a:r>
            <a:r>
              <a:rPr lang="en-US" b="1" dirty="0">
                <a:solidFill>
                  <a:srgbClr val="00B050"/>
                </a:solidFill>
              </a:rPr>
              <a:t/>
            </a:r>
            <a:br>
              <a:rPr lang="en-US" b="1" dirty="0">
                <a:solidFill>
                  <a:srgbClr val="00B050"/>
                </a:solidFill>
              </a:rPr>
            </a:br>
            <a:endParaRPr lang="en-US" dirty="0"/>
          </a:p>
        </p:txBody>
      </p:sp>
      <p:sp>
        <p:nvSpPr>
          <p:cNvPr id="3" name="Content Placeholder 2"/>
          <p:cNvSpPr>
            <a:spLocks noGrp="1"/>
          </p:cNvSpPr>
          <p:nvPr>
            <p:ph idx="1"/>
          </p:nvPr>
        </p:nvSpPr>
        <p:spPr/>
        <p:txBody>
          <a:bodyPr>
            <a:normAutofit/>
          </a:bodyPr>
          <a:lstStyle/>
          <a:p>
            <a:r>
              <a:rPr lang="en-US" sz="2400" dirty="0" smtClean="0"/>
              <a:t>- With nearly all applicants referring to the internet for information regarding EOF, admission into EOF and the Fund’s eligibility requirements, it is very important for EOF campus programs to ensure that you do not have any outdated or inaccurate information posted. </a:t>
            </a:r>
            <a:endParaRPr lang="en-US" sz="2400" dirty="0"/>
          </a:p>
          <a:p>
            <a:r>
              <a:rPr lang="en-US" sz="2400" dirty="0" smtClean="0"/>
              <a:t>-</a:t>
            </a:r>
            <a:r>
              <a:rPr lang="en-US" sz="2400" dirty="0"/>
              <a:t> </a:t>
            </a:r>
            <a:r>
              <a:rPr lang="en-US" sz="2400" dirty="0" smtClean="0"/>
              <a:t>EOF Campus program directors and staff should ensure that the content of their website is current and the language that is used is appropriate. </a:t>
            </a:r>
            <a:endParaRPr lang="en-US" sz="2400" dirty="0"/>
          </a:p>
          <a:p>
            <a:r>
              <a:rPr lang="en-US" sz="2400" dirty="0" smtClean="0"/>
              <a:t>- EOF Campus directors must also assist the OSHE/EOF Office in ensuring that your admission requirements and contact information is accurate on the OSHE website.</a:t>
            </a:r>
            <a:endParaRPr lang="en-US" sz="2400" dirty="0"/>
          </a:p>
        </p:txBody>
      </p:sp>
    </p:spTree>
    <p:extLst>
      <p:ext uri="{BB962C8B-B14F-4D97-AF65-F5344CB8AC3E}">
        <p14:creationId xmlns:p14="http://schemas.microsoft.com/office/powerpoint/2010/main" val="4834519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EOF Campus Program – Admission Information on OSHE website</a:t>
            </a:r>
            <a:endParaRPr lang="en-US" dirty="0"/>
          </a:p>
        </p:txBody>
      </p:sp>
      <p:sp>
        <p:nvSpPr>
          <p:cNvPr id="3" name="Content Placeholder 2"/>
          <p:cNvSpPr>
            <a:spLocks noGrp="1"/>
          </p:cNvSpPr>
          <p:nvPr>
            <p:ph idx="1"/>
          </p:nvPr>
        </p:nvSpPr>
        <p:spPr>
          <a:xfrm>
            <a:off x="1097279" y="1845734"/>
            <a:ext cx="10214567" cy="4411228"/>
          </a:xfrm>
        </p:spPr>
        <p:txBody>
          <a:bodyPr>
            <a:normAutofit fontScale="92500" lnSpcReduction="20000"/>
          </a:bodyPr>
          <a:lstStyle/>
          <a:p>
            <a:pPr marL="0" indent="0">
              <a:buNone/>
            </a:pPr>
            <a:r>
              <a:rPr lang="en-US" dirty="0"/>
              <a:t> </a:t>
            </a:r>
            <a:r>
              <a:rPr lang="en-US" b="1" dirty="0" smtClean="0"/>
              <a:t>Research Institutions:</a:t>
            </a:r>
            <a:endParaRPr lang="en-US" b="1" dirty="0"/>
          </a:p>
          <a:p>
            <a:r>
              <a:rPr lang="en-US" dirty="0">
                <a:hlinkClick r:id="rId2"/>
              </a:rPr>
              <a:t>https://</a:t>
            </a:r>
            <a:r>
              <a:rPr lang="en-US" dirty="0" smtClean="0">
                <a:hlinkClick r:id="rId2"/>
              </a:rPr>
              <a:t>www.nj.gov/highereducation/EOF/EOF_PRU_Programs.shtml</a:t>
            </a:r>
            <a:endParaRPr lang="en-US" dirty="0" smtClean="0"/>
          </a:p>
          <a:p>
            <a:endParaRPr lang="en-US" dirty="0" smtClean="0"/>
          </a:p>
          <a:p>
            <a:r>
              <a:rPr lang="en-US" b="1" dirty="0" smtClean="0"/>
              <a:t>State Colleges and Universities:</a:t>
            </a:r>
          </a:p>
          <a:p>
            <a:r>
              <a:rPr lang="en-US" dirty="0">
                <a:hlinkClick r:id="rId3"/>
              </a:rPr>
              <a:t>https://</a:t>
            </a:r>
            <a:r>
              <a:rPr lang="en-US" dirty="0" smtClean="0">
                <a:hlinkClick r:id="rId3"/>
              </a:rPr>
              <a:t>www.nj.gov/highereducation/EOF/EOF_SCU_Programs.shtml</a:t>
            </a:r>
            <a:endParaRPr lang="en-US" dirty="0" smtClean="0"/>
          </a:p>
          <a:p>
            <a:endParaRPr lang="en-US" dirty="0"/>
          </a:p>
          <a:p>
            <a:r>
              <a:rPr lang="en-US" b="1" dirty="0" smtClean="0"/>
              <a:t>Community Colleges:</a:t>
            </a:r>
          </a:p>
          <a:p>
            <a:r>
              <a:rPr lang="en-US" dirty="0">
                <a:hlinkClick r:id="rId4"/>
              </a:rPr>
              <a:t>https://</a:t>
            </a:r>
            <a:r>
              <a:rPr lang="en-US" dirty="0" smtClean="0">
                <a:hlinkClick r:id="rId4"/>
              </a:rPr>
              <a:t>www.nj.gov/highereducation/EOF/EOF_CC_Programs.shtml</a:t>
            </a:r>
            <a:endParaRPr lang="en-US" dirty="0" smtClean="0"/>
          </a:p>
          <a:p>
            <a:endParaRPr lang="en-US" dirty="0"/>
          </a:p>
          <a:p>
            <a:r>
              <a:rPr lang="en-US" b="1" dirty="0" smtClean="0"/>
              <a:t>Independent Institutions:</a:t>
            </a:r>
          </a:p>
          <a:p>
            <a:r>
              <a:rPr lang="en-US" dirty="0">
                <a:hlinkClick r:id="rId5"/>
              </a:rPr>
              <a:t>https://</a:t>
            </a:r>
            <a:r>
              <a:rPr lang="en-US" dirty="0" smtClean="0">
                <a:hlinkClick r:id="rId5"/>
              </a:rPr>
              <a:t>www.nj.gov/highereducation/EOF/EOF_IND_Programs.shtml</a:t>
            </a:r>
            <a:endParaRPr lang="en-US" dirty="0" smtClean="0"/>
          </a:p>
          <a:p>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82E0CA47-81CF-4842-A6CE-0A6037062406}" type="slidenum">
              <a:rPr lang="en-US" smtClean="0"/>
              <a:pPr/>
              <a:t>23</a:t>
            </a:fld>
            <a:endParaRPr lang="en-US" dirty="0"/>
          </a:p>
        </p:txBody>
      </p:sp>
    </p:spTree>
    <p:extLst>
      <p:ext uri="{BB962C8B-B14F-4D97-AF65-F5344CB8AC3E}">
        <p14:creationId xmlns:p14="http://schemas.microsoft.com/office/powerpoint/2010/main" val="17469847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EOF Eligibility, Admission, &amp; Communications </a:t>
            </a:r>
            <a:endParaRPr lang="en-US" b="1" dirty="0"/>
          </a:p>
        </p:txBody>
      </p:sp>
      <p:sp>
        <p:nvSpPr>
          <p:cNvPr id="3" name="Content Placeholder 2"/>
          <p:cNvSpPr>
            <a:spLocks noGrp="1"/>
          </p:cNvSpPr>
          <p:nvPr>
            <p:ph idx="1"/>
          </p:nvPr>
        </p:nvSpPr>
        <p:spPr>
          <a:xfrm>
            <a:off x="754145" y="1845733"/>
            <a:ext cx="10401536" cy="4753030"/>
          </a:xfrm>
        </p:spPr>
        <p:txBody>
          <a:bodyPr>
            <a:normAutofit/>
          </a:bodyPr>
          <a:lstStyle/>
          <a:p>
            <a:pPr marL="0" indent="0">
              <a:buNone/>
            </a:pPr>
            <a:r>
              <a:rPr lang="en-US" dirty="0" smtClean="0"/>
              <a:t>- It is important for institutions to accurately inform students about their eligibility, especially as it pertains to how they may rank within the funding priorities and the availability of EOF Art. III grant funds. </a:t>
            </a:r>
          </a:p>
          <a:p>
            <a:pPr marL="0" indent="0">
              <a:buNone/>
            </a:pPr>
            <a:r>
              <a:rPr lang="en-US" dirty="0" smtClean="0"/>
              <a:t>- </a:t>
            </a:r>
            <a:r>
              <a:rPr lang="en-US" b="1" i="1" dirty="0" smtClean="0">
                <a:solidFill>
                  <a:srgbClr val="FF0000"/>
                </a:solidFill>
              </a:rPr>
              <a:t>Students should know the difference between an institutional requirement versus an EOF statewide requirement.</a:t>
            </a:r>
          </a:p>
          <a:p>
            <a:pPr>
              <a:buFontTx/>
              <a:buChar char="-"/>
            </a:pPr>
            <a:r>
              <a:rPr lang="en-US" b="1" dirty="0" smtClean="0">
                <a:solidFill>
                  <a:srgbClr val="FF0000"/>
                </a:solidFill>
              </a:rPr>
              <a:t>Institutions/EOF campus programs are asked to refrain from simply telling an applicant, “you are ineligible for EOF”. </a:t>
            </a:r>
            <a:endParaRPr lang="en-US" b="1" dirty="0">
              <a:solidFill>
                <a:srgbClr val="FF0000"/>
              </a:solidFill>
            </a:endParaRPr>
          </a:p>
          <a:p>
            <a:pPr>
              <a:buFontTx/>
              <a:buChar char="-"/>
            </a:pPr>
            <a:r>
              <a:rPr lang="en-US" dirty="0" smtClean="0">
                <a:solidFill>
                  <a:schemeClr val="tx1"/>
                </a:solidFill>
              </a:rPr>
              <a:t>If no additional information is provided as to why the student is ineligible, then this</a:t>
            </a:r>
            <a:r>
              <a:rPr lang="en-US" b="1" dirty="0" smtClean="0">
                <a:solidFill>
                  <a:srgbClr val="FF0000"/>
                </a:solidFill>
              </a:rPr>
              <a:t> </a:t>
            </a:r>
            <a:r>
              <a:rPr lang="en-US" dirty="0" smtClean="0"/>
              <a:t>generalized statement can lead applicants to believe that they are ineligible for EOF (statewide) and this may not be the case. Institutions should provide applicants the specific reason for their ineligibility or denial into the program. </a:t>
            </a:r>
          </a:p>
        </p:txBody>
      </p:sp>
    </p:spTree>
    <p:extLst>
      <p:ext uri="{BB962C8B-B14F-4D97-AF65-F5344CB8AC3E}">
        <p14:creationId xmlns:p14="http://schemas.microsoft.com/office/powerpoint/2010/main" val="30334399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EOF Eligibility, Admission, &amp; Communications </a:t>
            </a:r>
            <a:r>
              <a:rPr lang="en-US" b="1" dirty="0" smtClean="0"/>
              <a:t>(continued)</a:t>
            </a:r>
            <a:endParaRPr lang="en-US" dirty="0"/>
          </a:p>
        </p:txBody>
      </p:sp>
      <p:sp>
        <p:nvSpPr>
          <p:cNvPr id="3" name="Content Placeholder 2"/>
          <p:cNvSpPr>
            <a:spLocks noGrp="1"/>
          </p:cNvSpPr>
          <p:nvPr>
            <p:ph idx="1"/>
          </p:nvPr>
        </p:nvSpPr>
        <p:spPr>
          <a:xfrm>
            <a:off x="934948" y="2260316"/>
            <a:ext cx="10523627" cy="3526122"/>
          </a:xfrm>
        </p:spPr>
        <p:txBody>
          <a:bodyPr/>
          <a:lstStyle/>
          <a:p>
            <a:r>
              <a:rPr lang="en-US" dirty="0" smtClean="0"/>
              <a:t>- If a program places a candidate on a waitlist, then the candidate should be informed of this placement and offered a time period for when they can reasonably expect to hear back from the program regarding their ability to be accepted into the program. </a:t>
            </a:r>
          </a:p>
          <a:p>
            <a:r>
              <a:rPr lang="en-US" dirty="0" smtClean="0"/>
              <a:t>- Applicants should be encouraged to look at all NJ institutions that have an EOF program if they are unable to be admitted into your EOF campus program. Especially if they are actively seeking admission into an EOF campus program (independent of institutional choice). </a:t>
            </a:r>
          </a:p>
          <a:p>
            <a:pPr marL="0" indent="0">
              <a:buNone/>
            </a:pPr>
            <a:endParaRPr lang="en-US" dirty="0"/>
          </a:p>
        </p:txBody>
      </p:sp>
    </p:spTree>
    <p:extLst>
      <p:ext uri="{BB962C8B-B14F-4D97-AF65-F5344CB8AC3E}">
        <p14:creationId xmlns:p14="http://schemas.microsoft.com/office/powerpoint/2010/main" val="7395007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842" y="429478"/>
            <a:ext cx="10058400" cy="1450757"/>
          </a:xfrm>
        </p:spPr>
        <p:txBody>
          <a:bodyPr>
            <a:normAutofit fontScale="90000"/>
          </a:bodyPr>
          <a:lstStyle/>
          <a:p>
            <a:r>
              <a:rPr lang="en-US" b="1" dirty="0" smtClean="0"/>
              <a:t>EOF does not use a “slot” based enrollment approach. EOF uses an “allocation” based enrollment approach.</a:t>
            </a:r>
            <a:endParaRPr lang="en-US" b="1" dirty="0"/>
          </a:p>
        </p:txBody>
      </p:sp>
      <p:sp>
        <p:nvSpPr>
          <p:cNvPr id="5" name="TextBox 4"/>
          <p:cNvSpPr txBox="1"/>
          <p:nvPr/>
        </p:nvSpPr>
        <p:spPr>
          <a:xfrm>
            <a:off x="857121" y="2444285"/>
            <a:ext cx="10672763" cy="2246769"/>
          </a:xfrm>
          <a:prstGeom prst="rect">
            <a:avLst/>
          </a:prstGeom>
          <a:noFill/>
        </p:spPr>
        <p:txBody>
          <a:bodyPr wrap="square" rtlCol="0">
            <a:spAutoFit/>
          </a:bodyPr>
          <a:lstStyle/>
          <a:p>
            <a:r>
              <a:rPr lang="en-US" sz="2000" dirty="0" smtClean="0"/>
              <a:t>Slot based enrollment - Reflects a program is only seeking to support a pre-determined number of students in a program. </a:t>
            </a:r>
          </a:p>
          <a:p>
            <a:endParaRPr lang="en-US" sz="2000" dirty="0"/>
          </a:p>
          <a:p>
            <a:r>
              <a:rPr lang="en-US" sz="2000" dirty="0" smtClean="0"/>
              <a:t>Allocation based enrollment - Reflects a program’s effort to support as many students as possible based on a campus program’s available resources. While the total number of students in the program can be impacted by the number of students who receive a maximum award, this model allows for enrollment to be driven via the exhaustion of the programs available allocation and resources. </a:t>
            </a:r>
          </a:p>
        </p:txBody>
      </p:sp>
    </p:spTree>
    <p:extLst>
      <p:ext uri="{BB962C8B-B14F-4D97-AF65-F5344CB8AC3E}">
        <p14:creationId xmlns:p14="http://schemas.microsoft.com/office/powerpoint/2010/main" val="15010700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Reminder - EOF New Jersey Financial Aid Management System (NJFAMS) Portal Access</a:t>
            </a:r>
            <a:endParaRPr lang="en-US" b="1" dirty="0"/>
          </a:p>
        </p:txBody>
      </p:sp>
      <p:sp>
        <p:nvSpPr>
          <p:cNvPr id="3" name="Content Placeholder 2"/>
          <p:cNvSpPr>
            <a:spLocks noGrp="1"/>
          </p:cNvSpPr>
          <p:nvPr>
            <p:ph idx="1"/>
          </p:nvPr>
        </p:nvSpPr>
        <p:spPr>
          <a:xfrm>
            <a:off x="1097280" y="1845733"/>
            <a:ext cx="10058400" cy="4472873"/>
          </a:xfrm>
        </p:spPr>
        <p:txBody>
          <a:bodyPr>
            <a:normAutofit fontScale="92500" lnSpcReduction="20000"/>
          </a:bodyPr>
          <a:lstStyle/>
          <a:p>
            <a:r>
              <a:rPr lang="en-US" sz="2600" dirty="0" smtClean="0"/>
              <a:t>- The EOF NJFAMS Portal is the primary means for all EOF UG AY campus programs to manage your EOF UG AY program roster. </a:t>
            </a:r>
          </a:p>
          <a:p>
            <a:r>
              <a:rPr lang="en-US" sz="2600" dirty="0" smtClean="0"/>
              <a:t>- EOF campus program directors should be aware of who your program has granted access to the EOF NJFAMS portal. </a:t>
            </a:r>
            <a:endParaRPr lang="en-US" sz="2600" dirty="0"/>
          </a:p>
          <a:p>
            <a:r>
              <a:rPr lang="en-US" sz="2600" dirty="0" smtClean="0"/>
              <a:t>- Access may be granted in two forms: 1) View Only or 2) Edit capabilities</a:t>
            </a:r>
          </a:p>
          <a:p>
            <a:r>
              <a:rPr lang="en-US" sz="2600" dirty="0" smtClean="0"/>
              <a:t>- When a staff member who has been granted access to the EOF NJFAMS portal leaves their position/institution, it is the responsibility of the EOF campus program director to inform the OSHE/EOF Office of the need to remove the staff member’s access. This is also the case even if the staff member does not work directly in your office.</a:t>
            </a:r>
          </a:p>
          <a:p>
            <a:r>
              <a:rPr lang="en-US" sz="2600" dirty="0" smtClean="0"/>
              <a:t>- EOF campus directors who need an up-to-date list of who has EOF NJFAMS portal access at your institution should contact either your EOF program liaison or Shakia Williams.</a:t>
            </a:r>
          </a:p>
          <a:p>
            <a:pPr marL="0" indent="0">
              <a:buNone/>
            </a:pPr>
            <a:endParaRPr lang="en-US" dirty="0"/>
          </a:p>
        </p:txBody>
      </p:sp>
    </p:spTree>
    <p:extLst>
      <p:ext uri="{BB962C8B-B14F-4D97-AF65-F5344CB8AC3E}">
        <p14:creationId xmlns:p14="http://schemas.microsoft.com/office/powerpoint/2010/main" val="18783134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Frequently Asked Questions (FAQ)</a:t>
            </a:r>
            <a:r>
              <a:rPr lang="en-US" dirty="0" smtClean="0"/>
              <a:t>	</a:t>
            </a:r>
            <a:endParaRPr lang="en-US" dirty="0"/>
          </a:p>
        </p:txBody>
      </p:sp>
      <p:sp>
        <p:nvSpPr>
          <p:cNvPr id="3" name="Content Placeholder 2"/>
          <p:cNvSpPr>
            <a:spLocks noGrp="1"/>
          </p:cNvSpPr>
          <p:nvPr>
            <p:ph idx="1"/>
          </p:nvPr>
        </p:nvSpPr>
        <p:spPr/>
        <p:txBody>
          <a:bodyPr>
            <a:normAutofit fontScale="92500" lnSpcReduction="20000"/>
          </a:bodyPr>
          <a:lstStyle/>
          <a:p>
            <a:pPr marL="457200" indent="-457200">
              <a:buAutoNum type="arabicParenR"/>
            </a:pPr>
            <a:r>
              <a:rPr lang="en-US" dirty="0" smtClean="0"/>
              <a:t>If an applicant attends a college or university here in NJ (or outside of the state) and has no history of having received an EOF academic year grant, are they eligible to be considered for EOF at a participating institution? </a:t>
            </a:r>
          </a:p>
          <a:p>
            <a:pPr marL="0" indent="0">
              <a:buNone/>
            </a:pPr>
            <a:r>
              <a:rPr lang="en-US" dirty="0" smtClean="0"/>
              <a:t> 	</a:t>
            </a:r>
            <a:r>
              <a:rPr lang="en-US" dirty="0" smtClean="0">
                <a:solidFill>
                  <a:srgbClr val="FF0000"/>
                </a:solidFill>
              </a:rPr>
              <a:t>Yes. The applicant must still demonstrate that they meet the EOF eligibility 	requirements.</a:t>
            </a:r>
          </a:p>
          <a:p>
            <a:pPr marL="457200" indent="-457200">
              <a:buAutoNum type="arabicParenR" startAt="2"/>
            </a:pPr>
            <a:r>
              <a:rPr lang="en-US" dirty="0" smtClean="0"/>
              <a:t>Can EOF funds be given to a student who attends or enrolls in a school outside of New Jersey or at a non-participating institution? </a:t>
            </a:r>
          </a:p>
          <a:p>
            <a:pPr marL="0" indent="0">
              <a:buNone/>
            </a:pPr>
            <a:r>
              <a:rPr lang="en-US" dirty="0" smtClean="0"/>
              <a:t>	</a:t>
            </a:r>
            <a:r>
              <a:rPr lang="en-US" dirty="0" smtClean="0">
                <a:solidFill>
                  <a:srgbClr val="FF0000"/>
                </a:solidFill>
              </a:rPr>
              <a:t>No. EOF funds are intended to support students to attend and graduate from an institution 	that participates in the Fund. </a:t>
            </a:r>
          </a:p>
          <a:p>
            <a:pPr marL="457200" indent="-457200">
              <a:buAutoNum type="arabicParenR" startAt="3"/>
            </a:pPr>
            <a:r>
              <a:rPr lang="en-US" dirty="0" smtClean="0"/>
              <a:t>If a student received an EOF grant and decides to transfer to another participating      institution/program, are they guaranteed admission and an EOF grant? </a:t>
            </a:r>
          </a:p>
          <a:p>
            <a:pPr marL="0" indent="0">
              <a:buNone/>
            </a:pPr>
            <a:r>
              <a:rPr lang="en-US" dirty="0" smtClean="0"/>
              <a:t>	</a:t>
            </a:r>
            <a:r>
              <a:rPr lang="en-US" dirty="0" smtClean="0">
                <a:solidFill>
                  <a:srgbClr val="FF0000"/>
                </a:solidFill>
              </a:rPr>
              <a:t>No. EOF is not an entitlement program. Students must contact the EOF campus program 	they are seeking to transfer to and discuss with them their ability to be admitted and receive 	an EOF grant.</a:t>
            </a:r>
          </a:p>
        </p:txBody>
      </p:sp>
    </p:spTree>
    <p:extLst>
      <p:ext uri="{BB962C8B-B14F-4D97-AF65-F5344CB8AC3E}">
        <p14:creationId xmlns:p14="http://schemas.microsoft.com/office/powerpoint/2010/main" val="10387943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Additional FAQs</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4) Is there EOF Funding available for eligible graduate students?</a:t>
            </a:r>
          </a:p>
          <a:p>
            <a:r>
              <a:rPr lang="en-US" dirty="0" smtClean="0">
                <a:solidFill>
                  <a:srgbClr val="FF0000"/>
                </a:solidFill>
              </a:rPr>
              <a:t>Yes! While limited, EOF currently offers graduate level funding. Interested applicants should contact the NJ institution they plan to enroll at to see if this option is available and to obtain more information regarding the application process. (More information is provided during our EOF Graduate Application Training)</a:t>
            </a:r>
          </a:p>
          <a:p>
            <a:r>
              <a:rPr lang="en-US" dirty="0" smtClean="0">
                <a:solidFill>
                  <a:schemeClr val="tx1"/>
                </a:solidFill>
              </a:rPr>
              <a:t>5) Are NJ Dreamers eligible for EOF consideration? </a:t>
            </a:r>
          </a:p>
          <a:p>
            <a:r>
              <a:rPr lang="en-US" dirty="0" smtClean="0">
                <a:solidFill>
                  <a:srgbClr val="FF0000"/>
                </a:solidFill>
              </a:rPr>
              <a:t>Yes. Students who qualify to be considered as a NJ Dreamer must complete the NJ Alternative Financial Aid Application. Students who qualify for this designation must still meet all other EOF eligibility criteria.</a:t>
            </a:r>
          </a:p>
          <a:p>
            <a:r>
              <a:rPr lang="en-US" dirty="0"/>
              <a:t>6</a:t>
            </a:r>
            <a:r>
              <a:rPr lang="en-US" dirty="0" smtClean="0"/>
              <a:t>) Since process and procedures to recruit and review EOF applicants can vary by institution, who gets to make the final determination on which EOF eligible students are admitted to the program and awarded an EOF Article 3 grant? </a:t>
            </a:r>
          </a:p>
          <a:p>
            <a:pPr marL="0" indent="0">
              <a:buNone/>
            </a:pPr>
            <a:r>
              <a:rPr lang="en-US" dirty="0" smtClean="0">
                <a:solidFill>
                  <a:srgbClr val="FF0000"/>
                </a:solidFill>
              </a:rPr>
              <a:t>Per 9A:11-4.4(h)(i), “Each participating institution shall provide for the campus EOF administrator/director to participate actively in all institutional policy making that affects the EOF program and its students, including academic standards, recruitment and retention. At each participating institution the campus EOF administrator/director shall make the final determination on admitting students to the EOF program and awarding EOF Article 3 grants.”</a:t>
            </a:r>
            <a:endParaRPr lang="en-US" dirty="0">
              <a:solidFill>
                <a:srgbClr val="FF0000"/>
              </a:solidFill>
            </a:endParaRPr>
          </a:p>
        </p:txBody>
      </p:sp>
    </p:spTree>
    <p:extLst>
      <p:ext uri="{BB962C8B-B14F-4D97-AF65-F5344CB8AC3E}">
        <p14:creationId xmlns:p14="http://schemas.microsoft.com/office/powerpoint/2010/main" val="544054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6910" y="568859"/>
            <a:ext cx="10454063" cy="1077218"/>
          </a:xfrm>
          <a:prstGeom prst="rect">
            <a:avLst/>
          </a:prstGeom>
          <a:noFill/>
        </p:spPr>
        <p:txBody>
          <a:bodyPr wrap="square" rtlCol="0">
            <a:spAutoFit/>
          </a:bodyPr>
          <a:lstStyle/>
          <a:p>
            <a:pPr algn="ctr"/>
            <a:r>
              <a:rPr lang="en-US" sz="2800" b="1" dirty="0" smtClean="0"/>
              <a:t>OSHE/EOF Office Staff</a:t>
            </a:r>
          </a:p>
          <a:p>
            <a:pPr algn="ctr"/>
            <a:r>
              <a:rPr lang="en-US" b="1" dirty="0" smtClean="0"/>
              <a:t>(Please note: Due to the continued impact of COVID-19, please use email to contact us.) </a:t>
            </a:r>
          </a:p>
          <a:p>
            <a:pPr algn="ctr"/>
            <a:endParaRPr lang="en-US" b="1" dirty="0"/>
          </a:p>
        </p:txBody>
      </p:sp>
      <p:sp>
        <p:nvSpPr>
          <p:cNvPr id="8" name="TextBox 7"/>
          <p:cNvSpPr txBox="1"/>
          <p:nvPr/>
        </p:nvSpPr>
        <p:spPr>
          <a:xfrm>
            <a:off x="4149721" y="1646077"/>
            <a:ext cx="4168439" cy="4108817"/>
          </a:xfrm>
          <a:prstGeom prst="rect">
            <a:avLst/>
          </a:prstGeom>
          <a:noFill/>
        </p:spPr>
        <p:txBody>
          <a:bodyPr wrap="square" rtlCol="0">
            <a:spAutoFit/>
          </a:bodyPr>
          <a:lstStyle/>
          <a:p>
            <a:pPr algn="ctr"/>
            <a:r>
              <a:rPr lang="en-US" b="1" dirty="0"/>
              <a:t>Dr. Hasani </a:t>
            </a:r>
            <a:r>
              <a:rPr lang="en-US" b="1" dirty="0" smtClean="0"/>
              <a:t>Carter</a:t>
            </a:r>
          </a:p>
          <a:p>
            <a:pPr algn="ctr"/>
            <a:r>
              <a:rPr lang="en-US" sz="1400" dirty="0" smtClean="0">
                <a:hlinkClick r:id="rId2"/>
              </a:rPr>
              <a:t>hasani.carter@oshe.nj.gov</a:t>
            </a:r>
            <a:endParaRPr lang="en-US" sz="1400" dirty="0"/>
          </a:p>
          <a:p>
            <a:pPr algn="ctr"/>
            <a:r>
              <a:rPr lang="en-US" sz="1400" dirty="0" smtClean="0"/>
              <a:t>(609) 341-3808</a:t>
            </a:r>
          </a:p>
          <a:p>
            <a:pPr algn="ctr"/>
            <a:endParaRPr lang="en-US" sz="1400" dirty="0"/>
          </a:p>
          <a:p>
            <a:pPr algn="ctr"/>
            <a:r>
              <a:rPr lang="en-US" b="1" dirty="0"/>
              <a:t>H</a:t>
            </a:r>
            <a:r>
              <a:rPr lang="en-US" b="1" dirty="0" smtClean="0"/>
              <a:t>ema Patel</a:t>
            </a:r>
          </a:p>
          <a:p>
            <a:pPr algn="ctr"/>
            <a:r>
              <a:rPr lang="en-US" sz="1400" dirty="0" smtClean="0">
                <a:hlinkClick r:id="rId3"/>
              </a:rPr>
              <a:t>Hema.Patel@oshe.nj.gov</a:t>
            </a:r>
            <a:endParaRPr lang="en-US" sz="1400" dirty="0"/>
          </a:p>
          <a:p>
            <a:pPr algn="ctr"/>
            <a:r>
              <a:rPr lang="en-US" sz="1400" dirty="0" smtClean="0"/>
              <a:t>(609) 984-2800</a:t>
            </a:r>
            <a:endParaRPr lang="en-US" sz="1400" dirty="0"/>
          </a:p>
          <a:p>
            <a:pPr algn="ctr"/>
            <a:endParaRPr lang="en-US" b="1" dirty="0"/>
          </a:p>
          <a:p>
            <a:pPr algn="ctr"/>
            <a:r>
              <a:rPr lang="en-US" b="1" dirty="0" smtClean="0"/>
              <a:t>Dr. Stephanie Shanklin</a:t>
            </a:r>
          </a:p>
          <a:p>
            <a:pPr algn="ctr"/>
            <a:r>
              <a:rPr lang="en-US" sz="1400" dirty="0" smtClean="0">
                <a:hlinkClick r:id="rId4"/>
              </a:rPr>
              <a:t>Stephanie.Shanklin@oshe.nj.gov</a:t>
            </a:r>
            <a:endParaRPr lang="en-US" sz="1400" dirty="0" smtClean="0"/>
          </a:p>
          <a:p>
            <a:pPr algn="ctr"/>
            <a:r>
              <a:rPr lang="en-US" sz="1400" dirty="0" smtClean="0"/>
              <a:t>(609) 984-2821</a:t>
            </a:r>
          </a:p>
          <a:p>
            <a:pPr algn="ctr"/>
            <a:endParaRPr lang="en-US" sz="1600" b="1" dirty="0" smtClean="0"/>
          </a:p>
          <a:p>
            <a:pPr algn="ctr"/>
            <a:r>
              <a:rPr lang="en-US" sz="1900" b="1" dirty="0" smtClean="0"/>
              <a:t>Shakia </a:t>
            </a:r>
            <a:r>
              <a:rPr lang="en-US" sz="1900" b="1" dirty="0"/>
              <a:t>Williams</a:t>
            </a:r>
          </a:p>
          <a:p>
            <a:pPr algn="ctr"/>
            <a:r>
              <a:rPr lang="en-US" sz="1400" dirty="0">
                <a:hlinkClick r:id="rId5"/>
              </a:rPr>
              <a:t>Shakia.Williams@oshe.nj.gov</a:t>
            </a:r>
            <a:endParaRPr lang="en-US" sz="1400" dirty="0"/>
          </a:p>
          <a:p>
            <a:pPr algn="ctr"/>
            <a:r>
              <a:rPr lang="en-US" sz="1400" dirty="0" smtClean="0"/>
              <a:t>(609) 984-2631</a:t>
            </a:r>
            <a:endParaRPr lang="en-US" sz="1400" dirty="0"/>
          </a:p>
          <a:p>
            <a:pPr algn="ctr"/>
            <a:endParaRPr lang="en-US" sz="1400" dirty="0" smtClean="0"/>
          </a:p>
          <a:p>
            <a:pPr algn="ctr"/>
            <a:endParaRPr lang="en-US" sz="1400" dirty="0"/>
          </a:p>
        </p:txBody>
      </p:sp>
      <p:sp>
        <p:nvSpPr>
          <p:cNvPr id="9" name="TextBox 8"/>
          <p:cNvSpPr txBox="1"/>
          <p:nvPr/>
        </p:nvSpPr>
        <p:spPr>
          <a:xfrm flipH="1">
            <a:off x="2746321" y="5852499"/>
            <a:ext cx="7241060" cy="307777"/>
          </a:xfrm>
          <a:prstGeom prst="rect">
            <a:avLst/>
          </a:prstGeom>
          <a:noFill/>
        </p:spPr>
        <p:txBody>
          <a:bodyPr wrap="square" rtlCol="0">
            <a:spAutoFit/>
          </a:bodyPr>
          <a:lstStyle/>
          <a:p>
            <a:pPr lvl="1"/>
            <a:r>
              <a:rPr lang="en-US" sz="1400" b="1" dirty="0" smtClean="0"/>
              <a:t>Website: </a:t>
            </a:r>
            <a:r>
              <a:rPr lang="en-US" sz="1400" dirty="0" smtClean="0">
                <a:solidFill>
                  <a:srgbClr val="0070C0"/>
                </a:solidFill>
              </a:rPr>
              <a:t>http</a:t>
            </a:r>
            <a:r>
              <a:rPr lang="en-US" sz="1400" dirty="0">
                <a:solidFill>
                  <a:srgbClr val="0070C0"/>
                </a:solidFill>
              </a:rPr>
              <a:t>://www.state.nj.us/highereducation/EOF/EOF_Program_Resources.shtml</a:t>
            </a:r>
          </a:p>
        </p:txBody>
      </p:sp>
    </p:spTree>
    <p:extLst>
      <p:ext uri="{BB962C8B-B14F-4D97-AF65-F5344CB8AC3E}">
        <p14:creationId xmlns:p14="http://schemas.microsoft.com/office/powerpoint/2010/main" val="1002823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Additional FAQs</a:t>
            </a:r>
            <a:endParaRPr lang="en-US" dirty="0"/>
          </a:p>
        </p:txBody>
      </p:sp>
      <p:sp>
        <p:nvSpPr>
          <p:cNvPr id="3" name="Content Placeholder 2"/>
          <p:cNvSpPr>
            <a:spLocks noGrp="1"/>
          </p:cNvSpPr>
          <p:nvPr>
            <p:ph idx="1"/>
          </p:nvPr>
        </p:nvSpPr>
        <p:spPr>
          <a:xfrm>
            <a:off x="1097281" y="1737361"/>
            <a:ext cx="10058399" cy="4663439"/>
          </a:xfrm>
        </p:spPr>
        <p:txBody>
          <a:bodyPr>
            <a:normAutofit fontScale="92500" lnSpcReduction="10000"/>
          </a:bodyPr>
          <a:lstStyle/>
          <a:p>
            <a:r>
              <a:rPr lang="en-US" sz="1800" dirty="0" smtClean="0"/>
              <a:t>7) Can an EOF undergraduate academic year program enroll students in their summer program via a blind admission effort (i.e. not having received and reviewed any financial documentation as it relates to the student’s financial eligibility)? </a:t>
            </a:r>
          </a:p>
          <a:p>
            <a:r>
              <a:rPr lang="en-US" sz="1800" dirty="0" smtClean="0">
                <a:solidFill>
                  <a:srgbClr val="FF0000"/>
                </a:solidFill>
              </a:rPr>
              <a:t>No. EOF campus programs must have some form of financial evidence/documentation as it pertains to a student’s financial eligibility. (This may include situations where a student’s prior-prior tax information may not be an accurate depiction of their financial eligibility. So the student has evidence that will qualify them for special hardship/circumstances consideration.)</a:t>
            </a:r>
          </a:p>
          <a:p>
            <a:r>
              <a:rPr lang="en-US" sz="1800" dirty="0" smtClean="0"/>
              <a:t>8) Is it mandatory for all first-time first year students to participate in the EOF summer program? </a:t>
            </a:r>
          </a:p>
          <a:p>
            <a:r>
              <a:rPr lang="en-US" sz="1800" dirty="0" smtClean="0">
                <a:solidFill>
                  <a:srgbClr val="FF0000"/>
                </a:solidFill>
              </a:rPr>
              <a:t>No. This is an institution/EOF campus program decision, not an OSHE/EOF Office decision. However, EOF AY UG campus programs are required to use their Summer Funds to administer some form of Summer Programming support to their pre-first year students. </a:t>
            </a:r>
          </a:p>
          <a:p>
            <a:r>
              <a:rPr lang="en-US" sz="1800" dirty="0" smtClean="0"/>
              <a:t>9)  How many years of tax information do you suggest a program to review to establish a history of poverty?  </a:t>
            </a:r>
            <a:endParaRPr lang="en-US" sz="1800" dirty="0"/>
          </a:p>
          <a:p>
            <a:r>
              <a:rPr lang="en-US" sz="1800" dirty="0" smtClean="0">
                <a:solidFill>
                  <a:srgbClr val="FF0000"/>
                </a:solidFill>
              </a:rPr>
              <a:t>With the incorporation of prior-prior tax information being used to file the FAFSA, it is strongly recommended that programs minimally review two years of financial information (i.e. For AY 21-22, programs should consider reviewing the 2019 &amp; 2020 tax information. This information will help programs assess a student’s financial eligibility for at least two years). Depending on a student’s financial situation, programs may need to review additional prior year financial documents to help establish long term economic hardship.  </a:t>
            </a:r>
          </a:p>
          <a:p>
            <a:endParaRPr lang="en-US" dirty="0" smtClean="0"/>
          </a:p>
        </p:txBody>
      </p:sp>
    </p:spTree>
    <p:extLst>
      <p:ext uri="{BB962C8B-B14F-4D97-AF65-F5344CB8AC3E}">
        <p14:creationId xmlns:p14="http://schemas.microsoft.com/office/powerpoint/2010/main" val="16008859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Additional FAQs</a:t>
            </a:r>
            <a:endParaRPr lang="en-US" dirty="0"/>
          </a:p>
        </p:txBody>
      </p:sp>
      <p:sp>
        <p:nvSpPr>
          <p:cNvPr id="3" name="Content Placeholder 2"/>
          <p:cNvSpPr>
            <a:spLocks noGrp="1"/>
          </p:cNvSpPr>
          <p:nvPr>
            <p:ph idx="1"/>
          </p:nvPr>
        </p:nvSpPr>
        <p:spPr>
          <a:xfrm>
            <a:off x="1097280" y="1845734"/>
            <a:ext cx="10058400" cy="4565340"/>
          </a:xfrm>
        </p:spPr>
        <p:txBody>
          <a:bodyPr>
            <a:normAutofit/>
          </a:bodyPr>
          <a:lstStyle/>
          <a:p>
            <a:r>
              <a:rPr lang="en-US" dirty="0" smtClean="0"/>
              <a:t>10) Are transfer students required to have a prior history of receiving EOF in order to qualify for admission into another EOF campus program.</a:t>
            </a:r>
          </a:p>
          <a:p>
            <a:pPr marL="0" indent="0">
              <a:buNone/>
            </a:pPr>
            <a:r>
              <a:rPr lang="en-US" dirty="0" smtClean="0">
                <a:solidFill>
                  <a:srgbClr val="FF0000"/>
                </a:solidFill>
              </a:rPr>
              <a:t>Answer: No. Transfer students do not have to have a prior history of EOF to be considered for admission. Programs are not permitted to exclude transfer students from applying if they have no prior history of having received an EOF AY grant.</a:t>
            </a:r>
          </a:p>
          <a:p>
            <a:pPr marL="0" indent="0">
              <a:buNone/>
            </a:pPr>
            <a:r>
              <a:rPr lang="en-US" dirty="0" smtClean="0">
                <a:solidFill>
                  <a:schemeClr val="tx1"/>
                </a:solidFill>
              </a:rPr>
              <a:t>11). Can an EOF student receive EOF funding support to obtain a second degree at the same level that they received a previous degree (i.e. a 2</a:t>
            </a:r>
            <a:r>
              <a:rPr lang="en-US" baseline="30000" dirty="0" smtClean="0">
                <a:solidFill>
                  <a:schemeClr val="tx1"/>
                </a:solidFill>
              </a:rPr>
              <a:t>nd</a:t>
            </a:r>
            <a:r>
              <a:rPr lang="en-US" dirty="0" smtClean="0">
                <a:solidFill>
                  <a:schemeClr val="tx1"/>
                </a:solidFill>
              </a:rPr>
              <a:t> associate’s degree/bachelor’s degree/master’s degree/doctorate)?  </a:t>
            </a:r>
          </a:p>
          <a:p>
            <a:pPr marL="0" indent="0">
              <a:buNone/>
            </a:pPr>
            <a:r>
              <a:rPr lang="en-US" dirty="0" smtClean="0">
                <a:solidFill>
                  <a:srgbClr val="FF0000"/>
                </a:solidFill>
              </a:rPr>
              <a:t>No. The student must seek a higher degree level to be considered for EOF funding. </a:t>
            </a:r>
          </a:p>
          <a:p>
            <a:pPr marL="0" indent="0">
              <a:buNone/>
            </a:pPr>
            <a:endParaRPr lang="en-US" dirty="0" smtClean="0">
              <a:solidFill>
                <a:srgbClr val="FF0000"/>
              </a:solidFill>
            </a:endParaRPr>
          </a:p>
          <a:p>
            <a:pPr marL="0" indent="0">
              <a:buNone/>
            </a:pPr>
            <a:endParaRPr lang="en-US" dirty="0" smtClean="0">
              <a:solidFill>
                <a:srgbClr val="FF0000"/>
              </a:solidFill>
            </a:endParaRPr>
          </a:p>
        </p:txBody>
      </p:sp>
    </p:spTree>
    <p:extLst>
      <p:ext uri="{BB962C8B-B14F-4D97-AF65-F5344CB8AC3E}">
        <p14:creationId xmlns:p14="http://schemas.microsoft.com/office/powerpoint/2010/main" val="1788404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FAQ’s</a:t>
            </a:r>
            <a:endParaRPr lang="en-US" dirty="0"/>
          </a:p>
        </p:txBody>
      </p:sp>
      <p:sp>
        <p:nvSpPr>
          <p:cNvPr id="3" name="Content Placeholder 2"/>
          <p:cNvSpPr>
            <a:spLocks noGrp="1"/>
          </p:cNvSpPr>
          <p:nvPr>
            <p:ph idx="1"/>
          </p:nvPr>
        </p:nvSpPr>
        <p:spPr>
          <a:noFill/>
        </p:spPr>
        <p:txBody>
          <a:bodyPr/>
          <a:lstStyle/>
          <a:p>
            <a:pPr marL="0" indent="0">
              <a:buNone/>
            </a:pPr>
            <a:r>
              <a:rPr lang="en-US" dirty="0">
                <a:solidFill>
                  <a:schemeClr val="tx1"/>
                </a:solidFill>
              </a:rPr>
              <a:t>12) If a student is financially ineligible for EOF and has no prior history of being in an NJ GEAR UP, </a:t>
            </a:r>
            <a:r>
              <a:rPr lang="en-US" dirty="0" smtClean="0">
                <a:solidFill>
                  <a:schemeClr val="tx1"/>
                </a:solidFill>
              </a:rPr>
              <a:t>College Bound </a:t>
            </a:r>
            <a:r>
              <a:rPr lang="en-US" dirty="0">
                <a:solidFill>
                  <a:schemeClr val="tx1"/>
                </a:solidFill>
              </a:rPr>
              <a:t>or TRIO </a:t>
            </a:r>
            <a:r>
              <a:rPr lang="en-US" dirty="0" smtClean="0">
                <a:solidFill>
                  <a:schemeClr val="tx1"/>
                </a:solidFill>
              </a:rPr>
              <a:t>program while in high school or middle school, </a:t>
            </a:r>
            <a:r>
              <a:rPr lang="en-US" dirty="0">
                <a:solidFill>
                  <a:schemeClr val="tx1"/>
                </a:solidFill>
              </a:rPr>
              <a:t>is there any way for the student to be considered for EOF? </a:t>
            </a:r>
            <a:r>
              <a:rPr lang="en-US" dirty="0" smtClean="0">
                <a:solidFill>
                  <a:srgbClr val="FF0000"/>
                </a:solidFill>
              </a:rPr>
              <a:t> </a:t>
            </a:r>
          </a:p>
          <a:p>
            <a:pPr marL="0" indent="0">
              <a:buNone/>
            </a:pPr>
            <a:r>
              <a:rPr lang="en-US" dirty="0" smtClean="0">
                <a:solidFill>
                  <a:srgbClr val="FF0000"/>
                </a:solidFill>
              </a:rPr>
              <a:t>If </a:t>
            </a:r>
            <a:r>
              <a:rPr lang="en-US" dirty="0">
                <a:solidFill>
                  <a:srgbClr val="FF0000"/>
                </a:solidFill>
              </a:rPr>
              <a:t>a student is documented </a:t>
            </a:r>
            <a:r>
              <a:rPr lang="en-US" dirty="0" smtClean="0">
                <a:solidFill>
                  <a:srgbClr val="FF0000"/>
                </a:solidFill>
              </a:rPr>
              <a:t>as having </a:t>
            </a:r>
            <a:r>
              <a:rPr lang="en-US" dirty="0">
                <a:solidFill>
                  <a:srgbClr val="FF0000"/>
                </a:solidFill>
              </a:rPr>
              <a:t>been admitted into </a:t>
            </a:r>
            <a:r>
              <a:rPr lang="en-US" dirty="0" smtClean="0">
                <a:solidFill>
                  <a:srgbClr val="FF0000"/>
                </a:solidFill>
              </a:rPr>
              <a:t>the institution’s federally supported TRIO-Student </a:t>
            </a:r>
            <a:r>
              <a:rPr lang="en-US" dirty="0">
                <a:solidFill>
                  <a:srgbClr val="FF0000"/>
                </a:solidFill>
              </a:rPr>
              <a:t>Support </a:t>
            </a:r>
            <a:r>
              <a:rPr lang="en-US" dirty="0" smtClean="0">
                <a:solidFill>
                  <a:srgbClr val="FF0000"/>
                </a:solidFill>
              </a:rPr>
              <a:t>Services (SSS) program before </a:t>
            </a:r>
            <a:r>
              <a:rPr lang="en-US" dirty="0">
                <a:solidFill>
                  <a:srgbClr val="FF0000"/>
                </a:solidFill>
              </a:rPr>
              <a:t>an EOF admission decision is </a:t>
            </a:r>
            <a:r>
              <a:rPr lang="en-US" dirty="0" smtClean="0">
                <a:solidFill>
                  <a:srgbClr val="FF0000"/>
                </a:solidFill>
              </a:rPr>
              <a:t>rendered</a:t>
            </a:r>
            <a:r>
              <a:rPr lang="en-US" dirty="0">
                <a:solidFill>
                  <a:srgbClr val="FF0000"/>
                </a:solidFill>
              </a:rPr>
              <a:t> </a:t>
            </a:r>
            <a:r>
              <a:rPr lang="en-US" dirty="0" smtClean="0">
                <a:solidFill>
                  <a:srgbClr val="FF0000"/>
                </a:solidFill>
              </a:rPr>
              <a:t>(and the student has confirmed their participation in the program), </a:t>
            </a:r>
            <a:r>
              <a:rPr lang="en-US" dirty="0">
                <a:solidFill>
                  <a:srgbClr val="FF0000"/>
                </a:solidFill>
              </a:rPr>
              <a:t>then by regulation, the student may be deemed </a:t>
            </a:r>
            <a:r>
              <a:rPr lang="en-US" dirty="0" smtClean="0">
                <a:solidFill>
                  <a:srgbClr val="FF0000"/>
                </a:solidFill>
              </a:rPr>
              <a:t>as a </a:t>
            </a:r>
            <a:r>
              <a:rPr lang="en-US" dirty="0">
                <a:solidFill>
                  <a:srgbClr val="FF0000"/>
                </a:solidFill>
              </a:rPr>
              <a:t>participant in a TRIO program thus rendering them eligible for EOF admission </a:t>
            </a:r>
            <a:r>
              <a:rPr lang="en-US" dirty="0" smtClean="0">
                <a:solidFill>
                  <a:srgbClr val="FF0000"/>
                </a:solidFill>
              </a:rPr>
              <a:t>consideration</a:t>
            </a:r>
            <a:r>
              <a:rPr lang="en-US" dirty="0">
                <a:solidFill>
                  <a:srgbClr val="FF0000"/>
                </a:solidFill>
              </a:rPr>
              <a:t> </a:t>
            </a:r>
            <a:r>
              <a:rPr lang="en-US" dirty="0" smtClean="0">
                <a:solidFill>
                  <a:srgbClr val="FF0000"/>
                </a:solidFill>
              </a:rPr>
              <a:t>and support as a Non-Funded student. The student must be informed that their admission into EOF is based on their participation in the federally funded TRIO SSS program.</a:t>
            </a:r>
            <a:endParaRPr lang="en-US" dirty="0">
              <a:solidFill>
                <a:srgbClr val="FF0000"/>
              </a:solidFill>
            </a:endParaRPr>
          </a:p>
          <a:p>
            <a:pPr marL="0" indent="0">
              <a:buNone/>
            </a:pPr>
            <a:r>
              <a:rPr lang="en-US" dirty="0" smtClean="0"/>
              <a:t>For more information about student eligibility for the Federal TRIO Student Support Services (SSS) program, please visit</a:t>
            </a:r>
            <a:r>
              <a:rPr lang="en-US" dirty="0"/>
              <a:t>: </a:t>
            </a:r>
            <a:r>
              <a:rPr lang="en-US" dirty="0">
                <a:hlinkClick r:id="rId2"/>
              </a:rPr>
              <a:t>https://</a:t>
            </a:r>
            <a:r>
              <a:rPr lang="en-US" dirty="0" smtClean="0">
                <a:hlinkClick r:id="rId2"/>
              </a:rPr>
              <a:t>www2.ed.gov/programs/triostudsupp/eligibility.html</a:t>
            </a:r>
            <a:endParaRPr lang="en-US" dirty="0" smtClean="0"/>
          </a:p>
          <a:p>
            <a:pPr marL="0" indent="0">
              <a:buNone/>
            </a:pPr>
            <a:endParaRPr lang="en-US" dirty="0"/>
          </a:p>
        </p:txBody>
      </p:sp>
    </p:spTree>
    <p:extLst>
      <p:ext uri="{BB962C8B-B14F-4D97-AF65-F5344CB8AC3E}">
        <p14:creationId xmlns:p14="http://schemas.microsoft.com/office/powerpoint/2010/main" val="14112637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Final Comments</a:t>
            </a:r>
            <a:endParaRPr lang="en-US" b="1" dirty="0"/>
          </a:p>
        </p:txBody>
      </p:sp>
      <p:sp>
        <p:nvSpPr>
          <p:cNvPr id="3" name="Content Placeholder 2"/>
          <p:cNvSpPr>
            <a:spLocks noGrp="1"/>
          </p:cNvSpPr>
          <p:nvPr>
            <p:ph idx="1"/>
          </p:nvPr>
        </p:nvSpPr>
        <p:spPr/>
        <p:txBody>
          <a:bodyPr>
            <a:normAutofit lnSpcReduction="10000"/>
          </a:bodyPr>
          <a:lstStyle/>
          <a:p>
            <a:r>
              <a:rPr lang="en-US" dirty="0" smtClean="0"/>
              <a:t>- It is important for EOF campus programs to continue to review the financial information provided by the student for the purposes of financial eligibility. Do not simply rely on NJFAMS.</a:t>
            </a:r>
          </a:p>
          <a:p>
            <a:r>
              <a:rPr lang="en-US" dirty="0" smtClean="0"/>
              <a:t>- Students can inadvertently make an error when filing their FAFSA that can make them appear as either eligible or ineligible. </a:t>
            </a:r>
          </a:p>
          <a:p>
            <a:r>
              <a:rPr lang="en-US" dirty="0" smtClean="0"/>
              <a:t>- If a student is not accepted into your EOF campus program, they should be informed about the reason for their non-acceptance. If the student is ineligible due to </a:t>
            </a:r>
            <a:r>
              <a:rPr lang="en-US" b="1" dirty="0" smtClean="0"/>
              <a:t>institutional reasons</a:t>
            </a:r>
            <a:r>
              <a:rPr lang="en-US" dirty="0" smtClean="0"/>
              <a:t>, this should be clearly articulated and the student should be informed that this rejection is independent of their eligibility consideration for another EOF campus programs.</a:t>
            </a:r>
          </a:p>
          <a:p>
            <a:r>
              <a:rPr lang="en-US" dirty="0" smtClean="0"/>
              <a:t>- The OSHE/EOF Office does not make admission decisions. Admission into an EOF campus program is conducted at the campus level.</a:t>
            </a:r>
          </a:p>
          <a:p>
            <a:r>
              <a:rPr lang="en-US" dirty="0" smtClean="0"/>
              <a:t>- The OSHE/EOF team is here to assist. If you have any questions, please do not hesitate to contact us.   </a:t>
            </a:r>
          </a:p>
          <a:p>
            <a:endParaRPr lang="en-US" dirty="0"/>
          </a:p>
        </p:txBody>
      </p:sp>
    </p:spTree>
    <p:extLst>
      <p:ext uri="{BB962C8B-B14F-4D97-AF65-F5344CB8AC3E}">
        <p14:creationId xmlns:p14="http://schemas.microsoft.com/office/powerpoint/2010/main" val="42078844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676400" y="152400"/>
            <a:ext cx="8683752" cy="835152"/>
          </a:xfrm>
        </p:spPr>
        <p:txBody>
          <a:bodyPr/>
          <a:lstStyle/>
          <a:p>
            <a:pPr algn="ctr"/>
            <a:r>
              <a:rPr lang="en-US" b="1" dirty="0" smtClean="0"/>
              <a:t>Resources</a:t>
            </a:r>
            <a:endParaRPr lang="en-US" b="1" dirty="0"/>
          </a:p>
        </p:txBody>
      </p:sp>
      <p:sp>
        <p:nvSpPr>
          <p:cNvPr id="11" name="TextBox 10"/>
          <p:cNvSpPr txBox="1"/>
          <p:nvPr/>
        </p:nvSpPr>
        <p:spPr>
          <a:xfrm>
            <a:off x="2743200" y="2057401"/>
            <a:ext cx="6629400" cy="2215991"/>
          </a:xfrm>
          <a:prstGeom prst="rect">
            <a:avLst/>
          </a:prstGeom>
          <a:noFill/>
        </p:spPr>
        <p:txBody>
          <a:bodyPr wrap="square" rtlCol="0">
            <a:spAutoFit/>
          </a:bodyPr>
          <a:lstStyle/>
          <a:p>
            <a:pPr algn="ctr"/>
            <a:r>
              <a:rPr lang="en-US" sz="2400" dirty="0"/>
              <a:t>OSHE/EOF </a:t>
            </a:r>
            <a:r>
              <a:rPr lang="en-US" sz="2400" dirty="0" smtClean="0"/>
              <a:t>Website – EOF Regulations</a:t>
            </a:r>
            <a:endParaRPr lang="en-US" sz="2400" dirty="0"/>
          </a:p>
          <a:p>
            <a:pPr algn="ctr"/>
            <a:endParaRPr lang="en-US" sz="2400" dirty="0"/>
          </a:p>
          <a:p>
            <a:pPr algn="ctr"/>
            <a:r>
              <a:rPr lang="en-US" sz="2400" dirty="0">
                <a:hlinkClick r:id="rId3"/>
              </a:rPr>
              <a:t>http://</a:t>
            </a:r>
            <a:r>
              <a:rPr lang="en-US" sz="2400" dirty="0" smtClean="0">
                <a:hlinkClick r:id="rId3"/>
              </a:rPr>
              <a:t>www.state.nj.us/highereducation/EOF/EOF_Program_Resources.shtml</a:t>
            </a:r>
            <a:endParaRPr lang="en-US" sz="2400" dirty="0" smtClean="0"/>
          </a:p>
          <a:p>
            <a:pPr algn="ctr"/>
            <a:endParaRPr lang="en-US" sz="2400" dirty="0"/>
          </a:p>
          <a:p>
            <a:endParaRPr lang="en-US" dirty="0"/>
          </a:p>
        </p:txBody>
      </p:sp>
    </p:spTree>
    <p:extLst>
      <p:ext uri="{BB962C8B-B14F-4D97-AF65-F5344CB8AC3E}">
        <p14:creationId xmlns:p14="http://schemas.microsoft.com/office/powerpoint/2010/main" val="40790078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2E0CA47-81CF-4842-A6CE-0A6037062406}" type="slidenum">
              <a:rPr lang="en-US" smtClean="0"/>
              <a:pPr/>
              <a:t>35</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146" y="518985"/>
            <a:ext cx="9032249" cy="5367526"/>
          </a:xfrm>
          <a:prstGeom prst="rect">
            <a:avLst/>
          </a:prstGeom>
        </p:spPr>
      </p:pic>
    </p:spTree>
    <p:extLst>
      <p:ext uri="{BB962C8B-B14F-4D97-AF65-F5344CB8AC3E}">
        <p14:creationId xmlns:p14="http://schemas.microsoft.com/office/powerpoint/2010/main" val="4752668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J State Educational Pl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42" y="554079"/>
            <a:ext cx="10581873" cy="20317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11357" y="2950772"/>
            <a:ext cx="9660834" cy="1631216"/>
          </a:xfrm>
          <a:prstGeom prst="rect">
            <a:avLst/>
          </a:prstGeom>
        </p:spPr>
        <p:txBody>
          <a:bodyPr wrap="square">
            <a:spAutoFit/>
          </a:bodyPr>
          <a:lstStyle/>
          <a:p>
            <a:pPr algn="ctr"/>
            <a:r>
              <a:rPr lang="en-US" sz="7200" b="1" dirty="0">
                <a:latin typeface="Montserrat" panose="020B0604020202020204" charset="0"/>
                <a:ea typeface="Microsoft JhengHei" panose="020B0604030504040204" pitchFamily="34" charset="-120"/>
              </a:rPr>
              <a:t>T</a:t>
            </a:r>
            <a:r>
              <a:rPr lang="en-US" sz="7200" b="1" dirty="0" smtClean="0">
                <a:latin typeface="Montserrat" panose="020B0604020202020204" charset="0"/>
                <a:ea typeface="Microsoft JhengHei" panose="020B0604030504040204" pitchFamily="34" charset="-120"/>
              </a:rPr>
              <a:t>hank You!</a:t>
            </a:r>
            <a:r>
              <a:rPr lang="en-US" sz="2800" dirty="0">
                <a:latin typeface="Montserrat" panose="020B0604020202020204" charset="0"/>
              </a:rPr>
              <a:t/>
            </a:r>
            <a:br>
              <a:rPr lang="en-US" sz="2800" dirty="0">
                <a:latin typeface="Montserrat" panose="020B0604020202020204" charset="0"/>
              </a:rPr>
            </a:br>
            <a:r>
              <a:rPr lang="en-US" sz="2800" dirty="0">
                <a:latin typeface="Montserrat" panose="020B0604020202020204" charset="0"/>
              </a:rPr>
              <a:t>We look forward to </a:t>
            </a:r>
            <a:r>
              <a:rPr lang="en-US" sz="2800" dirty="0" smtClean="0">
                <a:latin typeface="Montserrat" panose="020B0604020202020204" charset="0"/>
              </a:rPr>
              <a:t>working </a:t>
            </a:r>
            <a:r>
              <a:rPr lang="en-US" sz="2800" dirty="0">
                <a:latin typeface="Montserrat" panose="020B0604020202020204" charset="0"/>
              </a:rPr>
              <a:t>with you</a:t>
            </a:r>
            <a:endParaRPr lang="en-US" sz="2800" b="1" dirty="0">
              <a:latin typeface="Montserrat" panose="020B0604020202020204" charset="0"/>
              <a:ea typeface="Microsoft JhengHei" panose="020B0604030504040204" pitchFamily="34" charset="-12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0635" t="91167" r="7620" b="635"/>
          <a:stretch/>
        </p:blipFill>
        <p:spPr>
          <a:xfrm>
            <a:off x="4770603" y="5531780"/>
            <a:ext cx="2514600" cy="649391"/>
          </a:xfrm>
          <a:prstGeom prst="rect">
            <a:avLst/>
          </a:prstGeom>
        </p:spPr>
      </p:pic>
      <p:sp>
        <p:nvSpPr>
          <p:cNvPr id="3" name="Slide Number Placeholder 2"/>
          <p:cNvSpPr>
            <a:spLocks noGrp="1"/>
          </p:cNvSpPr>
          <p:nvPr>
            <p:ph type="sldNum" sz="quarter" idx="12"/>
          </p:nvPr>
        </p:nvSpPr>
        <p:spPr/>
        <p:txBody>
          <a:bodyPr/>
          <a:lstStyle/>
          <a:p>
            <a:fld id="{82E0CA47-81CF-4842-A6CE-0A6037062406}" type="slidenum">
              <a:rPr lang="en-US" smtClean="0"/>
              <a:pPr/>
              <a:t>36</a:t>
            </a:fld>
            <a:endParaRPr lang="en-US" dirty="0"/>
          </a:p>
        </p:txBody>
      </p:sp>
    </p:spTree>
    <p:extLst>
      <p:ext uri="{BB962C8B-B14F-4D97-AF65-F5344CB8AC3E}">
        <p14:creationId xmlns:p14="http://schemas.microsoft.com/office/powerpoint/2010/main" val="1123216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527180"/>
            <a:ext cx="9927772" cy="1485900"/>
          </a:xfrm>
        </p:spPr>
        <p:txBody>
          <a:bodyPr>
            <a:normAutofit fontScale="90000"/>
          </a:bodyPr>
          <a:lstStyle/>
          <a:p>
            <a:pPr algn="ctr"/>
            <a:r>
              <a:rPr lang="en-US" dirty="0" smtClean="0"/>
              <a:t>EOF: New Jersey’s Commitment to Educational Equity</a:t>
            </a:r>
            <a:br>
              <a:rPr lang="en-US" dirty="0" smtClean="0"/>
            </a:b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5949" y="1888677"/>
            <a:ext cx="8467178" cy="4216559"/>
          </a:xfrm>
        </p:spPr>
      </p:pic>
      <p:sp>
        <p:nvSpPr>
          <p:cNvPr id="8" name="Rectangle 7"/>
          <p:cNvSpPr/>
          <p:nvPr/>
        </p:nvSpPr>
        <p:spPr>
          <a:xfrm>
            <a:off x="9605818" y="4932218"/>
            <a:ext cx="498764" cy="378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25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Some </a:t>
            </a:r>
            <a:r>
              <a:rPr lang="en-US" dirty="0"/>
              <a:t>i</a:t>
            </a:r>
            <a:r>
              <a:rPr lang="en-US" b="1" dirty="0" smtClean="0"/>
              <a:t>mportant items to note:</a:t>
            </a:r>
            <a:endParaRPr lang="en-US" b="1" dirty="0"/>
          </a:p>
        </p:txBody>
      </p:sp>
      <p:sp>
        <p:nvSpPr>
          <p:cNvPr id="3" name="Content Placeholder 2"/>
          <p:cNvSpPr>
            <a:spLocks noGrp="1"/>
          </p:cNvSpPr>
          <p:nvPr>
            <p:ph idx="1"/>
          </p:nvPr>
        </p:nvSpPr>
        <p:spPr>
          <a:xfrm>
            <a:off x="1097280" y="1845734"/>
            <a:ext cx="10296760" cy="4431776"/>
          </a:xfrm>
        </p:spPr>
        <p:txBody>
          <a:bodyPr>
            <a:normAutofit lnSpcReduction="10000"/>
          </a:bodyPr>
          <a:lstStyle/>
          <a:p>
            <a:pPr marL="0" indent="0">
              <a:buNone/>
            </a:pPr>
            <a:r>
              <a:rPr lang="en-US" dirty="0" smtClean="0"/>
              <a:t>- </a:t>
            </a:r>
            <a:r>
              <a:rPr lang="en-US" sz="2400" dirty="0" smtClean="0"/>
              <a:t>EOF IS </a:t>
            </a:r>
            <a:r>
              <a:rPr lang="en-US" sz="2400" b="1" u="sng" dirty="0" smtClean="0"/>
              <a:t>NOT</a:t>
            </a:r>
            <a:r>
              <a:rPr lang="en-US" sz="2400" dirty="0" smtClean="0"/>
              <a:t> THE </a:t>
            </a:r>
            <a:r>
              <a:rPr lang="en-US" sz="2400" b="1" dirty="0" smtClean="0">
                <a:solidFill>
                  <a:srgbClr val="FF0000"/>
                </a:solidFill>
              </a:rPr>
              <a:t>“</a:t>
            </a:r>
            <a:r>
              <a:rPr lang="en-US" sz="2400" b="1" u="sng" dirty="0" smtClean="0">
                <a:solidFill>
                  <a:srgbClr val="FF0000"/>
                </a:solidFill>
              </a:rPr>
              <a:t>EQUAL</a:t>
            </a:r>
            <a:r>
              <a:rPr lang="en-US" sz="2400" b="1" dirty="0" smtClean="0">
                <a:solidFill>
                  <a:srgbClr val="FF0000"/>
                </a:solidFill>
              </a:rPr>
              <a:t> OPPORTUNITY FUND”. </a:t>
            </a:r>
            <a:r>
              <a:rPr lang="en-US" sz="2400" b="1" dirty="0" smtClean="0">
                <a:solidFill>
                  <a:schemeClr val="tx1"/>
                </a:solidFill>
              </a:rPr>
              <a:t>It is the “</a:t>
            </a:r>
            <a:r>
              <a:rPr lang="en-US" sz="2400" b="1" u="sng" dirty="0" smtClean="0">
                <a:solidFill>
                  <a:schemeClr val="tx1"/>
                </a:solidFill>
              </a:rPr>
              <a:t>EDUCATIONAL</a:t>
            </a:r>
            <a:r>
              <a:rPr lang="en-US" sz="2400" b="1" dirty="0" smtClean="0">
                <a:solidFill>
                  <a:schemeClr val="tx1"/>
                </a:solidFill>
              </a:rPr>
              <a:t> OPPORTUNITY FUND”.</a:t>
            </a:r>
          </a:p>
          <a:p>
            <a:pPr marL="0" indent="0">
              <a:buNone/>
            </a:pPr>
            <a:r>
              <a:rPr lang="en-US" sz="2400" dirty="0" smtClean="0"/>
              <a:t>- EOF DOES </a:t>
            </a:r>
            <a:r>
              <a:rPr lang="en-US" sz="2400" b="1" u="sng" dirty="0" smtClean="0"/>
              <a:t>NOT</a:t>
            </a:r>
            <a:r>
              <a:rPr lang="en-US" sz="2400" dirty="0" smtClean="0"/>
              <a:t> OPERATE UNDER HESAA. It operates under the Office of the Secretary of Higher Education (OSHE).</a:t>
            </a:r>
            <a:endParaRPr lang="en-US" sz="2400" dirty="0"/>
          </a:p>
          <a:p>
            <a:pPr>
              <a:buFontTx/>
              <a:buChar char="-"/>
            </a:pPr>
            <a:r>
              <a:rPr lang="en-US" sz="2400" dirty="0" smtClean="0"/>
              <a:t>EOF </a:t>
            </a:r>
            <a:r>
              <a:rPr lang="en-US" sz="2400" dirty="0"/>
              <a:t>IS </a:t>
            </a:r>
            <a:r>
              <a:rPr lang="en-US" sz="2400" b="1" u="sng" dirty="0"/>
              <a:t>NOT</a:t>
            </a:r>
            <a:r>
              <a:rPr lang="en-US" sz="2400" dirty="0"/>
              <a:t> AN ENTITLEMENT </a:t>
            </a:r>
            <a:r>
              <a:rPr lang="en-US" sz="2400" dirty="0" smtClean="0"/>
              <a:t>PROGRAM. NJ’s TAG award program is </a:t>
            </a:r>
            <a:r>
              <a:rPr lang="en-US" sz="2400" dirty="0"/>
              <a:t>an example of an entitlement </a:t>
            </a:r>
            <a:r>
              <a:rPr lang="en-US" sz="2400" dirty="0" smtClean="0"/>
              <a:t>program. </a:t>
            </a:r>
          </a:p>
          <a:p>
            <a:pPr marL="0" indent="0">
              <a:buNone/>
            </a:pPr>
            <a:r>
              <a:rPr lang="en-US" sz="2400" dirty="0"/>
              <a:t>- EOF IS </a:t>
            </a:r>
            <a:r>
              <a:rPr lang="en-US" sz="2400" b="1" u="sng" dirty="0"/>
              <a:t>NOT</a:t>
            </a:r>
            <a:r>
              <a:rPr lang="en-US" sz="2400" dirty="0"/>
              <a:t> A FINANCIAL AID </a:t>
            </a:r>
            <a:r>
              <a:rPr lang="en-US" sz="2400" dirty="0" smtClean="0"/>
              <a:t>PROGRAM. </a:t>
            </a:r>
            <a:r>
              <a:rPr lang="en-US" sz="2400" dirty="0"/>
              <a:t>EOF is </a:t>
            </a:r>
            <a:r>
              <a:rPr lang="en-US" sz="2400" dirty="0" smtClean="0"/>
              <a:t>a comprehensive support program. </a:t>
            </a:r>
            <a:r>
              <a:rPr lang="en-US" sz="2400" dirty="0"/>
              <a:t>It provides both academic and non-academic </a:t>
            </a:r>
            <a:r>
              <a:rPr lang="en-US" sz="2400" dirty="0" smtClean="0"/>
              <a:t>support.</a:t>
            </a:r>
          </a:p>
          <a:p>
            <a:pPr>
              <a:buFontTx/>
              <a:buChar char="-"/>
            </a:pPr>
            <a:r>
              <a:rPr lang="en-US" sz="2400" dirty="0" smtClean="0"/>
              <a:t> Institutions should </a:t>
            </a:r>
            <a:r>
              <a:rPr lang="en-US" sz="2400" b="1" u="sng" dirty="0"/>
              <a:t>NOT</a:t>
            </a:r>
            <a:r>
              <a:rPr lang="en-US" sz="2400" dirty="0"/>
              <a:t> </a:t>
            </a:r>
            <a:r>
              <a:rPr lang="en-US" sz="2400" dirty="0" smtClean="0"/>
              <a:t>just limit your recruitment of EOF student from only urban and rural communities. EOF students come from all areas of the state. </a:t>
            </a:r>
          </a:p>
          <a:p>
            <a:pPr>
              <a:buFontTx/>
              <a:buChar char="-"/>
            </a:pPr>
            <a:r>
              <a:rPr lang="en-US" sz="2400" dirty="0"/>
              <a:t> </a:t>
            </a:r>
            <a:r>
              <a:rPr lang="en-US" sz="2400" dirty="0" smtClean="0"/>
              <a:t>Institutions are accountable for ensuring compliance with the EOF regulations. </a:t>
            </a:r>
          </a:p>
          <a:p>
            <a:pPr marL="0" indent="0">
              <a:buNone/>
            </a:pPr>
            <a:endParaRPr lang="en-US" sz="2400" dirty="0"/>
          </a:p>
          <a:p>
            <a:pPr>
              <a:buFontTx/>
              <a:buChar char="-"/>
            </a:pPr>
            <a:endParaRPr lang="en-US" sz="2400" dirty="0" smtClean="0"/>
          </a:p>
          <a:p>
            <a:pPr>
              <a:buFontTx/>
              <a:buChar char="-"/>
            </a:pPr>
            <a:endParaRPr lang="en-US" sz="2400" dirty="0"/>
          </a:p>
          <a:p>
            <a:pPr>
              <a:buFontTx/>
              <a:buChar char="-"/>
            </a:pPr>
            <a:endParaRPr lang="en-US" sz="2400" dirty="0" smtClean="0"/>
          </a:p>
        </p:txBody>
      </p:sp>
    </p:spTree>
    <p:extLst>
      <p:ext uri="{BB962C8B-B14F-4D97-AF65-F5344CB8AC3E}">
        <p14:creationId xmlns:p14="http://schemas.microsoft.com/office/powerpoint/2010/main" val="633032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Overview of EOF Recruitment and Admission Process</a:t>
            </a:r>
            <a:endParaRPr lang="en-US" b="1" dirty="0"/>
          </a:p>
        </p:txBody>
      </p:sp>
      <p:sp>
        <p:nvSpPr>
          <p:cNvPr id="3" name="Content Placeholder 2"/>
          <p:cNvSpPr>
            <a:spLocks noGrp="1"/>
          </p:cNvSpPr>
          <p:nvPr>
            <p:ph idx="1"/>
          </p:nvPr>
        </p:nvSpPr>
        <p:spPr>
          <a:xfrm>
            <a:off x="1097279" y="1845733"/>
            <a:ext cx="10233739" cy="4375957"/>
          </a:xfrm>
          <a:noFill/>
        </p:spPr>
        <p:txBody>
          <a:bodyPr>
            <a:normAutofit fontScale="77500" lnSpcReduction="20000"/>
          </a:bodyPr>
          <a:lstStyle/>
          <a:p>
            <a:r>
              <a:rPr lang="en-US" sz="2800" dirty="0" smtClean="0"/>
              <a:t>- Generally speaking, </a:t>
            </a:r>
            <a:r>
              <a:rPr lang="en-US" sz="2800" b="1" dirty="0" smtClean="0">
                <a:solidFill>
                  <a:srgbClr val="FF0000"/>
                </a:solidFill>
              </a:rPr>
              <a:t>recruitment and admission into EOF is conducted at the campus level. OSHE/EOF does not make any admission decisions. </a:t>
            </a:r>
          </a:p>
          <a:p>
            <a:r>
              <a:rPr lang="en-US" sz="2800" dirty="0" smtClean="0"/>
              <a:t>- EOF Campus programs are responsible for developing a plan of action to actively recruit and admit potentially eligible students for participation within the Fund. This includes transfer students.</a:t>
            </a:r>
          </a:p>
          <a:p>
            <a:r>
              <a:rPr lang="en-US" sz="2800" dirty="0" smtClean="0"/>
              <a:t>- Outreach and recruitment has now become a year-round endeavor. </a:t>
            </a:r>
          </a:p>
          <a:p>
            <a:r>
              <a:rPr lang="en-US" sz="2800" dirty="0" smtClean="0"/>
              <a:t>- Institutions are responsible for ensuring that all institutional requirements for admission into the EOF campus program are publically available and shared with the external community.  </a:t>
            </a:r>
          </a:p>
          <a:p>
            <a:r>
              <a:rPr lang="en-US" sz="2800" dirty="0" smtClean="0"/>
              <a:t>- </a:t>
            </a:r>
            <a:r>
              <a:rPr lang="en-US" sz="2800" b="1" dirty="0" smtClean="0"/>
              <a:t>There are only two types of students that can be served by the EOF campus program</a:t>
            </a:r>
            <a:r>
              <a:rPr lang="en-US" sz="2800" dirty="0" smtClean="0"/>
              <a:t>: </a:t>
            </a:r>
            <a:r>
              <a:rPr lang="en-US" sz="2800" b="1" dirty="0" smtClean="0">
                <a:solidFill>
                  <a:srgbClr val="FF0000"/>
                </a:solidFill>
              </a:rPr>
              <a:t>Funded and Non-Funded</a:t>
            </a:r>
            <a:r>
              <a:rPr lang="en-US" sz="2800" dirty="0" smtClean="0"/>
              <a:t>. </a:t>
            </a:r>
            <a:endParaRPr lang="en-US" dirty="0" smtClean="0"/>
          </a:p>
          <a:p>
            <a:r>
              <a:rPr lang="en-US" sz="2800" dirty="0" smtClean="0"/>
              <a:t>- All applicants have the right to appeal their admission decision if they believe there was a misapplication of the EOF regulations as it pertains to their eligibility for the Fund. </a:t>
            </a:r>
          </a:p>
        </p:txBody>
      </p:sp>
    </p:spTree>
    <p:extLst>
      <p:ext uri="{BB962C8B-B14F-4D97-AF65-F5344CB8AC3E}">
        <p14:creationId xmlns:p14="http://schemas.microsoft.com/office/powerpoint/2010/main" val="3661921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EOF Funded vs. Non-Funded</a:t>
            </a:r>
            <a:endParaRPr lang="en-US" b="1" dirty="0"/>
          </a:p>
        </p:txBody>
      </p:sp>
      <p:sp>
        <p:nvSpPr>
          <p:cNvPr id="3" name="Content Placeholder 2"/>
          <p:cNvSpPr>
            <a:spLocks noGrp="1"/>
          </p:cNvSpPr>
          <p:nvPr>
            <p:ph idx="1"/>
          </p:nvPr>
        </p:nvSpPr>
        <p:spPr>
          <a:xfrm>
            <a:off x="1097280" y="1845733"/>
            <a:ext cx="10058400" cy="4498505"/>
          </a:xfrm>
        </p:spPr>
        <p:txBody>
          <a:bodyPr/>
          <a:lstStyle/>
          <a:p>
            <a:pPr marL="0" indent="0">
              <a:buNone/>
            </a:pPr>
            <a:r>
              <a:rPr lang="en-US" dirty="0" smtClean="0"/>
              <a:t>There are only two types of students who participate in the Fund, Funded or Non-Funded:</a:t>
            </a:r>
          </a:p>
          <a:p>
            <a:pPr marL="0" indent="0">
              <a:buNone/>
            </a:pPr>
            <a:r>
              <a:rPr lang="en-US" dirty="0" smtClean="0"/>
              <a:t>- A student who receives Article III Academic Year grant funds is classified as a </a:t>
            </a:r>
            <a:r>
              <a:rPr lang="en-US" b="1" dirty="0" smtClean="0"/>
              <a:t>Funded student</a:t>
            </a:r>
            <a:r>
              <a:rPr lang="en-US" dirty="0" smtClean="0"/>
              <a:t>.</a:t>
            </a:r>
          </a:p>
          <a:p>
            <a:pPr marL="0" indent="0">
              <a:buNone/>
            </a:pPr>
            <a:r>
              <a:rPr lang="en-US" dirty="0" smtClean="0"/>
              <a:t>- A student who has received an Academic Year Article III grant award during a previous academic year, but was subsequently found to be financially ineligible can only be supported as a </a:t>
            </a:r>
            <a:r>
              <a:rPr lang="en-US" b="1" dirty="0" smtClean="0"/>
              <a:t>Non-Funded student</a:t>
            </a:r>
            <a:r>
              <a:rPr lang="en-US" dirty="0" smtClean="0"/>
              <a:t>. </a:t>
            </a:r>
          </a:p>
          <a:p>
            <a:pPr>
              <a:buFontTx/>
              <a:buChar char="-"/>
            </a:pPr>
            <a:r>
              <a:rPr lang="en-US" dirty="0" smtClean="0"/>
              <a:t>NJ GEAR UP, NJ College Bound, and TRIO Students who do not meet the EOF financial criteria may also be classified and supported as a </a:t>
            </a:r>
            <a:r>
              <a:rPr lang="en-US" b="1" dirty="0" smtClean="0"/>
              <a:t>Non-Funded student</a:t>
            </a:r>
            <a:r>
              <a:rPr lang="en-US" dirty="0" smtClean="0"/>
              <a:t>. </a:t>
            </a:r>
          </a:p>
          <a:p>
            <a:pPr marL="0" indent="0">
              <a:buNone/>
            </a:pPr>
            <a:r>
              <a:rPr lang="en-US" dirty="0" smtClean="0"/>
              <a:t>- All other students who do not meet the financial eligibility criteria to receive an initial EOF grant are deemed ineligible for EOF. </a:t>
            </a:r>
            <a:endParaRPr lang="en-US" dirty="0"/>
          </a:p>
        </p:txBody>
      </p:sp>
    </p:spTree>
    <p:extLst>
      <p:ext uri="{BB962C8B-B14F-4D97-AF65-F5344CB8AC3E}">
        <p14:creationId xmlns:p14="http://schemas.microsoft.com/office/powerpoint/2010/main" val="1025510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9A:11-4.6 Criteria for Admission</a:t>
            </a:r>
            <a:endParaRPr lang="en-US" b="1" dirty="0"/>
          </a:p>
        </p:txBody>
      </p:sp>
      <p:sp>
        <p:nvSpPr>
          <p:cNvPr id="3" name="Content Placeholder 2"/>
          <p:cNvSpPr>
            <a:spLocks noGrp="1"/>
          </p:cNvSpPr>
          <p:nvPr>
            <p:ph idx="1"/>
          </p:nvPr>
        </p:nvSpPr>
        <p:spPr/>
        <p:txBody>
          <a:bodyPr>
            <a:normAutofit/>
          </a:bodyPr>
          <a:lstStyle/>
          <a:p>
            <a:r>
              <a:rPr lang="en-US" dirty="0"/>
              <a:t>(a) </a:t>
            </a:r>
            <a:r>
              <a:rPr lang="en-US" b="1" dirty="0">
                <a:solidFill>
                  <a:srgbClr val="FF0000"/>
                </a:solidFill>
              </a:rPr>
              <a:t>Each institution shall develop clearly defined criteria for the admission of students into </a:t>
            </a:r>
            <a:r>
              <a:rPr lang="en-US" b="1" dirty="0" smtClean="0">
                <a:solidFill>
                  <a:srgbClr val="FF0000"/>
                </a:solidFill>
              </a:rPr>
              <a:t>the EOF </a:t>
            </a:r>
            <a:r>
              <a:rPr lang="en-US" b="1" dirty="0">
                <a:solidFill>
                  <a:srgbClr val="FF0000"/>
                </a:solidFill>
              </a:rPr>
              <a:t>program. </a:t>
            </a:r>
            <a:r>
              <a:rPr lang="en-US" dirty="0"/>
              <a:t>Such criteria shall be consistent with the EOF mission, scope, purpose, </a:t>
            </a:r>
            <a:r>
              <a:rPr lang="en-US" dirty="0" smtClean="0"/>
              <a:t>student eligibility</a:t>
            </a:r>
            <a:r>
              <a:rPr lang="en-US" dirty="0"/>
              <a:t>, and student transfer procedures in N.J.A.C. 9A:11-1.3, 1.4, 2.1, 2.2, 2.3</a:t>
            </a:r>
            <a:r>
              <a:rPr lang="en-US" b="1" dirty="0"/>
              <a:t>, </a:t>
            </a:r>
            <a:r>
              <a:rPr lang="en-US" dirty="0"/>
              <a:t>2.12 </a:t>
            </a:r>
            <a:r>
              <a:rPr lang="en-US" dirty="0" smtClean="0"/>
              <a:t>and 5.4(b</a:t>
            </a:r>
            <a:r>
              <a:rPr lang="en-US" dirty="0"/>
              <a:t>). </a:t>
            </a:r>
            <a:r>
              <a:rPr lang="en-US" b="1" dirty="0">
                <a:solidFill>
                  <a:srgbClr val="FF0000"/>
                </a:solidFill>
              </a:rPr>
              <a:t>Such criteria shall be available to secondary schools and community organizations in </a:t>
            </a:r>
            <a:r>
              <a:rPr lang="en-US" b="1" dirty="0" smtClean="0">
                <a:solidFill>
                  <a:srgbClr val="FF0000"/>
                </a:solidFill>
              </a:rPr>
              <a:t>the recruitment </a:t>
            </a:r>
            <a:r>
              <a:rPr lang="en-US" b="1" dirty="0">
                <a:solidFill>
                  <a:srgbClr val="FF0000"/>
                </a:solidFill>
              </a:rPr>
              <a:t>region.</a:t>
            </a:r>
          </a:p>
          <a:p>
            <a:r>
              <a:rPr lang="en-US" dirty="0"/>
              <a:t>(b) EOF admissions criteria shall be derived from a combined assessment of qualitative </a:t>
            </a:r>
            <a:r>
              <a:rPr lang="en-US" dirty="0" smtClean="0"/>
              <a:t>and quantitative </a:t>
            </a:r>
            <a:r>
              <a:rPr lang="en-US" dirty="0"/>
              <a:t>indices. The qualitative indices may include personal interviews, </a:t>
            </a:r>
            <a:r>
              <a:rPr lang="en-US" dirty="0" smtClean="0"/>
              <a:t>employment</a:t>
            </a:r>
            <a:r>
              <a:rPr lang="en-US" dirty="0"/>
              <a:t> </a:t>
            </a:r>
            <a:r>
              <a:rPr lang="en-US" dirty="0" smtClean="0"/>
              <a:t>history</a:t>
            </a:r>
            <a:r>
              <a:rPr lang="en-US" dirty="0"/>
              <a:t>, volunteer and student leadership experiences, and letters of recommendation </a:t>
            </a:r>
            <a:r>
              <a:rPr lang="en-US" dirty="0" smtClean="0"/>
              <a:t>from knowledgeable </a:t>
            </a:r>
            <a:r>
              <a:rPr lang="en-US" dirty="0"/>
              <a:t>community leaders. The quantitative indices may include student aptitude </a:t>
            </a:r>
            <a:r>
              <a:rPr lang="en-US" dirty="0" smtClean="0"/>
              <a:t>test scores</a:t>
            </a:r>
            <a:r>
              <a:rPr lang="en-US" dirty="0"/>
              <a:t>, high school transcripts, institutional entrance and placement tests, and writing samples.</a:t>
            </a:r>
          </a:p>
        </p:txBody>
      </p:sp>
    </p:spTree>
    <p:extLst>
      <p:ext uri="{BB962C8B-B14F-4D97-AF65-F5344CB8AC3E}">
        <p14:creationId xmlns:p14="http://schemas.microsoft.com/office/powerpoint/2010/main" val="3749493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786666"/>
            <a:ext cx="10333662" cy="1450757"/>
          </a:xfrm>
        </p:spPr>
        <p:txBody>
          <a:bodyPr>
            <a:normAutofit fontScale="90000"/>
          </a:bodyPr>
          <a:lstStyle/>
          <a:p>
            <a:r>
              <a:rPr lang="en-US" dirty="0" smtClean="0"/>
              <a:t>9A:11-2.2 </a:t>
            </a:r>
            <a:r>
              <a:rPr lang="en-US" b="1" dirty="0" smtClean="0"/>
              <a:t>Student Eligibility – Broad Assessment</a:t>
            </a:r>
            <a:br>
              <a:rPr lang="en-US" b="1" dirty="0" smtClean="0"/>
            </a:br>
            <a:endParaRPr lang="en-US" b="1" dirty="0"/>
          </a:p>
        </p:txBody>
      </p:sp>
      <p:sp>
        <p:nvSpPr>
          <p:cNvPr id="3" name="Content Placeholder 2"/>
          <p:cNvSpPr>
            <a:spLocks noGrp="1"/>
          </p:cNvSpPr>
          <p:nvPr>
            <p:ph idx="1"/>
          </p:nvPr>
        </p:nvSpPr>
        <p:spPr>
          <a:xfrm>
            <a:off x="1097280" y="1845734"/>
            <a:ext cx="10058400" cy="4432518"/>
          </a:xfrm>
        </p:spPr>
        <p:txBody>
          <a:bodyPr>
            <a:normAutofit fontScale="92500" lnSpcReduction="10000"/>
          </a:bodyPr>
          <a:lstStyle/>
          <a:p>
            <a:r>
              <a:rPr lang="en-US" dirty="0">
                <a:solidFill>
                  <a:schemeClr val="tx1"/>
                </a:solidFill>
              </a:rPr>
              <a:t>The admitting institution determines eligibility for EOF pursuant to N.J.A.C. 9A:11-4.6,</a:t>
            </a:r>
          </a:p>
          <a:p>
            <a:r>
              <a:rPr lang="en-US" dirty="0">
                <a:solidFill>
                  <a:schemeClr val="tx1"/>
                </a:solidFill>
              </a:rPr>
              <a:t>Criteria for admission, at the time of a student’s initial application. The institution, in the context</a:t>
            </a:r>
          </a:p>
          <a:p>
            <a:r>
              <a:rPr lang="en-US" dirty="0">
                <a:solidFill>
                  <a:schemeClr val="tx1"/>
                </a:solidFill>
              </a:rPr>
              <a:t>of its own selectivity, shall make and document a broad assessment of the student’s motivation</a:t>
            </a:r>
          </a:p>
          <a:p>
            <a:r>
              <a:rPr lang="en-US" dirty="0">
                <a:solidFill>
                  <a:schemeClr val="tx1"/>
                </a:solidFill>
              </a:rPr>
              <a:t>and talent (latent, as well as demonstrated) based </a:t>
            </a:r>
            <a:r>
              <a:rPr lang="en-US" dirty="0" smtClean="0">
                <a:solidFill>
                  <a:schemeClr val="tx1"/>
                </a:solidFill>
              </a:rPr>
              <a:t>on </a:t>
            </a:r>
            <a:r>
              <a:rPr lang="en-US" dirty="0">
                <a:solidFill>
                  <a:schemeClr val="tx1"/>
                </a:solidFill>
              </a:rPr>
              <a:t>interviews, recommendations, high school</a:t>
            </a:r>
          </a:p>
          <a:p>
            <a:r>
              <a:rPr lang="en-US" dirty="0">
                <a:solidFill>
                  <a:schemeClr val="tx1"/>
                </a:solidFill>
              </a:rPr>
              <a:t>records, and other requisite application materials</a:t>
            </a:r>
            <a:r>
              <a:rPr lang="en-US" dirty="0" smtClean="0">
                <a:solidFill>
                  <a:schemeClr val="tx1"/>
                </a:solidFill>
              </a:rPr>
              <a:t>.</a:t>
            </a:r>
          </a:p>
          <a:p>
            <a:r>
              <a:rPr lang="en-US" dirty="0"/>
              <a:t>In addition, an eligible initial first-time full-time undergraduate shall exhibit evidence </a:t>
            </a:r>
            <a:r>
              <a:rPr lang="en-US" dirty="0" smtClean="0"/>
              <a:t>of the </a:t>
            </a:r>
            <a:r>
              <a:rPr lang="en-US" dirty="0"/>
              <a:t>potential to succeed in college, but:</a:t>
            </a:r>
          </a:p>
          <a:p>
            <a:r>
              <a:rPr lang="en-US" dirty="0"/>
              <a:t>1. Shall not have demonstrated sufficient academic preparation to gain admission to </a:t>
            </a:r>
            <a:r>
              <a:rPr lang="en-US" dirty="0" smtClean="0"/>
              <a:t>an approved </a:t>
            </a:r>
            <a:r>
              <a:rPr lang="en-US" dirty="0"/>
              <a:t>institution of higher education under its regular standards of admission (</a:t>
            </a:r>
            <a:r>
              <a:rPr lang="en-US" dirty="0" smtClean="0"/>
              <a:t>where applicable</a:t>
            </a:r>
            <a:r>
              <a:rPr lang="en-US" dirty="0"/>
              <a:t>) and shall have standardized test scores that are below the institutional norms; </a:t>
            </a:r>
            <a:r>
              <a:rPr lang="en-US" b="1" u="sng" dirty="0">
                <a:solidFill>
                  <a:srgbClr val="FF0000"/>
                </a:solidFill>
              </a:rPr>
              <a:t>or</a:t>
            </a:r>
          </a:p>
          <a:p>
            <a:r>
              <a:rPr lang="en-US" b="1" dirty="0">
                <a:solidFill>
                  <a:srgbClr val="FF0000"/>
                </a:solidFill>
              </a:rPr>
              <a:t>2. Shall have an educational background that indicates a need for improved basic </a:t>
            </a:r>
            <a:r>
              <a:rPr lang="en-US" b="1" dirty="0" smtClean="0">
                <a:solidFill>
                  <a:srgbClr val="FF0000"/>
                </a:solidFill>
              </a:rPr>
              <a:t>skills, additional </a:t>
            </a:r>
            <a:r>
              <a:rPr lang="en-US" b="1" dirty="0">
                <a:solidFill>
                  <a:srgbClr val="FF0000"/>
                </a:solidFill>
              </a:rPr>
              <a:t>academic support, or additional preparation for the applicant’s desired </a:t>
            </a:r>
            <a:r>
              <a:rPr lang="en-US" b="1" dirty="0" smtClean="0">
                <a:solidFill>
                  <a:srgbClr val="FF0000"/>
                </a:solidFill>
              </a:rPr>
              <a:t>degree program</a:t>
            </a:r>
            <a:r>
              <a:rPr lang="en-US" b="1" dirty="0">
                <a:solidFill>
                  <a:srgbClr val="FF0000"/>
                </a:solidFill>
              </a:rPr>
              <a:t>.</a:t>
            </a:r>
          </a:p>
        </p:txBody>
      </p:sp>
    </p:spTree>
    <p:extLst>
      <p:ext uri="{BB962C8B-B14F-4D97-AF65-F5344CB8AC3E}">
        <p14:creationId xmlns:p14="http://schemas.microsoft.com/office/powerpoint/2010/main" val="15982924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58800</TotalTime>
  <Words>4684</Words>
  <Application>Microsoft Office PowerPoint</Application>
  <PresentationFormat>Widescreen</PresentationFormat>
  <Paragraphs>221</Paragraphs>
  <Slides>36</Slides>
  <Notes>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45" baseType="lpstr">
      <vt:lpstr>Microsoft JhengHei</vt:lpstr>
      <vt:lpstr>Calibri Light</vt:lpstr>
      <vt:lpstr>Franklin Gothic Demi Cond</vt:lpstr>
      <vt:lpstr>Arial</vt:lpstr>
      <vt:lpstr>Calibri</vt:lpstr>
      <vt:lpstr>Montserrat</vt:lpstr>
      <vt:lpstr>Retrospect</vt:lpstr>
      <vt:lpstr>1_Template_US0168</vt:lpstr>
      <vt:lpstr>think-cell Slide</vt:lpstr>
      <vt:lpstr>EOF Undergraduate Eligibility  </vt:lpstr>
      <vt:lpstr>Purpose of the EOF Undergraduate Eligibility Workshop</vt:lpstr>
      <vt:lpstr>PowerPoint Presentation</vt:lpstr>
      <vt:lpstr>EOF: New Jersey’s Commitment to Educational Equity </vt:lpstr>
      <vt:lpstr>Some important items to note:</vt:lpstr>
      <vt:lpstr>General Overview of EOF Recruitment and Admission Process</vt:lpstr>
      <vt:lpstr>EOF Funded vs. Non-Funded</vt:lpstr>
      <vt:lpstr>9A:11-4.6 Criteria for Admission</vt:lpstr>
      <vt:lpstr>9A:11-2.2 Student Eligibility – Broad Assessment </vt:lpstr>
      <vt:lpstr>PowerPoint Presentation</vt:lpstr>
      <vt:lpstr>9A:11-2.2 Student Eligibility (Continued)</vt:lpstr>
      <vt:lpstr>9A:11-2.2 Student Eligibility (Continued)</vt:lpstr>
      <vt:lpstr>EOF – Undergraduate Student Eligibility</vt:lpstr>
      <vt:lpstr>EOF Financial Eligibility Notables:</vt:lpstr>
      <vt:lpstr>EOF Financial Eligibility Notables - Discretionary Students</vt:lpstr>
      <vt:lpstr>Other Students Who Are Currently Automatically Eligible </vt:lpstr>
      <vt:lpstr>9A:11-2.5 Verification of financial eligibility</vt:lpstr>
      <vt:lpstr>EOF Eligibility: Duration</vt:lpstr>
      <vt:lpstr>EOF Part-time Eligibility</vt:lpstr>
      <vt:lpstr>EOF Funding Priorities </vt:lpstr>
      <vt:lpstr>Eligibility Clarification – Dual Enrollment or Advanced College Prep Programs (9A:11-5.4(c))</vt:lpstr>
      <vt:lpstr>EOF Admission, Eligibility, and Contact Information </vt:lpstr>
      <vt:lpstr>EOF Campus Program – Admission Information on OSHE website</vt:lpstr>
      <vt:lpstr>EOF Eligibility, Admission, &amp; Communications </vt:lpstr>
      <vt:lpstr>EOF Eligibility, Admission, &amp; Communications (continued)</vt:lpstr>
      <vt:lpstr>EOF does not use a “slot” based enrollment approach. EOF uses an “allocation” based enrollment approach.</vt:lpstr>
      <vt:lpstr>Reminder - EOF New Jersey Financial Aid Management System (NJFAMS) Portal Access</vt:lpstr>
      <vt:lpstr>Frequently Asked Questions (FAQ) </vt:lpstr>
      <vt:lpstr>Additional FAQs</vt:lpstr>
      <vt:lpstr>Additional FAQs</vt:lpstr>
      <vt:lpstr>Additional FAQs</vt:lpstr>
      <vt:lpstr>Additional FAQ’s</vt:lpstr>
      <vt:lpstr>Final Comments</vt:lpstr>
      <vt:lpstr>Resources</vt:lpstr>
      <vt:lpstr>PowerPoint Presentation</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NJ Higher Ed</dc:title>
  <dc:creator>Hasani Carter</dc:creator>
  <cp:lastModifiedBy>Carter, Hasani [OSHE]</cp:lastModifiedBy>
  <cp:revision>557</cp:revision>
  <cp:lastPrinted>2020-02-26T23:39:47Z</cp:lastPrinted>
  <dcterms:created xsi:type="dcterms:W3CDTF">2018-07-03T13:04:48Z</dcterms:created>
  <dcterms:modified xsi:type="dcterms:W3CDTF">2021-08-12T18:55:09Z</dcterms:modified>
</cp:coreProperties>
</file>