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9"/>
  </p:notesMasterIdLst>
  <p:sldIdLst>
    <p:sldId id="292" r:id="rId6"/>
    <p:sldId id="398" r:id="rId7"/>
    <p:sldId id="431" r:id="rId8"/>
    <p:sldId id="432" r:id="rId9"/>
    <p:sldId id="434" r:id="rId10"/>
    <p:sldId id="436" r:id="rId11"/>
    <p:sldId id="440" r:id="rId12"/>
    <p:sldId id="405" r:id="rId13"/>
    <p:sldId id="442" r:id="rId14"/>
    <p:sldId id="439" r:id="rId15"/>
    <p:sldId id="443" r:id="rId16"/>
    <p:sldId id="410" r:id="rId17"/>
    <p:sldId id="408" r:id="rId18"/>
    <p:sldId id="430" r:id="rId19"/>
    <p:sldId id="441" r:id="rId20"/>
    <p:sldId id="426" r:id="rId21"/>
    <p:sldId id="417" r:id="rId22"/>
    <p:sldId id="413" r:id="rId23"/>
    <p:sldId id="411" r:id="rId24"/>
    <p:sldId id="399" r:id="rId25"/>
    <p:sldId id="414" r:id="rId26"/>
    <p:sldId id="438" r:id="rId27"/>
    <p:sldId id="416" r:id="rId28"/>
  </p:sldIdLst>
  <p:sldSz cx="12192000" cy="6858000"/>
  <p:notesSz cx="6858000" cy="8912225"/>
  <p:embeddedFontLst>
    <p:embeddedFont>
      <p:font typeface="Calibri Light" panose="020F0302020204030204" pitchFamily="34" charset="0"/>
      <p:regular r:id="rId30"/>
      <p:italic r:id="rId31"/>
    </p:embeddedFont>
    <p:embeddedFont>
      <p:font typeface="Franklin Gothic Demi Cond" panose="020B0706030402020204" pitchFamily="34" charset="0"/>
      <p:regular r:id="rId32"/>
    </p:embeddedFont>
    <p:embeddedFont>
      <p:font typeface="Calibri" panose="020F0502020204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Montserrat" panose="020B0604020202020204" charset="0"/>
      <p:regular r:id="rId41"/>
      <p:bold r:id="rId42"/>
      <p:italic r:id="rId43"/>
      <p:boldItalic r:id="rId44"/>
    </p:embeddedFont>
    <p:embeddedFont>
      <p:font typeface="Karla" panose="020B0604020202020204" charset="0"/>
      <p:regular r:id="rId45"/>
      <p:bold r:id="rId46"/>
      <p:italic r:id="rId47"/>
      <p:boldItalic r:id="rId48"/>
    </p:embeddedFont>
    <p:embeddedFont>
      <p:font typeface="Microsoft JhengHei" panose="020B0604030504040204" pitchFamily="34" charset="-12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Howard, Maisha [OSHE]" initials="HM[" lastIdx="26" clrIdx="5">
    <p:extLst>
      <p:ext uri="{19B8F6BF-5375-455C-9EA6-DF929625EA0E}">
        <p15:presenceInfo xmlns:p15="http://schemas.microsoft.com/office/powerpoint/2012/main" userId="S-1-5-21-3342024681-333314647-251681998-12721" providerId="AD"/>
      </p:ext>
    </p:extLst>
  </p:cmAuthor>
  <p:cmAuthor id="6" name="Shanklin, Stephanie" initials="SS" lastIdx="9" clrIdx="6">
    <p:extLst>
      <p:ext uri="{19B8F6BF-5375-455C-9EA6-DF929625EA0E}">
        <p15:presenceInfo xmlns:p15="http://schemas.microsoft.com/office/powerpoint/2012/main" userId="S-1-5-21-3342024681-333314647-251681998-24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953"/>
    <a:srgbClr val="549E39"/>
    <a:srgbClr val="529F45"/>
    <a:srgbClr val="0B3954"/>
    <a:srgbClr val="808A22"/>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48023-9524-6A29-97B3-B01FB0CFA23A}" v="258" dt="2024-07-10T14:31:56.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45"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7/10/2024</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If the course is an enrichment course with no credits earned toward the degree, then this should be properly documented (i.e. Developmental Math 0001; 3 credits (P/F)).</a:t>
            </a:r>
          </a:p>
          <a:p>
            <a:pPr>
              <a:buFont typeface="Wingdings" panose="05000000000000000000" pitchFamily="2" charset="2"/>
              <a:buChar char="v"/>
            </a:pPr>
            <a:r>
              <a:rPr lang="en-US">
                <a:latin typeface="Karla" panose="020B0604020202020204" charset="0"/>
              </a:rPr>
              <a:t>If a student attempts 9 credits and only earns less than 9 credits due to not passing a course, then this should also be reflected on the student’s transcript for the summer. </a:t>
            </a:r>
          </a:p>
          <a:p>
            <a:pPr>
              <a:buFont typeface="Wingdings" panose="05000000000000000000" pitchFamily="2" charset="2"/>
              <a:buChar char="v"/>
            </a:pPr>
            <a:r>
              <a:rPr lang="en-US">
                <a:latin typeface="Karla" panose="020B0604020202020204" charset="0"/>
              </a:rPr>
              <a:t> If a EOF renewal student completed their FAFSA for the 2021-2022 academic year and the ONLY reason the student was not eligible for an EOF AY grant was due to the student having reached the maximum number of EOF AY payments, then this student may be considered for EOF Summer Funding support.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a:p>
        </p:txBody>
      </p:sp>
    </p:spTree>
    <p:extLst>
      <p:ext uri="{BB962C8B-B14F-4D97-AF65-F5344CB8AC3E}">
        <p14:creationId xmlns:p14="http://schemas.microsoft.com/office/powerpoint/2010/main" val="345973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13</a:t>
            </a:fld>
            <a:endParaRPr lang="en-US"/>
          </a:p>
        </p:txBody>
      </p:sp>
    </p:spTree>
    <p:extLst>
      <p:ext uri="{BB962C8B-B14F-4D97-AF65-F5344CB8AC3E}">
        <p14:creationId xmlns:p14="http://schemas.microsoft.com/office/powerpoint/2010/main" val="380620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14</a:t>
            </a:fld>
            <a:endParaRPr lang="en-US"/>
          </a:p>
        </p:txBody>
      </p:sp>
    </p:spTree>
    <p:extLst>
      <p:ext uri="{BB962C8B-B14F-4D97-AF65-F5344CB8AC3E}">
        <p14:creationId xmlns:p14="http://schemas.microsoft.com/office/powerpoint/2010/main" val="18142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15</a:t>
            </a:fld>
            <a:endParaRPr lang="en-US"/>
          </a:p>
        </p:txBody>
      </p:sp>
    </p:spTree>
    <p:extLst>
      <p:ext uri="{BB962C8B-B14F-4D97-AF65-F5344CB8AC3E}">
        <p14:creationId xmlns:p14="http://schemas.microsoft.com/office/powerpoint/2010/main" val="3778714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a:t>Summer Program </a:t>
            </a:r>
          </a:p>
          <a:p>
            <a:pPr algn="ctr"/>
            <a:r>
              <a:rPr lang="en-US" u="sng"/>
              <a:t>Support Services</a:t>
            </a:r>
          </a:p>
          <a:p>
            <a:r>
              <a:rPr lang="en-US"/>
              <a:t>Personnel salaries &amp; wages (</a:t>
            </a:r>
            <a:r>
              <a:rPr lang="en-US" i="1"/>
              <a:t>do not include instructors’ salaries for cost of instruction if students are charged tuition for the course)</a:t>
            </a:r>
          </a:p>
          <a:p>
            <a:endParaRPr lang="en-US" i="1"/>
          </a:p>
          <a:p>
            <a:r>
              <a:rPr lang="en-US"/>
              <a:t>Educational materials &amp; supplies (do not include cost of textbooks for initial &amp; renewal summer program participants)</a:t>
            </a:r>
          </a:p>
          <a:p>
            <a:endParaRPr lang="en-US"/>
          </a:p>
          <a:p>
            <a:r>
              <a:rPr lang="en-US"/>
              <a:t>Other administrative costs</a:t>
            </a:r>
          </a:p>
          <a:p>
            <a:pPr algn="ctr"/>
            <a:r>
              <a:rPr lang="en-US" sz="1200" u="sng"/>
              <a:t>Initial &amp; Renewal</a:t>
            </a:r>
          </a:p>
          <a:p>
            <a:pPr algn="ctr"/>
            <a:r>
              <a:rPr lang="en-US" sz="1200" u="sng"/>
              <a:t> Cost of Education</a:t>
            </a:r>
          </a:p>
          <a:p>
            <a:pPr algn="ctr"/>
            <a:r>
              <a:rPr lang="en-US"/>
              <a:t>Tuition</a:t>
            </a:r>
          </a:p>
          <a:p>
            <a:pPr algn="ctr"/>
            <a:r>
              <a:rPr lang="en-US"/>
              <a:t>Fees</a:t>
            </a:r>
          </a:p>
          <a:p>
            <a:pPr algn="ctr"/>
            <a:r>
              <a:rPr lang="en-US"/>
              <a:t>Room </a:t>
            </a:r>
          </a:p>
          <a:p>
            <a:pPr algn="ctr"/>
            <a:r>
              <a:rPr lang="en-US"/>
              <a:t>Board </a:t>
            </a:r>
          </a:p>
          <a:p>
            <a:pPr algn="ctr"/>
            <a:r>
              <a:rPr lang="en-US"/>
              <a:t>Books</a:t>
            </a:r>
          </a:p>
          <a:p>
            <a:pPr algn="ctr"/>
            <a:r>
              <a:rPr lang="en-US"/>
              <a:t>Stipends </a:t>
            </a:r>
          </a:p>
          <a:p>
            <a:pPr algn="ctr"/>
            <a:r>
              <a:rPr lang="en-US"/>
              <a:t>Insurance</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16</a:t>
            </a:fld>
            <a:endParaRPr lang="en-US"/>
          </a:p>
        </p:txBody>
      </p:sp>
    </p:spTree>
    <p:extLst>
      <p:ext uri="{BB962C8B-B14F-4D97-AF65-F5344CB8AC3E}">
        <p14:creationId xmlns:p14="http://schemas.microsoft.com/office/powerpoint/2010/main" val="34569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17</a:t>
            </a:fld>
            <a:endParaRPr lang="en-US"/>
          </a:p>
        </p:txBody>
      </p:sp>
    </p:spTree>
    <p:extLst>
      <p:ext uri="{BB962C8B-B14F-4D97-AF65-F5344CB8AC3E}">
        <p14:creationId xmlns:p14="http://schemas.microsoft.com/office/powerpoint/2010/main" val="293997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18</a:t>
            </a:fld>
            <a:endParaRPr lang="en-US"/>
          </a:p>
        </p:txBody>
      </p:sp>
    </p:spTree>
    <p:extLst>
      <p:ext uri="{BB962C8B-B14F-4D97-AF65-F5344CB8AC3E}">
        <p14:creationId xmlns:p14="http://schemas.microsoft.com/office/powerpoint/2010/main" val="316960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58173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23</a:t>
            </a:fld>
            <a:endParaRPr lang="en-US"/>
          </a:p>
        </p:txBody>
      </p:sp>
    </p:spTree>
    <p:extLst>
      <p:ext uri="{BB962C8B-B14F-4D97-AF65-F5344CB8AC3E}">
        <p14:creationId xmlns:p14="http://schemas.microsoft.com/office/powerpoint/2010/main" val="310639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62739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pPr>
              <a:lnSpc>
                <a:spcPct val="150000"/>
              </a:lnSpc>
              <a:buFont typeface="Wingdings" panose="05000000000000000000" pitchFamily="2" charset="2"/>
              <a:buChar char="v"/>
            </a:pPr>
            <a:r>
              <a:rPr lang="en-US"/>
              <a:t>FY24 contract</a:t>
            </a:r>
            <a:r>
              <a:rPr lang="en-US" sz="1200" baseline="0"/>
              <a:t> includes </a:t>
            </a:r>
            <a:r>
              <a:rPr lang="en-US"/>
              <a:t>2023</a:t>
            </a:r>
            <a:r>
              <a:rPr lang="en-US" sz="1200"/>
              <a:t> Summer Program Allocations</a:t>
            </a:r>
            <a:r>
              <a:rPr lang="en-US" sz="1200" baseline="0"/>
              <a:t> AND </a:t>
            </a:r>
            <a:r>
              <a:rPr lang="en-US"/>
              <a:t>FY24</a:t>
            </a:r>
            <a:r>
              <a:rPr lang="en-US" sz="1200"/>
              <a:t> Academic Year Allocations</a:t>
            </a:r>
            <a:endParaRPr lang="en-US" sz="1200">
              <a:cs typeface="Calibri"/>
            </a:endParaRPr>
          </a:p>
          <a:p>
            <a:pPr>
              <a:buFont typeface="Wingdings" panose="05000000000000000000" pitchFamily="2" charset="2"/>
              <a:buChar char="v"/>
            </a:pPr>
            <a:r>
              <a:rPr lang="en-US">
                <a:latin typeface="Karla"/>
              </a:rPr>
              <a:t> Please note that EOF summer payments cannot be executed until a signed contract has been received. </a:t>
            </a:r>
            <a:endParaRPr lang="en-US"/>
          </a:p>
          <a:p>
            <a:pPr>
              <a:buFont typeface="Wingdings" panose="05000000000000000000" pitchFamily="2" charset="2"/>
              <a:buChar char="v"/>
            </a:pPr>
            <a:r>
              <a:rPr lang="en-US"/>
              <a:t>Programs should use this information to develop their respective budgets attachments.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166231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pPr>
              <a:lnSpc>
                <a:spcPct val="150000"/>
              </a:lnSpc>
              <a:buFont typeface="Wingdings" panose="05000000000000000000" pitchFamily="2" charset="2"/>
              <a:buChar char="v"/>
            </a:pPr>
            <a:r>
              <a:rPr lang="en-US"/>
              <a:t>FY24 contract</a:t>
            </a:r>
            <a:r>
              <a:rPr lang="en-US" sz="1200" baseline="0"/>
              <a:t> includes </a:t>
            </a:r>
            <a:r>
              <a:rPr lang="en-US"/>
              <a:t>2023</a:t>
            </a:r>
            <a:r>
              <a:rPr lang="en-US" sz="1200"/>
              <a:t> Summer Program Allocations</a:t>
            </a:r>
            <a:r>
              <a:rPr lang="en-US" sz="1200" baseline="0"/>
              <a:t> AND </a:t>
            </a:r>
            <a:r>
              <a:rPr lang="en-US"/>
              <a:t>FY24</a:t>
            </a:r>
            <a:r>
              <a:rPr lang="en-US" sz="1200"/>
              <a:t> Academic Year Allocations</a:t>
            </a:r>
            <a:endParaRPr lang="en-US" sz="1200">
              <a:cs typeface="Calibri"/>
            </a:endParaRPr>
          </a:p>
          <a:p>
            <a:pPr>
              <a:buFont typeface="Wingdings" panose="05000000000000000000" pitchFamily="2" charset="2"/>
              <a:buChar char="v"/>
            </a:pPr>
            <a:r>
              <a:rPr lang="en-US">
                <a:latin typeface="Karla"/>
              </a:rPr>
              <a:t> Please note that EOF summer payments cannot be executed until a signed contract has been received. </a:t>
            </a:r>
            <a:endParaRPr lang="en-US"/>
          </a:p>
          <a:p>
            <a:pPr>
              <a:buFont typeface="Wingdings" panose="05000000000000000000" pitchFamily="2" charset="2"/>
              <a:buChar char="v"/>
            </a:pPr>
            <a:r>
              <a:rPr lang="en-US"/>
              <a:t>Programs should use this information to develop their respective budgets attachments.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392709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pPr>
              <a:lnSpc>
                <a:spcPct val="150000"/>
              </a:lnSpc>
              <a:buFont typeface="Wingdings" panose="05000000000000000000" pitchFamily="2" charset="2"/>
              <a:buChar char="v"/>
            </a:pPr>
            <a:r>
              <a:rPr lang="en-US"/>
              <a:t>FY24 contract</a:t>
            </a:r>
            <a:r>
              <a:rPr lang="en-US" sz="1200" baseline="0"/>
              <a:t> includes </a:t>
            </a:r>
            <a:r>
              <a:rPr lang="en-US"/>
              <a:t>2023</a:t>
            </a:r>
            <a:r>
              <a:rPr lang="en-US" sz="1200"/>
              <a:t> Summer Program Allocations</a:t>
            </a:r>
            <a:r>
              <a:rPr lang="en-US" sz="1200" baseline="0"/>
              <a:t> AND </a:t>
            </a:r>
            <a:r>
              <a:rPr lang="en-US"/>
              <a:t>FY24</a:t>
            </a:r>
            <a:r>
              <a:rPr lang="en-US" sz="1200"/>
              <a:t> Academic Year Allocations</a:t>
            </a:r>
            <a:endParaRPr lang="en-US" sz="1200">
              <a:cs typeface="Calibri"/>
            </a:endParaRPr>
          </a:p>
          <a:p>
            <a:pPr>
              <a:buFont typeface="Wingdings" panose="05000000000000000000" pitchFamily="2" charset="2"/>
              <a:buChar char="v"/>
            </a:pPr>
            <a:r>
              <a:rPr lang="en-US">
                <a:latin typeface="Karla"/>
              </a:rPr>
              <a:t> Please note that EOF summer payments cannot be executed until a signed contract has been received. </a:t>
            </a:r>
            <a:endParaRPr lang="en-US"/>
          </a:p>
          <a:p>
            <a:pPr>
              <a:buFont typeface="Wingdings" panose="05000000000000000000" pitchFamily="2" charset="2"/>
              <a:buChar char="v"/>
            </a:pPr>
            <a:r>
              <a:rPr lang="en-US"/>
              <a:t>Programs should use this information to develop their respective budgets attachments.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402589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29318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All programs will receive both Article 3 and Article 4 funding for the Summer. </a:t>
            </a:r>
          </a:p>
          <a:p>
            <a:pPr>
              <a:buFont typeface="Wingdings" panose="05000000000000000000" pitchFamily="2" charset="2"/>
              <a:buChar char="v"/>
            </a:pPr>
            <a:r>
              <a:rPr lang="en-US">
                <a:latin typeface="Karla" panose="020B0604020202020204" charset="0"/>
              </a:rPr>
              <a:t>Programs were informed about how the 2022 Summer Program allocations were determined during the EOF Board meeting and the EOF Post-Board town-hall meeting. </a:t>
            </a:r>
          </a:p>
          <a:p>
            <a:pPr>
              <a:buFont typeface="Wingdings" panose="05000000000000000000" pitchFamily="2" charset="2"/>
              <a:buChar char="v"/>
            </a:pPr>
            <a:endParaRPr lang="en-US">
              <a:latin typeface="Karla"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atin typeface="Karla" panose="020B0604020202020204" charset="0"/>
              </a:rPr>
              <a:t>Summer Article 3 funds may be used for both EOF Program Support and Cost of Education items for initials and renewals.  Per 9A:11-6.3(b):</a:t>
            </a:r>
          </a:p>
          <a:p>
            <a:pPr>
              <a:buFont typeface="Wingdings" panose="05000000000000000000" pitchFamily="2" charset="2"/>
              <a:buChar char="v"/>
            </a:pPr>
            <a:r>
              <a:rPr lang="en-US" sz="1200">
                <a:latin typeface="Karla" panose="020B0604020202020204" charset="0"/>
              </a:rPr>
              <a:t>The EOF Article III summer program grant shall be applied to the student’s educational costs. </a:t>
            </a:r>
          </a:p>
          <a:p>
            <a:pPr>
              <a:buFont typeface="Wingdings" panose="05000000000000000000" pitchFamily="2" charset="2"/>
              <a:buChar char="v"/>
            </a:pPr>
            <a:r>
              <a:rPr lang="en-US" sz="1200">
                <a:latin typeface="Karla" panose="020B0604020202020204" charset="0"/>
              </a:rPr>
              <a:t>Funds awarded for the summer session are to be used solely for courses and educational costs that occur during the summer session. </a:t>
            </a:r>
          </a:p>
          <a:p>
            <a:pPr>
              <a:buFont typeface="Wingdings" panose="05000000000000000000" pitchFamily="2" charset="2"/>
              <a:buChar char="v"/>
            </a:pPr>
            <a:r>
              <a:rPr lang="en-US" sz="1200">
                <a:latin typeface="Karla" panose="020B0604020202020204" charset="0"/>
              </a:rPr>
              <a:t>Courses taken during the summer session must be recorded on the students’ academic transcripts as completed during the summer session.</a:t>
            </a:r>
          </a:p>
          <a:p>
            <a:pPr>
              <a:buFont typeface="Wingdings" panose="05000000000000000000" pitchFamily="2" charset="2"/>
              <a:buChar char="v"/>
            </a:pPr>
            <a:r>
              <a:rPr lang="en-US" sz="1200">
                <a:latin typeface="Karla" panose="020B0604020202020204" charset="0"/>
              </a:rPr>
              <a:t>In the summer, such costs shall include whatever constitutes the participating institution’s educational budget and/or instructional costs as follows: </a:t>
            </a:r>
          </a:p>
          <a:p>
            <a:r>
              <a:rPr lang="en-US" sz="1200">
                <a:latin typeface="Karla" panose="020B0604020202020204" charset="0"/>
              </a:rPr>
              <a:t> 1. Tuition charged per student or instructional costs (that is, instructors’ and teaching assistants’ salaries), but never both for any single course;  </a:t>
            </a:r>
          </a:p>
          <a:p>
            <a:r>
              <a:rPr lang="en-US" sz="1200">
                <a:latin typeface="Karla" panose="020B0604020202020204" charset="0"/>
              </a:rPr>
              <a:t>2. Fees, room and board, books, educational supplies, transportation, and child care, as well as stipends and insurance;  </a:t>
            </a:r>
          </a:p>
          <a:p>
            <a:r>
              <a:rPr lang="en-US" sz="1200">
                <a:latin typeface="Karla" panose="020B0604020202020204" charset="0"/>
              </a:rPr>
              <a:t>3. Salaries, and room and/or board for professional, graduate, and/or peer tutors; and  </a:t>
            </a:r>
          </a:p>
          <a:p>
            <a:r>
              <a:rPr lang="en-US" sz="1200">
                <a:latin typeface="Karla" panose="020B0604020202020204" charset="0"/>
              </a:rPr>
              <a:t>4. Educational materials used to support instruction. </a:t>
            </a:r>
          </a:p>
          <a:p>
            <a:endParaRPr lang="en-US"/>
          </a:p>
          <a:p>
            <a:pPr>
              <a:buFont typeface="Wingdings" panose="05000000000000000000" pitchFamily="2" charset="2"/>
              <a:buChar char="v"/>
            </a:pPr>
            <a:r>
              <a:rPr lang="en-US">
                <a:latin typeface="Karla" panose="020B0604020202020204" charset="0"/>
              </a:rPr>
              <a:t>Summer Article 4 funds can only be used on the EOF Program Support tab (i.e. toward program support). It may not be used to pay for Cost of Education items (i.e. the items highlighted in green on the Initials or Renewals tab).</a:t>
            </a:r>
          </a:p>
          <a:p>
            <a:pPr>
              <a:buFont typeface="Wingdings" panose="05000000000000000000" pitchFamily="2" charset="2"/>
              <a:buChar char="v"/>
            </a:pPr>
            <a:r>
              <a:rPr lang="en-US">
                <a:latin typeface="Karla" panose="020B0604020202020204" charset="0"/>
              </a:rPr>
              <a:t>Programs are reminded that the regulations that govern the usage of EOF Article 4 funds remain the same throughout the year.</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9</a:t>
            </a:fld>
            <a:endParaRPr lang="en-US"/>
          </a:p>
        </p:txBody>
      </p:sp>
    </p:spTree>
    <p:extLst>
      <p:ext uri="{BB962C8B-B14F-4D97-AF65-F5344CB8AC3E}">
        <p14:creationId xmlns:p14="http://schemas.microsoft.com/office/powerpoint/2010/main" val="266241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All programs will receive both Article 3 and Article 4 funding for the Summer. </a:t>
            </a:r>
          </a:p>
          <a:p>
            <a:pPr>
              <a:buFont typeface="Wingdings" panose="05000000000000000000" pitchFamily="2" charset="2"/>
              <a:buChar char="v"/>
            </a:pPr>
            <a:r>
              <a:rPr lang="en-US">
                <a:latin typeface="Karla" panose="020B0604020202020204" charset="0"/>
              </a:rPr>
              <a:t>Programs were informed about how the 2022 Summer Program allocations were determined during the EOF Board meeting and the EOF Post-Board town-hall meeting. </a:t>
            </a:r>
          </a:p>
          <a:p>
            <a:pPr>
              <a:buFont typeface="Wingdings" panose="05000000000000000000" pitchFamily="2" charset="2"/>
              <a:buChar char="v"/>
            </a:pPr>
            <a:endParaRPr lang="en-US">
              <a:latin typeface="Karla"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atin typeface="Karla" panose="020B0604020202020204" charset="0"/>
              </a:rPr>
              <a:t>Summer Article 3 funds may be used for both EOF Program Support and Cost of Education items for initials and renewals.  Per 9A:11-6.3(b):</a:t>
            </a:r>
          </a:p>
          <a:p>
            <a:pPr>
              <a:buFont typeface="Wingdings" panose="05000000000000000000" pitchFamily="2" charset="2"/>
              <a:buChar char="v"/>
            </a:pPr>
            <a:r>
              <a:rPr lang="en-US" sz="1200">
                <a:latin typeface="Karla" panose="020B0604020202020204" charset="0"/>
              </a:rPr>
              <a:t>The EOF Article III summer program grant shall be applied to the student’s educational costs. </a:t>
            </a:r>
          </a:p>
          <a:p>
            <a:pPr>
              <a:buFont typeface="Wingdings" panose="05000000000000000000" pitchFamily="2" charset="2"/>
              <a:buChar char="v"/>
            </a:pPr>
            <a:r>
              <a:rPr lang="en-US" sz="1200">
                <a:latin typeface="Karla" panose="020B0604020202020204" charset="0"/>
              </a:rPr>
              <a:t>Funds awarded for the summer session are to be used solely for courses and educational costs that occur during the summer session. </a:t>
            </a:r>
          </a:p>
          <a:p>
            <a:pPr>
              <a:buFont typeface="Wingdings" panose="05000000000000000000" pitchFamily="2" charset="2"/>
              <a:buChar char="v"/>
            </a:pPr>
            <a:r>
              <a:rPr lang="en-US" sz="1200">
                <a:latin typeface="Karla" panose="020B0604020202020204" charset="0"/>
              </a:rPr>
              <a:t>Courses taken during the summer session must be recorded on the students’ academic transcripts as completed during the summer session.</a:t>
            </a:r>
          </a:p>
          <a:p>
            <a:pPr>
              <a:buFont typeface="Wingdings" panose="05000000000000000000" pitchFamily="2" charset="2"/>
              <a:buChar char="v"/>
            </a:pPr>
            <a:r>
              <a:rPr lang="en-US" sz="1200">
                <a:latin typeface="Karla" panose="020B0604020202020204" charset="0"/>
              </a:rPr>
              <a:t>In the summer, such costs shall include whatever constitutes the participating institution’s educational budget and/or instructional costs as follows: </a:t>
            </a:r>
          </a:p>
          <a:p>
            <a:r>
              <a:rPr lang="en-US" sz="1200">
                <a:latin typeface="Karla" panose="020B0604020202020204" charset="0"/>
              </a:rPr>
              <a:t> 1. Tuition charged per student or instructional costs (that is, instructors’ and teaching assistants’ salaries), but never both for any single course;  </a:t>
            </a:r>
          </a:p>
          <a:p>
            <a:r>
              <a:rPr lang="en-US" sz="1200">
                <a:latin typeface="Karla" panose="020B0604020202020204" charset="0"/>
              </a:rPr>
              <a:t>2. Fees, room and board, books, educational supplies, transportation, and child care, as well as stipends and insurance;  </a:t>
            </a:r>
          </a:p>
          <a:p>
            <a:r>
              <a:rPr lang="en-US" sz="1200">
                <a:latin typeface="Karla" panose="020B0604020202020204" charset="0"/>
              </a:rPr>
              <a:t>3. Salaries, and room and/or board for professional, graduate, and/or peer tutors; and  </a:t>
            </a:r>
          </a:p>
          <a:p>
            <a:r>
              <a:rPr lang="en-US" sz="1200">
                <a:latin typeface="Karla" panose="020B0604020202020204" charset="0"/>
              </a:rPr>
              <a:t>4. Educational materials used to support instruction. </a:t>
            </a:r>
          </a:p>
          <a:p>
            <a:endParaRPr lang="en-US"/>
          </a:p>
          <a:p>
            <a:pPr>
              <a:buFont typeface="Wingdings" panose="05000000000000000000" pitchFamily="2" charset="2"/>
              <a:buChar char="v"/>
            </a:pPr>
            <a:r>
              <a:rPr lang="en-US">
                <a:latin typeface="Karla" panose="020B0604020202020204" charset="0"/>
              </a:rPr>
              <a:t>Summer Article 4 funds can only be used on the EOF Program Support tab (i.e. toward program support). It may not be used to pay for Cost of Education items (i.e. the items highlighted in green on the Initials or Renewals tab).</a:t>
            </a:r>
          </a:p>
          <a:p>
            <a:pPr>
              <a:buFont typeface="Wingdings" panose="05000000000000000000" pitchFamily="2" charset="2"/>
              <a:buChar char="v"/>
            </a:pPr>
            <a:r>
              <a:rPr lang="en-US">
                <a:latin typeface="Karla" panose="020B0604020202020204" charset="0"/>
              </a:rPr>
              <a:t>Programs are reminded that the regulations that govern the usage of EOF Article 4 funds remain the same throughout the year.</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10</a:t>
            </a:fld>
            <a:endParaRPr lang="en-US"/>
          </a:p>
        </p:txBody>
      </p:sp>
    </p:spTree>
    <p:extLst>
      <p:ext uri="{BB962C8B-B14F-4D97-AF65-F5344CB8AC3E}">
        <p14:creationId xmlns:p14="http://schemas.microsoft.com/office/powerpoint/2010/main" val="422679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All programs will receive both Article 3 and Article 4 funding for the Summer. </a:t>
            </a:r>
          </a:p>
          <a:p>
            <a:pPr>
              <a:buFont typeface="Wingdings" panose="05000000000000000000" pitchFamily="2" charset="2"/>
              <a:buChar char="v"/>
            </a:pPr>
            <a:r>
              <a:rPr lang="en-US">
                <a:latin typeface="Karla" panose="020B0604020202020204" charset="0"/>
              </a:rPr>
              <a:t>Programs were informed about how the 2022 Summer Program allocations were determined during the EOF Board meeting and the EOF Post-Board town-hall meeting. </a:t>
            </a:r>
          </a:p>
          <a:p>
            <a:pPr>
              <a:buFont typeface="Wingdings" panose="05000000000000000000" pitchFamily="2" charset="2"/>
              <a:buChar char="v"/>
            </a:pPr>
            <a:endParaRPr lang="en-US">
              <a:latin typeface="Karla"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atin typeface="Karla" panose="020B0604020202020204" charset="0"/>
              </a:rPr>
              <a:t>Summer Article 3 funds may be used for both EOF Program Support and Cost of Education items for initials and renewals.  Per 9A:11-6.3(b):</a:t>
            </a:r>
          </a:p>
          <a:p>
            <a:pPr>
              <a:buFont typeface="Wingdings" panose="05000000000000000000" pitchFamily="2" charset="2"/>
              <a:buChar char="v"/>
            </a:pPr>
            <a:r>
              <a:rPr lang="en-US" sz="1200">
                <a:latin typeface="Karla" panose="020B0604020202020204" charset="0"/>
              </a:rPr>
              <a:t>The EOF Article III summer program grant shall be applied to the student’s educational costs. </a:t>
            </a:r>
          </a:p>
          <a:p>
            <a:pPr>
              <a:buFont typeface="Wingdings" panose="05000000000000000000" pitchFamily="2" charset="2"/>
              <a:buChar char="v"/>
            </a:pPr>
            <a:r>
              <a:rPr lang="en-US" sz="1200">
                <a:latin typeface="Karla" panose="020B0604020202020204" charset="0"/>
              </a:rPr>
              <a:t>Funds awarded for the summer session are to be used solely for courses and educational costs that occur during the summer session. </a:t>
            </a:r>
          </a:p>
          <a:p>
            <a:pPr>
              <a:buFont typeface="Wingdings" panose="05000000000000000000" pitchFamily="2" charset="2"/>
              <a:buChar char="v"/>
            </a:pPr>
            <a:r>
              <a:rPr lang="en-US" sz="1200">
                <a:latin typeface="Karla" panose="020B0604020202020204" charset="0"/>
              </a:rPr>
              <a:t>Courses taken during the summer session must be recorded on the students’ academic transcripts as completed during the summer session.</a:t>
            </a:r>
          </a:p>
          <a:p>
            <a:pPr>
              <a:buFont typeface="Wingdings" panose="05000000000000000000" pitchFamily="2" charset="2"/>
              <a:buChar char="v"/>
            </a:pPr>
            <a:r>
              <a:rPr lang="en-US" sz="1200">
                <a:latin typeface="Karla" panose="020B0604020202020204" charset="0"/>
              </a:rPr>
              <a:t>In the summer, such costs shall include whatever constitutes the participating institution’s educational budget and/or instructional costs as follows: </a:t>
            </a:r>
          </a:p>
          <a:p>
            <a:r>
              <a:rPr lang="en-US" sz="1200">
                <a:latin typeface="Karla" panose="020B0604020202020204" charset="0"/>
              </a:rPr>
              <a:t> 1. Tuition charged per student or instructional costs (that is, instructors’ and teaching assistants’ salaries), but never both for any single course;  </a:t>
            </a:r>
          </a:p>
          <a:p>
            <a:r>
              <a:rPr lang="en-US" sz="1200">
                <a:latin typeface="Karla" panose="020B0604020202020204" charset="0"/>
              </a:rPr>
              <a:t>2. Fees, room and board, books, educational supplies, transportation, and child care, as well as stipends and insurance;  </a:t>
            </a:r>
          </a:p>
          <a:p>
            <a:r>
              <a:rPr lang="en-US" sz="1200">
                <a:latin typeface="Karla" panose="020B0604020202020204" charset="0"/>
              </a:rPr>
              <a:t>3. Salaries, and room and/or board for professional, graduate, and/or peer tutors; and  </a:t>
            </a:r>
          </a:p>
          <a:p>
            <a:r>
              <a:rPr lang="en-US" sz="1200">
                <a:latin typeface="Karla" panose="020B0604020202020204" charset="0"/>
              </a:rPr>
              <a:t>4. Educational materials used to support instruction. </a:t>
            </a:r>
          </a:p>
          <a:p>
            <a:endParaRPr lang="en-US"/>
          </a:p>
          <a:p>
            <a:pPr>
              <a:buFont typeface="Wingdings" panose="05000000000000000000" pitchFamily="2" charset="2"/>
              <a:buChar char="v"/>
            </a:pPr>
            <a:r>
              <a:rPr lang="en-US">
                <a:latin typeface="Karla" panose="020B0604020202020204" charset="0"/>
              </a:rPr>
              <a:t>Summer Article 4 funds can only be used on the EOF Program Support tab (i.e. toward program support). It may not be used to pay for Cost of Education items (i.e. the items highlighted in green on the Initials or Renewals tab).</a:t>
            </a:r>
          </a:p>
          <a:p>
            <a:pPr>
              <a:buFont typeface="Wingdings" panose="05000000000000000000" pitchFamily="2" charset="2"/>
              <a:buChar char="v"/>
            </a:pPr>
            <a:r>
              <a:rPr lang="en-US">
                <a:latin typeface="Karla" panose="020B0604020202020204" charset="0"/>
              </a:rPr>
              <a:t>Programs are reminded that the regulations that govern the usage of EOF Article 4 funds remain the same throughout the year.</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11</a:t>
            </a:fld>
            <a:endParaRPr lang="en-US"/>
          </a:p>
        </p:txBody>
      </p:sp>
    </p:spTree>
    <p:extLst>
      <p:ext uri="{BB962C8B-B14F-4D97-AF65-F5344CB8AC3E}">
        <p14:creationId xmlns:p14="http://schemas.microsoft.com/office/powerpoint/2010/main" val="274092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6EEA81F-B7EF-46B4-8436-C82C09B89805}" type="datetime1">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05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074"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098"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122"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146"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7/10/2024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7/10/2024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7/10/2024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026"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6.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hyperlink" Target="https://www.nj.gov/highereducation/EOF/EOFBudgetForms/FY24Contracts/FY2024EOF2023SummerB2ContractAttachment.xls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mailto:EOF@OSHE.NJ.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7" Type="http://schemas.openxmlformats.org/officeDocument/2006/relationships/hyperlink" Target="mailto:Kevin.Kobylowski@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6" Type="http://schemas.openxmlformats.org/officeDocument/2006/relationships/hyperlink" Target="mailto:Tiffany.Hazzard@oshe.nj.gov" TargetMode="Externa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state.nj.us/highereducation/EOF/EOF_Program_Resources.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567548"/>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b="1">
                <a:latin typeface="Karla" panose="020B0604020202020204" charset="0"/>
                <a:ea typeface="Microsoft JhengHei" panose="020B0604030504040204" pitchFamily="34" charset="-120"/>
              </a:rPr>
              <a:t>OFFICE OF THE SECRETARY OF HIGHER EDUCATION (OSHE)</a:t>
            </a:r>
          </a:p>
          <a:p>
            <a:r>
              <a:rPr lang="en-US" b="1">
                <a:latin typeface="Karla" panose="020B0604020202020204" charset="0"/>
              </a:rPr>
              <a:t>Educational Opportunity Fund (EOF)</a:t>
            </a:r>
            <a:endParaRPr lang="en-US" b="1">
              <a:latin typeface="Karla" panose="020B0604020202020204" charset="0"/>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821" y="300081"/>
            <a:ext cx="1663808" cy="1663808"/>
          </a:xfrm>
          <a:prstGeom prst="rect">
            <a:avLst/>
          </a:prstGeom>
        </p:spPr>
      </p:pic>
      <p:sp>
        <p:nvSpPr>
          <p:cNvPr id="5" name="Rectangle 4"/>
          <p:cNvSpPr/>
          <p:nvPr/>
        </p:nvSpPr>
        <p:spPr>
          <a:xfrm>
            <a:off x="1256767" y="2465832"/>
            <a:ext cx="9631949" cy="1569660"/>
          </a:xfrm>
          <a:prstGeom prst="rect">
            <a:avLst/>
          </a:prstGeom>
        </p:spPr>
        <p:txBody>
          <a:bodyPr wrap="square" lIns="91440" tIns="45720" rIns="91440" bIns="45720" anchor="t">
            <a:spAutoFit/>
          </a:bodyPr>
          <a:lstStyle/>
          <a:p>
            <a:r>
              <a:rPr lang="en-US" sz="4800" b="1">
                <a:latin typeface="Montserrat"/>
              </a:rPr>
              <a:t>FY25 Summer 2024 Contract &amp; Budget Training</a:t>
            </a:r>
            <a:endParaRPr lang="en-US" sz="4800">
              <a:latin typeface="Montserrat"/>
            </a:endParaRP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0DF807-846D-30F6-5D1B-7D6B394D5703}"/>
              </a:ext>
            </a:extLst>
          </p:cNvPr>
          <p:cNvSpPr/>
          <p:nvPr/>
        </p:nvSpPr>
        <p:spPr>
          <a:xfrm>
            <a:off x="861556" y="1865870"/>
            <a:ext cx="4911810" cy="432486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2222"/>
              </a:solidFill>
              <a:latin typeface="Arial"/>
              <a:cs typeface="Arial"/>
            </a:endParaRPr>
          </a:p>
        </p:txBody>
      </p:sp>
      <p:sp>
        <p:nvSpPr>
          <p:cNvPr id="2" name="Title 1"/>
          <p:cNvSpPr>
            <a:spLocks noGrp="1"/>
          </p:cNvSpPr>
          <p:nvPr>
            <p:ph type="title"/>
          </p:nvPr>
        </p:nvSpPr>
        <p:spPr>
          <a:xfrm>
            <a:off x="1188526" y="484915"/>
            <a:ext cx="10001893" cy="1220719"/>
          </a:xfrm>
        </p:spPr>
        <p:txBody>
          <a:bodyPr>
            <a:noAutofit/>
          </a:bodyPr>
          <a:lstStyle/>
          <a:p>
            <a:r>
              <a:rPr lang="en-US" sz="3600" b="1"/>
              <a:t/>
            </a:r>
            <a:br>
              <a:rPr lang="en-US" sz="3600" b="1"/>
            </a:br>
            <a:r>
              <a:rPr lang="en-US" sz="4200">
                <a:latin typeface="Montserrat"/>
              </a:rPr>
              <a:t>Summer Article III - Differences Between </a:t>
            </a:r>
            <a:r>
              <a:rPr lang="en-US" sz="4200">
                <a:solidFill>
                  <a:srgbClr val="549E39"/>
                </a:solidFill>
                <a:latin typeface="Montserrat"/>
              </a:rPr>
              <a:t>AY</a:t>
            </a:r>
            <a:r>
              <a:rPr lang="en-US" sz="4200">
                <a:latin typeface="Montserrat"/>
              </a:rPr>
              <a:t> and </a:t>
            </a:r>
            <a:r>
              <a:rPr lang="en-US" sz="4200">
                <a:solidFill>
                  <a:schemeClr val="accent2"/>
                </a:solidFill>
                <a:latin typeface="Montserrat"/>
              </a:rPr>
              <a:t>Summer</a:t>
            </a:r>
            <a:r>
              <a:rPr lang="en-US" sz="4200">
                <a:latin typeface="Montserrat"/>
              </a:rPr>
              <a:t> (</a:t>
            </a:r>
            <a:r>
              <a:rPr lang="en-US" sz="4200">
                <a:latin typeface="Montserrat"/>
                <a:ea typeface="+mj-lt"/>
                <a:cs typeface="+mj-lt"/>
              </a:rPr>
              <a:t>9A:11-6.3)</a:t>
            </a:r>
            <a:endParaRPr lang="en-US" sz="4200">
              <a:latin typeface="Montserrat"/>
            </a:endParaRPr>
          </a:p>
        </p:txBody>
      </p:sp>
      <p:sp>
        <p:nvSpPr>
          <p:cNvPr id="4" name="Content Placeholder 3"/>
          <p:cNvSpPr>
            <a:spLocks noGrp="1"/>
          </p:cNvSpPr>
          <p:nvPr>
            <p:ph sz="half" idx="1"/>
          </p:nvPr>
        </p:nvSpPr>
        <p:spPr>
          <a:xfrm>
            <a:off x="1306695" y="1990673"/>
            <a:ext cx="4032750" cy="3348707"/>
          </a:xfrm>
        </p:spPr>
        <p:txBody>
          <a:bodyPr vert="horz" lIns="0" tIns="45720" rIns="0" bIns="45720" rtlCol="0" anchor="t">
            <a:noAutofit/>
          </a:bodyPr>
          <a:lstStyle/>
          <a:p>
            <a:pPr algn="ctr">
              <a:buFont typeface="Calibri"/>
              <a:buChar char=" "/>
            </a:pPr>
            <a:r>
              <a:rPr lang="en-US" sz="1800">
                <a:solidFill>
                  <a:schemeClr val="tx1"/>
                </a:solidFill>
                <a:ea typeface="+mn-lt"/>
                <a:cs typeface="+mn-lt"/>
              </a:rPr>
              <a:t>(a) </a:t>
            </a:r>
            <a:r>
              <a:rPr lang="en-US" sz="1800" b="1">
                <a:solidFill>
                  <a:schemeClr val="tx1"/>
                </a:solidFill>
                <a:ea typeface="+mn-lt"/>
                <a:cs typeface="+mn-lt"/>
              </a:rPr>
              <a:t>EOF Article III </a:t>
            </a:r>
            <a:r>
              <a:rPr lang="en-US" sz="1800" b="1" u="sng">
                <a:solidFill>
                  <a:schemeClr val="tx1"/>
                </a:solidFill>
                <a:ea typeface="+mn-lt"/>
                <a:cs typeface="+mn-lt"/>
              </a:rPr>
              <a:t>academic year</a:t>
            </a:r>
            <a:r>
              <a:rPr lang="en-US" sz="1800" b="1">
                <a:solidFill>
                  <a:schemeClr val="tx1"/>
                </a:solidFill>
                <a:ea typeface="+mn-lt"/>
                <a:cs typeface="+mn-lt"/>
              </a:rPr>
              <a:t> funds are processed as </a:t>
            </a:r>
            <a:r>
              <a:rPr lang="en-US" sz="1800" b="1" u="sng">
                <a:solidFill>
                  <a:schemeClr val="tx1"/>
                </a:solidFill>
                <a:ea typeface="+mn-lt"/>
                <a:cs typeface="+mn-lt"/>
              </a:rPr>
              <a:t>semester grants</a:t>
            </a:r>
            <a:r>
              <a:rPr lang="en-US" sz="1800" b="1">
                <a:solidFill>
                  <a:schemeClr val="tx1"/>
                </a:solidFill>
                <a:ea typeface="+mn-lt"/>
                <a:cs typeface="+mn-lt"/>
              </a:rPr>
              <a:t> </a:t>
            </a:r>
            <a:r>
              <a:rPr lang="en-US" sz="1800">
                <a:solidFill>
                  <a:schemeClr val="tx1"/>
                </a:solidFill>
                <a:ea typeface="+mn-lt"/>
                <a:cs typeface="+mn-lt"/>
              </a:rPr>
              <a:t>per student and shall be applied toward student’s educational costs only. Funds awarded in the fall and spring terms are to be used solely for courses and educational costs that specifically occur within the fall and spring terms. Such costs shall include whatever constitutes the participating institution’s educational budget and may include tuition, fees, room and board, books, required educational materials and supplies, transportation and child care.</a:t>
            </a:r>
            <a:endParaRPr lang="en-US" sz="1800">
              <a:solidFill>
                <a:schemeClr val="tx1"/>
              </a:solidFill>
              <a:cs typeface="Calibri"/>
            </a:endParaRPr>
          </a:p>
        </p:txBody>
      </p:sp>
      <p:sp>
        <p:nvSpPr>
          <p:cNvPr id="7" name="Rectangle 6">
            <a:extLst>
              <a:ext uri="{FF2B5EF4-FFF2-40B4-BE49-F238E27FC236}">
                <a16:creationId xmlns:a16="http://schemas.microsoft.com/office/drawing/2014/main" id="{F4DB95BE-2122-C695-0A44-EE0DE71A4143}"/>
              </a:ext>
            </a:extLst>
          </p:cNvPr>
          <p:cNvSpPr/>
          <p:nvPr/>
        </p:nvSpPr>
        <p:spPr>
          <a:xfrm>
            <a:off x="5894594" y="1865870"/>
            <a:ext cx="5447270" cy="432486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222222"/>
              </a:solidFill>
              <a:latin typeface="Arial"/>
              <a:cs typeface="Arial"/>
            </a:endParaRPr>
          </a:p>
        </p:txBody>
      </p:sp>
      <p:sp>
        <p:nvSpPr>
          <p:cNvPr id="5" name="Content Placeholder 3">
            <a:extLst>
              <a:ext uri="{FF2B5EF4-FFF2-40B4-BE49-F238E27FC236}">
                <a16:creationId xmlns:a16="http://schemas.microsoft.com/office/drawing/2014/main" id="{F9846BDC-9F0B-3400-B021-4B2AC9D18280}"/>
              </a:ext>
            </a:extLst>
          </p:cNvPr>
          <p:cNvSpPr txBox="1">
            <a:spLocks/>
          </p:cNvSpPr>
          <p:nvPr/>
        </p:nvSpPr>
        <p:spPr>
          <a:xfrm>
            <a:off x="6178323" y="1994566"/>
            <a:ext cx="4885748" cy="3966057"/>
          </a:xfrm>
          <a:prstGeom prst="rect">
            <a:avLst/>
          </a:prstGeom>
          <a:noFill/>
          <a:ln>
            <a:noFill/>
          </a:ln>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a:buChar char=" "/>
            </a:pPr>
            <a:r>
              <a:rPr lang="en-US" sz="1500">
                <a:solidFill>
                  <a:schemeClr val="tx1"/>
                </a:solidFill>
                <a:latin typeface="Karla"/>
                <a:ea typeface="+mn-lt"/>
                <a:cs typeface="+mn-lt"/>
              </a:rPr>
              <a:t>(b) The EOF Article III </a:t>
            </a:r>
            <a:r>
              <a:rPr lang="en-US" sz="1500" b="1" u="sng">
                <a:solidFill>
                  <a:schemeClr val="tx1"/>
                </a:solidFill>
                <a:latin typeface="Karla"/>
                <a:ea typeface="+mn-lt"/>
                <a:cs typeface="+mn-lt"/>
              </a:rPr>
              <a:t>summer</a:t>
            </a:r>
            <a:r>
              <a:rPr lang="en-US" sz="1500">
                <a:solidFill>
                  <a:schemeClr val="tx1"/>
                </a:solidFill>
                <a:latin typeface="Karla"/>
                <a:ea typeface="+mn-lt"/>
                <a:cs typeface="+mn-lt"/>
              </a:rPr>
              <a:t> program grant shall be applied to the student’s educational costs. Funds awarded for the summer session are to be used solely for courses and educational costs that occur during the summer session. Courses taken during the summer session must be recorded on the students’ academic transcripts as completed during the summer session. </a:t>
            </a:r>
            <a:r>
              <a:rPr lang="en-US" sz="1500" b="1">
                <a:solidFill>
                  <a:schemeClr val="tx1"/>
                </a:solidFill>
                <a:latin typeface="Karla"/>
                <a:ea typeface="+mn-lt"/>
                <a:cs typeface="+mn-lt"/>
              </a:rPr>
              <a:t>In the summer, such costs shall include whatever constitutes the participating institution’s educational budget and/or instructional costs as follows: 1. Tuition charged per student or instructional costs (that is, instructors’ and teaching assistants’ salaries), but never both for any single course; 2. Fees, room and board, books, educational supplies, transportation, and childcare, as well as stipends and insurance; 3. </a:t>
            </a:r>
            <a:r>
              <a:rPr lang="en-US" sz="1500" b="1" u="sng">
                <a:solidFill>
                  <a:schemeClr val="tx1"/>
                </a:solidFill>
                <a:latin typeface="Karla"/>
                <a:ea typeface="+mn-lt"/>
                <a:cs typeface="+mn-lt"/>
              </a:rPr>
              <a:t>Salaries, and room and/or board for professional, graduate, and/or peer tutors</a:t>
            </a:r>
            <a:r>
              <a:rPr lang="en-US" sz="1500" b="1">
                <a:solidFill>
                  <a:schemeClr val="tx1"/>
                </a:solidFill>
                <a:latin typeface="Karla"/>
                <a:ea typeface="+mn-lt"/>
                <a:cs typeface="+mn-lt"/>
              </a:rPr>
              <a:t>; and 4. Educational materials used to support instruction.</a:t>
            </a:r>
            <a:endParaRPr lang="en-US" sz="1500" b="1">
              <a:solidFill>
                <a:schemeClr val="tx1"/>
              </a:solidFill>
              <a:latin typeface="Karla"/>
            </a:endParaRPr>
          </a:p>
        </p:txBody>
      </p:sp>
      <p:cxnSp>
        <p:nvCxnSpPr>
          <p:cNvPr id="6" name="Straight Arrow Connector 5">
            <a:extLst>
              <a:ext uri="{FF2B5EF4-FFF2-40B4-BE49-F238E27FC236}">
                <a16:creationId xmlns:a16="http://schemas.microsoft.com/office/drawing/2014/main" id="{18AA058D-8BBF-E7B0-074B-9427319E1DE8}"/>
              </a:ext>
            </a:extLst>
          </p:cNvPr>
          <p:cNvCxnSpPr/>
          <p:nvPr/>
        </p:nvCxnSpPr>
        <p:spPr>
          <a:xfrm>
            <a:off x="5834743" y="2307771"/>
            <a:ext cx="1" cy="2699657"/>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808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751" y="266662"/>
            <a:ext cx="9980248" cy="1450757"/>
          </a:xfrm>
        </p:spPr>
        <p:txBody>
          <a:bodyPr>
            <a:normAutofit/>
          </a:bodyPr>
          <a:lstStyle/>
          <a:p>
            <a:r>
              <a:rPr lang="en-US" sz="4200">
                <a:latin typeface="Montserrat"/>
              </a:rPr>
              <a:t>Summer </a:t>
            </a:r>
            <a:r>
              <a:rPr lang="en-US" sz="4200" b="1">
                <a:solidFill>
                  <a:srgbClr val="093953"/>
                </a:solidFill>
                <a:latin typeface="Montserrat"/>
              </a:rPr>
              <a:t>Article IV</a:t>
            </a:r>
            <a:r>
              <a:rPr lang="en-US" sz="4200">
                <a:latin typeface="Montserrat"/>
              </a:rPr>
              <a:t> - </a:t>
            </a:r>
            <a:br>
              <a:rPr lang="en-US" sz="4200">
                <a:latin typeface="Montserrat"/>
              </a:rPr>
            </a:br>
            <a:r>
              <a:rPr lang="en-US" sz="4200">
                <a:latin typeface="Montserrat"/>
              </a:rPr>
              <a:t>Allowable Expenditures</a:t>
            </a:r>
          </a:p>
        </p:txBody>
      </p:sp>
      <p:sp>
        <p:nvSpPr>
          <p:cNvPr id="5" name="Rectangle: Rounded Corners 272">
            <a:extLst>
              <a:ext uri="{FF2B5EF4-FFF2-40B4-BE49-F238E27FC236}">
                <a16:creationId xmlns:a16="http://schemas.microsoft.com/office/drawing/2014/main" id="{221C3C76-DFA9-87B0-83EC-515898504260}"/>
              </a:ext>
            </a:extLst>
          </p:cNvPr>
          <p:cNvSpPr/>
          <p:nvPr/>
        </p:nvSpPr>
        <p:spPr>
          <a:xfrm>
            <a:off x="1193574" y="2012963"/>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aseline="0">
                <a:solidFill>
                  <a:srgbClr val="000000"/>
                </a:solidFill>
                <a:latin typeface="Karla"/>
              </a:rPr>
              <a:t> </a:t>
            </a:r>
            <a:r>
              <a:rPr lang="en-US" baseline="0">
                <a:solidFill>
                  <a:srgbClr val="404040"/>
                </a:solidFill>
                <a:latin typeface="Karla"/>
                <a:ea typeface="+mn-lt"/>
                <a:cs typeface="+mn-lt"/>
              </a:rPr>
              <a:t>EOF Article </a:t>
            </a:r>
            <a:r>
              <a:rPr lang="en-US">
                <a:solidFill>
                  <a:srgbClr val="404040"/>
                </a:solidFill>
                <a:latin typeface="Karla"/>
                <a:ea typeface="+mn-lt"/>
                <a:cs typeface="+mn-lt"/>
              </a:rPr>
              <a:t>IV Funds are </a:t>
            </a:r>
            <a:r>
              <a:rPr lang="en-US" baseline="0">
                <a:solidFill>
                  <a:srgbClr val="404040"/>
                </a:solidFill>
                <a:latin typeface="Karla"/>
                <a:ea typeface="+mn-lt"/>
                <a:cs typeface="+mn-lt"/>
              </a:rPr>
              <a:t>to </a:t>
            </a:r>
            <a:r>
              <a:rPr lang="en-US">
                <a:solidFill>
                  <a:srgbClr val="404040"/>
                </a:solidFill>
                <a:latin typeface="Karla"/>
                <a:ea typeface="+mn-lt"/>
                <a:cs typeface="+mn-lt"/>
              </a:rPr>
              <a:t>be used for </a:t>
            </a:r>
            <a:r>
              <a:rPr lang="en-US" b="1">
                <a:solidFill>
                  <a:srgbClr val="404040"/>
                </a:solidFill>
                <a:latin typeface="Karla"/>
                <a:ea typeface="+mn-lt"/>
                <a:cs typeface="+mn-lt"/>
              </a:rPr>
              <a:t>EOF Program Support activities</a:t>
            </a:r>
            <a:r>
              <a:rPr lang="en-US" b="1" baseline="0">
                <a:solidFill>
                  <a:srgbClr val="404040"/>
                </a:solidFill>
                <a:latin typeface="Karla"/>
                <a:ea typeface="+mn-lt"/>
                <a:cs typeface="+mn-lt"/>
              </a:rPr>
              <a:t>.</a:t>
            </a:r>
            <a:endParaRPr lang="en-US" b="1">
              <a:latin typeface="Karla"/>
            </a:endParaRPr>
          </a:p>
        </p:txBody>
      </p:sp>
      <p:sp>
        <p:nvSpPr>
          <p:cNvPr id="6" name="Rectangle: Rounded Corners 272">
            <a:extLst>
              <a:ext uri="{FF2B5EF4-FFF2-40B4-BE49-F238E27FC236}">
                <a16:creationId xmlns:a16="http://schemas.microsoft.com/office/drawing/2014/main" id="{2F7B4CCD-5065-59F2-F5D0-ECA0F9CBEA38}"/>
              </a:ext>
            </a:extLst>
          </p:cNvPr>
          <p:cNvSpPr/>
          <p:nvPr/>
        </p:nvSpPr>
        <p:spPr>
          <a:xfrm>
            <a:off x="1193437" y="2991170"/>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Karla"/>
                <a:ea typeface="+mn-lt"/>
                <a:cs typeface="+mn-lt"/>
              </a:rPr>
              <a:t> Article IV program support funds </a:t>
            </a:r>
            <a:r>
              <a:rPr lang="en-US" b="1" u="sng" baseline="0">
                <a:solidFill>
                  <a:schemeClr val="tx1"/>
                </a:solidFill>
                <a:latin typeface="Karla"/>
                <a:ea typeface="+mn-lt"/>
                <a:cs typeface="+mn-lt"/>
              </a:rPr>
              <a:t>shall</a:t>
            </a:r>
            <a:r>
              <a:rPr lang="en-US" b="1" u="sng">
                <a:solidFill>
                  <a:schemeClr val="tx1"/>
                </a:solidFill>
                <a:latin typeface="Karla"/>
                <a:ea typeface="+mn-lt"/>
                <a:cs typeface="+mn-lt"/>
              </a:rPr>
              <a:t> not</a:t>
            </a:r>
            <a:r>
              <a:rPr lang="en-US">
                <a:solidFill>
                  <a:schemeClr val="tx1"/>
                </a:solidFill>
                <a:latin typeface="Karla"/>
                <a:ea typeface="+mn-lt"/>
                <a:cs typeface="+mn-lt"/>
              </a:rPr>
              <a:t> be used for </a:t>
            </a:r>
            <a:r>
              <a:rPr lang="en-US" baseline="0">
                <a:solidFill>
                  <a:schemeClr val="tx1"/>
                </a:solidFill>
                <a:latin typeface="Karla"/>
                <a:ea typeface="+mn-lt"/>
                <a:cs typeface="+mn-lt"/>
              </a:rPr>
              <a:t>the </a:t>
            </a:r>
            <a:r>
              <a:rPr lang="en-US">
                <a:solidFill>
                  <a:schemeClr val="tx1"/>
                </a:solidFill>
                <a:latin typeface="Karla"/>
                <a:ea typeface="+mn-lt"/>
                <a:cs typeface="+mn-lt"/>
              </a:rPr>
              <a:t>following items</a:t>
            </a:r>
            <a:r>
              <a:rPr lang="en-US" baseline="0">
                <a:solidFill>
                  <a:schemeClr val="tx1"/>
                </a:solidFill>
                <a:latin typeface="Karla"/>
                <a:ea typeface="+mn-lt"/>
                <a:cs typeface="+mn-lt"/>
              </a:rPr>
              <a:t>:</a:t>
            </a:r>
            <a:r>
              <a:rPr lang="en-US">
                <a:solidFill>
                  <a:schemeClr val="tx1"/>
                </a:solidFill>
                <a:latin typeface="Karla"/>
                <a:ea typeface="+mn-lt"/>
                <a:cs typeface="+mn-lt"/>
              </a:rPr>
              <a:t> </a:t>
            </a:r>
          </a:p>
        </p:txBody>
      </p:sp>
      <p:sp>
        <p:nvSpPr>
          <p:cNvPr id="7" name="Rectangle: Rounded Corners 272">
            <a:extLst>
              <a:ext uri="{FF2B5EF4-FFF2-40B4-BE49-F238E27FC236}">
                <a16:creationId xmlns:a16="http://schemas.microsoft.com/office/drawing/2014/main" id="{43B281A4-4090-1F63-06E8-0DFC7BE2E817}"/>
              </a:ext>
            </a:extLst>
          </p:cNvPr>
          <p:cNvSpPr/>
          <p:nvPr/>
        </p:nvSpPr>
        <p:spPr>
          <a:xfrm>
            <a:off x="1204321" y="3839023"/>
            <a:ext cx="2582687" cy="1981517"/>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Cost of Education Items (highlighted in green on Initials/Renewal Tabs). Student </a:t>
            </a:r>
            <a:r>
              <a:rPr lang="en-US" sz="1600" baseline="0">
                <a:solidFill>
                  <a:schemeClr val="tx1"/>
                </a:solidFill>
                <a:latin typeface="Karla"/>
                <a:cs typeface="Arial"/>
              </a:rPr>
              <a:t>costs</a:t>
            </a:r>
            <a:r>
              <a:rPr lang="en-US" sz="1600">
                <a:solidFill>
                  <a:schemeClr val="tx1"/>
                </a:solidFill>
                <a:latin typeface="Karla"/>
                <a:cs typeface="Arial"/>
              </a:rPr>
              <a:t> covered by a student’s financial aid package</a:t>
            </a:r>
          </a:p>
        </p:txBody>
      </p:sp>
      <p:sp>
        <p:nvSpPr>
          <p:cNvPr id="12" name="Rectangle: Rounded Corners 272">
            <a:extLst>
              <a:ext uri="{FF2B5EF4-FFF2-40B4-BE49-F238E27FC236}">
                <a16:creationId xmlns:a16="http://schemas.microsoft.com/office/drawing/2014/main" id="{AC918244-003B-BB12-0A55-9E98AFCD2C94}"/>
              </a:ext>
            </a:extLst>
          </p:cNvPr>
          <p:cNvSpPr/>
          <p:nvPr/>
        </p:nvSpPr>
        <p:spPr>
          <a:xfrm>
            <a:off x="8743397" y="3839022"/>
            <a:ext cx="2462943" cy="83851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Transportation of students for normal commuting costs</a:t>
            </a:r>
          </a:p>
        </p:txBody>
      </p:sp>
      <p:sp>
        <p:nvSpPr>
          <p:cNvPr id="13" name="Rectangle: Rounded Corners 272">
            <a:extLst>
              <a:ext uri="{FF2B5EF4-FFF2-40B4-BE49-F238E27FC236}">
                <a16:creationId xmlns:a16="http://schemas.microsoft.com/office/drawing/2014/main" id="{C67D3F7D-B53F-12CD-7090-D24B44B0DDA4}"/>
              </a:ext>
            </a:extLst>
          </p:cNvPr>
          <p:cNvSpPr/>
          <p:nvPr/>
        </p:nvSpPr>
        <p:spPr>
          <a:xfrm>
            <a:off x="3948451" y="3839021"/>
            <a:ext cx="4650970" cy="1981517"/>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Fringe benefits </a:t>
            </a:r>
            <a:r>
              <a:rPr lang="en-US" sz="1600" baseline="0">
                <a:solidFill>
                  <a:schemeClr val="tx1"/>
                </a:solidFill>
                <a:latin typeface="Karla"/>
                <a:cs typeface="Arial"/>
              </a:rPr>
              <a:t>for </a:t>
            </a:r>
            <a:r>
              <a:rPr lang="en-US" sz="1600">
                <a:solidFill>
                  <a:schemeClr val="tx1"/>
                </a:solidFill>
                <a:latin typeface="Karla"/>
                <a:cs typeface="Arial"/>
              </a:rPr>
              <a:t>AY student assistants</a:t>
            </a:r>
            <a:r>
              <a:rPr lang="en-US" sz="1600" baseline="0">
                <a:solidFill>
                  <a:schemeClr val="tx1"/>
                </a:solidFill>
                <a:latin typeface="Karla"/>
                <a:cs typeface="Arial"/>
              </a:rPr>
              <a:t>, </a:t>
            </a:r>
            <a:r>
              <a:rPr lang="en-US" sz="1600">
                <a:solidFill>
                  <a:schemeClr val="tx1"/>
                </a:solidFill>
                <a:latin typeface="Karla"/>
                <a:cs typeface="Arial"/>
              </a:rPr>
              <a:t>part-time personnel</a:t>
            </a:r>
            <a:r>
              <a:rPr lang="en-US" sz="1600" baseline="0">
                <a:solidFill>
                  <a:schemeClr val="tx1"/>
                </a:solidFill>
                <a:latin typeface="Karla"/>
                <a:cs typeface="Arial"/>
              </a:rPr>
              <a:t>, </a:t>
            </a:r>
            <a:r>
              <a:rPr lang="en-US" sz="1600">
                <a:solidFill>
                  <a:schemeClr val="tx1"/>
                </a:solidFill>
                <a:latin typeface="Karla"/>
                <a:cs typeface="Arial"/>
              </a:rPr>
              <a:t>campus EOF administrator</a:t>
            </a:r>
            <a:r>
              <a:rPr lang="en-US" sz="1600" baseline="0">
                <a:solidFill>
                  <a:schemeClr val="tx1"/>
                </a:solidFill>
                <a:latin typeface="Karla"/>
                <a:cs typeface="Arial"/>
              </a:rPr>
              <a:t>/</a:t>
            </a:r>
            <a:r>
              <a:rPr lang="en-US" sz="1600">
                <a:solidFill>
                  <a:schemeClr val="tx1"/>
                </a:solidFill>
                <a:latin typeface="Karla"/>
                <a:cs typeface="Arial"/>
              </a:rPr>
              <a:t>director, </a:t>
            </a:r>
            <a:r>
              <a:rPr lang="en-US" sz="1600" baseline="0">
                <a:solidFill>
                  <a:schemeClr val="tx1"/>
                </a:solidFill>
                <a:latin typeface="Karla"/>
                <a:cs typeface="Arial"/>
              </a:rPr>
              <a:t>or </a:t>
            </a:r>
            <a:r>
              <a:rPr lang="en-US" sz="1600">
                <a:solidFill>
                  <a:schemeClr val="tx1"/>
                </a:solidFill>
                <a:latin typeface="Karla"/>
                <a:cs typeface="Arial"/>
              </a:rPr>
              <a:t>12-month EOF staff at public senior institutions; fringe benefits in excess of 21% of the salaries paid by EOF funds for 12-month EOF staff at community colleges and independent institutions</a:t>
            </a:r>
          </a:p>
        </p:txBody>
      </p:sp>
      <p:sp>
        <p:nvSpPr>
          <p:cNvPr id="14" name="Rectangle: Rounded Corners 272">
            <a:extLst>
              <a:ext uri="{FF2B5EF4-FFF2-40B4-BE49-F238E27FC236}">
                <a16:creationId xmlns:a16="http://schemas.microsoft.com/office/drawing/2014/main" id="{945ADA2B-EFDA-A9F2-0C60-D8681DEC9260}"/>
              </a:ext>
            </a:extLst>
          </p:cNvPr>
          <p:cNvSpPr/>
          <p:nvPr/>
        </p:nvSpPr>
        <p:spPr>
          <a:xfrm>
            <a:off x="8747086" y="4829621"/>
            <a:ext cx="2462943" cy="990918"/>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The cost of instruction for which students are charged tuition</a:t>
            </a:r>
          </a:p>
        </p:txBody>
      </p:sp>
      <p:sp>
        <p:nvSpPr>
          <p:cNvPr id="3" name="TextBox 2">
            <a:extLst>
              <a:ext uri="{FF2B5EF4-FFF2-40B4-BE49-F238E27FC236}">
                <a16:creationId xmlns:a16="http://schemas.microsoft.com/office/drawing/2014/main" id="{6634AC54-B8E6-BF4E-9BB8-1462259E661C}"/>
              </a:ext>
            </a:extLst>
          </p:cNvPr>
          <p:cNvSpPr txBox="1"/>
          <p:nvPr/>
        </p:nvSpPr>
        <p:spPr>
          <a:xfrm>
            <a:off x="2460173" y="5965371"/>
            <a:ext cx="7467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549E39"/>
                </a:solidFill>
                <a:latin typeface="Karla"/>
              </a:rPr>
              <a:t>For additional details, please refer to EOF Regulations (N.J.A.C. 9A:11-6.10) (Pgs. 35-36)</a:t>
            </a:r>
            <a:r>
              <a:rPr lang="en-US" sz="1400">
                <a:solidFill>
                  <a:srgbClr val="549E39"/>
                </a:solidFill>
                <a:latin typeface="Karla"/>
              </a:rPr>
              <a:t>​</a:t>
            </a:r>
            <a:endParaRPr lang="en-US" sz="1400">
              <a:solidFill>
                <a:srgbClr val="549E39"/>
              </a:solidFill>
              <a:cs typeface="Calibri"/>
            </a:endParaRPr>
          </a:p>
        </p:txBody>
      </p:sp>
      <p:cxnSp>
        <p:nvCxnSpPr>
          <p:cNvPr id="8" name="Straight Arrow Connector 7">
            <a:extLst>
              <a:ext uri="{FF2B5EF4-FFF2-40B4-BE49-F238E27FC236}">
                <a16:creationId xmlns:a16="http://schemas.microsoft.com/office/drawing/2014/main" id="{C1473224-712C-05CF-B71D-B6E2E822CF3B}"/>
              </a:ext>
            </a:extLst>
          </p:cNvPr>
          <p:cNvCxnSpPr/>
          <p:nvPr/>
        </p:nvCxnSpPr>
        <p:spPr>
          <a:xfrm>
            <a:off x="1192743" y="2827668"/>
            <a:ext cx="10023763" cy="151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E06B7F-F8BF-46AF-3672-8BC0CF31E8E8}"/>
              </a:ext>
            </a:extLst>
          </p:cNvPr>
          <p:cNvCxnSpPr>
            <a:cxnSpLocks/>
          </p:cNvCxnSpPr>
          <p:nvPr/>
        </p:nvCxnSpPr>
        <p:spPr>
          <a:xfrm>
            <a:off x="1192743" y="3731182"/>
            <a:ext cx="10023763" cy="1513"/>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92EEF8-C261-DBAD-BAD7-8C3B0F82285C}"/>
              </a:ext>
            </a:extLst>
          </p:cNvPr>
          <p:cNvCxnSpPr/>
          <p:nvPr/>
        </p:nvCxnSpPr>
        <p:spPr>
          <a:xfrm>
            <a:off x="8741226" y="3733798"/>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4360C9-BB70-9748-9E39-8F970915F96C}"/>
              </a:ext>
            </a:extLst>
          </p:cNvPr>
          <p:cNvCxnSpPr>
            <a:cxnSpLocks/>
          </p:cNvCxnSpPr>
          <p:nvPr/>
        </p:nvCxnSpPr>
        <p:spPr>
          <a:xfrm>
            <a:off x="3897083" y="3733798"/>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CFDD30-211B-5D96-3C04-C691CF40EF04}"/>
              </a:ext>
            </a:extLst>
          </p:cNvPr>
          <p:cNvCxnSpPr>
            <a:cxnSpLocks/>
          </p:cNvCxnSpPr>
          <p:nvPr/>
        </p:nvCxnSpPr>
        <p:spPr>
          <a:xfrm flipH="1">
            <a:off x="8752113" y="4778826"/>
            <a:ext cx="2318654" cy="2"/>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03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0395" y="1580099"/>
            <a:ext cx="2795477" cy="3697803"/>
          </a:xfrm>
        </p:spPr>
        <p:txBody>
          <a:bodyPr anchor="ctr">
            <a:normAutofit/>
          </a:bodyPr>
          <a:lstStyle/>
          <a:p>
            <a:pPr algn="r"/>
            <a:r>
              <a:rPr lang="en-US" sz="3500" b="1">
                <a:solidFill>
                  <a:srgbClr val="FFFFFF"/>
                </a:solidFill>
                <a:latin typeface="Montserrat"/>
              </a:rPr>
              <a:t>Tuition &amp; Fees = Credits Attempted/Earned During Summer</a:t>
            </a:r>
            <a:endParaRPr lang="en-US" sz="3500">
              <a:solidFill>
                <a:srgbClr val="FFFFFF"/>
              </a:solidFill>
              <a:cs typeface="Calibri Ligh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p:cNvSpPr>
            <a:spLocks noGrp="1"/>
          </p:cNvSpPr>
          <p:nvPr>
            <p:ph idx="1"/>
          </p:nvPr>
        </p:nvSpPr>
        <p:spPr>
          <a:xfrm>
            <a:off x="4896346" y="1859820"/>
            <a:ext cx="6558346" cy="3138360"/>
          </a:xfrm>
        </p:spPr>
        <p:txBody>
          <a:bodyPr vert="horz" lIns="0" tIns="45720" rIns="0" bIns="45720" rtlCol="0" anchor="ctr">
            <a:normAutofit/>
          </a:bodyPr>
          <a:lstStyle/>
          <a:p>
            <a:pPr marL="342900" indent="-182880">
              <a:buFont typeface="Arial" panose="020F0502020204030204" pitchFamily="34" charset="0"/>
              <a:buChar char="•"/>
            </a:pPr>
            <a:r>
              <a:rPr lang="en-US">
                <a:latin typeface="Karla"/>
              </a:rPr>
              <a:t>If a student is charged for “X” credits, then this number of credits should appear on the student’s transcript for the Summer program. </a:t>
            </a:r>
            <a:endParaRPr lang="en-US"/>
          </a:p>
          <a:p>
            <a:pPr marL="160020" indent="0">
              <a:buNone/>
            </a:pPr>
            <a:endParaRPr lang="en-US">
              <a:latin typeface="Karla"/>
            </a:endParaRPr>
          </a:p>
          <a:p>
            <a:pPr marL="342900" indent="-182880">
              <a:buFont typeface="Arial" panose="020F0502020204030204" pitchFamily="34" charset="0"/>
              <a:buChar char="•"/>
            </a:pPr>
            <a:r>
              <a:rPr lang="en-US">
                <a:latin typeface="Karla"/>
              </a:rPr>
              <a:t>For example:</a:t>
            </a:r>
          </a:p>
          <a:p>
            <a:pPr marL="566420" lvl="2">
              <a:buFont typeface="Courier New" panose="02070309020205020404" pitchFamily="49" charset="0"/>
              <a:buChar char="o"/>
            </a:pPr>
            <a:r>
              <a:rPr lang="en-US" sz="1600">
                <a:latin typeface="Karla"/>
              </a:rPr>
              <a:t> Student is registered for 9 credits during the summer. </a:t>
            </a:r>
            <a:endParaRPr lang="en-US" sz="1600">
              <a:latin typeface="Karla" panose="020B0604020202020204" charset="0"/>
            </a:endParaRPr>
          </a:p>
          <a:p>
            <a:pPr marL="566420" lvl="2">
              <a:buFont typeface="Courier New" panose="02070309020205020404" pitchFamily="49" charset="0"/>
              <a:buChar char="o"/>
            </a:pPr>
            <a:r>
              <a:rPr lang="en-US" sz="1600">
                <a:latin typeface="Karla"/>
              </a:rPr>
              <a:t> EOF funds are used to pay for those 9 credits. </a:t>
            </a:r>
            <a:endParaRPr lang="en-US" sz="1600">
              <a:latin typeface="Karla" panose="020B0604020202020204" charset="0"/>
            </a:endParaRPr>
          </a:p>
          <a:p>
            <a:pPr marL="566420" lvl="2">
              <a:buFont typeface="Courier New" panose="02070309020205020404" pitchFamily="49" charset="0"/>
              <a:buChar char="o"/>
            </a:pPr>
            <a:r>
              <a:rPr lang="en-US" sz="1600">
                <a:latin typeface="Karla"/>
              </a:rPr>
              <a:t> Student’s transcript must show that the student was enrolled for 9 credits during the Summer session. </a:t>
            </a:r>
          </a:p>
          <a:p>
            <a:pPr marL="383540" lvl="2" indent="0">
              <a:buNone/>
            </a:pPr>
            <a:endParaRPr lang="en-US" i="1">
              <a:latin typeface="Karla"/>
              <a:cs typeface="Calibri"/>
            </a:endParaRPr>
          </a:p>
        </p:txBody>
      </p:sp>
      <p:cxnSp>
        <p:nvCxnSpPr>
          <p:cNvPr id="4" name="Straight Arrow Connector 3">
            <a:extLst>
              <a:ext uri="{FF2B5EF4-FFF2-40B4-BE49-F238E27FC236}">
                <a16:creationId xmlns:a16="http://schemas.microsoft.com/office/drawing/2014/main" id="{BE2A0100-7929-0B4C-4D90-0DA8D7CFBB68}"/>
              </a:ext>
            </a:extLst>
          </p:cNvPr>
          <p:cNvCxnSpPr/>
          <p:nvPr/>
        </p:nvCxnSpPr>
        <p:spPr>
          <a:xfrm>
            <a:off x="4072942" y="3045385"/>
            <a:ext cx="6464136" cy="1239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5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848734"/>
            <a:ext cx="10058400" cy="863643"/>
          </a:xfrm>
        </p:spPr>
        <p:txBody>
          <a:bodyPr>
            <a:normAutofit/>
          </a:bodyPr>
          <a:lstStyle/>
          <a:p>
            <a:r>
              <a:rPr lang="en-US" sz="4200">
                <a:latin typeface="Montserrat"/>
              </a:rPr>
              <a:t>Stipends: Article III Funds</a:t>
            </a:r>
          </a:p>
        </p:txBody>
      </p:sp>
      <p:sp>
        <p:nvSpPr>
          <p:cNvPr id="426" name="TextBox 425">
            <a:extLst>
              <a:ext uri="{FF2B5EF4-FFF2-40B4-BE49-F238E27FC236}">
                <a16:creationId xmlns:a16="http://schemas.microsoft.com/office/drawing/2014/main" id="{7850FDA0-55FF-D326-F31F-772F6D40876A}"/>
              </a:ext>
            </a:extLst>
          </p:cNvPr>
          <p:cNvSpPr txBox="1"/>
          <p:nvPr/>
        </p:nvSpPr>
        <p:spPr>
          <a:xfrm>
            <a:off x="2405713" y="1931455"/>
            <a:ext cx="3356374" cy="13234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Cost of education purposes only (supplies, commuter costs, textbooks, etc.)</a:t>
            </a:r>
            <a:endParaRPr lang="en-US" sz="1600">
              <a:latin typeface="Karla"/>
            </a:endParaRPr>
          </a:p>
        </p:txBody>
      </p:sp>
      <p:sp>
        <p:nvSpPr>
          <p:cNvPr id="476" name="TextBox 475">
            <a:extLst>
              <a:ext uri="{FF2B5EF4-FFF2-40B4-BE49-F238E27FC236}">
                <a16:creationId xmlns:a16="http://schemas.microsoft.com/office/drawing/2014/main" id="{C14815FF-C550-A4CF-0ED4-20835EF02668}"/>
              </a:ext>
            </a:extLst>
          </p:cNvPr>
          <p:cNvSpPr txBox="1"/>
          <p:nvPr/>
        </p:nvSpPr>
        <p:spPr>
          <a:xfrm>
            <a:off x="2405712" y="5121805"/>
            <a:ext cx="81122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Karla"/>
                <a:ea typeface="+mn-lt"/>
                <a:cs typeface="+mn-lt"/>
              </a:rPr>
              <a:t>Stipends may not be used to reimburse or pay a student directly for taking a course at another institution</a:t>
            </a:r>
            <a:endParaRPr lang="en-US" sz="1600">
              <a:latin typeface="Karla"/>
              <a:cs typeface="Calibri"/>
            </a:endParaRPr>
          </a:p>
        </p:txBody>
      </p:sp>
      <p:sp>
        <p:nvSpPr>
          <p:cNvPr id="502" name="Rectangle 501">
            <a:extLst>
              <a:ext uri="{FF2B5EF4-FFF2-40B4-BE49-F238E27FC236}">
                <a16:creationId xmlns:a16="http://schemas.microsoft.com/office/drawing/2014/main" id="{47AF86E7-D134-D447-8FC6-C37BC66B6C86}"/>
              </a:ext>
            </a:extLst>
          </p:cNvPr>
          <p:cNvSpPr/>
          <p:nvPr/>
        </p:nvSpPr>
        <p:spPr>
          <a:xfrm flipH="1">
            <a:off x="-3193892" y="2818208"/>
            <a:ext cx="57509" cy="1035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extBox 502">
            <a:extLst>
              <a:ext uri="{FF2B5EF4-FFF2-40B4-BE49-F238E27FC236}">
                <a16:creationId xmlns:a16="http://schemas.microsoft.com/office/drawing/2014/main" id="{75BD6AE2-2D16-4FBF-3387-E1D8CA6B66E7}"/>
              </a:ext>
            </a:extLst>
          </p:cNvPr>
          <p:cNvSpPr txBox="1"/>
          <p:nvPr/>
        </p:nvSpPr>
        <p:spPr>
          <a:xfrm>
            <a:off x="6092676" y="2118496"/>
            <a:ext cx="48610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cs typeface="Calibri"/>
              </a:rPr>
              <a:t>Programs</a:t>
            </a:r>
            <a:r>
              <a:rPr lang="en-US" sz="1400">
                <a:solidFill>
                  <a:srgbClr val="404040"/>
                </a:solidFill>
                <a:latin typeface="Karla"/>
                <a:ea typeface="+mn-lt"/>
                <a:cs typeface="+mn-lt"/>
              </a:rPr>
              <a:t> must have documentation to reflect how the amount was determined (ex: cost of actual textbooks, mileage reimbursement rate, on-campus meal plan price, etc.)</a:t>
            </a:r>
            <a:endParaRPr lang="en-US" sz="1400">
              <a:latin typeface="Karla"/>
            </a:endParaRPr>
          </a:p>
        </p:txBody>
      </p:sp>
      <p:sp>
        <p:nvSpPr>
          <p:cNvPr id="504" name="TextBox 503">
            <a:extLst>
              <a:ext uri="{FF2B5EF4-FFF2-40B4-BE49-F238E27FC236}">
                <a16:creationId xmlns:a16="http://schemas.microsoft.com/office/drawing/2014/main" id="{6916D285-C244-F8F3-54E7-65B68408A349}"/>
              </a:ext>
            </a:extLst>
          </p:cNvPr>
          <p:cNvSpPr txBox="1"/>
          <p:nvPr/>
        </p:nvSpPr>
        <p:spPr>
          <a:xfrm>
            <a:off x="5827316" y="3436501"/>
            <a:ext cx="20193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cs typeface="Calibri"/>
              </a:rPr>
              <a:t>Program</a:t>
            </a:r>
            <a:r>
              <a:rPr lang="en-US" sz="1400">
                <a:solidFill>
                  <a:srgbClr val="404040"/>
                </a:solidFill>
                <a:latin typeface="Karla"/>
                <a:ea typeface="+mn-lt"/>
                <a:cs typeface="+mn-lt"/>
              </a:rPr>
              <a:t> should not wait until the end of the summer session to seek adjustments to stipends.</a:t>
            </a:r>
            <a:endParaRPr lang="en-US" sz="1400">
              <a:latin typeface="Karla"/>
            </a:endParaRPr>
          </a:p>
        </p:txBody>
      </p:sp>
      <p:sp>
        <p:nvSpPr>
          <p:cNvPr id="505" name="TextBox 504">
            <a:extLst>
              <a:ext uri="{FF2B5EF4-FFF2-40B4-BE49-F238E27FC236}">
                <a16:creationId xmlns:a16="http://schemas.microsoft.com/office/drawing/2014/main" id="{642F0603-8FE5-4D59-B1C8-4FA51C97031A}"/>
              </a:ext>
            </a:extLst>
          </p:cNvPr>
          <p:cNvSpPr txBox="1"/>
          <p:nvPr/>
        </p:nvSpPr>
        <p:spPr>
          <a:xfrm>
            <a:off x="8052213" y="3459557"/>
            <a:ext cx="310424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ea typeface="+mn-lt"/>
                <a:cs typeface="Calibri"/>
              </a:rPr>
              <a:t>Institutions</a:t>
            </a:r>
            <a:r>
              <a:rPr lang="en-US" sz="1400">
                <a:solidFill>
                  <a:srgbClr val="404040"/>
                </a:solidFill>
                <a:latin typeface="Karla"/>
                <a:ea typeface="+mn-lt"/>
                <a:cs typeface="+mn-lt"/>
              </a:rPr>
              <a:t>/EOF campus programs assume all liability associated with the distribution of stipends (i.e., future financial aid eligibility for independent students, etc.)</a:t>
            </a:r>
            <a:endParaRPr lang="en-US" sz="1400">
              <a:solidFill>
                <a:srgbClr val="404040"/>
              </a:solidFill>
              <a:latin typeface="Karla"/>
              <a:cs typeface="Calibri"/>
            </a:endParaRPr>
          </a:p>
        </p:txBody>
      </p:sp>
      <p:pic>
        <p:nvPicPr>
          <p:cNvPr id="375" name="Graphic 374" descr="Register outline">
            <a:extLst>
              <a:ext uri="{FF2B5EF4-FFF2-40B4-BE49-F238E27FC236}">
                <a16:creationId xmlns:a16="http://schemas.microsoft.com/office/drawing/2014/main" id="{CAAF4C68-8B96-DE0D-B85A-4F3385FD531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2958" y="4950770"/>
            <a:ext cx="1077685" cy="1055914"/>
          </a:xfrm>
          <a:prstGeom prst="rect">
            <a:avLst/>
          </a:prstGeom>
        </p:spPr>
      </p:pic>
      <p:pic>
        <p:nvPicPr>
          <p:cNvPr id="376" name="Graphic 375" descr="Dollar outline">
            <a:extLst>
              <a:ext uri="{FF2B5EF4-FFF2-40B4-BE49-F238E27FC236}">
                <a16:creationId xmlns:a16="http://schemas.microsoft.com/office/drawing/2014/main" id="{7D2C54F8-7536-DF5F-CE1E-24233F19274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57146" y="3545522"/>
            <a:ext cx="1023257" cy="1001484"/>
          </a:xfrm>
          <a:prstGeom prst="rect">
            <a:avLst/>
          </a:prstGeom>
        </p:spPr>
      </p:pic>
      <p:pic>
        <p:nvPicPr>
          <p:cNvPr id="377" name="Graphic 376" descr="Backpack outline">
            <a:extLst>
              <a:ext uri="{FF2B5EF4-FFF2-40B4-BE49-F238E27FC236}">
                <a16:creationId xmlns:a16="http://schemas.microsoft.com/office/drawing/2014/main" id="{EAE2BD74-7D2C-507D-CBC5-5510AC83CE8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02472" y="2051968"/>
            <a:ext cx="1132114" cy="1088571"/>
          </a:xfrm>
          <a:prstGeom prst="rect">
            <a:avLst/>
          </a:prstGeom>
        </p:spPr>
      </p:pic>
      <p:sp>
        <p:nvSpPr>
          <p:cNvPr id="535" name="TextBox 534">
            <a:extLst>
              <a:ext uri="{FF2B5EF4-FFF2-40B4-BE49-F238E27FC236}">
                <a16:creationId xmlns:a16="http://schemas.microsoft.com/office/drawing/2014/main" id="{4D702356-1669-232E-EA28-F765BA8339E8}"/>
              </a:ext>
            </a:extLst>
          </p:cNvPr>
          <p:cNvSpPr txBox="1"/>
          <p:nvPr/>
        </p:nvSpPr>
        <p:spPr>
          <a:xfrm>
            <a:off x="2405713" y="3491822"/>
            <a:ext cx="2906669" cy="11079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200">
                <a:solidFill>
                  <a:srgbClr val="404040"/>
                </a:solidFill>
                <a:latin typeface="Karla"/>
                <a:ea typeface="+mn-lt"/>
                <a:cs typeface="+mn-lt"/>
              </a:rPr>
              <a:t>OSHE/EOF does not determine stipend award levels</a:t>
            </a:r>
            <a:endParaRPr lang="en-US" sz="2200">
              <a:latin typeface="Karla"/>
            </a:endParaRPr>
          </a:p>
        </p:txBody>
      </p:sp>
      <p:cxnSp>
        <p:nvCxnSpPr>
          <p:cNvPr id="5" name="Straight Arrow Connector 4">
            <a:extLst>
              <a:ext uri="{FF2B5EF4-FFF2-40B4-BE49-F238E27FC236}">
                <a16:creationId xmlns:a16="http://schemas.microsoft.com/office/drawing/2014/main" id="{B9D5D6C6-9E7D-FE1D-ACE0-E012BB3C03DD}"/>
              </a:ext>
            </a:extLst>
          </p:cNvPr>
          <p:cNvCxnSpPr/>
          <p:nvPr/>
        </p:nvCxnSpPr>
        <p:spPr>
          <a:xfrm flipV="1">
            <a:off x="1097493" y="3316070"/>
            <a:ext cx="10058399" cy="7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65DBCD0-4472-310B-CC1E-4511D3F116E2}"/>
              </a:ext>
            </a:extLst>
          </p:cNvPr>
          <p:cNvCxnSpPr>
            <a:cxnSpLocks/>
          </p:cNvCxnSpPr>
          <p:nvPr/>
        </p:nvCxnSpPr>
        <p:spPr>
          <a:xfrm flipV="1">
            <a:off x="1097492" y="4885572"/>
            <a:ext cx="10058399" cy="71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3EB866-2C30-F607-7F17-671E407D329B}"/>
              </a:ext>
            </a:extLst>
          </p:cNvPr>
          <p:cNvCxnSpPr/>
          <p:nvPr/>
        </p:nvCxnSpPr>
        <p:spPr>
          <a:xfrm flipH="1">
            <a:off x="5657037" y="2141998"/>
            <a:ext cx="8386" cy="118279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682260-74C8-42EA-15A5-58C7477EC494}"/>
              </a:ext>
            </a:extLst>
          </p:cNvPr>
          <p:cNvCxnSpPr>
            <a:cxnSpLocks/>
          </p:cNvCxnSpPr>
          <p:nvPr/>
        </p:nvCxnSpPr>
        <p:spPr>
          <a:xfrm flipH="1">
            <a:off x="5657037" y="3709541"/>
            <a:ext cx="8386" cy="1182796"/>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8CC698-810D-FACA-794B-A35A1F66E33D}"/>
              </a:ext>
            </a:extLst>
          </p:cNvPr>
          <p:cNvCxnSpPr>
            <a:cxnSpLocks/>
          </p:cNvCxnSpPr>
          <p:nvPr/>
        </p:nvCxnSpPr>
        <p:spPr>
          <a:xfrm flipH="1">
            <a:off x="7855951" y="3709540"/>
            <a:ext cx="8386" cy="1182796"/>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41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BCCAE5-A35B-4B66-A4A7-E23C34A40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7214" y="461488"/>
            <a:ext cx="9958466" cy="1250889"/>
          </a:xfrm>
        </p:spPr>
        <p:txBody>
          <a:bodyPr>
            <a:normAutofit/>
          </a:bodyPr>
          <a:lstStyle/>
          <a:p>
            <a:r>
              <a:rPr lang="en-US" sz="4200">
                <a:latin typeface="Montserrat"/>
              </a:rPr>
              <a:t>Special Circumstances: </a:t>
            </a:r>
            <a:r>
              <a:rPr lang="en-US" sz="4200">
                <a:latin typeface="Montserrat"/>
                <a:ea typeface="+mj-lt"/>
                <a:cs typeface="+mj-lt"/>
              </a:rPr>
              <a:t/>
            </a:r>
            <a:br>
              <a:rPr lang="en-US" sz="4200">
                <a:latin typeface="Montserrat"/>
                <a:ea typeface="+mj-lt"/>
                <a:cs typeface="+mj-lt"/>
              </a:rPr>
            </a:br>
            <a:r>
              <a:rPr lang="en-US" sz="4200">
                <a:latin typeface="Montserrat"/>
                <a:ea typeface="+mj-lt"/>
                <a:cs typeface="+mj-lt"/>
              </a:rPr>
              <a:t>Courses at Another Institution</a:t>
            </a:r>
            <a:endParaRPr lang="en-US">
              <a:latin typeface="Montserrat"/>
            </a:endParaRPr>
          </a:p>
        </p:txBody>
      </p:sp>
      <p:cxnSp>
        <p:nvCxnSpPr>
          <p:cNvPr id="13" name="Straight Connector 12">
            <a:extLst>
              <a:ext uri="{FF2B5EF4-FFF2-40B4-BE49-F238E27FC236}">
                <a16:creationId xmlns:a16="http://schemas.microsoft.com/office/drawing/2014/main" id="{6987BDFB-DE64-4B56-B44F-45FAE19FA9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195250" y="2085221"/>
            <a:ext cx="5529702" cy="4066902"/>
          </a:xfrm>
        </p:spPr>
        <p:txBody>
          <a:bodyPr vert="horz" lIns="0" tIns="45720" rIns="0" bIns="45720" rtlCol="0">
            <a:normAutofit/>
          </a:bodyPr>
          <a:lstStyle/>
          <a:p>
            <a:pPr marL="502920" indent="-342900">
              <a:spcBef>
                <a:spcPts val="200"/>
              </a:spcBef>
              <a:spcAft>
                <a:spcPts val="1500"/>
              </a:spcAft>
              <a:buFont typeface="Arial" panose="020F0502020204030204" pitchFamily="34" charset="0"/>
              <a:buChar char="•"/>
            </a:pPr>
            <a:r>
              <a:rPr lang="en-US">
                <a:latin typeface="Karla"/>
              </a:rPr>
              <a:t>Should seek to establish a formal arrangement/agreement</a:t>
            </a:r>
          </a:p>
          <a:p>
            <a:pPr marL="566420" lvl="2">
              <a:spcAft>
                <a:spcPts val="1500"/>
              </a:spcAft>
              <a:buFont typeface="Courier New" panose="020F0502020204030204" pitchFamily="34" charset="0"/>
              <a:buChar char="o"/>
            </a:pPr>
            <a:r>
              <a:rPr lang="en-US">
                <a:latin typeface="Karla"/>
                <a:cs typeface="Calibri"/>
              </a:rPr>
              <a:t>Must</a:t>
            </a:r>
            <a:r>
              <a:rPr lang="en-US">
                <a:latin typeface="Karla"/>
                <a:ea typeface="+mn-lt"/>
                <a:cs typeface="+mn-lt"/>
              </a:rPr>
              <a:t> be at an institution that participates in EOF</a:t>
            </a:r>
            <a:endParaRPr lang="en-US">
              <a:latin typeface="Karla"/>
            </a:endParaRPr>
          </a:p>
          <a:p>
            <a:pPr marL="566420" lvl="2">
              <a:spcAft>
                <a:spcPts val="1500"/>
              </a:spcAft>
              <a:buFont typeface="Courier New" panose="020F0502020204030204" pitchFamily="34" charset="0"/>
              <a:buChar char="o"/>
            </a:pPr>
            <a:r>
              <a:rPr lang="en-US">
                <a:latin typeface="Karla"/>
              </a:rPr>
              <a:t>Allow for the institution to be billed directly for the student’s enrollment at another institution/program</a:t>
            </a:r>
            <a:endParaRPr lang="en-US">
              <a:latin typeface="Karla" panose="020B0604020202020204" charset="0"/>
            </a:endParaRPr>
          </a:p>
          <a:p>
            <a:pPr marL="566420" lvl="2">
              <a:spcBef>
                <a:spcPts val="200"/>
              </a:spcBef>
              <a:spcAft>
                <a:spcPts val="1500"/>
              </a:spcAft>
              <a:buFont typeface="Courier New" panose="020F0502020204030204" pitchFamily="34" charset="0"/>
              <a:buChar char="o"/>
            </a:pPr>
            <a:r>
              <a:rPr lang="en-US">
                <a:latin typeface="Karla"/>
              </a:rPr>
              <a:t>Ensure appropriate documentation between institutions for audit purposes</a:t>
            </a:r>
            <a:endParaRPr lang="en-US">
              <a:latin typeface="Karla" panose="020B0604020202020204" charset="0"/>
            </a:endParaRPr>
          </a:p>
          <a:p>
            <a:endParaRPr lang="en-US">
              <a:cs typeface="Calibri"/>
            </a:endParaRPr>
          </a:p>
        </p:txBody>
      </p:sp>
      <p:pic>
        <p:nvPicPr>
          <p:cNvPr id="8" name="Graphic 7" descr="Fabric Report Library">
            <a:extLst>
              <a:ext uri="{FF2B5EF4-FFF2-40B4-BE49-F238E27FC236}">
                <a16:creationId xmlns:a16="http://schemas.microsoft.com/office/drawing/2014/main" id="{BDBF8BA6-DD94-7F91-86A1-3686EB69C4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64113" y="2084269"/>
            <a:ext cx="2971824" cy="2917395"/>
          </a:xfrm>
          <a:prstGeom prst="rect">
            <a:avLst/>
          </a:prstGeom>
        </p:spPr>
      </p:pic>
      <p:sp>
        <p:nvSpPr>
          <p:cNvPr id="15" name="Rectangle 14">
            <a:extLst>
              <a:ext uri="{FF2B5EF4-FFF2-40B4-BE49-F238E27FC236}">
                <a16:creationId xmlns:a16="http://schemas.microsoft.com/office/drawing/2014/main" id="{BD7A74B5-8367-4A83-ABEC-0FCDDE97B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2CC184B0-C2C6-4BF0-B078-816C7AF95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14</a:t>
            </a:fld>
            <a:endParaRPr lang="en-US"/>
          </a:p>
        </p:txBody>
      </p:sp>
    </p:spTree>
    <p:extLst>
      <p:ext uri="{BB962C8B-B14F-4D97-AF65-F5344CB8AC3E}">
        <p14:creationId xmlns:p14="http://schemas.microsoft.com/office/powerpoint/2010/main" val="12309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fontScale="90000"/>
          </a:bodyPr>
          <a:lstStyle/>
          <a:p>
            <a:r>
              <a:rPr lang="en-US" b="1">
                <a:latin typeface="Montserrat" panose="020B0604020202020204" charset="0"/>
              </a:rPr>
              <a:t/>
            </a:r>
            <a:br>
              <a:rPr lang="en-US" b="1">
                <a:latin typeface="Montserrat" panose="020B0604020202020204" charset="0"/>
              </a:rPr>
            </a:br>
            <a:r>
              <a:rPr lang="en-US" sz="4200">
                <a:latin typeface="Montserrat"/>
                <a:ea typeface="+mj-lt"/>
                <a:cs typeface="+mj-lt"/>
              </a:rPr>
              <a:t>Prior to Completing the 2024 Summer Budget</a:t>
            </a:r>
            <a:endParaRPr lang="en-US" sz="4200">
              <a:latin typeface="Montserrat"/>
            </a:endParaRPr>
          </a:p>
        </p:txBody>
      </p:sp>
      <p:sp>
        <p:nvSpPr>
          <p:cNvPr id="426" name="TextBox 425">
            <a:extLst>
              <a:ext uri="{FF2B5EF4-FFF2-40B4-BE49-F238E27FC236}">
                <a16:creationId xmlns:a16="http://schemas.microsoft.com/office/drawing/2014/main" id="{7850FDA0-55FF-D326-F31F-772F6D40876A}"/>
              </a:ext>
            </a:extLst>
          </p:cNvPr>
          <p:cNvSpPr txBox="1"/>
          <p:nvPr/>
        </p:nvSpPr>
        <p:spPr>
          <a:xfrm>
            <a:off x="2618074" y="2245478"/>
            <a:ext cx="8490505"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Review the FY25 contract and 2024 Summer allocations to ensure you are working with the correct figures. </a:t>
            </a:r>
            <a:endParaRPr lang="en-US" sz="2000">
              <a:latin typeface="Karla"/>
            </a:endParaRPr>
          </a:p>
        </p:txBody>
      </p:sp>
      <p:sp>
        <p:nvSpPr>
          <p:cNvPr id="476" name="TextBox 475">
            <a:extLst>
              <a:ext uri="{FF2B5EF4-FFF2-40B4-BE49-F238E27FC236}">
                <a16:creationId xmlns:a16="http://schemas.microsoft.com/office/drawing/2014/main" id="{C14815FF-C550-A4CF-0ED4-20835EF02668}"/>
              </a:ext>
            </a:extLst>
          </p:cNvPr>
          <p:cNvSpPr txBox="1"/>
          <p:nvPr/>
        </p:nvSpPr>
        <p:spPr>
          <a:xfrm>
            <a:off x="2618073" y="4946920"/>
            <a:ext cx="8486970" cy="105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Karla"/>
                <a:ea typeface="+mn-lt"/>
                <a:cs typeface="+mn-lt"/>
              </a:rPr>
              <a:t>Program Directors should work with your OSHE/EOF program liaison if you have any questions regarding the </a:t>
            </a:r>
            <a:r>
              <a:rPr lang="en-US" sz="2000" i="1">
                <a:solidFill>
                  <a:srgbClr val="404040"/>
                </a:solidFill>
                <a:latin typeface="Karla"/>
                <a:ea typeface="+mn-lt"/>
                <a:cs typeface="+mn-lt"/>
              </a:rPr>
              <a:t>development </a:t>
            </a:r>
            <a:r>
              <a:rPr lang="en-US" sz="2000">
                <a:solidFill>
                  <a:srgbClr val="404040"/>
                </a:solidFill>
                <a:latin typeface="Karla"/>
                <a:ea typeface="+mn-lt"/>
                <a:cs typeface="+mn-lt"/>
              </a:rPr>
              <a:t>of your budget and allowable expenses.  </a:t>
            </a:r>
            <a:endParaRPr lang="en-US" sz="2000">
              <a:latin typeface="Karla"/>
            </a:endParaRPr>
          </a:p>
        </p:txBody>
      </p:sp>
      <p:pic>
        <p:nvPicPr>
          <p:cNvPr id="375" name="Graphic 374" descr="Questions outline">
            <a:extLst>
              <a:ext uri="{FF2B5EF4-FFF2-40B4-BE49-F238E27FC236}">
                <a16:creationId xmlns:a16="http://schemas.microsoft.com/office/drawing/2014/main" id="{CAAF4C68-8B96-DE0D-B85A-4F3385FD531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44014" y="4950770"/>
            <a:ext cx="1055914" cy="1055914"/>
          </a:xfrm>
          <a:prstGeom prst="rect">
            <a:avLst/>
          </a:prstGeom>
        </p:spPr>
      </p:pic>
      <p:pic>
        <p:nvPicPr>
          <p:cNvPr id="376" name="Graphic 375" descr="Information outline">
            <a:extLst>
              <a:ext uri="{FF2B5EF4-FFF2-40B4-BE49-F238E27FC236}">
                <a16:creationId xmlns:a16="http://schemas.microsoft.com/office/drawing/2014/main" id="{7D2C54F8-7536-DF5F-CE1E-24233F19274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78918" y="3534637"/>
            <a:ext cx="1001484" cy="1001484"/>
          </a:xfrm>
          <a:prstGeom prst="rect">
            <a:avLst/>
          </a:prstGeom>
        </p:spPr>
      </p:pic>
      <p:pic>
        <p:nvPicPr>
          <p:cNvPr id="377" name="Graphic 376" descr="Contract outline">
            <a:extLst>
              <a:ext uri="{FF2B5EF4-FFF2-40B4-BE49-F238E27FC236}">
                <a16:creationId xmlns:a16="http://schemas.microsoft.com/office/drawing/2014/main" id="{EAE2BD74-7D2C-507D-CBC5-5510AC83CE8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4243" y="2041083"/>
            <a:ext cx="1088571" cy="1088571"/>
          </a:xfrm>
          <a:prstGeom prst="rect">
            <a:avLst/>
          </a:prstGeom>
        </p:spPr>
      </p:pic>
      <p:sp>
        <p:nvSpPr>
          <p:cNvPr id="535" name="TextBox 534">
            <a:extLst>
              <a:ext uri="{FF2B5EF4-FFF2-40B4-BE49-F238E27FC236}">
                <a16:creationId xmlns:a16="http://schemas.microsoft.com/office/drawing/2014/main" id="{4D702356-1669-232E-EA28-F765BA8339E8}"/>
              </a:ext>
            </a:extLst>
          </p:cNvPr>
          <p:cNvSpPr txBox="1"/>
          <p:nvPr/>
        </p:nvSpPr>
        <p:spPr>
          <a:xfrm>
            <a:off x="2618074" y="3679386"/>
            <a:ext cx="8490504"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Instructions for completing the budget template are in the template file – the tab is labeled “</a:t>
            </a:r>
            <a:r>
              <a:rPr lang="en-US" sz="2000">
                <a:solidFill>
                  <a:srgbClr val="0B3954"/>
                </a:solidFill>
                <a:latin typeface="Karla"/>
                <a:ea typeface="+mn-lt"/>
                <a:cs typeface="+mn-lt"/>
              </a:rPr>
              <a:t>Directions to Complete</a:t>
            </a:r>
            <a:r>
              <a:rPr lang="en-US" sz="2000">
                <a:solidFill>
                  <a:srgbClr val="404040"/>
                </a:solidFill>
                <a:latin typeface="Karla"/>
                <a:ea typeface="+mn-lt"/>
                <a:cs typeface="+mn-lt"/>
              </a:rPr>
              <a:t>”</a:t>
            </a:r>
            <a:endParaRPr lang="en-US" sz="2000">
              <a:latin typeface="Karla"/>
            </a:endParaRPr>
          </a:p>
        </p:txBody>
      </p:sp>
      <p:cxnSp>
        <p:nvCxnSpPr>
          <p:cNvPr id="4" name="Straight Arrow Connector 3">
            <a:extLst>
              <a:ext uri="{FF2B5EF4-FFF2-40B4-BE49-F238E27FC236}">
                <a16:creationId xmlns:a16="http://schemas.microsoft.com/office/drawing/2014/main" id="{523283BA-2F85-DDEE-633E-3CDCAC30A5DB}"/>
              </a:ext>
            </a:extLst>
          </p:cNvPr>
          <p:cNvCxnSpPr/>
          <p:nvPr/>
        </p:nvCxnSpPr>
        <p:spPr>
          <a:xfrm flipV="1">
            <a:off x="1097493" y="3424927"/>
            <a:ext cx="10058399" cy="7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6507FEB-CE14-BA8A-4A58-4C327ABE7CBF}"/>
              </a:ext>
            </a:extLst>
          </p:cNvPr>
          <p:cNvCxnSpPr>
            <a:cxnSpLocks/>
          </p:cNvCxnSpPr>
          <p:nvPr/>
        </p:nvCxnSpPr>
        <p:spPr>
          <a:xfrm flipV="1">
            <a:off x="1097492" y="4765829"/>
            <a:ext cx="10058399" cy="71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2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286603"/>
            <a:ext cx="10058398" cy="1425774"/>
          </a:xfrm>
        </p:spPr>
        <p:txBody>
          <a:bodyPr>
            <a:normAutofit/>
          </a:bodyPr>
          <a:lstStyle/>
          <a:p>
            <a:r>
              <a:rPr lang="en-US" sz="4200">
                <a:latin typeface="Montserrat"/>
              </a:rPr>
              <a:t>Completing the 2024 Summer Budget: Summer Budget Template</a:t>
            </a:r>
            <a:endParaRPr lang="en-US" sz="4200">
              <a:latin typeface="Montserrat"/>
              <a:cs typeface="Calibri Light"/>
            </a:endParaRPr>
          </a:p>
        </p:txBody>
      </p:sp>
      <p:sp>
        <p:nvSpPr>
          <p:cNvPr id="3" name="Content Placeholder 2"/>
          <p:cNvSpPr>
            <a:spLocks noGrp="1"/>
          </p:cNvSpPr>
          <p:nvPr>
            <p:ph idx="1"/>
          </p:nvPr>
        </p:nvSpPr>
        <p:spPr>
          <a:xfrm>
            <a:off x="1159738" y="2457831"/>
            <a:ext cx="10058400" cy="1937229"/>
          </a:xfrm>
        </p:spPr>
        <p:txBody>
          <a:bodyPr vert="horz" lIns="0" tIns="45720" rIns="0" bIns="45720" rtlCol="0" anchor="t">
            <a:normAutofit/>
          </a:bodyPr>
          <a:lstStyle/>
          <a:p>
            <a:pPr algn="ctr"/>
            <a:r>
              <a:rPr lang="en-US" sz="3000" i="1">
                <a:latin typeface="Karla"/>
              </a:rPr>
              <a:t>A walk-through of how to properly complete the 2024 Summer Budget Template </a:t>
            </a:r>
            <a:endParaRPr lang="en-US" sz="3000">
              <a:latin typeface="Karla"/>
            </a:endParaRPr>
          </a:p>
          <a:p>
            <a:pPr algn="ctr"/>
            <a:r>
              <a:rPr lang="en-US" sz="3000" i="1">
                <a:latin typeface="Karla"/>
              </a:rPr>
              <a:t>(Contract Attachment B2)</a:t>
            </a:r>
            <a:endParaRPr lang="en-US" sz="3000">
              <a:latin typeface="Karla"/>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16</a:t>
            </a:fld>
            <a:endParaRPr lang="en-US"/>
          </a:p>
        </p:txBody>
      </p:sp>
      <p:sp>
        <p:nvSpPr>
          <p:cNvPr id="5" name="Content Placeholder 2"/>
          <p:cNvSpPr txBox="1">
            <a:spLocks/>
          </p:cNvSpPr>
          <p:nvPr/>
        </p:nvSpPr>
        <p:spPr>
          <a:xfrm>
            <a:off x="1096399" y="4509644"/>
            <a:ext cx="10119847" cy="792238"/>
          </a:xfrm>
          <a:prstGeom prst="rect">
            <a:avLst/>
          </a:prstGeom>
          <a:solidFill>
            <a:schemeClr val="bg1">
              <a:lumMod val="85000"/>
            </a:schemeClr>
          </a:solidFill>
          <a:ln w="28575">
            <a:solidFill>
              <a:srgbClr val="0B3954"/>
            </a:solidFill>
          </a:ln>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a:latin typeface="Karla"/>
                <a:ea typeface="+mn-lt"/>
                <a:cs typeface="+mn-lt"/>
                <a:hlinkClick r:id="rId3"/>
              </a:rPr>
              <a:t>https://www.nj.gov/highereducation/EOF/EOFBudgetForms/FY24Contracts/FY2025EOF2024SummerB2ContractAttachment.xlsx</a:t>
            </a:r>
            <a:endParaRPr lang="en-US">
              <a:latin typeface="Karla"/>
              <a:ea typeface="+mn-lt"/>
              <a:cs typeface="+mn-lt"/>
            </a:endParaRPr>
          </a:p>
          <a:p>
            <a:pPr algn="ctr"/>
            <a:endParaRPr lang="en-US" sz="1800">
              <a:solidFill>
                <a:srgbClr val="000000"/>
              </a:solidFill>
              <a:cs typeface="Calibri"/>
            </a:endParaRPr>
          </a:p>
        </p:txBody>
      </p:sp>
    </p:spTree>
    <p:extLst>
      <p:ext uri="{BB962C8B-B14F-4D97-AF65-F5344CB8AC3E}">
        <p14:creationId xmlns:p14="http://schemas.microsoft.com/office/powerpoint/2010/main" val="233472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4" y="286603"/>
            <a:ext cx="10005848" cy="1431466"/>
          </a:xfrm>
        </p:spPr>
        <p:txBody>
          <a:bodyPr vert="horz" lIns="91440" tIns="45720" rIns="91440" bIns="45720" rtlCol="0" anchor="b">
            <a:noAutofit/>
          </a:bodyPr>
          <a:lstStyle/>
          <a:p>
            <a:r>
              <a:rPr lang="en-US" sz="4000">
                <a:latin typeface="Montserrat"/>
              </a:rPr>
              <a:t>Completing the 2024 Summer Budget:</a:t>
            </a:r>
            <a:r>
              <a:rPr lang="en-US" sz="4000">
                <a:latin typeface="Montserrat"/>
                <a:ea typeface="+mj-lt"/>
                <a:cs typeface="+mj-lt"/>
              </a:rPr>
              <a:t/>
            </a:r>
            <a:br>
              <a:rPr lang="en-US" sz="4000">
                <a:latin typeface="Montserrat"/>
                <a:ea typeface="+mj-lt"/>
                <a:cs typeface="+mj-lt"/>
              </a:rPr>
            </a:br>
            <a:r>
              <a:rPr lang="en-US" sz="4000">
                <a:latin typeface="Montserrat"/>
                <a:ea typeface="+mj-lt"/>
                <a:cs typeface="+mj-lt"/>
              </a:rPr>
              <a:t>Final Checklist for Submission</a:t>
            </a:r>
            <a:endParaRPr lang="en-US" sz="4200">
              <a:latin typeface="Montserrat"/>
            </a:endParaRPr>
          </a:p>
        </p:txBody>
      </p:sp>
      <p:sp>
        <p:nvSpPr>
          <p:cNvPr id="6" name="Content Placeholder 5"/>
          <p:cNvSpPr>
            <a:spLocks noGrp="1"/>
          </p:cNvSpPr>
          <p:nvPr>
            <p:ph sz="quarter" idx="4"/>
          </p:nvPr>
        </p:nvSpPr>
        <p:spPr>
          <a:xfrm>
            <a:off x="1212316" y="2017666"/>
            <a:ext cx="9997476" cy="4434697"/>
          </a:xfrm>
        </p:spPr>
        <p:txBody>
          <a:bodyPr vert="horz" lIns="0" tIns="45720" rIns="0" bIns="45720" rtlCol="0" anchor="t">
            <a:normAutofit/>
          </a:bodyPr>
          <a:lstStyle/>
          <a:p>
            <a:pPr>
              <a:lnSpc>
                <a:spcPct val="200000"/>
              </a:lnSpc>
              <a:buFont typeface="Wingdings" panose="05000000000000000000" pitchFamily="2" charset="2"/>
              <a:buChar char="q"/>
            </a:pPr>
            <a:r>
              <a:rPr lang="en-US">
                <a:latin typeface="Karla"/>
              </a:rPr>
              <a:t> Provided Institution/EOF Program Name</a:t>
            </a:r>
          </a:p>
          <a:p>
            <a:pPr>
              <a:lnSpc>
                <a:spcPct val="200000"/>
              </a:lnSpc>
              <a:buFont typeface="Wingdings" panose="05000000000000000000" pitchFamily="2" charset="2"/>
              <a:buChar char="q"/>
            </a:pPr>
            <a:r>
              <a:rPr lang="en-US">
                <a:latin typeface="Karla"/>
              </a:rPr>
              <a:t> Provided the total number of Initial and Renewal students on the respective tabs</a:t>
            </a:r>
          </a:p>
          <a:p>
            <a:pPr>
              <a:lnSpc>
                <a:spcPct val="200000"/>
              </a:lnSpc>
              <a:buFont typeface="Wingdings" panose="05000000000000000000" pitchFamily="2" charset="2"/>
              <a:buChar char="q"/>
            </a:pPr>
            <a:r>
              <a:rPr lang="en-US">
                <a:latin typeface="Karla"/>
              </a:rPr>
              <a:t> Provided the appropriate Narrative Descriptions per budget category utilized, including a breakdown of the expenses summarized by the total</a:t>
            </a:r>
          </a:p>
          <a:p>
            <a:pPr>
              <a:lnSpc>
                <a:spcPct val="200000"/>
              </a:lnSpc>
              <a:buFont typeface="Wingdings" panose="05000000000000000000" pitchFamily="2" charset="2"/>
              <a:buChar char="q"/>
            </a:pPr>
            <a:r>
              <a:rPr lang="en-US">
                <a:ea typeface="+mn-lt"/>
                <a:cs typeface="+mn-lt"/>
              </a:rPr>
              <a:t> </a:t>
            </a:r>
            <a:r>
              <a:rPr lang="en-US">
                <a:latin typeface="Karla"/>
                <a:ea typeface="+mn-lt"/>
                <a:cs typeface="+mn-lt"/>
              </a:rPr>
              <a:t>Utilized full allocation for the 2024 Summer Program</a:t>
            </a:r>
            <a:endParaRPr lang="en-US">
              <a:latin typeface="Karla"/>
            </a:endParaRPr>
          </a:p>
        </p:txBody>
      </p:sp>
      <p:sp>
        <p:nvSpPr>
          <p:cNvPr id="7" name="Slide Number Placeholder 6"/>
          <p:cNvSpPr>
            <a:spLocks noGrp="1"/>
          </p:cNvSpPr>
          <p:nvPr>
            <p:ph type="sldNum" sz="quarter" idx="12"/>
          </p:nvPr>
        </p:nvSpPr>
        <p:spPr/>
        <p:txBody>
          <a:bodyPr/>
          <a:lstStyle/>
          <a:p>
            <a:fld id="{82E0CA47-81CF-4842-A6CE-0A6037062406}" type="slidenum">
              <a:rPr lang="en-US" smtClean="0"/>
              <a:pPr/>
              <a:t>17</a:t>
            </a:fld>
            <a:endParaRPr lang="en-US"/>
          </a:p>
        </p:txBody>
      </p:sp>
    </p:spTree>
    <p:extLst>
      <p:ext uri="{BB962C8B-B14F-4D97-AF65-F5344CB8AC3E}">
        <p14:creationId xmlns:p14="http://schemas.microsoft.com/office/powerpoint/2010/main" val="118478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98" y="731248"/>
            <a:ext cx="10058400" cy="991565"/>
          </a:xfrm>
        </p:spPr>
        <p:txBody>
          <a:bodyPr>
            <a:normAutofit/>
          </a:bodyPr>
          <a:lstStyle/>
          <a:p>
            <a:r>
              <a:rPr lang="en-US">
                <a:latin typeface="Montserrat"/>
              </a:rPr>
              <a:t>EOF Document Submissions </a:t>
            </a:r>
            <a:endParaRPr lang="en-US">
              <a:cs typeface="Calibri Light"/>
            </a:endParaRPr>
          </a:p>
        </p:txBody>
      </p:sp>
      <p:sp>
        <p:nvSpPr>
          <p:cNvPr id="4" name="Content Placeholder 3"/>
          <p:cNvSpPr>
            <a:spLocks noGrp="1"/>
          </p:cNvSpPr>
          <p:nvPr>
            <p:ph sz="half" idx="2"/>
          </p:nvPr>
        </p:nvSpPr>
        <p:spPr>
          <a:xfrm>
            <a:off x="1082903" y="2008607"/>
            <a:ext cx="10332810" cy="4216417"/>
          </a:xfrm>
        </p:spPr>
        <p:txBody>
          <a:bodyPr vert="horz" lIns="0" tIns="45720" rIns="0" bIns="45720" rtlCol="0" anchor="t">
            <a:normAutofit fontScale="92500" lnSpcReduction="10000"/>
          </a:bodyPr>
          <a:lstStyle/>
          <a:p>
            <a:r>
              <a:rPr lang="en-US" sz="2400">
                <a:latin typeface="Karla"/>
              </a:rPr>
              <a:t>All Documents must be submitted via email to </a:t>
            </a:r>
            <a:r>
              <a:rPr lang="en-US" sz="2400" b="1">
                <a:solidFill>
                  <a:schemeClr val="accent1"/>
                </a:solidFill>
                <a:latin typeface="Karla"/>
              </a:rPr>
              <a:t>EOF@OSHE.NJ.GOV</a:t>
            </a:r>
            <a:r>
              <a:rPr lang="en-US" sz="2400">
                <a:latin typeface="Karla"/>
              </a:rPr>
              <a:t>. Institutions can include new tabs within this workbook to provide additional details.</a:t>
            </a:r>
            <a:endParaRPr lang="en-US" sz="2200" b="1">
              <a:solidFill>
                <a:schemeClr val="tx1"/>
              </a:solidFill>
              <a:latin typeface="Karla"/>
            </a:endParaRPr>
          </a:p>
          <a:p>
            <a:pPr marL="543560" lvl="1" indent="-342900">
              <a:lnSpc>
                <a:spcPct val="150000"/>
              </a:lnSpc>
              <a:buFont typeface="Arial" pitchFamily="34" charset="0"/>
              <a:buChar char="•"/>
            </a:pPr>
            <a:r>
              <a:rPr lang="en-US" sz="2400" b="1">
                <a:solidFill>
                  <a:schemeClr val="tx1"/>
                </a:solidFill>
                <a:latin typeface="Karla"/>
              </a:rPr>
              <a:t>Email Subject Line: School/Program NAME 2024 B2 Summer Budget</a:t>
            </a:r>
            <a:endParaRPr lang="en-US">
              <a:solidFill>
                <a:schemeClr val="tx1"/>
              </a:solidFill>
              <a:cs typeface="Calibri"/>
            </a:endParaRPr>
          </a:p>
          <a:p>
            <a:pPr marL="543560" lvl="2" indent="0">
              <a:lnSpc>
                <a:spcPct val="150000"/>
              </a:lnSpc>
              <a:buNone/>
            </a:pPr>
            <a:r>
              <a:rPr lang="en-US" sz="2000">
                <a:solidFill>
                  <a:schemeClr val="tx1"/>
                </a:solidFill>
                <a:latin typeface="Karla"/>
              </a:rPr>
              <a:t>- Ex: New Jersey State College Health Careers Program 2024 B2 Summer Budget</a:t>
            </a:r>
            <a:endParaRPr lang="en-US" sz="2000">
              <a:solidFill>
                <a:schemeClr val="tx1"/>
              </a:solidFill>
              <a:latin typeface="Karla"/>
              <a:cs typeface="Calibri"/>
            </a:endParaRPr>
          </a:p>
          <a:p>
            <a:pPr marL="543560" lvl="1" indent="-342900">
              <a:lnSpc>
                <a:spcPct val="150000"/>
              </a:lnSpc>
              <a:buFont typeface="Arial" pitchFamily="34" charset="0"/>
              <a:buChar char="•"/>
            </a:pPr>
            <a:r>
              <a:rPr lang="en-US" sz="2400" b="1">
                <a:solidFill>
                  <a:schemeClr val="tx1"/>
                </a:solidFill>
                <a:latin typeface="Karla"/>
              </a:rPr>
              <a:t>File Naming Convention: School/Program NAME 2024 B2 Summer Budget</a:t>
            </a:r>
          </a:p>
          <a:p>
            <a:pPr marL="543560" lvl="2" indent="0">
              <a:lnSpc>
                <a:spcPct val="150000"/>
              </a:lnSpc>
              <a:buNone/>
            </a:pPr>
            <a:r>
              <a:rPr lang="en-US" sz="2000">
                <a:solidFill>
                  <a:schemeClr val="tx1"/>
                </a:solidFill>
                <a:latin typeface="Karla"/>
              </a:rPr>
              <a:t>- Ex. New Jersey State College Health Careers Program 2024 B2 Summer Budget </a:t>
            </a:r>
          </a:p>
          <a:p>
            <a:pPr marL="543560" lvl="2" indent="0">
              <a:lnSpc>
                <a:spcPct val="150000"/>
              </a:lnSpc>
              <a:buNone/>
            </a:pPr>
            <a:endParaRPr lang="en-US" sz="2000">
              <a:solidFill>
                <a:schemeClr val="tx1"/>
              </a:solidFill>
              <a:latin typeface="Karla"/>
            </a:endParaRPr>
          </a:p>
          <a:p>
            <a:pPr marL="566420" lvl="2">
              <a:buNone/>
            </a:pPr>
            <a:r>
              <a:rPr lang="en-US" sz="2100" i="1">
                <a:solidFill>
                  <a:srgbClr val="FF0000"/>
                </a:solidFill>
                <a:ea typeface="+mn-lt"/>
                <a:cs typeface="+mn-lt"/>
              </a:rPr>
              <a:t>Note: the current excel file name should be changed to reflect the file naming convention above. The file name may also indicate it is an FY24 file link, but it is in fact the FY25 B2 Contract Attachment.</a:t>
            </a:r>
            <a:endParaRPr lang="en-US">
              <a:ea typeface="+mn-lt"/>
              <a:cs typeface="+mn-lt"/>
            </a:endParaRPr>
          </a:p>
          <a:p>
            <a:pPr marL="543560" lvl="2" indent="0">
              <a:lnSpc>
                <a:spcPct val="150000"/>
              </a:lnSpc>
              <a:buNone/>
            </a:pPr>
            <a:endParaRPr lang="en-US" sz="2000">
              <a:solidFill>
                <a:schemeClr val="tx1"/>
              </a:solidFill>
              <a:latin typeface="Karla"/>
            </a:endParaRPr>
          </a:p>
        </p:txBody>
      </p:sp>
      <p:cxnSp>
        <p:nvCxnSpPr>
          <p:cNvPr id="5" name="Straight Arrow Connector 4">
            <a:extLst>
              <a:ext uri="{FF2B5EF4-FFF2-40B4-BE49-F238E27FC236}">
                <a16:creationId xmlns:a16="http://schemas.microsoft.com/office/drawing/2014/main" id="{27CE0568-40D7-6649-CB6F-BFFE9FE72391}"/>
              </a:ext>
            </a:extLst>
          </p:cNvPr>
          <p:cNvCxnSpPr/>
          <p:nvPr/>
        </p:nvCxnSpPr>
        <p:spPr>
          <a:xfrm>
            <a:off x="4243708" y="5166641"/>
            <a:ext cx="3712028" cy="10174"/>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7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706" y="461488"/>
            <a:ext cx="8607032" cy="1250889"/>
          </a:xfrm>
        </p:spPr>
        <p:txBody>
          <a:bodyPr>
            <a:normAutofit/>
          </a:bodyPr>
          <a:lstStyle/>
          <a:p>
            <a:r>
              <a:rPr lang="en-US" sz="4200">
                <a:latin typeface="Montserrat"/>
              </a:rPr>
              <a:t>Completing the 2024 Summer Budget</a:t>
            </a:r>
            <a:endParaRPr lang="en-US"/>
          </a:p>
        </p:txBody>
      </p:sp>
      <p:sp>
        <p:nvSpPr>
          <p:cNvPr id="3" name="Content Placeholder 2"/>
          <p:cNvSpPr>
            <a:spLocks noGrp="1"/>
          </p:cNvSpPr>
          <p:nvPr>
            <p:ph idx="1"/>
          </p:nvPr>
        </p:nvSpPr>
        <p:spPr>
          <a:xfrm>
            <a:off x="1209705" y="2045603"/>
            <a:ext cx="3974891" cy="4130345"/>
          </a:xfrm>
        </p:spPr>
        <p:txBody>
          <a:bodyPr vert="horz" lIns="0" tIns="45720" rIns="0" bIns="45720" rtlCol="0" anchor="t">
            <a:noAutofit/>
          </a:bodyPr>
          <a:lstStyle/>
          <a:p>
            <a:pPr algn="ctr"/>
            <a:r>
              <a:rPr lang="en-US" sz="2600">
                <a:solidFill>
                  <a:schemeClr val="tx1"/>
                </a:solidFill>
                <a:latin typeface="Karla"/>
              </a:rPr>
              <a:t>A final version of your EOF 2024 Summer Budget (Contract Attachment B2) must be </a:t>
            </a:r>
            <a:r>
              <a:rPr lang="en-US" sz="2600" u="sng">
                <a:solidFill>
                  <a:schemeClr val="tx1"/>
                </a:solidFill>
                <a:latin typeface="Karla"/>
              </a:rPr>
              <a:t>e-mailed</a:t>
            </a:r>
            <a:r>
              <a:rPr lang="en-US" sz="2600">
                <a:solidFill>
                  <a:schemeClr val="tx1"/>
                </a:solidFill>
                <a:latin typeface="Karla"/>
              </a:rPr>
              <a:t> to </a:t>
            </a:r>
            <a:r>
              <a:rPr lang="en-US" sz="2600">
                <a:solidFill>
                  <a:schemeClr val="tx1"/>
                </a:solidFill>
                <a:latin typeface="Karla"/>
                <a:hlinkClick r:id="rId2">
                  <a:extLst>
                    <a:ext uri="{A12FA001-AC4F-418D-AE19-62706E023703}">
                      <ahyp:hlinkClr xmlns:ahyp="http://schemas.microsoft.com/office/drawing/2018/hyperlinkcolor" xmlns="" val="tx"/>
                    </a:ext>
                  </a:extLst>
                </a:hlinkClick>
              </a:rPr>
              <a:t>EOF@OSHE.NJ.GOV</a:t>
            </a:r>
            <a:r>
              <a:rPr lang="en-US" sz="2600">
                <a:solidFill>
                  <a:schemeClr val="tx1"/>
                </a:solidFill>
                <a:latin typeface="Karla"/>
              </a:rPr>
              <a:t> and the EOF Executive Director by: </a:t>
            </a:r>
            <a:endParaRPr lang="en-US" sz="2600">
              <a:solidFill>
                <a:schemeClr val="tx1"/>
              </a:solidFill>
              <a:latin typeface="Karla" panose="020B0604020202020204" charset="0"/>
            </a:endParaRPr>
          </a:p>
          <a:p>
            <a:pPr algn="ctr"/>
            <a:r>
              <a:rPr lang="en-US" sz="2600" b="1">
                <a:solidFill>
                  <a:srgbClr val="FF0000"/>
                </a:solidFill>
                <a:latin typeface="Karla"/>
              </a:rPr>
              <a:t>June 12, 2024</a:t>
            </a:r>
          </a:p>
          <a:p>
            <a:pPr algn="ctr"/>
            <a:endParaRPr lang="en-US" sz="2600" b="1">
              <a:solidFill>
                <a:srgbClr val="FF0000"/>
              </a:solidFill>
              <a:latin typeface="Karla" panose="020B0604020202020204" charset="0"/>
            </a:endParaRPr>
          </a:p>
        </p:txBody>
      </p:sp>
      <p:sp>
        <p:nvSpPr>
          <p:cNvPr id="5" name="Content Placeholder 2">
            <a:extLst>
              <a:ext uri="{FF2B5EF4-FFF2-40B4-BE49-F238E27FC236}">
                <a16:creationId xmlns:a16="http://schemas.microsoft.com/office/drawing/2014/main" id="{8A22E547-C6CA-275B-4337-5CCE2577E728}"/>
              </a:ext>
            </a:extLst>
          </p:cNvPr>
          <p:cNvSpPr txBox="1">
            <a:spLocks/>
          </p:cNvSpPr>
          <p:nvPr/>
        </p:nvSpPr>
        <p:spPr>
          <a:xfrm>
            <a:off x="7058368" y="2048100"/>
            <a:ext cx="3762532" cy="3868018"/>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600">
                <a:solidFill>
                  <a:schemeClr val="tx1"/>
                </a:solidFill>
                <a:latin typeface="Karla"/>
              </a:rPr>
              <a:t>C1 Contract Attachment (Final Summer 2024 Expenditure Report) must be e-mailed to </a:t>
            </a:r>
            <a:r>
              <a:rPr lang="en-US" sz="2600">
                <a:solidFill>
                  <a:schemeClr val="tx1"/>
                </a:solidFill>
                <a:latin typeface="Karla"/>
                <a:hlinkClick r:id="rId2">
                  <a:extLst>
                    <a:ext uri="{A12FA001-AC4F-418D-AE19-62706E023703}">
                      <ahyp:hlinkClr xmlns:ahyp="http://schemas.microsoft.com/office/drawing/2018/hyperlinkcolor" xmlns="" val="tx"/>
                    </a:ext>
                  </a:extLst>
                </a:hlinkClick>
              </a:rPr>
              <a:t>EOF@OSHE.NJ.GOV</a:t>
            </a:r>
            <a:r>
              <a:rPr lang="en-US" sz="2600">
                <a:solidFill>
                  <a:schemeClr val="tx1"/>
                </a:solidFill>
                <a:latin typeface="Karla"/>
              </a:rPr>
              <a:t> and the EOF Executive Director by: </a:t>
            </a:r>
            <a:endParaRPr lang="en-US" sz="2600">
              <a:solidFill>
                <a:schemeClr val="tx1"/>
              </a:solidFill>
              <a:latin typeface="Karla" panose="020B0604020202020204" charset="0"/>
            </a:endParaRPr>
          </a:p>
          <a:p>
            <a:pPr marL="0" indent="0" algn="ctr">
              <a:buFont typeface="Calibri" panose="020F0502020204030204" pitchFamily="34" charset="0"/>
              <a:buNone/>
            </a:pPr>
            <a:r>
              <a:rPr lang="en-US" sz="2600" b="1">
                <a:solidFill>
                  <a:srgbClr val="FF0000"/>
                </a:solidFill>
                <a:latin typeface="Karla"/>
              </a:rPr>
              <a:t>September 23, 2024</a:t>
            </a:r>
            <a:endParaRPr lang="en-US" sz="2600" b="1">
              <a:solidFill>
                <a:srgbClr val="FF0000"/>
              </a:solidFill>
              <a:latin typeface="Karla" panose="020B0604020202020204" charset="0"/>
            </a:endParaRPr>
          </a:p>
          <a:p>
            <a:pPr algn="ctr"/>
            <a:endParaRPr lang="en-US" sz="3200" b="1">
              <a:solidFill>
                <a:srgbClr val="FF0000"/>
              </a:solidFill>
            </a:endParaRPr>
          </a:p>
        </p:txBody>
      </p:sp>
      <p:cxnSp>
        <p:nvCxnSpPr>
          <p:cNvPr id="6" name="Straight Arrow Connector 5">
            <a:extLst>
              <a:ext uri="{FF2B5EF4-FFF2-40B4-BE49-F238E27FC236}">
                <a16:creationId xmlns:a16="http://schemas.microsoft.com/office/drawing/2014/main" id="{E72F0A2C-60E8-5135-7E88-3CAE9ECD46E9}"/>
              </a:ext>
            </a:extLst>
          </p:cNvPr>
          <p:cNvCxnSpPr/>
          <p:nvPr/>
        </p:nvCxnSpPr>
        <p:spPr>
          <a:xfrm flipH="1">
            <a:off x="6091003" y="2559571"/>
            <a:ext cx="9994" cy="2500858"/>
          </a:xfrm>
          <a:prstGeom prst="straightConnector1">
            <a:avLst/>
          </a:prstGeom>
          <a:ln>
            <a:solidFill>
              <a:srgbClr val="0B39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58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6DEF8F9-FFEF-4EDB-8A06-8A7884ED42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0747CA7-2579-4FF5-95CF-E3FA65C9E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C63BD94-CA0C-4C27-BB07-89F71DEA2D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p:cNvSpPr>
            <a:spLocks noGrp="1"/>
          </p:cNvSpPr>
          <p:nvPr>
            <p:ph type="title"/>
          </p:nvPr>
        </p:nvSpPr>
        <p:spPr>
          <a:xfrm>
            <a:off x="1097280" y="286603"/>
            <a:ext cx="10058400" cy="1450757"/>
          </a:xfrm>
        </p:spPr>
        <p:txBody>
          <a:bodyPr vert="horz" lIns="91440" tIns="45720" rIns="91440" bIns="45720" rtlCol="0" anchor="b">
            <a:normAutofit/>
          </a:bodyPr>
          <a:lstStyle/>
          <a:p>
            <a:r>
              <a:rPr lang="en-US">
                <a:latin typeface="Montserrat"/>
              </a:rPr>
              <a:t>Purpose of this Training</a:t>
            </a:r>
          </a:p>
        </p:txBody>
      </p:sp>
      <p:pic>
        <p:nvPicPr>
          <p:cNvPr id="414" name="Graphic 413" descr="Wallet outline">
            <a:extLst>
              <a:ext uri="{FF2B5EF4-FFF2-40B4-BE49-F238E27FC236}">
                <a16:creationId xmlns:a16="http://schemas.microsoft.com/office/drawing/2014/main" id="{EABE4DAB-E1E8-B75B-051C-C7D8715240F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14258" y="2329542"/>
            <a:ext cx="1698172" cy="1719943"/>
          </a:xfrm>
          <a:prstGeom prst="rect">
            <a:avLst/>
          </a:prstGeom>
        </p:spPr>
      </p:pic>
      <p:pic>
        <p:nvPicPr>
          <p:cNvPr id="415" name="Graphic 414" descr="Open envelope outline">
            <a:extLst>
              <a:ext uri="{FF2B5EF4-FFF2-40B4-BE49-F238E27FC236}">
                <a16:creationId xmlns:a16="http://schemas.microsoft.com/office/drawing/2014/main" id="{3F338622-D268-1485-E23C-1A79A609E09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64360" y="2330904"/>
            <a:ext cx="1719942" cy="1719942"/>
          </a:xfrm>
          <a:prstGeom prst="rect">
            <a:avLst/>
          </a:prstGeom>
        </p:spPr>
      </p:pic>
      <p:pic>
        <p:nvPicPr>
          <p:cNvPr id="416" name="Graphic 415" descr="Contract outline">
            <a:extLst>
              <a:ext uri="{FF2B5EF4-FFF2-40B4-BE49-F238E27FC236}">
                <a16:creationId xmlns:a16="http://schemas.microsoft.com/office/drawing/2014/main" id="{D369E093-C7B2-1CB5-232C-039326E1D88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68235" y="2332265"/>
            <a:ext cx="1698171" cy="1719942"/>
          </a:xfrm>
          <a:prstGeom prst="rect">
            <a:avLst/>
          </a:prstGeom>
        </p:spPr>
      </p:pic>
      <p:sp>
        <p:nvSpPr>
          <p:cNvPr id="417" name="TextBox 416">
            <a:extLst>
              <a:ext uri="{FF2B5EF4-FFF2-40B4-BE49-F238E27FC236}">
                <a16:creationId xmlns:a16="http://schemas.microsoft.com/office/drawing/2014/main" id="{D2318014-28D1-C5CB-DA14-C8740F2885E0}"/>
              </a:ext>
            </a:extLst>
          </p:cNvPr>
          <p:cNvSpPr txBox="1"/>
          <p:nvPr/>
        </p:nvSpPr>
        <p:spPr>
          <a:xfrm>
            <a:off x="1233352" y="4503419"/>
            <a:ext cx="25712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Karla"/>
                <a:cs typeface="Calibri"/>
              </a:rPr>
              <a:t>To</a:t>
            </a:r>
            <a:r>
              <a:rPr lang="en-US" sz="1600">
                <a:latin typeface="Karla"/>
                <a:ea typeface="+mn-lt"/>
                <a:cs typeface="+mn-lt"/>
              </a:rPr>
              <a:t> provide an overview of the EOF Summer Contract and changes to the Budget Documents (Contract Attachment B2)</a:t>
            </a:r>
            <a:endParaRPr lang="en-US" sz="1600">
              <a:latin typeface="Karla"/>
            </a:endParaRPr>
          </a:p>
          <a:p>
            <a:pPr algn="ctr"/>
            <a:endParaRPr lang="en-US" sz="1600">
              <a:latin typeface="Karla"/>
              <a:cs typeface="Calibri"/>
            </a:endParaRPr>
          </a:p>
        </p:txBody>
      </p:sp>
      <p:sp>
        <p:nvSpPr>
          <p:cNvPr id="418" name="TextBox 417">
            <a:extLst>
              <a:ext uri="{FF2B5EF4-FFF2-40B4-BE49-F238E27FC236}">
                <a16:creationId xmlns:a16="http://schemas.microsoft.com/office/drawing/2014/main" id="{FD3CCD56-5A49-8D9F-3E09-2BA614776F2D}"/>
              </a:ext>
            </a:extLst>
          </p:cNvPr>
          <p:cNvSpPr txBox="1"/>
          <p:nvPr/>
        </p:nvSpPr>
        <p:spPr>
          <a:xfrm>
            <a:off x="4880067" y="4503419"/>
            <a:ext cx="257120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Karla"/>
                <a:ea typeface="+mn-lt"/>
                <a:cs typeface="+mn-lt"/>
              </a:rPr>
              <a:t>To review the allowable expenditures for the 2024 Summer Program</a:t>
            </a:r>
            <a:endParaRPr lang="en-US">
              <a:latin typeface="Karla"/>
              <a:ea typeface="+mn-lt"/>
              <a:cs typeface="+mn-lt"/>
            </a:endParaRPr>
          </a:p>
          <a:p>
            <a:pPr algn="ctr"/>
            <a:endParaRPr lang="en-US" sz="1600">
              <a:latin typeface="Karla"/>
              <a:cs typeface="Calibri"/>
            </a:endParaRPr>
          </a:p>
          <a:p>
            <a:pPr algn="ctr"/>
            <a:endParaRPr lang="en-US" sz="1600">
              <a:latin typeface="Karla"/>
              <a:cs typeface="Calibri"/>
            </a:endParaRPr>
          </a:p>
        </p:txBody>
      </p:sp>
      <p:sp>
        <p:nvSpPr>
          <p:cNvPr id="419" name="TextBox 418">
            <a:extLst>
              <a:ext uri="{FF2B5EF4-FFF2-40B4-BE49-F238E27FC236}">
                <a16:creationId xmlns:a16="http://schemas.microsoft.com/office/drawing/2014/main" id="{79A75F5B-33D9-995D-4CE1-E7DB57DC712F}"/>
              </a:ext>
            </a:extLst>
          </p:cNvPr>
          <p:cNvSpPr txBox="1"/>
          <p:nvPr/>
        </p:nvSpPr>
        <p:spPr>
          <a:xfrm>
            <a:off x="8341723" y="4503419"/>
            <a:ext cx="25712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Karla"/>
                <a:ea typeface="+mn-lt"/>
                <a:cs typeface="+mn-lt"/>
              </a:rPr>
              <a:t>To review the process of completing the 2024 Summer Budget and submission deadlines</a:t>
            </a:r>
            <a:endParaRPr lang="en-US">
              <a:latin typeface="Karla"/>
              <a:cs typeface="Calibri"/>
            </a:endParaRPr>
          </a:p>
        </p:txBody>
      </p:sp>
    </p:spTree>
    <p:extLst>
      <p:ext uri="{BB962C8B-B14F-4D97-AF65-F5344CB8AC3E}">
        <p14:creationId xmlns:p14="http://schemas.microsoft.com/office/powerpoint/2010/main" val="60171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02216" y="536974"/>
            <a:ext cx="11178683" cy="830650"/>
          </a:xfrm>
        </p:spPr>
        <p:txBody>
          <a:bodyPr>
            <a:noAutofit/>
          </a:bodyPr>
          <a:lstStyle/>
          <a:p>
            <a:r>
              <a:rPr lang="en-US" sz="4200">
                <a:latin typeface="Montserrat"/>
              </a:rPr>
              <a:t>EOF Program Liaison Assignments</a:t>
            </a:r>
          </a:p>
        </p:txBody>
      </p:sp>
      <p:graphicFrame>
        <p:nvGraphicFramePr>
          <p:cNvPr id="4" name="Table 3">
            <a:extLst>
              <a:ext uri="{FF2B5EF4-FFF2-40B4-BE49-F238E27FC236}">
                <a16:creationId xmlns:a16="http://schemas.microsoft.com/office/drawing/2014/main" id="{1573ECB0-FE3A-9F02-7E49-725E5429E63C}"/>
              </a:ext>
            </a:extLst>
          </p:cNvPr>
          <p:cNvGraphicFramePr>
            <a:graphicFrameLocks noGrp="1"/>
          </p:cNvGraphicFramePr>
          <p:nvPr>
            <p:extLst>
              <p:ext uri="{D42A27DB-BD31-4B8C-83A1-F6EECF244321}">
                <p14:modId xmlns:p14="http://schemas.microsoft.com/office/powerpoint/2010/main" val="704909307"/>
              </p:ext>
            </p:extLst>
          </p:nvPr>
        </p:nvGraphicFramePr>
        <p:xfrm>
          <a:off x="609600" y="1534885"/>
          <a:ext cx="10919448" cy="4599344"/>
        </p:xfrm>
        <a:graphic>
          <a:graphicData uri="http://schemas.openxmlformats.org/drawingml/2006/table">
            <a:tbl>
              <a:tblPr firstRow="1" bandRow="1">
                <a:tableStyleId>{5940675A-B579-460E-94D1-54222C63F5DA}</a:tableStyleId>
              </a:tblPr>
              <a:tblGrid>
                <a:gridCol w="2729862">
                  <a:extLst>
                    <a:ext uri="{9D8B030D-6E8A-4147-A177-3AD203B41FA5}">
                      <a16:colId xmlns:a16="http://schemas.microsoft.com/office/drawing/2014/main" val="706722581"/>
                    </a:ext>
                  </a:extLst>
                </a:gridCol>
                <a:gridCol w="2729862">
                  <a:extLst>
                    <a:ext uri="{9D8B030D-6E8A-4147-A177-3AD203B41FA5}">
                      <a16:colId xmlns:a16="http://schemas.microsoft.com/office/drawing/2014/main" val="3244032687"/>
                    </a:ext>
                  </a:extLst>
                </a:gridCol>
                <a:gridCol w="2729862">
                  <a:extLst>
                    <a:ext uri="{9D8B030D-6E8A-4147-A177-3AD203B41FA5}">
                      <a16:colId xmlns:a16="http://schemas.microsoft.com/office/drawing/2014/main" val="536174831"/>
                    </a:ext>
                  </a:extLst>
                </a:gridCol>
                <a:gridCol w="2729862">
                  <a:extLst>
                    <a:ext uri="{9D8B030D-6E8A-4147-A177-3AD203B41FA5}">
                      <a16:colId xmlns:a16="http://schemas.microsoft.com/office/drawing/2014/main" val="1923173408"/>
                    </a:ext>
                  </a:extLst>
                </a:gridCol>
              </a:tblGrid>
              <a:tr h="195422">
                <a:tc>
                  <a:txBody>
                    <a:bodyPr/>
                    <a:lstStyle/>
                    <a:p>
                      <a:pPr algn="ctr"/>
                      <a:r>
                        <a:rPr lang="en-US" sz="800">
                          <a:effectLst/>
                        </a:rPr>
                        <a:t>HASANI CARTER</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PETER COLLAZO</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HEMA PATEL</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STEPHANIE SHANKLIN</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05312406"/>
                  </a:ext>
                </a:extLst>
              </a:tr>
              <a:tr h="218413">
                <a:tc>
                  <a:txBody>
                    <a:bodyPr/>
                    <a:lstStyle/>
                    <a:p>
                      <a:pPr algn="ctr"/>
                      <a:r>
                        <a:rPr lang="en-US" sz="800">
                          <a:effectLst/>
                        </a:rPr>
                        <a:t>Email: hasani.carter@oshe.nj.gov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Email: peter.collazo@oshe.nj.gov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Email: hema.patel@oshe.nj.gov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Email: stephanie.shanklin@oshe.nj.gov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744120516"/>
                  </a:ext>
                </a:extLst>
              </a:tr>
              <a:tr h="218413">
                <a:tc>
                  <a:txBody>
                    <a:bodyPr/>
                    <a:lstStyle/>
                    <a:p>
                      <a:pPr algn="ctr"/>
                      <a:r>
                        <a:rPr lang="en-US" sz="800">
                          <a:effectLst/>
                        </a:rPr>
                        <a:t>Rutgers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County College of Morris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Bergen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Atlantic Cape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0222349"/>
                  </a:ext>
                </a:extLst>
              </a:tr>
              <a:tr h="218413">
                <a:tc>
                  <a:txBody>
                    <a:bodyPr/>
                    <a:lstStyle/>
                    <a:p>
                      <a:pPr algn="ctr"/>
                      <a:r>
                        <a:rPr lang="en-US" sz="800">
                          <a:effectLst/>
                        </a:rPr>
                        <a:t>Rutgers University - College of Nursing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Felician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Brookdale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Caldwell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56471031"/>
                  </a:ext>
                </a:extLst>
              </a:tr>
              <a:tr h="218413">
                <a:tc>
                  <a:txBody>
                    <a:bodyPr/>
                    <a:lstStyle/>
                    <a:p>
                      <a:pPr algn="ctr"/>
                      <a:r>
                        <a:rPr lang="en-US" sz="800">
                          <a:effectLst/>
                        </a:rPr>
                        <a:t>Rutgers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Middlesex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Essex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Camden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28161572"/>
                  </a:ext>
                </a:extLst>
              </a:tr>
              <a:tr h="218413">
                <a:tc>
                  <a:txBody>
                    <a:bodyPr/>
                    <a:lstStyle/>
                    <a:p>
                      <a:pPr algn="ctr"/>
                      <a:r>
                        <a:rPr lang="en-US" sz="800">
                          <a:effectLst/>
                        </a:rPr>
                        <a:t>Rutgers University - Graduate Education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Monmouth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Florham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Centenary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837403"/>
                  </a:ext>
                </a:extLst>
              </a:tr>
              <a:tr h="218413">
                <a:tc>
                  <a:txBody>
                    <a:bodyPr/>
                    <a:lstStyle/>
                    <a:p>
                      <a:pPr algn="ctr"/>
                      <a:r>
                        <a:rPr lang="en-US" sz="800">
                          <a:effectLst/>
                        </a:rPr>
                        <a:t>Rutgers University - Graduate Studies (except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Ramapo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Metropolitan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Drew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36048561"/>
                  </a:ext>
                </a:extLst>
              </a:tr>
              <a:tr h="218413">
                <a:tc>
                  <a:txBody>
                    <a:bodyPr/>
                    <a:lstStyle/>
                    <a:p>
                      <a:pPr algn="ctr"/>
                      <a:r>
                        <a:rPr lang="en-US" sz="800">
                          <a:effectLst/>
                        </a:rPr>
                        <a:t>Rutgers University - New Jersey Medical School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Graduate (Only)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Hudson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Georgian Court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93928892"/>
                  </a:ext>
                </a:extLst>
              </a:tr>
              <a:tr h="218413">
                <a:tc>
                  <a:txBody>
                    <a:bodyPr/>
                    <a:lstStyle/>
                    <a:p>
                      <a:pPr algn="ctr"/>
                      <a:r>
                        <a:rPr lang="en-US" sz="800">
                          <a:effectLst/>
                        </a:rPr>
                        <a:t>Rutgers University - Newark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Pre-Matric</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Kean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68553876"/>
                  </a:ext>
                </a:extLst>
              </a:tr>
              <a:tr h="218413">
                <a:tc>
                  <a:txBody>
                    <a:bodyPr/>
                    <a:lstStyle/>
                    <a:p>
                      <a:pPr algn="ctr"/>
                      <a:r>
                        <a:rPr lang="en-US" sz="800">
                          <a:effectLst/>
                        </a:rPr>
                        <a:t>Rutgers University - ODASIS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Summer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Mercer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Bloomfield</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31779128"/>
                  </a:ext>
                </a:extLst>
              </a:tr>
              <a:tr h="218413">
                <a:tc>
                  <a:txBody>
                    <a:bodyPr/>
                    <a:lstStyle/>
                    <a:p>
                      <a:pPr algn="ctr"/>
                      <a:r>
                        <a:rPr lang="en-US" sz="800">
                          <a:effectLst/>
                        </a:rPr>
                        <a:t>Rutgers University - Office of EOF Administration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City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Health Careers Program</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6737114"/>
                  </a:ext>
                </a:extLst>
              </a:tr>
              <a:tr h="218413">
                <a:tc>
                  <a:txBody>
                    <a:bodyPr/>
                    <a:lstStyle/>
                    <a:p>
                      <a:pPr algn="ctr"/>
                      <a:r>
                        <a:rPr lang="en-US" sz="800">
                          <a:effectLst/>
                        </a:rPr>
                        <a:t>Rutgers University - Robert Wood Johnson Medical School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Graduate (Only)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Rider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76603074"/>
                  </a:ext>
                </a:extLst>
              </a:tr>
              <a:tr h="218413">
                <a:tc>
                  <a:txBody>
                    <a:bodyPr/>
                    <a:lstStyle/>
                    <a:p>
                      <a:pPr algn="ctr"/>
                      <a:r>
                        <a:rPr lang="en-US" sz="800">
                          <a:effectLst/>
                        </a:rPr>
                        <a:t>Rutgers University - School of Arts and Sciences (New Brunswick)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PULSE Program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Ocean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at Burlington County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3658754"/>
                  </a:ext>
                </a:extLst>
              </a:tr>
              <a:tr h="218413">
                <a:tc>
                  <a:txBody>
                    <a:bodyPr/>
                    <a:lstStyle/>
                    <a:p>
                      <a:pPr algn="ctr"/>
                      <a:r>
                        <a:rPr lang="en-US" sz="800">
                          <a:effectLst/>
                        </a:rPr>
                        <a:t>Rutgers University - School of Engineering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Glassboro</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Passaic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Cumberland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2927931"/>
                  </a:ext>
                </a:extLst>
              </a:tr>
              <a:tr h="249676">
                <a:tc>
                  <a:txBody>
                    <a:bodyPr/>
                    <a:lstStyle/>
                    <a:p>
                      <a:pPr algn="ctr"/>
                      <a:r>
                        <a:rPr lang="en-US" sz="800">
                          <a:effectLst/>
                        </a:rPr>
                        <a:t>Rutgers University - School of Environmental and Biological Sciences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Raritan Valley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Gloucester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60170774"/>
                  </a:ext>
                </a:extLst>
              </a:tr>
              <a:tr h="218413">
                <a:tc>
                  <a:txBody>
                    <a:bodyPr/>
                    <a:lstStyle/>
                    <a:p>
                      <a:pPr algn="ctr"/>
                      <a:r>
                        <a:rPr lang="en-US" sz="800">
                          <a:effectLst/>
                        </a:rPr>
                        <a:t>Rutgers University - School of Health Professions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Saint Peter's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Sussex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 Law</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48018251"/>
                  </a:ext>
                </a:extLst>
              </a:tr>
              <a:tr h="218413">
                <a:tc>
                  <a:txBody>
                    <a:bodyPr/>
                    <a:lstStyle/>
                    <a:p>
                      <a:pPr algn="ctr"/>
                      <a:r>
                        <a:rPr lang="en-US" sz="800">
                          <a:effectLst/>
                        </a:rPr>
                        <a:t>Rutgers University - School of Pharmacy</a:t>
                      </a:r>
                      <a:endParaRPr lang="en-US" sz="800">
                        <a:effectLst/>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Salem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The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University - Main</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1231177"/>
                  </a:ext>
                </a:extLst>
              </a:tr>
              <a:tr h="218413">
                <a:tc>
                  <a:txBody>
                    <a:bodyPr/>
                    <a:lstStyle/>
                    <a:p>
                      <a:pPr algn="ctr"/>
                      <a:r>
                        <a:rPr lang="en-US" sz="800">
                          <a:effectLst/>
                        </a:rPr>
                        <a:t>Rutgers University - Summer Grads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St. Elizabeth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800">
                          <a:effectLst/>
                        </a:rPr>
                        <a:t>Union College of U</a:t>
                      </a:r>
                      <a:r>
                        <a:rPr lang="en-US" sz="800" b="0" i="0" u="none" strike="noStrike" noProof="0">
                          <a:effectLst/>
                          <a:latin typeface="Calibri"/>
                        </a:rPr>
                        <a:t>nion County, NJ</a:t>
                      </a:r>
                      <a:endParaRPr lang="en-US" sz="80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Pre-Legal</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4132357"/>
                  </a:ext>
                </a:extLst>
              </a:tr>
              <a:tr h="218413">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Stevens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Warren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Pre-Med/Pre-Dent Plus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0577"/>
                  </a:ext>
                </a:extLst>
              </a:tr>
              <a:tr h="222812">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William Paterson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Atlantic City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026566"/>
                  </a:ext>
                </a:extLst>
              </a:tr>
              <a:tr h="218413">
                <a:tc>
                  <a:txBody>
                    <a:bodyPr/>
                    <a:lstStyle/>
                    <a:p>
                      <a:pPr algn="ctr"/>
                      <a:endParaRPr lang="en-US" sz="800">
                        <a:effectLst/>
                        <a:latin typeface="Times New Roman" panose="02020603050405020304" pitchFamily="18" charset="0"/>
                        <a:cs typeface="Times New Roman" panose="02020603050405020304" pitchFamily="18" charset="0"/>
                      </a:endParaRPr>
                    </a:p>
                  </a:txBody>
                  <a:tcPr marL="0" marR="0" marT="0" marB="0" anchor="ctr">
                    <a:lnR w="12700" cmpd="sng">
                      <a:noFill/>
                    </a:lnR>
                    <a:lnT w="12700" cmpd="sng">
                      <a:noFill/>
                    </a:lnT>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Galloway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87479"/>
                  </a:ext>
                </a:extLst>
              </a:tr>
            </a:tbl>
          </a:graphicData>
        </a:graphic>
      </p:graphicFrame>
    </p:spTree>
    <p:extLst>
      <p:ext uri="{BB962C8B-B14F-4D97-AF65-F5344CB8AC3E}">
        <p14:creationId xmlns:p14="http://schemas.microsoft.com/office/powerpoint/2010/main" val="1405067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01196" y="982459"/>
            <a:ext cx="8153400" cy="1446550"/>
          </a:xfrm>
          <a:prstGeom prst="rect">
            <a:avLst/>
          </a:prstGeom>
          <a:noFill/>
        </p:spPr>
        <p:txBody>
          <a:bodyPr wrap="square" lIns="91440" tIns="45720" rIns="91440" bIns="45720" rtlCol="0" anchor="t">
            <a:spAutoFit/>
          </a:bodyPr>
          <a:lstStyle/>
          <a:p>
            <a:pPr algn="ctr"/>
            <a:r>
              <a:rPr lang="en-US" sz="4400" b="1">
                <a:solidFill>
                  <a:srgbClr val="093953"/>
                </a:solidFill>
                <a:latin typeface="Montserrat"/>
              </a:rPr>
              <a:t>OSHE/EOF Campus Resources</a:t>
            </a:r>
            <a:r>
              <a:rPr lang="en-US" sz="4400">
                <a:latin typeface="Montserrat"/>
              </a:rPr>
              <a:t> Website</a:t>
            </a:r>
            <a:endParaRPr lang="en-US" sz="4400">
              <a:latin typeface="Montserrat"/>
              <a:cs typeface="Arial"/>
            </a:endParaRPr>
          </a:p>
        </p:txBody>
      </p:sp>
      <p:sp>
        <p:nvSpPr>
          <p:cNvPr id="2" name="TextBox 1">
            <a:extLst>
              <a:ext uri="{FF2B5EF4-FFF2-40B4-BE49-F238E27FC236}">
                <a16:creationId xmlns:a16="http://schemas.microsoft.com/office/drawing/2014/main" id="{609E9912-EB22-4C69-CBAF-E30E70F608B1}"/>
              </a:ext>
            </a:extLst>
          </p:cNvPr>
          <p:cNvSpPr txBox="1"/>
          <p:nvPr/>
        </p:nvSpPr>
        <p:spPr>
          <a:xfrm>
            <a:off x="2137466" y="3241218"/>
            <a:ext cx="7928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Karla"/>
                <a:hlinkClick r:id="rId3"/>
              </a:rPr>
              <a:t>https://www.nj.gov/highereducation/EOF/EOF_Program_Resources.shtml</a:t>
            </a:r>
            <a:endParaRPr lang="en-US"/>
          </a:p>
        </p:txBody>
      </p:sp>
    </p:spTree>
    <p:extLst>
      <p:ext uri="{BB962C8B-B14F-4D97-AF65-F5344CB8AC3E}">
        <p14:creationId xmlns:p14="http://schemas.microsoft.com/office/powerpoint/2010/main" val="682094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0880725" y="6459538"/>
            <a:ext cx="1311275" cy="365125"/>
          </a:xfrm>
          <a:prstGeom prst="rect">
            <a:avLst/>
          </a:prstGeom>
        </p:spPr>
        <p:txBody>
          <a:bodyPr/>
          <a:lstStyle/>
          <a:p>
            <a:fld id="{82E0CA47-81CF-4842-A6CE-0A6037062406}" type="slidenum">
              <a:rPr lang="en-US" dirty="0" smtClean="0"/>
              <a:pPr/>
              <a:t>22</a:t>
            </a:fld>
            <a:endParaRPr lang="en-US"/>
          </a:p>
        </p:txBody>
      </p:sp>
      <p:pic>
        <p:nvPicPr>
          <p:cNvPr id="2" name="Picture 1" descr="The Art of Asking Questions">
            <a:extLst>
              <a:ext uri="{FF2B5EF4-FFF2-40B4-BE49-F238E27FC236}">
                <a16:creationId xmlns:a16="http://schemas.microsoft.com/office/drawing/2014/main" id="{F24E2048-C5E1-44DE-7703-7C777286E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4" r="-312" b="227"/>
          <a:stretch/>
        </p:blipFill>
        <p:spPr bwMode="auto">
          <a:xfrm>
            <a:off x="-1592" y="4017689"/>
            <a:ext cx="5361534" cy="284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7116E769-DAB1-968D-69FA-9419CC5402C7}"/>
              </a:ext>
            </a:extLst>
          </p:cNvPr>
          <p:cNvSpPr txBox="1"/>
          <p:nvPr/>
        </p:nvSpPr>
        <p:spPr>
          <a:xfrm>
            <a:off x="4077940" y="1713915"/>
            <a:ext cx="4031156"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a:latin typeface="Century Gothic"/>
              </a:rPr>
              <a:t>QUESTIONS?</a:t>
            </a:r>
          </a:p>
        </p:txBody>
      </p:sp>
      <p:pic>
        <p:nvPicPr>
          <p:cNvPr id="5" name="Picture 4" descr="The Art of Asking Questions">
            <a:extLst>
              <a:ext uri="{FF2B5EF4-FFF2-40B4-BE49-F238E27FC236}">
                <a16:creationId xmlns:a16="http://schemas.microsoft.com/office/drawing/2014/main" id="{D03FFBD4-107F-AD27-22A1-8C4F1FD33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 b="194"/>
          <a:stretch/>
        </p:blipFill>
        <p:spPr bwMode="auto">
          <a:xfrm>
            <a:off x="5009931" y="4017689"/>
            <a:ext cx="5645597" cy="2842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Art of Asking Questions">
            <a:extLst>
              <a:ext uri="{FF2B5EF4-FFF2-40B4-BE49-F238E27FC236}">
                <a16:creationId xmlns:a16="http://schemas.microsoft.com/office/drawing/2014/main" id="{44CEF862-6604-542B-F4D9-0A34B174E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 t="3385" r="67088" b="-3077"/>
          <a:stretch/>
        </p:blipFill>
        <p:spPr bwMode="auto">
          <a:xfrm>
            <a:off x="10317654" y="4105275"/>
            <a:ext cx="1876954" cy="283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74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107" y="479128"/>
            <a:ext cx="9070365" cy="17444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97947" y="3013231"/>
            <a:ext cx="6600343" cy="2062103"/>
          </a:xfrm>
          <a:prstGeom prst="rect">
            <a:avLst/>
          </a:prstGeom>
        </p:spPr>
        <p:txBody>
          <a:bodyPr wrap="square">
            <a:spAutoFit/>
          </a:bodyPr>
          <a:lstStyle/>
          <a:p>
            <a:pPr algn="ctr"/>
            <a:r>
              <a:rPr lang="en-US" sz="7200" b="1">
                <a:latin typeface="Montserrat" panose="020B0604020202020204" charset="0"/>
                <a:ea typeface="Microsoft JhengHei" panose="020B0604030504040204" pitchFamily="34" charset="-120"/>
              </a:rPr>
              <a:t>Thank You!</a:t>
            </a:r>
            <a:r>
              <a:rPr lang="en-US" sz="2800">
                <a:latin typeface="Montserrat" panose="020B0604020202020204" charset="0"/>
              </a:rPr>
              <a:t/>
            </a:r>
            <a:br>
              <a:rPr lang="en-US" sz="2800">
                <a:latin typeface="Montserrat" panose="020B0604020202020204" charset="0"/>
              </a:rPr>
            </a:br>
            <a:r>
              <a:rPr lang="en-US" sz="2800">
                <a:latin typeface="Montserrat" panose="020B0604020202020204" charset="0"/>
              </a:rPr>
              <a:t>We look forward to working with you</a:t>
            </a:r>
            <a:endParaRPr lang="en-US" sz="2800" b="1">
              <a:latin typeface="Montserrat" panose="020B0604020202020204" charset="0"/>
              <a:ea typeface="Microsoft JhengHei" panose="020B0604030504040204" pitchFamily="34" charset="-120"/>
            </a:endParaRPr>
          </a:p>
        </p:txBody>
      </p:sp>
      <p:sp>
        <p:nvSpPr>
          <p:cNvPr id="3" name="Slide Number Placeholder 2"/>
          <p:cNvSpPr>
            <a:spLocks noGrp="1"/>
          </p:cNvSpPr>
          <p:nvPr>
            <p:ph type="sldNum" sz="quarter" idx="12"/>
          </p:nvPr>
        </p:nvSpPr>
        <p:spPr/>
        <p:txBody>
          <a:bodyPr/>
          <a:lstStyle/>
          <a:p>
            <a:fld id="{82E0CA47-81CF-4842-A6CE-0A6037062406}" type="slidenum">
              <a:rPr lang="en-US" dirty="0" smtClean="0"/>
              <a:pPr/>
              <a:t>23</a:t>
            </a:fld>
            <a:endParaRPr lang="en-US"/>
          </a:p>
        </p:txBody>
      </p:sp>
    </p:spTree>
    <p:extLst>
      <p:ext uri="{BB962C8B-B14F-4D97-AF65-F5344CB8AC3E}">
        <p14:creationId xmlns:p14="http://schemas.microsoft.com/office/powerpoint/2010/main" val="298456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EA28B-DD19-FC63-99C8-6AB09582341B}"/>
              </a:ext>
            </a:extLst>
          </p:cNvPr>
          <p:cNvSpPr>
            <a:spLocks noGrp="1"/>
          </p:cNvSpPr>
          <p:nvPr>
            <p:ph sz="half" idx="1"/>
          </p:nvPr>
        </p:nvSpPr>
        <p:spPr>
          <a:xfrm>
            <a:off x="1098426" y="1965477"/>
            <a:ext cx="3301178" cy="3777858"/>
          </a:xfrm>
        </p:spPr>
        <p:txBody>
          <a:bodyPr vert="horz" lIns="0" tIns="45720" rIns="0" bIns="45720" rtlCol="0" anchor="t">
            <a:noAutofit/>
          </a:bodyPr>
          <a:lstStyle/>
          <a:p>
            <a:pPr>
              <a:lnSpc>
                <a:spcPct val="100000"/>
              </a:lnSpc>
              <a:spcBef>
                <a:spcPts val="0"/>
              </a:spcBef>
              <a:spcAft>
                <a:spcPts val="0"/>
              </a:spcAft>
            </a:pPr>
            <a:r>
              <a:rPr lang="en-US" sz="1600">
                <a:latin typeface="Karla"/>
                <a:cs typeface="Calibri"/>
              </a:rPr>
              <a:t>Dr. Hasani Carter </a:t>
            </a:r>
            <a:r>
              <a:rPr lang="en-US" sz="1600" b="1">
                <a:latin typeface="Karla"/>
                <a:cs typeface="Calibri"/>
              </a:rPr>
              <a:t>     </a:t>
            </a:r>
            <a:endParaRPr lang="en-US" sz="1600">
              <a:latin typeface="Karla"/>
              <a:cs typeface="Calibri"/>
            </a:endParaRPr>
          </a:p>
          <a:p>
            <a:pPr>
              <a:lnSpc>
                <a:spcPct val="100000"/>
              </a:lnSpc>
              <a:spcBef>
                <a:spcPts val="0"/>
              </a:spcBef>
              <a:spcAft>
                <a:spcPts val="0"/>
              </a:spcAft>
            </a:pPr>
            <a:r>
              <a:rPr lang="en-US" sz="1600">
                <a:latin typeface="Karla"/>
                <a:cs typeface="Calibri"/>
                <a:hlinkClick r:id="rId2"/>
              </a:rPr>
              <a:t>Hasani.Carter@oshe.nj.gov</a:t>
            </a:r>
            <a:r>
              <a:rPr lang="en-US" sz="160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Peter Collazo    </a:t>
            </a:r>
          </a:p>
          <a:p>
            <a:pPr>
              <a:lnSpc>
                <a:spcPct val="100000"/>
              </a:lnSpc>
              <a:spcBef>
                <a:spcPts val="0"/>
              </a:spcBef>
              <a:spcAft>
                <a:spcPts val="0"/>
              </a:spcAft>
            </a:pPr>
            <a:r>
              <a:rPr lang="en-US" sz="1600">
                <a:latin typeface="Karla"/>
                <a:cs typeface="Calibri"/>
                <a:hlinkClick r:id="rId3"/>
              </a:rPr>
              <a:t>Peter.Collazo@oshe.nj.gov</a:t>
            </a:r>
            <a:r>
              <a:rPr lang="en-US" sz="160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Hema Patel</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4"/>
              </a:rPr>
              <a:t>Hema.Patel@oshe.nj.gov</a:t>
            </a:r>
            <a:endParaRPr lang="en-US" sz="1600">
              <a:latin typeface="Karla"/>
              <a:ea typeface="+mn-lt"/>
              <a:cs typeface="+mn-lt"/>
            </a:endParaRP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Catherine Sackey</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5"/>
              </a:rPr>
              <a:t>Catherine.Sackey@oshe.nj.gov</a:t>
            </a:r>
            <a:endParaRPr lang="en-US" sz="1600">
              <a:latin typeface="Karla"/>
              <a:ea typeface="+mn-lt"/>
              <a:cs typeface="+mn-lt"/>
            </a:endParaRP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Dr. Stephanie Shanklin</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5"/>
              </a:rPr>
              <a:t>Stephanie.Shanklin@oshe.nj.gov</a:t>
            </a:r>
            <a:endParaRPr lang="en-US" sz="1600">
              <a:latin typeface="Karla"/>
              <a:ea typeface="+mn-lt"/>
              <a:cs typeface="+mn-lt"/>
            </a:endParaRPr>
          </a:p>
          <a:p>
            <a:pPr>
              <a:lnSpc>
                <a:spcPct val="100000"/>
              </a:lnSpc>
              <a:spcBef>
                <a:spcPts val="0"/>
              </a:spcBef>
              <a:spcAft>
                <a:spcPts val="0"/>
              </a:spcAft>
            </a:pPr>
            <a:endParaRPr lang="en-US" sz="1600">
              <a:ea typeface="+mn-lt"/>
              <a:cs typeface="+mn-lt"/>
            </a:endParaRPr>
          </a:p>
        </p:txBody>
      </p:sp>
      <p:sp>
        <p:nvSpPr>
          <p:cNvPr id="4" name="Content Placeholder 3">
            <a:extLst>
              <a:ext uri="{FF2B5EF4-FFF2-40B4-BE49-F238E27FC236}">
                <a16:creationId xmlns:a16="http://schemas.microsoft.com/office/drawing/2014/main" id="{677D2149-7AA1-E89D-F3E4-614FAA4F5B99}"/>
              </a:ext>
            </a:extLst>
          </p:cNvPr>
          <p:cNvSpPr>
            <a:spLocks noGrp="1"/>
          </p:cNvSpPr>
          <p:nvPr>
            <p:ph sz="half" idx="2"/>
          </p:nvPr>
        </p:nvSpPr>
        <p:spPr>
          <a:xfrm>
            <a:off x="8150134" y="1965478"/>
            <a:ext cx="3009271" cy="4023360"/>
          </a:xfrm>
        </p:spPr>
        <p:txBody>
          <a:bodyPr vert="horz" lIns="0" tIns="45720" rIns="0" bIns="45720" rtlCol="0" anchor="t">
            <a:normAutofit/>
          </a:bodyPr>
          <a:lstStyle/>
          <a:p>
            <a:pPr>
              <a:lnSpc>
                <a:spcPct val="100000"/>
              </a:lnSpc>
              <a:spcBef>
                <a:spcPts val="0"/>
              </a:spcBef>
              <a:spcAft>
                <a:spcPts val="0"/>
              </a:spcAft>
            </a:pPr>
            <a:r>
              <a:rPr lang="en-US" sz="1600" u="sng">
                <a:latin typeface="Karla"/>
                <a:cs typeface="Calibri"/>
              </a:rPr>
              <a:t>OSHE Finance</a:t>
            </a:r>
            <a:endParaRPr lang="en-US" sz="1600">
              <a:latin typeface="Karla"/>
              <a:ea typeface="+mn-lt"/>
              <a:cs typeface="+mn-lt"/>
            </a:endParaRPr>
          </a:p>
          <a:p>
            <a:pPr>
              <a:lnSpc>
                <a:spcPct val="100000"/>
              </a:lnSpc>
              <a:spcBef>
                <a:spcPts val="0"/>
              </a:spcBef>
              <a:spcAft>
                <a:spcPts val="0"/>
              </a:spcAft>
            </a:pPr>
            <a:r>
              <a:rPr lang="en-US" sz="800" b="1">
                <a:latin typeface="Karla"/>
                <a:ea typeface="+mn-lt"/>
                <a:cs typeface="+mn-lt"/>
              </a:rPr>
              <a:t>     </a:t>
            </a:r>
          </a:p>
          <a:p>
            <a:pPr>
              <a:lnSpc>
                <a:spcPct val="100000"/>
              </a:lnSpc>
              <a:spcBef>
                <a:spcPts val="0"/>
              </a:spcBef>
              <a:spcAft>
                <a:spcPts val="0"/>
              </a:spcAft>
            </a:pPr>
            <a:r>
              <a:rPr lang="en-US" sz="1600">
                <a:latin typeface="Karla"/>
                <a:ea typeface="+mn-lt"/>
                <a:cs typeface="+mn-lt"/>
              </a:rPr>
              <a:t>Tiffany Hazzard</a:t>
            </a:r>
            <a:endParaRPr lang="en-US">
              <a:latin typeface="Karla"/>
            </a:endParaRPr>
          </a:p>
          <a:p>
            <a:pPr>
              <a:lnSpc>
                <a:spcPct val="100000"/>
              </a:lnSpc>
              <a:spcBef>
                <a:spcPts val="0"/>
              </a:spcBef>
              <a:spcAft>
                <a:spcPts val="0"/>
              </a:spcAft>
            </a:pPr>
            <a:r>
              <a:rPr lang="en-US" sz="1600" u="sng">
                <a:solidFill>
                  <a:schemeClr val="accent1"/>
                </a:solidFill>
                <a:latin typeface="Karla"/>
                <a:cs typeface="Calibri"/>
                <a:hlinkClick r:id="rId6">
                  <a:extLst>
                    <a:ext uri="{A12FA001-AC4F-418D-AE19-62706E023703}">
                      <ahyp:hlinkClr xmlns:ahyp="http://schemas.microsoft.com/office/drawing/2018/hyperlinkcolor" xmlns="" val="tx"/>
                    </a:ext>
                  </a:extLst>
                </a:hlinkClick>
              </a:rPr>
              <a:t>Tiffany.Hazzard@oshe.nj.gov</a:t>
            </a:r>
            <a:endParaRPr lang="en-US" sz="1600">
              <a:solidFill>
                <a:schemeClr val="accent1"/>
              </a:solidFill>
              <a:latin typeface="Karla"/>
              <a:ea typeface="+mn-lt"/>
              <a:cs typeface="+mn-lt"/>
            </a:endParaRPr>
          </a:p>
          <a:p>
            <a:pPr>
              <a:lnSpc>
                <a:spcPct val="100000"/>
              </a:lnSpc>
              <a:spcBef>
                <a:spcPts val="0"/>
              </a:spcBef>
              <a:spcAft>
                <a:spcPts val="0"/>
              </a:spcAft>
            </a:pPr>
            <a:endParaRPr lang="en-US" sz="1600" u="sng">
              <a:solidFill>
                <a:schemeClr val="accent1"/>
              </a:solidFill>
              <a:latin typeface="Karla"/>
              <a:cs typeface="Calibri"/>
            </a:endParaRPr>
          </a:p>
          <a:p>
            <a:pPr>
              <a:lnSpc>
                <a:spcPct val="100000"/>
              </a:lnSpc>
              <a:spcBef>
                <a:spcPts val="0"/>
              </a:spcBef>
              <a:spcAft>
                <a:spcPts val="0"/>
              </a:spcAft>
            </a:pPr>
            <a:r>
              <a:rPr lang="en-US" sz="1600">
                <a:latin typeface="Karla"/>
                <a:cs typeface="Calibri"/>
              </a:rPr>
              <a:t>Kevin </a:t>
            </a:r>
            <a:r>
              <a:rPr lang="en-US" sz="1600" err="1">
                <a:latin typeface="Karla"/>
                <a:cs typeface="Calibri"/>
              </a:rPr>
              <a:t>Kobylowski</a:t>
            </a:r>
            <a:endParaRPr lang="en-US" sz="1600">
              <a:latin typeface="Karla"/>
              <a:cs typeface="Calibri"/>
            </a:endParaRPr>
          </a:p>
          <a:p>
            <a:pPr>
              <a:lnSpc>
                <a:spcPct val="100000"/>
              </a:lnSpc>
              <a:spcBef>
                <a:spcPts val="0"/>
              </a:spcBef>
              <a:spcAft>
                <a:spcPts val="0"/>
              </a:spcAft>
            </a:pPr>
            <a:r>
              <a:rPr lang="en-US" sz="1600" u="sng">
                <a:solidFill>
                  <a:schemeClr val="accent1"/>
                </a:solidFill>
                <a:latin typeface="Karla"/>
                <a:cs typeface="Calibri"/>
                <a:hlinkClick r:id="rId7">
                  <a:extLst>
                    <a:ext uri="{A12FA001-AC4F-418D-AE19-62706E023703}">
                      <ahyp:hlinkClr xmlns:ahyp="http://schemas.microsoft.com/office/drawing/2018/hyperlinkcolor" xmlns="" val="tx"/>
                    </a:ext>
                  </a:extLst>
                </a:hlinkClick>
              </a:rPr>
              <a:t>Kevin.Kobylowski@oshe.nj.gov</a:t>
            </a:r>
            <a:endParaRPr lang="en-US" sz="1600">
              <a:solidFill>
                <a:schemeClr val="accent1"/>
              </a:solidFill>
              <a:latin typeface="Karla"/>
              <a:ea typeface="+mn-lt"/>
              <a:cs typeface="+mn-lt"/>
            </a:endParaRPr>
          </a:p>
        </p:txBody>
      </p:sp>
      <p:sp>
        <p:nvSpPr>
          <p:cNvPr id="5" name="Slide Number Placeholder 4">
            <a:extLst>
              <a:ext uri="{FF2B5EF4-FFF2-40B4-BE49-F238E27FC236}">
                <a16:creationId xmlns:a16="http://schemas.microsoft.com/office/drawing/2014/main" id="{6EF8167C-D4B9-6BA5-387A-2261D532AB4C}"/>
              </a:ext>
            </a:extLst>
          </p:cNvPr>
          <p:cNvSpPr>
            <a:spLocks noGrp="1"/>
          </p:cNvSpPr>
          <p:nvPr>
            <p:ph type="sldNum" sz="quarter" idx="12"/>
          </p:nvPr>
        </p:nvSpPr>
        <p:spPr/>
        <p:txBody>
          <a:bodyPr/>
          <a:lstStyle/>
          <a:p>
            <a:fld id="{82E0CA47-81CF-4842-A6CE-0A6037062406}" type="slidenum">
              <a:rPr lang="en-US" smtClean="0"/>
              <a:pPr/>
              <a:t>3</a:t>
            </a:fld>
            <a:endParaRPr lang="en-US"/>
          </a:p>
        </p:txBody>
      </p:sp>
      <p:sp>
        <p:nvSpPr>
          <p:cNvPr id="7" name="Title 6">
            <a:extLst>
              <a:ext uri="{FF2B5EF4-FFF2-40B4-BE49-F238E27FC236}">
                <a16:creationId xmlns:a16="http://schemas.microsoft.com/office/drawing/2014/main" id="{E549C80E-F85A-5523-4A47-90B4C2921391}"/>
              </a:ext>
            </a:extLst>
          </p:cNvPr>
          <p:cNvSpPr>
            <a:spLocks noGrp="1"/>
          </p:cNvSpPr>
          <p:nvPr>
            <p:ph type="title"/>
          </p:nvPr>
        </p:nvSpPr>
        <p:spPr/>
        <p:txBody>
          <a:bodyPr/>
          <a:lstStyle/>
          <a:p>
            <a:r>
              <a:rPr lang="en-US">
                <a:latin typeface="Montserrat"/>
                <a:cs typeface="Calibri Light"/>
              </a:rPr>
              <a:t>OSHE/EOF Central Staff</a:t>
            </a:r>
            <a:endParaRPr lang="en-US">
              <a:latin typeface="Montserrat"/>
            </a:endParaRPr>
          </a:p>
        </p:txBody>
      </p:sp>
    </p:spTree>
    <p:extLst>
      <p:ext uri="{BB962C8B-B14F-4D97-AF65-F5344CB8AC3E}">
        <p14:creationId xmlns:p14="http://schemas.microsoft.com/office/powerpoint/2010/main" val="242656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62674" y="2378276"/>
            <a:ext cx="3179667" cy="1799836"/>
          </a:xfrm>
        </p:spPr>
        <p:txBody>
          <a:bodyPr>
            <a:normAutofit/>
          </a:bodyPr>
          <a:lstStyle/>
          <a:p>
            <a:pPr algn="r"/>
            <a:r>
              <a:rPr lang="en-US" sz="4200">
                <a:latin typeface="Montserrat"/>
              </a:rPr>
              <a:t>FY25 EOF Program Contracts</a:t>
            </a:r>
          </a:p>
        </p:txBody>
      </p:sp>
      <p:pic>
        <p:nvPicPr>
          <p:cNvPr id="6" name="Picture 5">
            <a:extLst>
              <a:ext uri="{FF2B5EF4-FFF2-40B4-BE49-F238E27FC236}">
                <a16:creationId xmlns:a16="http://schemas.microsoft.com/office/drawing/2014/main" id="{E3F321F2-E149-9B80-6570-13B8DBC5168A}"/>
              </a:ext>
            </a:extLst>
          </p:cNvPr>
          <p:cNvPicPr>
            <a:picLocks noChangeAspect="1"/>
          </p:cNvPicPr>
          <p:nvPr/>
        </p:nvPicPr>
        <p:blipFill>
          <a:blip r:embed="rId3"/>
          <a:stretch>
            <a:fillRect/>
          </a:stretch>
        </p:blipFill>
        <p:spPr>
          <a:xfrm>
            <a:off x="3760290" y="714182"/>
            <a:ext cx="3999018" cy="5128055"/>
          </a:xfrm>
          <a:prstGeom prst="rect">
            <a:avLst/>
          </a:prstGeom>
          <a:ln>
            <a:solidFill>
              <a:srgbClr val="002060"/>
            </a:solidFill>
          </a:ln>
        </p:spPr>
      </p:pic>
      <p:pic>
        <p:nvPicPr>
          <p:cNvPr id="7" name="Picture 6">
            <a:extLst>
              <a:ext uri="{FF2B5EF4-FFF2-40B4-BE49-F238E27FC236}">
                <a16:creationId xmlns:a16="http://schemas.microsoft.com/office/drawing/2014/main" id="{C98EE261-DDDE-B56A-26DC-96447AD8470D}"/>
              </a:ext>
            </a:extLst>
          </p:cNvPr>
          <p:cNvPicPr>
            <a:picLocks noChangeAspect="1"/>
          </p:cNvPicPr>
          <p:nvPr/>
        </p:nvPicPr>
        <p:blipFill rotWithShape="1">
          <a:blip r:embed="rId4"/>
          <a:srcRect l="1750" t="120" r="1313" b="-459"/>
          <a:stretch/>
        </p:blipFill>
        <p:spPr>
          <a:xfrm>
            <a:off x="8059817" y="713952"/>
            <a:ext cx="3878820" cy="1921366"/>
          </a:xfrm>
          <a:prstGeom prst="rect">
            <a:avLst/>
          </a:prstGeom>
          <a:ln>
            <a:solidFill>
              <a:srgbClr val="002060"/>
            </a:solidFill>
          </a:ln>
        </p:spPr>
      </p:pic>
      <p:sp>
        <p:nvSpPr>
          <p:cNvPr id="4" name="Right Arrow 5">
            <a:extLst>
              <a:ext uri="{FF2B5EF4-FFF2-40B4-BE49-F238E27FC236}">
                <a16:creationId xmlns:a16="http://schemas.microsoft.com/office/drawing/2014/main" id="{2F0E32FC-A02C-DBAC-5E7F-DBC2449B8165}"/>
              </a:ext>
            </a:extLst>
          </p:cNvPr>
          <p:cNvSpPr/>
          <p:nvPr/>
        </p:nvSpPr>
        <p:spPr>
          <a:xfrm>
            <a:off x="3959416" y="4910600"/>
            <a:ext cx="527368" cy="237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5">
            <a:extLst>
              <a:ext uri="{FF2B5EF4-FFF2-40B4-BE49-F238E27FC236}">
                <a16:creationId xmlns:a16="http://schemas.microsoft.com/office/drawing/2014/main" id="{631F69C4-A2B6-36BC-BF44-03B1BE108D3B}"/>
              </a:ext>
            </a:extLst>
          </p:cNvPr>
          <p:cNvSpPr/>
          <p:nvPr/>
        </p:nvSpPr>
        <p:spPr>
          <a:xfrm>
            <a:off x="8198587" y="1144392"/>
            <a:ext cx="527368" cy="237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3718" y="2106055"/>
            <a:ext cx="3179667" cy="1799836"/>
          </a:xfrm>
        </p:spPr>
        <p:txBody>
          <a:bodyPr>
            <a:normAutofit/>
          </a:bodyPr>
          <a:lstStyle/>
          <a:p>
            <a:pPr algn="r"/>
            <a:r>
              <a:rPr lang="en-US" sz="4200">
                <a:latin typeface="Montserrat"/>
              </a:rPr>
              <a:t>FY25 EOF Program Contracts</a:t>
            </a:r>
          </a:p>
        </p:txBody>
      </p:sp>
      <p:pic>
        <p:nvPicPr>
          <p:cNvPr id="3" name="Picture 2">
            <a:extLst>
              <a:ext uri="{FF2B5EF4-FFF2-40B4-BE49-F238E27FC236}">
                <a16:creationId xmlns:a16="http://schemas.microsoft.com/office/drawing/2014/main" id="{042874CE-334A-CA14-B22D-A63782D1E358}"/>
              </a:ext>
            </a:extLst>
          </p:cNvPr>
          <p:cNvPicPr>
            <a:picLocks noChangeAspect="1"/>
          </p:cNvPicPr>
          <p:nvPr/>
        </p:nvPicPr>
        <p:blipFill rotWithShape="1">
          <a:blip r:embed="rId3"/>
          <a:srcRect r="40868" b="-209"/>
          <a:stretch/>
        </p:blipFill>
        <p:spPr>
          <a:xfrm>
            <a:off x="4406061" y="163256"/>
            <a:ext cx="6560569" cy="6075343"/>
          </a:xfrm>
          <a:prstGeom prst="rect">
            <a:avLst/>
          </a:prstGeom>
          <a:ln>
            <a:solidFill>
              <a:srgbClr val="002060"/>
            </a:solidFill>
          </a:ln>
        </p:spPr>
      </p:pic>
      <p:sp>
        <p:nvSpPr>
          <p:cNvPr id="5" name="Right Arrow 5">
            <a:extLst>
              <a:ext uri="{FF2B5EF4-FFF2-40B4-BE49-F238E27FC236}">
                <a16:creationId xmlns:a16="http://schemas.microsoft.com/office/drawing/2014/main" id="{2A9FE5A0-E448-DBE8-93E4-9FFAF29B4150}"/>
              </a:ext>
            </a:extLst>
          </p:cNvPr>
          <p:cNvSpPr/>
          <p:nvPr/>
        </p:nvSpPr>
        <p:spPr>
          <a:xfrm>
            <a:off x="3756977" y="2489585"/>
            <a:ext cx="843669" cy="381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6394E1-2101-C93F-661D-24935AE2DA1E}"/>
              </a:ext>
            </a:extLst>
          </p:cNvPr>
          <p:cNvSpPr/>
          <p:nvPr/>
        </p:nvSpPr>
        <p:spPr>
          <a:xfrm>
            <a:off x="7687910" y="550371"/>
            <a:ext cx="1030422" cy="205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
            <a:extLst>
              <a:ext uri="{FF2B5EF4-FFF2-40B4-BE49-F238E27FC236}">
                <a16:creationId xmlns:a16="http://schemas.microsoft.com/office/drawing/2014/main" id="{049354A8-F9E8-D9B7-14BB-CC4CFEDBAB48}"/>
              </a:ext>
            </a:extLst>
          </p:cNvPr>
          <p:cNvSpPr txBox="1"/>
          <p:nvPr/>
        </p:nvSpPr>
        <p:spPr>
          <a:xfrm>
            <a:off x="953219" y="3897290"/>
            <a:ext cx="252610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cs typeface="Calibri"/>
                <a:hlinkClick r:id="rId4"/>
              </a:rPr>
              <a:t>Click here to access EOF Campus Resources</a:t>
            </a:r>
            <a:endParaRPr lang="en-US"/>
          </a:p>
        </p:txBody>
      </p:sp>
    </p:spTree>
    <p:extLst>
      <p:ext uri="{BB962C8B-B14F-4D97-AF65-F5344CB8AC3E}">
        <p14:creationId xmlns:p14="http://schemas.microsoft.com/office/powerpoint/2010/main" val="1268211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04032" y="1597434"/>
            <a:ext cx="3405132" cy="2388653"/>
          </a:xfrm>
        </p:spPr>
        <p:txBody>
          <a:bodyPr>
            <a:normAutofit/>
          </a:bodyPr>
          <a:lstStyle/>
          <a:p>
            <a:pPr algn="r"/>
            <a:r>
              <a:rPr lang="en-US" sz="4200">
                <a:latin typeface="Montserrat"/>
              </a:rPr>
              <a:t>FY25 EOF B2 Contract Attachment</a:t>
            </a:r>
          </a:p>
        </p:txBody>
      </p:sp>
      <p:pic>
        <p:nvPicPr>
          <p:cNvPr id="6" name="Picture 5">
            <a:extLst>
              <a:ext uri="{FF2B5EF4-FFF2-40B4-BE49-F238E27FC236}">
                <a16:creationId xmlns:a16="http://schemas.microsoft.com/office/drawing/2014/main" id="{590B0527-DB03-2C91-D973-9CBF25770852}"/>
              </a:ext>
            </a:extLst>
          </p:cNvPr>
          <p:cNvPicPr>
            <a:picLocks noChangeAspect="1"/>
          </p:cNvPicPr>
          <p:nvPr/>
        </p:nvPicPr>
        <p:blipFill rotWithShape="1">
          <a:blip r:embed="rId3"/>
          <a:srcRect l="-77" r="42207" b="426"/>
          <a:stretch/>
        </p:blipFill>
        <p:spPr>
          <a:xfrm>
            <a:off x="4606635" y="153700"/>
            <a:ext cx="6494414" cy="6065047"/>
          </a:xfrm>
          <a:prstGeom prst="rect">
            <a:avLst/>
          </a:prstGeom>
          <a:ln>
            <a:solidFill>
              <a:srgbClr val="002060"/>
            </a:solidFill>
          </a:ln>
        </p:spPr>
      </p:pic>
      <p:sp>
        <p:nvSpPr>
          <p:cNvPr id="9" name="Right Arrow 5">
            <a:extLst>
              <a:ext uri="{FF2B5EF4-FFF2-40B4-BE49-F238E27FC236}">
                <a16:creationId xmlns:a16="http://schemas.microsoft.com/office/drawing/2014/main" id="{E18A01C7-3DB3-2D48-BCB1-9477CB1F3DB5}"/>
              </a:ext>
            </a:extLst>
          </p:cNvPr>
          <p:cNvSpPr/>
          <p:nvPr/>
        </p:nvSpPr>
        <p:spPr>
          <a:xfrm>
            <a:off x="3956137" y="2602154"/>
            <a:ext cx="843669" cy="381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FAF2B5-E7FF-08F7-6A98-6097C28F85C5}"/>
              </a:ext>
            </a:extLst>
          </p:cNvPr>
          <p:cNvSpPr/>
          <p:nvPr/>
        </p:nvSpPr>
        <p:spPr>
          <a:xfrm>
            <a:off x="7939024" y="507076"/>
            <a:ext cx="1030422" cy="205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79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2AC1190-DADA-72D4-C786-7E90D2B53EE5}"/>
              </a:ext>
            </a:extLst>
          </p:cNvPr>
          <p:cNvSpPr>
            <a:spLocks noGrp="1"/>
          </p:cNvSpPr>
          <p:nvPr>
            <p:ph type="sldNum" sz="quarter" idx="4294967295"/>
          </p:nvPr>
        </p:nvSpPr>
        <p:spPr>
          <a:xfrm>
            <a:off x="10880725" y="6459538"/>
            <a:ext cx="1311275" cy="365125"/>
          </a:xfrm>
          <a:prstGeom prst="rect">
            <a:avLst/>
          </a:prstGeom>
        </p:spPr>
        <p:txBody>
          <a:bodyPr/>
          <a:lstStyle/>
          <a:p>
            <a:fld id="{82E0CA47-81CF-4842-A6CE-0A6037062406}" type="slidenum">
              <a:rPr lang="en-US" smtClean="0"/>
              <a:pPr/>
              <a:t>7</a:t>
            </a:fld>
            <a:endParaRPr lang="en-US"/>
          </a:p>
        </p:txBody>
      </p:sp>
      <p:sp>
        <p:nvSpPr>
          <p:cNvPr id="8" name="Rectangle 7">
            <a:extLst>
              <a:ext uri="{FF2B5EF4-FFF2-40B4-BE49-F238E27FC236}">
                <a16:creationId xmlns:a16="http://schemas.microsoft.com/office/drawing/2014/main" id="{473F533D-EC7A-2C9E-2EA3-C557BE9C9162}"/>
              </a:ext>
            </a:extLst>
          </p:cNvPr>
          <p:cNvSpPr/>
          <p:nvPr/>
        </p:nvSpPr>
        <p:spPr>
          <a:xfrm>
            <a:off x="0" y="-1973"/>
            <a:ext cx="3396341" cy="6858000"/>
          </a:xfrm>
          <a:prstGeom prst="rect">
            <a:avLst/>
          </a:prstGeom>
          <a:solidFill>
            <a:srgbClr val="0B3954"/>
          </a:solidFill>
          <a:ln w="9525">
            <a:solidFill>
              <a:srgbClr val="0B3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Rectangle 8">
            <a:extLst>
              <a:ext uri="{FF2B5EF4-FFF2-40B4-BE49-F238E27FC236}">
                <a16:creationId xmlns:a16="http://schemas.microsoft.com/office/drawing/2014/main" id="{A0EFC57F-E0C7-3D68-4A9D-9B52C4C6396A}"/>
              </a:ext>
            </a:extLst>
          </p:cNvPr>
          <p:cNvSpPr/>
          <p:nvPr/>
        </p:nvSpPr>
        <p:spPr>
          <a:xfrm flipH="1">
            <a:off x="3321934" y="964"/>
            <a:ext cx="73042" cy="6856069"/>
          </a:xfrm>
          <a:prstGeom prst="rect">
            <a:avLst/>
          </a:prstGeom>
          <a:solidFill>
            <a:srgbClr val="549E39"/>
          </a:solidFill>
          <a:ln w="9525">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TextBox 10">
            <a:extLst>
              <a:ext uri="{FF2B5EF4-FFF2-40B4-BE49-F238E27FC236}">
                <a16:creationId xmlns:a16="http://schemas.microsoft.com/office/drawing/2014/main" id="{F93EA5A5-BE21-4DED-71A4-E5F0B9809EAF}"/>
              </a:ext>
            </a:extLst>
          </p:cNvPr>
          <p:cNvSpPr txBox="1"/>
          <p:nvPr/>
        </p:nvSpPr>
        <p:spPr>
          <a:xfrm>
            <a:off x="268146" y="1657108"/>
            <a:ext cx="286859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a:solidFill>
                  <a:schemeClr val="accent6"/>
                </a:solidFill>
                <a:latin typeface="Montserrat"/>
                <a:ea typeface="+mn-lt"/>
                <a:cs typeface="+mn-lt"/>
              </a:rPr>
              <a:t>Things to Know</a:t>
            </a:r>
            <a:r>
              <a:rPr lang="en-US" sz="3200" b="1">
                <a:solidFill>
                  <a:srgbClr val="FFFFFF"/>
                </a:solidFill>
                <a:latin typeface="Montserrat"/>
                <a:ea typeface="+mn-lt"/>
                <a:cs typeface="+mn-lt"/>
              </a:rPr>
              <a:t> When </a:t>
            </a:r>
            <a:endParaRPr lang="en-US" sz="3200">
              <a:solidFill>
                <a:srgbClr val="FFFFFF"/>
              </a:solidFill>
              <a:latin typeface="Montserrat"/>
              <a:ea typeface="+mn-lt"/>
              <a:cs typeface="+mn-lt"/>
            </a:endParaRPr>
          </a:p>
          <a:p>
            <a:pPr algn="r"/>
            <a:r>
              <a:rPr lang="en-US" sz="3200" b="1">
                <a:solidFill>
                  <a:srgbClr val="FFFFFF"/>
                </a:solidFill>
                <a:latin typeface="Montserrat"/>
                <a:ea typeface="+mn-lt"/>
                <a:cs typeface="+mn-lt"/>
              </a:rPr>
              <a:t>Completing the B2 Summer </a:t>
            </a:r>
            <a:endParaRPr lang="en-US" sz="3200">
              <a:solidFill>
                <a:srgbClr val="FFFFFF"/>
              </a:solidFill>
              <a:latin typeface="Montserrat"/>
              <a:ea typeface="+mn-lt"/>
              <a:cs typeface="+mn-lt"/>
            </a:endParaRPr>
          </a:p>
          <a:p>
            <a:pPr algn="r"/>
            <a:r>
              <a:rPr lang="en-US" sz="3200" b="1">
                <a:solidFill>
                  <a:srgbClr val="FFFFFF"/>
                </a:solidFill>
                <a:latin typeface="Montserrat"/>
                <a:ea typeface="+mn-lt"/>
                <a:cs typeface="+mn-lt"/>
              </a:rPr>
              <a:t>Budget</a:t>
            </a:r>
            <a:endParaRPr lang="en-US" sz="3200">
              <a:solidFill>
                <a:srgbClr val="FFFFFF"/>
              </a:solidFill>
              <a:latin typeface="Montserrat"/>
              <a:ea typeface="+mn-lt"/>
              <a:cs typeface="+mn-lt"/>
            </a:endParaRPr>
          </a:p>
        </p:txBody>
      </p:sp>
      <p:sp>
        <p:nvSpPr>
          <p:cNvPr id="12" name="TextBox 11">
            <a:extLst>
              <a:ext uri="{FF2B5EF4-FFF2-40B4-BE49-F238E27FC236}">
                <a16:creationId xmlns:a16="http://schemas.microsoft.com/office/drawing/2014/main" id="{50C97B6F-26E8-3634-2967-C57922430DC0}"/>
              </a:ext>
            </a:extLst>
          </p:cNvPr>
          <p:cNvSpPr txBox="1"/>
          <p:nvPr/>
        </p:nvSpPr>
        <p:spPr>
          <a:xfrm>
            <a:off x="3891987" y="1031111"/>
            <a:ext cx="67017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Karla"/>
                <a:cs typeface="Calibri"/>
              </a:rPr>
              <a:t>Only cells that require information to be inputted are accessible. All other cells are locked.</a:t>
            </a:r>
            <a:endParaRPr lang="en-US">
              <a:latin typeface="Karla"/>
            </a:endParaRPr>
          </a:p>
          <a:p>
            <a:endParaRPr lang="en-US">
              <a:solidFill>
                <a:srgbClr val="404040"/>
              </a:solidFill>
              <a:latin typeface="Karla"/>
              <a:cs typeface="Calibri"/>
            </a:endParaRPr>
          </a:p>
          <a:p>
            <a:r>
              <a:rPr lang="en-US">
                <a:solidFill>
                  <a:srgbClr val="404040"/>
                </a:solidFill>
                <a:latin typeface="Karla"/>
                <a:cs typeface="Calibri"/>
              </a:rPr>
              <a:t>Programs can still, however, add tabs if needed.</a:t>
            </a:r>
            <a:endParaRPr lang="en-US">
              <a:latin typeface="Karla"/>
            </a:endParaRPr>
          </a:p>
          <a:p>
            <a:endParaRPr lang="en-US">
              <a:solidFill>
                <a:srgbClr val="404040"/>
              </a:solidFill>
              <a:latin typeface="Karla"/>
              <a:cs typeface="Calibri"/>
            </a:endParaRPr>
          </a:p>
          <a:p>
            <a:r>
              <a:rPr lang="en-US">
                <a:solidFill>
                  <a:srgbClr val="404040"/>
                </a:solidFill>
                <a:latin typeface="Karla"/>
                <a:cs typeface="Calibri"/>
              </a:rPr>
              <a:t>All programs must start on the Initial tab. EOF special programs that only provide support to Renewals must start on the Initial tab and put your allocation at the top.</a:t>
            </a:r>
            <a:endParaRPr lang="en-US">
              <a:latin typeface="Karla"/>
            </a:endParaRPr>
          </a:p>
          <a:p>
            <a:endParaRPr lang="en-US">
              <a:solidFill>
                <a:srgbClr val="404040"/>
              </a:solidFill>
              <a:latin typeface="Karla"/>
              <a:ea typeface="+mn-lt"/>
              <a:cs typeface="Calibri"/>
            </a:endParaRPr>
          </a:p>
          <a:p>
            <a:r>
              <a:rPr lang="en-US">
                <a:solidFill>
                  <a:srgbClr val="404040"/>
                </a:solidFill>
                <a:latin typeface="Karla"/>
                <a:ea typeface="+mn-lt"/>
                <a:cs typeface="+mn-lt"/>
              </a:rPr>
              <a:t>All line items require a “Narrative Description”. Items must include a clear educational purpose and where appropriate, any associated pre- and post-activity assessments that will be conducted.</a:t>
            </a:r>
            <a:endParaRPr lang="en-US">
              <a:latin typeface="Karla"/>
            </a:endParaRPr>
          </a:p>
          <a:p>
            <a:endParaRPr lang="en-US">
              <a:solidFill>
                <a:srgbClr val="404040"/>
              </a:solidFill>
              <a:latin typeface="Karla"/>
              <a:ea typeface="+mn-lt"/>
              <a:cs typeface="+mn-lt"/>
            </a:endParaRPr>
          </a:p>
          <a:p>
            <a:r>
              <a:rPr lang="en-US">
                <a:solidFill>
                  <a:srgbClr val="404040"/>
                </a:solidFill>
                <a:latin typeface="Karla"/>
                <a:ea typeface="+mn-lt"/>
                <a:cs typeface="+mn-lt"/>
              </a:rPr>
              <a:t>Programs must report on </a:t>
            </a:r>
            <a:r>
              <a:rPr lang="en-US" i="1">
                <a:solidFill>
                  <a:srgbClr val="404040"/>
                </a:solidFill>
                <a:latin typeface="Karla"/>
                <a:ea typeface="+mn-lt"/>
                <a:cs typeface="+mn-lt"/>
              </a:rPr>
              <a:t>all </a:t>
            </a:r>
            <a:r>
              <a:rPr lang="en-US">
                <a:solidFill>
                  <a:srgbClr val="404040"/>
                </a:solidFill>
                <a:latin typeface="Karla"/>
                <a:ea typeface="+mn-lt"/>
                <a:cs typeface="+mn-lt"/>
              </a:rPr>
              <a:t>EOF students supported during the Summer, even if they only received program support.</a:t>
            </a:r>
            <a:endParaRPr lang="en-US">
              <a:latin typeface="Karla"/>
            </a:endParaRPr>
          </a:p>
          <a:p>
            <a:endParaRPr lang="en-US">
              <a:solidFill>
                <a:srgbClr val="404040"/>
              </a:solidFill>
              <a:latin typeface="Karla"/>
              <a:ea typeface="+mn-lt"/>
              <a:cs typeface="+mn-lt"/>
            </a:endParaRPr>
          </a:p>
          <a:p>
            <a:r>
              <a:rPr lang="en-US">
                <a:solidFill>
                  <a:srgbClr val="404040"/>
                </a:solidFill>
                <a:latin typeface="Karla"/>
                <a:ea typeface="+mn-lt"/>
                <a:cs typeface="+mn-lt"/>
              </a:rPr>
              <a:t>Programs must report all forms of aid received by students (e.g., Summer TAG funds, institutional funds, and aid charged to other resources).</a:t>
            </a:r>
            <a:endParaRPr lang="en-US">
              <a:latin typeface="Karla"/>
            </a:endParaRPr>
          </a:p>
        </p:txBody>
      </p:sp>
      <p:cxnSp>
        <p:nvCxnSpPr>
          <p:cNvPr id="14" name="Straight Arrow Connector 13">
            <a:extLst>
              <a:ext uri="{FF2B5EF4-FFF2-40B4-BE49-F238E27FC236}">
                <a16:creationId xmlns:a16="http://schemas.microsoft.com/office/drawing/2014/main" id="{004CCCB6-E477-F258-6A61-4ED6AF4CA6E5}"/>
              </a:ext>
            </a:extLst>
          </p:cNvPr>
          <p:cNvCxnSpPr/>
          <p:nvPr/>
        </p:nvCxnSpPr>
        <p:spPr>
          <a:xfrm>
            <a:off x="3985791" y="1762486"/>
            <a:ext cx="4473614" cy="7718"/>
          </a:xfrm>
          <a:prstGeom prst="straightConnector1">
            <a:avLst/>
          </a:prstGeom>
          <a:ln>
            <a:solidFill>
              <a:srgbClr val="549E39"/>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34D6FA-8F37-72A4-6098-32BF60718FA8}"/>
              </a:ext>
            </a:extLst>
          </p:cNvPr>
          <p:cNvCxnSpPr>
            <a:cxnSpLocks/>
          </p:cNvCxnSpPr>
          <p:nvPr/>
        </p:nvCxnSpPr>
        <p:spPr>
          <a:xfrm>
            <a:off x="3985790" y="2327012"/>
            <a:ext cx="4473614" cy="7718"/>
          </a:xfrm>
          <a:prstGeom prst="straightConnector1">
            <a:avLst/>
          </a:prstGeom>
          <a:ln>
            <a:solidFill>
              <a:srgbClr val="0B3954"/>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768C26-2B0F-7C45-D0D7-20B3778E55C9}"/>
              </a:ext>
            </a:extLst>
          </p:cNvPr>
          <p:cNvCxnSpPr>
            <a:cxnSpLocks/>
          </p:cNvCxnSpPr>
          <p:nvPr/>
        </p:nvCxnSpPr>
        <p:spPr>
          <a:xfrm>
            <a:off x="3985789" y="3421262"/>
            <a:ext cx="4473614" cy="7718"/>
          </a:xfrm>
          <a:prstGeom prst="straightConnector1">
            <a:avLst/>
          </a:prstGeom>
          <a:ln>
            <a:solidFill>
              <a:srgbClr val="549E39"/>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AEA74C-65D8-9A8E-C8D9-F284A4BBD1A8}"/>
              </a:ext>
            </a:extLst>
          </p:cNvPr>
          <p:cNvCxnSpPr>
            <a:cxnSpLocks/>
          </p:cNvCxnSpPr>
          <p:nvPr/>
        </p:nvCxnSpPr>
        <p:spPr>
          <a:xfrm>
            <a:off x="3985788" y="4772033"/>
            <a:ext cx="4473614" cy="7718"/>
          </a:xfrm>
          <a:prstGeom prst="straightConnector1">
            <a:avLst/>
          </a:prstGeom>
          <a:ln>
            <a:solidFill>
              <a:srgbClr val="0B3954"/>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EBC07A20-92CE-0991-420F-0294BA8CCFE1}"/>
              </a:ext>
            </a:extLst>
          </p:cNvPr>
          <p:cNvCxnSpPr>
            <a:cxnSpLocks/>
          </p:cNvCxnSpPr>
          <p:nvPr/>
        </p:nvCxnSpPr>
        <p:spPr>
          <a:xfrm>
            <a:off x="3985788" y="5575222"/>
            <a:ext cx="4473614" cy="7718"/>
          </a:xfrm>
          <a:prstGeom prst="straightConnector1">
            <a:avLst/>
          </a:prstGeom>
          <a:ln>
            <a:solidFill>
              <a:srgbClr val="549E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63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E3B1B8-DC38-48E8-8C31-EF790659B5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E63FFFE-1DB2-4A0F-B495-35782F1622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32BB9A07-8AB8-4D82-B3BC-B500DDEC79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13BCCAE5-A35B-4B66-A4A7-E23C34A403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097280" y="286603"/>
            <a:ext cx="10058400" cy="1450757"/>
          </a:xfrm>
        </p:spPr>
        <p:txBody>
          <a:bodyPr vert="horz" lIns="91440" tIns="45720" rIns="91440" bIns="45720" rtlCol="0" anchor="b">
            <a:normAutofit/>
          </a:bodyPr>
          <a:lstStyle/>
          <a:p>
            <a:r>
              <a:rPr lang="en-US" sz="4200">
                <a:latin typeface="Montserrat"/>
              </a:rPr>
              <a:t>Disbursement of 2024 Summer Funds and Budget Modifications</a:t>
            </a:r>
          </a:p>
        </p:txBody>
      </p:sp>
      <p:cxnSp>
        <p:nvCxnSpPr>
          <p:cNvPr id="25" name="Straight Connector 24">
            <a:extLst>
              <a:ext uri="{FF2B5EF4-FFF2-40B4-BE49-F238E27FC236}">
                <a16:creationId xmlns:a16="http://schemas.microsoft.com/office/drawing/2014/main" id="{6987BDFB-DE64-4B56-B44F-45FAE19FA9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97213" y="2061889"/>
            <a:ext cx="6454987" cy="4023360"/>
          </a:xfrm>
          <a:prstGeom prst="rect">
            <a:avLst/>
          </a:prstGeom>
        </p:spPr>
        <p:txBody>
          <a:bodyPr vert="horz" lIns="0" tIns="45720" rIns="0" bIns="45720" rtlCol="0" anchor="t">
            <a:normAutofit fontScale="92500" lnSpcReduction="10000"/>
          </a:bodyPr>
          <a:lstStyle/>
          <a:p>
            <a:pPr>
              <a:lnSpc>
                <a:spcPct val="90000"/>
              </a:lnSpc>
              <a:spcAft>
                <a:spcPts val="600"/>
              </a:spcAft>
              <a:buClr>
                <a:schemeClr val="accent1"/>
              </a:buClr>
              <a:buFont typeface="Calibri" panose="020F0502020204030204" pitchFamily="34" charset="0"/>
            </a:pPr>
            <a:r>
              <a:rPr lang="en-US" sz="1600" b="1" dirty="0">
                <a:solidFill>
                  <a:schemeClr val="tx1">
                    <a:lumMod val="75000"/>
                    <a:lumOff val="25000"/>
                  </a:schemeClr>
                </a:solidFill>
                <a:latin typeface="Karla"/>
              </a:rPr>
              <a:t>Payment Distribution:</a:t>
            </a:r>
          </a:p>
          <a:p>
            <a:pPr marL="285750" indent="-285750">
              <a:lnSpc>
                <a:spcPct val="90000"/>
              </a:lnSpc>
              <a:spcAft>
                <a:spcPts val="1200"/>
              </a:spcAft>
              <a:buClr>
                <a:schemeClr val="accent1"/>
              </a:buClr>
              <a:buFont typeface="Calibri" panose="020F0502020204030204" pitchFamily="34" charset="0"/>
              <a:buChar char="•"/>
            </a:pPr>
            <a:r>
              <a:rPr lang="en-US" sz="1500" dirty="0">
                <a:solidFill>
                  <a:schemeClr val="tx1">
                    <a:lumMod val="75000"/>
                    <a:lumOff val="25000"/>
                  </a:schemeClr>
                </a:solidFill>
                <a:latin typeface="Karla"/>
              </a:rPr>
              <a:t>For 2024 Summer: Programs will receive 100% of their Article 3 and Article 4 funds. (Note: As noted in the May 9, 2024 EOF Board materials, the total amount of Summer Article 3 funds may be paid out via two fiscal sources (i.e. FY24 and FY25 funds). FY25 funds will not be remitted until OSHE has been able to verify that these funds are available in our account and the EOF program has successfully submitted a signed FY25 contract and a copy </a:t>
            </a:r>
            <a:r>
              <a:rPr lang="en-US" sz="1500">
                <a:solidFill>
                  <a:schemeClr val="tx1">
                    <a:lumMod val="75000"/>
                    <a:lumOff val="25000"/>
                  </a:schemeClr>
                </a:solidFill>
                <a:latin typeface="Karla"/>
              </a:rPr>
              <a:t>of its Policy and Procedures manual.)  </a:t>
            </a:r>
          </a:p>
          <a:p>
            <a:pPr>
              <a:lnSpc>
                <a:spcPct val="90000"/>
              </a:lnSpc>
              <a:spcAft>
                <a:spcPts val="600"/>
              </a:spcAft>
              <a:buClr>
                <a:schemeClr val="accent1"/>
              </a:buClr>
            </a:pPr>
            <a:r>
              <a:rPr lang="en-US" sz="1500" i="1" dirty="0">
                <a:solidFill>
                  <a:schemeClr val="tx1">
                    <a:lumMod val="75000"/>
                    <a:lumOff val="25000"/>
                  </a:schemeClr>
                </a:solidFill>
                <a:latin typeface="Karla"/>
              </a:rPr>
              <a:t>Example of 2024 Summer Program payee reference format = EOF SUM324 FY24/5 (Inst./Program Name) PMT</a:t>
            </a:r>
            <a:endParaRPr lang="en-US" dirty="0">
              <a:solidFill>
                <a:schemeClr val="tx1">
                  <a:lumMod val="75000"/>
                  <a:lumOff val="25000"/>
                </a:schemeClr>
              </a:solidFill>
              <a:cs typeface="Calibri"/>
            </a:endParaRPr>
          </a:p>
          <a:p>
            <a:pPr>
              <a:lnSpc>
                <a:spcPct val="90000"/>
              </a:lnSpc>
              <a:spcAft>
                <a:spcPts val="600"/>
              </a:spcAft>
              <a:buClr>
                <a:schemeClr val="accent1"/>
              </a:buClr>
              <a:buFont typeface="Calibri" panose="020F0502020204030204" pitchFamily="34" charset="0"/>
            </a:pPr>
            <a:endParaRPr lang="en-US" sz="1500">
              <a:solidFill>
                <a:schemeClr val="tx1">
                  <a:lumMod val="75000"/>
                  <a:lumOff val="25000"/>
                </a:schemeClr>
              </a:solidFill>
              <a:latin typeface="Karla"/>
            </a:endParaRPr>
          </a:p>
          <a:p>
            <a:pPr>
              <a:lnSpc>
                <a:spcPct val="90000"/>
              </a:lnSpc>
              <a:spcAft>
                <a:spcPts val="600"/>
              </a:spcAft>
              <a:buClr>
                <a:schemeClr val="accent1"/>
              </a:buClr>
              <a:buFont typeface="Calibri" panose="020F0502020204030204" pitchFamily="34" charset="0"/>
            </a:pPr>
            <a:r>
              <a:rPr lang="en-US" sz="1600" b="1" dirty="0">
                <a:solidFill>
                  <a:schemeClr val="tx1">
                    <a:lumMod val="75000"/>
                    <a:lumOff val="25000"/>
                  </a:schemeClr>
                </a:solidFill>
                <a:latin typeface="Karla"/>
              </a:rPr>
              <a:t>Summer Program Budget Modification Deadline:</a:t>
            </a:r>
          </a:p>
          <a:p>
            <a:pPr marL="285750" indent="-285750">
              <a:lnSpc>
                <a:spcPct val="90000"/>
              </a:lnSpc>
              <a:spcAft>
                <a:spcPts val="600"/>
              </a:spcAft>
              <a:buClr>
                <a:schemeClr val="accent1"/>
              </a:buClr>
              <a:buFont typeface="Calibri" panose="020F0502020204030204" pitchFamily="34" charset="0"/>
              <a:buChar char="•"/>
            </a:pPr>
            <a:r>
              <a:rPr lang="en-US" sz="1500">
                <a:solidFill>
                  <a:schemeClr val="tx1">
                    <a:lumMod val="75000"/>
                    <a:lumOff val="25000"/>
                  </a:schemeClr>
                </a:solidFill>
                <a:latin typeface="Karla"/>
              </a:rPr>
              <a:t>Due to variable lengths of Summer Sessions, OSHE/EOF defines the last day of the EOF summer program as the day before your institution’s Fall 2024 term. </a:t>
            </a:r>
          </a:p>
          <a:p>
            <a:pPr marL="285750" indent="-285750">
              <a:lnSpc>
                <a:spcPct val="90000"/>
              </a:lnSpc>
              <a:spcAft>
                <a:spcPts val="600"/>
              </a:spcAft>
              <a:buClr>
                <a:schemeClr val="accent1"/>
              </a:buClr>
              <a:buFont typeface="Calibri" panose="020F0502020204030204" pitchFamily="34" charset="0"/>
              <a:buChar char="•"/>
            </a:pPr>
            <a:r>
              <a:rPr lang="en-US" sz="1500">
                <a:solidFill>
                  <a:schemeClr val="tx1">
                    <a:lumMod val="75000"/>
                    <a:lumOff val="25000"/>
                  </a:schemeClr>
                </a:solidFill>
                <a:latin typeface="Karla"/>
              </a:rPr>
              <a:t>Remain aware of any anticipated under-expenditures/cost savings on a weekly basis.</a:t>
            </a:r>
          </a:p>
          <a:p>
            <a:pPr marL="285750" indent="-285750">
              <a:lnSpc>
                <a:spcPct val="90000"/>
              </a:lnSpc>
              <a:spcAft>
                <a:spcPts val="600"/>
              </a:spcAft>
              <a:buClr>
                <a:schemeClr val="accent1"/>
              </a:buClr>
              <a:buFont typeface="Calibri" panose="020F0502020204030204" pitchFamily="34" charset="0"/>
              <a:buChar char="•"/>
            </a:pPr>
            <a:r>
              <a:rPr lang="en-US" sz="1500">
                <a:solidFill>
                  <a:schemeClr val="tx1">
                    <a:lumMod val="75000"/>
                    <a:lumOff val="25000"/>
                  </a:schemeClr>
                </a:solidFill>
                <a:latin typeface="Karla"/>
              </a:rPr>
              <a:t>Re-purpose any available funds immediately with a budget modification request to the OSHE/EOF office. </a:t>
            </a:r>
          </a:p>
        </p:txBody>
      </p:sp>
      <p:sp>
        <p:nvSpPr>
          <p:cNvPr id="27" name="Rectangle 26">
            <a:extLst>
              <a:ext uri="{FF2B5EF4-FFF2-40B4-BE49-F238E27FC236}">
                <a16:creationId xmlns:a16="http://schemas.microsoft.com/office/drawing/2014/main" id="{BD7A74B5-8367-4A83-ABEC-0FCDDE97B1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C184B0-C2C6-4BF0-B078-816C7AF95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 name="Straight Arrow Connector 2">
            <a:extLst>
              <a:ext uri="{FF2B5EF4-FFF2-40B4-BE49-F238E27FC236}">
                <a16:creationId xmlns:a16="http://schemas.microsoft.com/office/drawing/2014/main" id="{6F4E79E5-8C39-18B6-C1AA-64D3D0685C0E}"/>
              </a:ext>
            </a:extLst>
          </p:cNvPr>
          <p:cNvCxnSpPr/>
          <p:nvPr/>
        </p:nvCxnSpPr>
        <p:spPr>
          <a:xfrm>
            <a:off x="1192742" y="3567899"/>
            <a:ext cx="6464136" cy="12398"/>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4" name="Graphic 13" descr="Money envelope outline">
            <a:extLst>
              <a:ext uri="{FF2B5EF4-FFF2-40B4-BE49-F238E27FC236}">
                <a16:creationId xmlns:a16="http://schemas.microsoft.com/office/drawing/2014/main" id="{FC639C00-1298-E121-4048-50F09788E5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84545" y="2392926"/>
            <a:ext cx="2903617" cy="2855389"/>
          </a:xfrm>
          <a:prstGeom prst="rect">
            <a:avLst/>
          </a:prstGeom>
        </p:spPr>
      </p:pic>
    </p:spTree>
    <p:extLst>
      <p:ext uri="{BB962C8B-B14F-4D97-AF65-F5344CB8AC3E}">
        <p14:creationId xmlns:p14="http://schemas.microsoft.com/office/powerpoint/2010/main" val="197682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751" y="266662"/>
            <a:ext cx="9980248" cy="1450757"/>
          </a:xfrm>
        </p:spPr>
        <p:txBody>
          <a:bodyPr>
            <a:normAutofit/>
          </a:bodyPr>
          <a:lstStyle/>
          <a:p>
            <a:r>
              <a:rPr lang="en-US" sz="4200">
                <a:latin typeface="Montserrat"/>
              </a:rPr>
              <a:t>Summer </a:t>
            </a:r>
            <a:r>
              <a:rPr lang="en-US" sz="4200" b="1">
                <a:solidFill>
                  <a:srgbClr val="529F45"/>
                </a:solidFill>
                <a:latin typeface="Montserrat"/>
              </a:rPr>
              <a:t>Article III</a:t>
            </a:r>
            <a:r>
              <a:rPr lang="en-US" sz="4200">
                <a:latin typeface="Montserrat"/>
              </a:rPr>
              <a:t> - </a:t>
            </a:r>
            <a:br>
              <a:rPr lang="en-US" sz="4200">
                <a:latin typeface="Montserrat"/>
              </a:rPr>
            </a:br>
            <a:r>
              <a:rPr lang="en-US" sz="4200">
                <a:latin typeface="Montserrat"/>
              </a:rPr>
              <a:t>Allowable Expenditures</a:t>
            </a:r>
          </a:p>
        </p:txBody>
      </p:sp>
      <p:sp>
        <p:nvSpPr>
          <p:cNvPr id="5" name="Rectangle: Rounded Corners 272">
            <a:extLst>
              <a:ext uri="{FF2B5EF4-FFF2-40B4-BE49-F238E27FC236}">
                <a16:creationId xmlns:a16="http://schemas.microsoft.com/office/drawing/2014/main" id="{221C3C76-DFA9-87B0-83EC-515898504260}"/>
              </a:ext>
            </a:extLst>
          </p:cNvPr>
          <p:cNvSpPr/>
          <p:nvPr/>
        </p:nvSpPr>
        <p:spPr>
          <a:xfrm>
            <a:off x="1193574" y="2012963"/>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Karla"/>
              </a:rPr>
              <a:t>The</a:t>
            </a:r>
            <a:r>
              <a:rPr lang="en-US" baseline="0">
                <a:solidFill>
                  <a:srgbClr val="000000"/>
                </a:solidFill>
                <a:latin typeface="Karla"/>
              </a:rPr>
              <a:t> EOF Article III summer program grant shall be applied to the student’s </a:t>
            </a:r>
            <a:r>
              <a:rPr lang="en-US" b="1" baseline="0">
                <a:solidFill>
                  <a:srgbClr val="000000"/>
                </a:solidFill>
                <a:latin typeface="Karla"/>
              </a:rPr>
              <a:t>educational costs</a:t>
            </a:r>
            <a:r>
              <a:rPr lang="en-US" baseline="0">
                <a:solidFill>
                  <a:srgbClr val="000000"/>
                </a:solidFill>
                <a:latin typeface="Karla"/>
              </a:rPr>
              <a:t>. </a:t>
            </a:r>
            <a:endParaRPr lang="en-US">
              <a:solidFill>
                <a:srgbClr val="000000"/>
              </a:solidFill>
              <a:latin typeface="Karla"/>
            </a:endParaRPr>
          </a:p>
        </p:txBody>
      </p:sp>
      <p:sp>
        <p:nvSpPr>
          <p:cNvPr id="6" name="Rectangle: Rounded Corners 272">
            <a:extLst>
              <a:ext uri="{FF2B5EF4-FFF2-40B4-BE49-F238E27FC236}">
                <a16:creationId xmlns:a16="http://schemas.microsoft.com/office/drawing/2014/main" id="{2F7B4CCD-5065-59F2-F5D0-ECA0F9CBEA38}"/>
              </a:ext>
            </a:extLst>
          </p:cNvPr>
          <p:cNvSpPr/>
          <p:nvPr/>
        </p:nvSpPr>
        <p:spPr>
          <a:xfrm>
            <a:off x="1193437" y="2991170"/>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aseline="0">
                <a:solidFill>
                  <a:schemeClr val="tx1"/>
                </a:solidFill>
                <a:latin typeface="Karla"/>
              </a:rPr>
              <a:t>Such costs </a:t>
            </a:r>
            <a:r>
              <a:rPr lang="en-US" b="1" u="sng" baseline="0">
                <a:solidFill>
                  <a:schemeClr val="tx1"/>
                </a:solidFill>
                <a:latin typeface="Karla"/>
              </a:rPr>
              <a:t>shall</a:t>
            </a:r>
            <a:r>
              <a:rPr lang="en-US" baseline="0">
                <a:solidFill>
                  <a:schemeClr val="tx1"/>
                </a:solidFill>
                <a:latin typeface="Karla"/>
              </a:rPr>
              <a:t> include the participating institution’s educational budget and/or instructional costs as follows:</a:t>
            </a:r>
            <a:endParaRPr lang="en-US">
              <a:solidFill>
                <a:schemeClr val="tx1"/>
              </a:solidFill>
            </a:endParaRPr>
          </a:p>
        </p:txBody>
      </p:sp>
      <p:sp>
        <p:nvSpPr>
          <p:cNvPr id="7" name="Rectangle: Rounded Corners 272">
            <a:extLst>
              <a:ext uri="{FF2B5EF4-FFF2-40B4-BE49-F238E27FC236}">
                <a16:creationId xmlns:a16="http://schemas.microsoft.com/office/drawing/2014/main" id="{43B281A4-4090-1F63-06E8-0DFC7BE2E817}"/>
              </a:ext>
            </a:extLst>
          </p:cNvPr>
          <p:cNvSpPr/>
          <p:nvPr/>
        </p:nvSpPr>
        <p:spPr>
          <a:xfrm>
            <a:off x="1193436" y="3839023"/>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Tuition charged per student </a:t>
            </a:r>
            <a:r>
              <a:rPr lang="en-US" sz="1600" b="1" baseline="0">
                <a:solidFill>
                  <a:schemeClr val="tx1"/>
                </a:solidFill>
                <a:latin typeface="Karla"/>
              </a:rPr>
              <a:t>or</a:t>
            </a:r>
            <a:r>
              <a:rPr lang="en-US" sz="1600" baseline="0">
                <a:solidFill>
                  <a:schemeClr val="tx1"/>
                </a:solidFill>
                <a:latin typeface="Karla"/>
              </a:rPr>
              <a:t> instructional costs (instructors’/teaching assistants’ salaries), but </a:t>
            </a:r>
            <a:r>
              <a:rPr lang="en-US" sz="1600" b="1" baseline="0">
                <a:solidFill>
                  <a:schemeClr val="tx1"/>
                </a:solidFill>
                <a:latin typeface="Karla"/>
              </a:rPr>
              <a:t>never both </a:t>
            </a:r>
            <a:r>
              <a:rPr lang="en-US" sz="1600" baseline="0">
                <a:solidFill>
                  <a:schemeClr val="tx1"/>
                </a:solidFill>
                <a:latin typeface="Karla"/>
              </a:rPr>
              <a:t>for any single course</a:t>
            </a:r>
            <a:r>
              <a:rPr lang="en-US" sz="1600">
                <a:solidFill>
                  <a:schemeClr val="tx1"/>
                </a:solidFill>
                <a:latin typeface="Karla"/>
                <a:ea typeface="Karla"/>
                <a:cs typeface="Karla"/>
              </a:rPr>
              <a:t>​</a:t>
            </a:r>
            <a:endParaRPr lang="en-US" sz="1600">
              <a:solidFill>
                <a:schemeClr val="tx1"/>
              </a:solidFill>
              <a:cs typeface="Calibri"/>
            </a:endParaRPr>
          </a:p>
        </p:txBody>
      </p:sp>
      <p:sp>
        <p:nvSpPr>
          <p:cNvPr id="12" name="Rectangle: Rounded Corners 272">
            <a:extLst>
              <a:ext uri="{FF2B5EF4-FFF2-40B4-BE49-F238E27FC236}">
                <a16:creationId xmlns:a16="http://schemas.microsoft.com/office/drawing/2014/main" id="{AC918244-003B-BB12-0A55-9E98AFCD2C94}"/>
              </a:ext>
            </a:extLst>
          </p:cNvPr>
          <p:cNvSpPr/>
          <p:nvPr/>
        </p:nvSpPr>
        <p:spPr>
          <a:xfrm>
            <a:off x="8928454" y="3839022"/>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Educational materials used to support instruction</a:t>
            </a:r>
            <a:endParaRPr lang="en-US" sz="1600">
              <a:solidFill>
                <a:schemeClr val="tx1"/>
              </a:solidFill>
              <a:latin typeface="Karla"/>
              <a:cs typeface="Calibri"/>
            </a:endParaRPr>
          </a:p>
        </p:txBody>
      </p:sp>
      <p:sp>
        <p:nvSpPr>
          <p:cNvPr id="13" name="Rectangle: Rounded Corners 272">
            <a:extLst>
              <a:ext uri="{FF2B5EF4-FFF2-40B4-BE49-F238E27FC236}">
                <a16:creationId xmlns:a16="http://schemas.microsoft.com/office/drawing/2014/main" id="{C67D3F7D-B53F-12CD-7090-D24B44B0DDA4}"/>
              </a:ext>
            </a:extLst>
          </p:cNvPr>
          <p:cNvSpPr/>
          <p:nvPr/>
        </p:nvSpPr>
        <p:spPr>
          <a:xfrm>
            <a:off x="6343307" y="3839021"/>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Salaries and room and/or board for professional, graduate, and/or peer tutors</a:t>
            </a:r>
            <a:endParaRPr lang="en-US" sz="1600">
              <a:solidFill>
                <a:schemeClr val="tx1"/>
              </a:solidFill>
              <a:latin typeface="Karla"/>
            </a:endParaRPr>
          </a:p>
        </p:txBody>
      </p:sp>
      <p:sp>
        <p:nvSpPr>
          <p:cNvPr id="14" name="Rectangle: Rounded Corners 272">
            <a:extLst>
              <a:ext uri="{FF2B5EF4-FFF2-40B4-BE49-F238E27FC236}">
                <a16:creationId xmlns:a16="http://schemas.microsoft.com/office/drawing/2014/main" id="{945ADA2B-EFDA-A9F2-0C60-D8681DEC9260}"/>
              </a:ext>
            </a:extLst>
          </p:cNvPr>
          <p:cNvSpPr/>
          <p:nvPr/>
        </p:nvSpPr>
        <p:spPr>
          <a:xfrm>
            <a:off x="3761428" y="3839022"/>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Fees, room &amp; board, books, educational supplies, transportation, and childcare, as well as stipends and insurance</a:t>
            </a:r>
            <a:r>
              <a:rPr lang="en-US" sz="1600">
                <a:solidFill>
                  <a:schemeClr val="tx1"/>
                </a:solidFill>
                <a:latin typeface="Karla"/>
                <a:ea typeface="Karla"/>
                <a:cs typeface="Karla"/>
              </a:rPr>
              <a:t>​</a:t>
            </a:r>
            <a:endParaRPr lang="en-US" sz="1600">
              <a:solidFill>
                <a:schemeClr val="tx1"/>
              </a:solidFill>
              <a:latin typeface="Karla"/>
            </a:endParaRPr>
          </a:p>
        </p:txBody>
      </p:sp>
      <p:cxnSp>
        <p:nvCxnSpPr>
          <p:cNvPr id="4" name="Straight Arrow Connector 3">
            <a:extLst>
              <a:ext uri="{FF2B5EF4-FFF2-40B4-BE49-F238E27FC236}">
                <a16:creationId xmlns:a16="http://schemas.microsoft.com/office/drawing/2014/main" id="{11B222BF-A745-2CBF-4697-131FB0239A08}"/>
              </a:ext>
            </a:extLst>
          </p:cNvPr>
          <p:cNvCxnSpPr/>
          <p:nvPr/>
        </p:nvCxnSpPr>
        <p:spPr>
          <a:xfrm>
            <a:off x="1192743" y="2827668"/>
            <a:ext cx="10023763" cy="151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3156AD-43A1-0039-6B51-DF4C392A006D}"/>
              </a:ext>
            </a:extLst>
          </p:cNvPr>
          <p:cNvCxnSpPr>
            <a:cxnSpLocks/>
          </p:cNvCxnSpPr>
          <p:nvPr/>
        </p:nvCxnSpPr>
        <p:spPr>
          <a:xfrm>
            <a:off x="1192743" y="3894468"/>
            <a:ext cx="10023763" cy="1513"/>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E8875B-C7DC-547F-D22F-AE30EA1DA58D}"/>
              </a:ext>
            </a:extLst>
          </p:cNvPr>
          <p:cNvCxnSpPr>
            <a:cxnSpLocks/>
          </p:cNvCxnSpPr>
          <p:nvPr/>
        </p:nvCxnSpPr>
        <p:spPr>
          <a:xfrm>
            <a:off x="3712026"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D8AB4D-0F4B-E777-AA29-2E6E63FC52ED}"/>
              </a:ext>
            </a:extLst>
          </p:cNvPr>
          <p:cNvCxnSpPr>
            <a:cxnSpLocks/>
          </p:cNvCxnSpPr>
          <p:nvPr/>
        </p:nvCxnSpPr>
        <p:spPr>
          <a:xfrm>
            <a:off x="6248397"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EBE28E-1649-04BB-FEE5-F87CC6987E44}"/>
              </a:ext>
            </a:extLst>
          </p:cNvPr>
          <p:cNvCxnSpPr>
            <a:cxnSpLocks/>
          </p:cNvCxnSpPr>
          <p:nvPr/>
        </p:nvCxnSpPr>
        <p:spPr>
          <a:xfrm>
            <a:off x="8773883"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352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2" ma:contentTypeDescription="Create a new document." ma:contentTypeScope="" ma:versionID="17300d08d8d0e8a6a1882f6081bf555a">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a4b8a9afb069cf952c4c5cc2e7722274"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documentManagement>
</p:properties>
</file>

<file path=customXml/itemProps1.xml><?xml version="1.0" encoding="utf-8"?>
<ds:datastoreItem xmlns:ds="http://schemas.openxmlformats.org/officeDocument/2006/customXml" ds:itemID="{A596557B-89B7-45B9-85E6-07A4CB47CAD4}">
  <ds:schemaRefs>
    <ds:schemaRef ds:uri="http://schemas.microsoft.com/sharepoint/v3/contenttype/forms"/>
  </ds:schemaRefs>
</ds:datastoreItem>
</file>

<file path=customXml/itemProps2.xml><?xml version="1.0" encoding="utf-8"?>
<ds:datastoreItem xmlns:ds="http://schemas.openxmlformats.org/officeDocument/2006/customXml" ds:itemID="{3243EB31-0966-4EDE-AB14-1F2A74EADAC9}">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0BA40E-C83A-48A7-821B-945C74662A00}">
  <ds:schemaRefs>
    <ds:schemaRef ds:uri="http://schemas.microsoft.com/office/2006/documentManagement/types"/>
    <ds:schemaRef ds:uri="http://purl.org/dc/elements/1.1/"/>
    <ds:schemaRef ds:uri="http://schemas.microsoft.com/office/2006/metadata/properties"/>
    <ds:schemaRef ds:uri="354e67de-d1e7-4ce6-ab2b-a614e3931bdc"/>
    <ds:schemaRef ds:uri="http://schemas.microsoft.com/office/infopath/2007/PartnerControls"/>
    <ds:schemaRef ds:uri="http://schemas.openxmlformats.org/package/2006/metadata/core-properties"/>
    <ds:schemaRef ds:uri="http://purl.org/dc/terms/"/>
    <ds:schemaRef ds:uri="a603f884-b540-452c-82c4-860d23876c0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3292</Words>
  <Application>Microsoft Office PowerPoint</Application>
  <PresentationFormat>Widescreen</PresentationFormat>
  <Paragraphs>306</Paragraphs>
  <Slides>23</Slides>
  <Notes>18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7" baseType="lpstr">
      <vt:lpstr>Calibri Light</vt:lpstr>
      <vt:lpstr>Franklin Gothic Demi Cond</vt:lpstr>
      <vt:lpstr>Calibri</vt:lpstr>
      <vt:lpstr>Century Gothic</vt:lpstr>
      <vt:lpstr>Wingdings</vt:lpstr>
      <vt:lpstr>Montserrat</vt:lpstr>
      <vt:lpstr>Karla</vt:lpstr>
      <vt:lpstr>Microsoft JhengHei</vt:lpstr>
      <vt:lpstr>Arial</vt:lpstr>
      <vt:lpstr>Times New Roman</vt:lpstr>
      <vt:lpstr>Courier New</vt:lpstr>
      <vt:lpstr>Retrospect</vt:lpstr>
      <vt:lpstr>1_Template_US0168</vt:lpstr>
      <vt:lpstr>think-cell Slide</vt:lpstr>
      <vt:lpstr> </vt:lpstr>
      <vt:lpstr>Purpose of this Training</vt:lpstr>
      <vt:lpstr>OSHE/EOF Central Staff</vt:lpstr>
      <vt:lpstr>FY25 EOF Program Contracts</vt:lpstr>
      <vt:lpstr>FY25 EOF Program Contracts</vt:lpstr>
      <vt:lpstr>FY25 EOF B2 Contract Attachment</vt:lpstr>
      <vt:lpstr>PowerPoint Presentation</vt:lpstr>
      <vt:lpstr>Disbursement of 2024 Summer Funds and Budget Modifications</vt:lpstr>
      <vt:lpstr>Summer Article III -  Allowable Expenditures</vt:lpstr>
      <vt:lpstr> Summer Article III - Differences Between AY and Summer (9A:11-6.3)</vt:lpstr>
      <vt:lpstr>Summer Article IV -  Allowable Expenditures</vt:lpstr>
      <vt:lpstr>Tuition &amp; Fees = Credits Attempted/Earned During Summer</vt:lpstr>
      <vt:lpstr>Stipends: Article III Funds</vt:lpstr>
      <vt:lpstr>Special Circumstances:  Courses at Another Institution</vt:lpstr>
      <vt:lpstr> Prior to Completing the 2024 Summer Budget</vt:lpstr>
      <vt:lpstr>Completing the 2024 Summer Budget: Summer Budget Template</vt:lpstr>
      <vt:lpstr>Completing the 2024 Summer Budget: Final Checklist for Submission</vt:lpstr>
      <vt:lpstr>EOF Document Submissions </vt:lpstr>
      <vt:lpstr>Completing the 2024 Summer Budget</vt:lpstr>
      <vt:lpstr>EOF Program Liaison Assignments</vt:lpstr>
      <vt:lpstr>PowerPoint Presentation</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44</cp:revision>
  <cp:lastPrinted>2020-02-26T23:39:47Z</cp:lastPrinted>
  <dcterms:created xsi:type="dcterms:W3CDTF">2018-07-03T13:04:48Z</dcterms:created>
  <dcterms:modified xsi:type="dcterms:W3CDTF">2024-07-10T14:33:38Z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