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p:sldMasterIdLst>
    <p:sldMasterId id="2147483648" r:id="rId1"/>
  </p:sldMasterIdLst>
  <p:notesMasterIdLst>
    <p:notesMasterId r:id="rId13"/>
  </p:notesMasterIdLst>
  <p:handoutMasterIdLst>
    <p:handoutMasterId r:id="rId14"/>
  </p:handoutMasterIdLst>
  <p:sldIdLst>
    <p:sldId id="526" r:id="rId2"/>
    <p:sldId id="639" r:id="rId3"/>
    <p:sldId id="653" r:id="rId4"/>
    <p:sldId id="642" r:id="rId5"/>
    <p:sldId id="643" r:id="rId6"/>
    <p:sldId id="644" r:id="rId7"/>
    <p:sldId id="645" r:id="rId8"/>
    <p:sldId id="647" r:id="rId9"/>
    <p:sldId id="649" r:id="rId10"/>
    <p:sldId id="652" r:id="rId11"/>
    <p:sldId id="651" r:id="rId12"/>
  </p:sldIdLst>
  <p:sldSz cx="9144000" cy="6858000" type="screen4x3"/>
  <p:notesSz cx="7010400" cy="9296400"/>
  <p:defaultTextStyle>
    <a:defPPr>
      <a:defRPr lang="en-US"/>
    </a:defPPr>
    <a:lvl1pPr algn="l" rtl="0" fontAlgn="base">
      <a:spcBef>
        <a:spcPct val="0"/>
      </a:spcBef>
      <a:spcAft>
        <a:spcPct val="0"/>
      </a:spcAft>
      <a:defRPr sz="2400" kern="1200">
        <a:solidFill>
          <a:schemeClr val="tx2"/>
        </a:solidFill>
        <a:latin typeface="Georgia" pitchFamily="18" charset="0"/>
        <a:ea typeface="Geneva"/>
        <a:cs typeface="Geneva"/>
      </a:defRPr>
    </a:lvl1pPr>
    <a:lvl2pPr marL="457200" algn="l" rtl="0" fontAlgn="base">
      <a:spcBef>
        <a:spcPct val="0"/>
      </a:spcBef>
      <a:spcAft>
        <a:spcPct val="0"/>
      </a:spcAft>
      <a:defRPr sz="2400" kern="1200">
        <a:solidFill>
          <a:schemeClr val="tx2"/>
        </a:solidFill>
        <a:latin typeface="Georgia" pitchFamily="18" charset="0"/>
        <a:ea typeface="Geneva"/>
        <a:cs typeface="Geneva"/>
      </a:defRPr>
    </a:lvl2pPr>
    <a:lvl3pPr marL="914400" algn="l" rtl="0" fontAlgn="base">
      <a:spcBef>
        <a:spcPct val="0"/>
      </a:spcBef>
      <a:spcAft>
        <a:spcPct val="0"/>
      </a:spcAft>
      <a:defRPr sz="2400" kern="1200">
        <a:solidFill>
          <a:schemeClr val="tx2"/>
        </a:solidFill>
        <a:latin typeface="Georgia" pitchFamily="18" charset="0"/>
        <a:ea typeface="Geneva"/>
        <a:cs typeface="Geneva"/>
      </a:defRPr>
    </a:lvl3pPr>
    <a:lvl4pPr marL="1371600" algn="l" rtl="0" fontAlgn="base">
      <a:spcBef>
        <a:spcPct val="0"/>
      </a:spcBef>
      <a:spcAft>
        <a:spcPct val="0"/>
      </a:spcAft>
      <a:defRPr sz="2400" kern="1200">
        <a:solidFill>
          <a:schemeClr val="tx2"/>
        </a:solidFill>
        <a:latin typeface="Georgia" pitchFamily="18" charset="0"/>
        <a:ea typeface="Geneva"/>
        <a:cs typeface="Geneva"/>
      </a:defRPr>
    </a:lvl4pPr>
    <a:lvl5pPr marL="1828800" algn="l" rtl="0" fontAlgn="base">
      <a:spcBef>
        <a:spcPct val="0"/>
      </a:spcBef>
      <a:spcAft>
        <a:spcPct val="0"/>
      </a:spcAft>
      <a:defRPr sz="2400" kern="1200">
        <a:solidFill>
          <a:schemeClr val="tx2"/>
        </a:solidFill>
        <a:latin typeface="Georgia" pitchFamily="18" charset="0"/>
        <a:ea typeface="Geneva"/>
        <a:cs typeface="Geneva"/>
      </a:defRPr>
    </a:lvl5pPr>
    <a:lvl6pPr marL="2286000" algn="l" defTabSz="914400" rtl="0" eaLnBrk="1" latinLnBrk="0" hangingPunct="1">
      <a:defRPr sz="2400" kern="1200">
        <a:solidFill>
          <a:schemeClr val="tx2"/>
        </a:solidFill>
        <a:latin typeface="Georgia" pitchFamily="18" charset="0"/>
        <a:ea typeface="Geneva"/>
        <a:cs typeface="Geneva"/>
      </a:defRPr>
    </a:lvl6pPr>
    <a:lvl7pPr marL="2743200" algn="l" defTabSz="914400" rtl="0" eaLnBrk="1" latinLnBrk="0" hangingPunct="1">
      <a:defRPr sz="2400" kern="1200">
        <a:solidFill>
          <a:schemeClr val="tx2"/>
        </a:solidFill>
        <a:latin typeface="Georgia" pitchFamily="18" charset="0"/>
        <a:ea typeface="Geneva"/>
        <a:cs typeface="Geneva"/>
      </a:defRPr>
    </a:lvl7pPr>
    <a:lvl8pPr marL="3200400" algn="l" defTabSz="914400" rtl="0" eaLnBrk="1" latinLnBrk="0" hangingPunct="1">
      <a:defRPr sz="2400" kern="1200">
        <a:solidFill>
          <a:schemeClr val="tx2"/>
        </a:solidFill>
        <a:latin typeface="Georgia" pitchFamily="18" charset="0"/>
        <a:ea typeface="Geneva"/>
        <a:cs typeface="Geneva"/>
      </a:defRPr>
    </a:lvl8pPr>
    <a:lvl9pPr marL="3657600" algn="l" defTabSz="914400" rtl="0" eaLnBrk="1" latinLnBrk="0" hangingPunct="1">
      <a:defRPr sz="2400" kern="1200">
        <a:solidFill>
          <a:schemeClr val="tx2"/>
        </a:solidFill>
        <a:latin typeface="Georgia" pitchFamily="18" charset="0"/>
        <a:ea typeface="Geneva"/>
        <a:cs typeface="Genev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3E0D"/>
    <a:srgbClr val="663300"/>
    <a:srgbClr val="7F5111"/>
    <a:srgbClr val="3B1808"/>
    <a:srgbClr val="F7C21C"/>
    <a:srgbClr val="D09E25"/>
    <a:srgbClr val="2B1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7" autoAdjust="0"/>
    <p:restoredTop sz="64719" autoAdjust="0"/>
  </p:normalViewPr>
  <p:slideViewPr>
    <p:cSldViewPr>
      <p:cViewPr varScale="1">
        <p:scale>
          <a:sx n="75" d="100"/>
          <a:sy n="75" d="100"/>
        </p:scale>
        <p:origin x="229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2490" y="-8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211" cy="464820"/>
          </a:xfrm>
          <a:prstGeom prst="rect">
            <a:avLst/>
          </a:prstGeom>
        </p:spPr>
        <p:txBody>
          <a:bodyPr vert="horz" lIns="93158" tIns="46581" rIns="93158" bIns="46581" rtlCol="0"/>
          <a:lstStyle>
            <a:lvl1pPr algn="l" eaLnBrk="0" hangingPunct="0">
              <a:defRPr sz="1200">
                <a:latin typeface="Georgia" pitchFamily="-64" charset="0"/>
                <a:ea typeface="Geneva" pitchFamily="-64" charset="0"/>
                <a:cs typeface="Geneva" pitchFamily="-64" charset="0"/>
              </a:defRPr>
            </a:lvl1pPr>
          </a:lstStyle>
          <a:p>
            <a:pPr>
              <a:defRPr/>
            </a:pPr>
            <a:endParaRPr lang="en-US" dirty="0"/>
          </a:p>
        </p:txBody>
      </p:sp>
      <p:sp>
        <p:nvSpPr>
          <p:cNvPr id="3" name="Date Placeholder 2"/>
          <p:cNvSpPr>
            <a:spLocks noGrp="1"/>
          </p:cNvSpPr>
          <p:nvPr>
            <p:ph type="dt" sz="quarter" idx="1"/>
          </p:nvPr>
        </p:nvSpPr>
        <p:spPr>
          <a:xfrm>
            <a:off x="3971620" y="0"/>
            <a:ext cx="3037211" cy="464820"/>
          </a:xfrm>
          <a:prstGeom prst="rect">
            <a:avLst/>
          </a:prstGeom>
        </p:spPr>
        <p:txBody>
          <a:bodyPr vert="horz" lIns="93158" tIns="46581" rIns="93158" bIns="46581" rtlCol="0"/>
          <a:lstStyle>
            <a:lvl1pPr algn="r" eaLnBrk="0" hangingPunct="0">
              <a:defRPr sz="1200">
                <a:latin typeface="Georgia" pitchFamily="-64" charset="0"/>
                <a:ea typeface="Geneva" pitchFamily="-64" charset="0"/>
                <a:cs typeface="Geneva" pitchFamily="-64" charset="0"/>
              </a:defRPr>
            </a:lvl1pPr>
          </a:lstStyle>
          <a:p>
            <a:pPr>
              <a:defRPr/>
            </a:pPr>
            <a:fld id="{B6E80E0D-FAFB-4B77-8DB5-7B6D080A6B43}" type="datetimeFigureOut">
              <a:rPr lang="en-US"/>
              <a:pPr>
                <a:defRPr/>
              </a:pPr>
              <a:t>10/5/2017</a:t>
            </a:fld>
            <a:endParaRPr lang="en-US" dirty="0"/>
          </a:p>
        </p:txBody>
      </p:sp>
      <p:sp>
        <p:nvSpPr>
          <p:cNvPr id="4" name="Footer Placeholder 3"/>
          <p:cNvSpPr>
            <a:spLocks noGrp="1"/>
          </p:cNvSpPr>
          <p:nvPr>
            <p:ph type="ftr" sz="quarter" idx="2"/>
          </p:nvPr>
        </p:nvSpPr>
        <p:spPr>
          <a:xfrm>
            <a:off x="2" y="8830015"/>
            <a:ext cx="3037211" cy="464820"/>
          </a:xfrm>
          <a:prstGeom prst="rect">
            <a:avLst/>
          </a:prstGeom>
        </p:spPr>
        <p:txBody>
          <a:bodyPr vert="horz" lIns="93158" tIns="46581" rIns="93158" bIns="46581" rtlCol="0" anchor="b"/>
          <a:lstStyle>
            <a:lvl1pPr algn="l" eaLnBrk="0" hangingPunct="0">
              <a:defRPr sz="1200">
                <a:latin typeface="Georgia" pitchFamily="-64" charset="0"/>
                <a:ea typeface="Geneva" pitchFamily="-64" charset="0"/>
                <a:cs typeface="Geneva" pitchFamily="-64" charset="0"/>
              </a:defRPr>
            </a:lvl1pPr>
          </a:lstStyle>
          <a:p>
            <a:pPr>
              <a:defRPr/>
            </a:pPr>
            <a:endParaRPr lang="en-US" dirty="0"/>
          </a:p>
        </p:txBody>
      </p:sp>
      <p:sp>
        <p:nvSpPr>
          <p:cNvPr id="5" name="Slide Number Placeholder 4"/>
          <p:cNvSpPr>
            <a:spLocks noGrp="1"/>
          </p:cNvSpPr>
          <p:nvPr>
            <p:ph type="sldNum" sz="quarter" idx="3"/>
          </p:nvPr>
        </p:nvSpPr>
        <p:spPr>
          <a:xfrm>
            <a:off x="3971620" y="8830015"/>
            <a:ext cx="3037211" cy="464820"/>
          </a:xfrm>
          <a:prstGeom prst="rect">
            <a:avLst/>
          </a:prstGeom>
        </p:spPr>
        <p:txBody>
          <a:bodyPr vert="horz" lIns="93158" tIns="46581" rIns="93158" bIns="46581" rtlCol="0" anchor="b"/>
          <a:lstStyle>
            <a:lvl1pPr algn="r" eaLnBrk="0" hangingPunct="0">
              <a:defRPr sz="1200">
                <a:latin typeface="Georgia" pitchFamily="-64" charset="0"/>
                <a:ea typeface="Geneva" pitchFamily="-64" charset="0"/>
                <a:cs typeface="Geneva" pitchFamily="-64" charset="0"/>
              </a:defRPr>
            </a:lvl1pPr>
          </a:lstStyle>
          <a:p>
            <a:pPr>
              <a:defRPr/>
            </a:pPr>
            <a:fld id="{7BD9EF64-E68E-442A-B243-AAC87167A7CC}" type="slidenum">
              <a:rPr lang="en-US"/>
              <a:pPr>
                <a:defRPr/>
              </a:pPr>
              <a:t>‹#›</a:t>
            </a:fld>
            <a:endParaRPr lang="en-US" dirty="0"/>
          </a:p>
        </p:txBody>
      </p:sp>
    </p:spTree>
    <p:extLst>
      <p:ext uri="{BB962C8B-B14F-4D97-AF65-F5344CB8AC3E}">
        <p14:creationId xmlns:p14="http://schemas.microsoft.com/office/powerpoint/2010/main" val="1681524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3037211" cy="464820"/>
          </a:xfrm>
          <a:prstGeom prst="rect">
            <a:avLst/>
          </a:prstGeom>
          <a:noFill/>
          <a:ln w="9525">
            <a:noFill/>
            <a:miter lim="800000"/>
            <a:headEnd/>
            <a:tailEnd/>
          </a:ln>
        </p:spPr>
        <p:txBody>
          <a:bodyPr vert="horz" wrap="square" lIns="93158" tIns="46581" rIns="93158" bIns="46581" numCol="1" anchor="t" anchorCtr="0" compatLnSpc="1">
            <a:prstTxWarp prst="textNoShape">
              <a:avLst/>
            </a:prstTxWarp>
          </a:bodyPr>
          <a:lstStyle>
            <a:lvl1pPr eaLnBrk="0" hangingPunct="0">
              <a:defRPr sz="1200">
                <a:latin typeface="Georgia" pitchFamily="-64" charset="0"/>
                <a:ea typeface="Geneva" pitchFamily="-64" charset="0"/>
                <a:cs typeface="Geneva" pitchFamily="-64" charset="0"/>
              </a:defRPr>
            </a:lvl1pPr>
          </a:lstStyle>
          <a:p>
            <a:pPr>
              <a:defRPr/>
            </a:pPr>
            <a:endParaRPr lang="en-US" dirty="0"/>
          </a:p>
        </p:txBody>
      </p:sp>
      <p:sp>
        <p:nvSpPr>
          <p:cNvPr id="26627" name="Rectangle 3"/>
          <p:cNvSpPr>
            <a:spLocks noGrp="1" noChangeArrowheads="1"/>
          </p:cNvSpPr>
          <p:nvPr>
            <p:ph type="dt" idx="1"/>
          </p:nvPr>
        </p:nvSpPr>
        <p:spPr bwMode="auto">
          <a:xfrm>
            <a:off x="3973190" y="0"/>
            <a:ext cx="3037211" cy="464820"/>
          </a:xfrm>
          <a:prstGeom prst="rect">
            <a:avLst/>
          </a:prstGeom>
          <a:noFill/>
          <a:ln w="9525">
            <a:noFill/>
            <a:miter lim="800000"/>
            <a:headEnd/>
            <a:tailEnd/>
          </a:ln>
        </p:spPr>
        <p:txBody>
          <a:bodyPr vert="horz" wrap="square" lIns="93158" tIns="46581" rIns="93158" bIns="46581" numCol="1" anchor="t" anchorCtr="0" compatLnSpc="1">
            <a:prstTxWarp prst="textNoShape">
              <a:avLst/>
            </a:prstTxWarp>
          </a:bodyPr>
          <a:lstStyle>
            <a:lvl1pPr algn="r" eaLnBrk="0" hangingPunct="0">
              <a:defRPr sz="1200">
                <a:latin typeface="Georgia" pitchFamily="-64" charset="0"/>
                <a:ea typeface="Geneva" pitchFamily="-64" charset="0"/>
                <a:cs typeface="Geneva" pitchFamily="-64" charset="0"/>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79513" y="695325"/>
            <a:ext cx="4651375" cy="3487738"/>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34408" y="4415008"/>
            <a:ext cx="5141589" cy="4184945"/>
          </a:xfrm>
          <a:prstGeom prst="rect">
            <a:avLst/>
          </a:prstGeom>
          <a:noFill/>
          <a:ln w="9525">
            <a:noFill/>
            <a:miter lim="800000"/>
            <a:headEnd/>
            <a:tailEnd/>
          </a:ln>
        </p:spPr>
        <p:txBody>
          <a:bodyPr vert="horz" wrap="square" lIns="93158" tIns="46581" rIns="93158"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2" y="8831582"/>
            <a:ext cx="3037211" cy="464819"/>
          </a:xfrm>
          <a:prstGeom prst="rect">
            <a:avLst/>
          </a:prstGeom>
          <a:noFill/>
          <a:ln w="9525">
            <a:noFill/>
            <a:miter lim="800000"/>
            <a:headEnd/>
            <a:tailEnd/>
          </a:ln>
        </p:spPr>
        <p:txBody>
          <a:bodyPr vert="horz" wrap="square" lIns="93158" tIns="46581" rIns="93158" bIns="46581" numCol="1" anchor="b" anchorCtr="0" compatLnSpc="1">
            <a:prstTxWarp prst="textNoShape">
              <a:avLst/>
            </a:prstTxWarp>
          </a:bodyPr>
          <a:lstStyle>
            <a:lvl1pPr eaLnBrk="0" hangingPunct="0">
              <a:defRPr sz="1200">
                <a:latin typeface="Georgia" pitchFamily="-64" charset="0"/>
                <a:ea typeface="Geneva" pitchFamily="-64" charset="0"/>
                <a:cs typeface="Geneva" pitchFamily="-64" charset="0"/>
              </a:defRPr>
            </a:lvl1pPr>
          </a:lstStyle>
          <a:p>
            <a:pPr>
              <a:defRPr/>
            </a:pPr>
            <a:endParaRPr lang="en-US" dirty="0"/>
          </a:p>
        </p:txBody>
      </p:sp>
      <p:sp>
        <p:nvSpPr>
          <p:cNvPr id="26631" name="Rectangle 7"/>
          <p:cNvSpPr>
            <a:spLocks noGrp="1" noChangeArrowheads="1"/>
          </p:cNvSpPr>
          <p:nvPr>
            <p:ph type="sldNum" sz="quarter" idx="5"/>
          </p:nvPr>
        </p:nvSpPr>
        <p:spPr bwMode="auto">
          <a:xfrm>
            <a:off x="3973190" y="8831582"/>
            <a:ext cx="3037211" cy="464819"/>
          </a:xfrm>
          <a:prstGeom prst="rect">
            <a:avLst/>
          </a:prstGeom>
          <a:noFill/>
          <a:ln w="9525">
            <a:noFill/>
            <a:miter lim="800000"/>
            <a:headEnd/>
            <a:tailEnd/>
          </a:ln>
        </p:spPr>
        <p:txBody>
          <a:bodyPr vert="horz" wrap="square" lIns="93158" tIns="46581" rIns="93158" bIns="46581" numCol="1" anchor="b" anchorCtr="0" compatLnSpc="1">
            <a:prstTxWarp prst="textNoShape">
              <a:avLst/>
            </a:prstTxWarp>
          </a:bodyPr>
          <a:lstStyle>
            <a:lvl1pPr algn="r" eaLnBrk="0" hangingPunct="0">
              <a:defRPr sz="1200">
                <a:latin typeface="Georgia" pitchFamily="-64" charset="0"/>
                <a:ea typeface="Geneva" pitchFamily="-64" charset="0"/>
                <a:cs typeface="Geneva" pitchFamily="-64" charset="0"/>
              </a:defRPr>
            </a:lvl1pPr>
          </a:lstStyle>
          <a:p>
            <a:pPr>
              <a:defRPr/>
            </a:pPr>
            <a:fld id="{7599334F-9603-43DA-8370-C08C3C1BF0C0}" type="slidenum">
              <a:rPr lang="en-US"/>
              <a:pPr>
                <a:defRPr/>
              </a:pPr>
              <a:t>‹#›</a:t>
            </a:fld>
            <a:endParaRPr lang="en-US" dirty="0"/>
          </a:p>
        </p:txBody>
      </p:sp>
    </p:spTree>
    <p:extLst>
      <p:ext uri="{BB962C8B-B14F-4D97-AF65-F5344CB8AC3E}">
        <p14:creationId xmlns:p14="http://schemas.microsoft.com/office/powerpoint/2010/main" val="3800458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eorgia" pitchFamily="-64" charset="0"/>
        <a:ea typeface="Geneva" pitchFamily="-64" charset="0"/>
        <a:cs typeface="Geneva" pitchFamily="-64" charset="0"/>
      </a:defRPr>
    </a:lvl1pPr>
    <a:lvl2pPr marL="457200" algn="l" rtl="0" eaLnBrk="0" fontAlgn="base" hangingPunct="0">
      <a:spcBef>
        <a:spcPct val="30000"/>
      </a:spcBef>
      <a:spcAft>
        <a:spcPct val="0"/>
      </a:spcAft>
      <a:defRPr sz="1200" kern="1200">
        <a:solidFill>
          <a:schemeClr val="tx1"/>
        </a:solidFill>
        <a:latin typeface="Georgia" pitchFamily="-64" charset="0"/>
        <a:ea typeface="Geneva" pitchFamily="-64" charset="0"/>
        <a:cs typeface="Geneva" pitchFamily="-64" charset="0"/>
      </a:defRPr>
    </a:lvl2pPr>
    <a:lvl3pPr marL="914400" algn="l" rtl="0" eaLnBrk="0" fontAlgn="base" hangingPunct="0">
      <a:spcBef>
        <a:spcPct val="30000"/>
      </a:spcBef>
      <a:spcAft>
        <a:spcPct val="0"/>
      </a:spcAft>
      <a:defRPr sz="1200" kern="1200">
        <a:solidFill>
          <a:schemeClr val="tx1"/>
        </a:solidFill>
        <a:latin typeface="Georgia" pitchFamily="-64" charset="0"/>
        <a:ea typeface="Geneva" pitchFamily="-64" charset="0"/>
        <a:cs typeface="Geneva" pitchFamily="-64" charset="0"/>
      </a:defRPr>
    </a:lvl3pPr>
    <a:lvl4pPr marL="1371600" algn="l" rtl="0" eaLnBrk="0" fontAlgn="base" hangingPunct="0">
      <a:spcBef>
        <a:spcPct val="30000"/>
      </a:spcBef>
      <a:spcAft>
        <a:spcPct val="0"/>
      </a:spcAft>
      <a:defRPr sz="1200" kern="1200">
        <a:solidFill>
          <a:schemeClr val="tx1"/>
        </a:solidFill>
        <a:latin typeface="Georgia" pitchFamily="-64" charset="0"/>
        <a:ea typeface="Geneva" pitchFamily="-64" charset="0"/>
        <a:cs typeface="Geneva" pitchFamily="-64" charset="0"/>
      </a:defRPr>
    </a:lvl4pPr>
    <a:lvl5pPr marL="1828800" algn="l" rtl="0" eaLnBrk="0" fontAlgn="base" hangingPunct="0">
      <a:spcBef>
        <a:spcPct val="30000"/>
      </a:spcBef>
      <a:spcAft>
        <a:spcPct val="0"/>
      </a:spcAft>
      <a:defRPr sz="1200" kern="1200">
        <a:solidFill>
          <a:schemeClr val="tx1"/>
        </a:solidFill>
        <a:latin typeface="Georgia" pitchFamily="-64" charset="0"/>
        <a:ea typeface="Geneva" pitchFamily="-64" charset="0"/>
        <a:cs typeface="Geneva" pitchFamily="-6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6AAAD-B1BE-4154-91E7-BF30BCD62474}" type="slidenum">
              <a:rPr lang="en-US" smtClean="0"/>
              <a:pPr/>
              <a:t>2</a:t>
            </a:fld>
            <a:endParaRPr lang="en-US" dirty="0"/>
          </a:p>
        </p:txBody>
      </p:sp>
    </p:spTree>
    <p:extLst>
      <p:ext uri="{BB962C8B-B14F-4D97-AF65-F5344CB8AC3E}">
        <p14:creationId xmlns:p14="http://schemas.microsoft.com/office/powerpoint/2010/main" val="105864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3</a:t>
            </a:fld>
            <a:endParaRPr lang="en-US" dirty="0"/>
          </a:p>
        </p:txBody>
      </p:sp>
    </p:spTree>
    <p:extLst>
      <p:ext uri="{BB962C8B-B14F-4D97-AF65-F5344CB8AC3E}">
        <p14:creationId xmlns:p14="http://schemas.microsoft.com/office/powerpoint/2010/main" val="290062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11</a:t>
            </a:fld>
            <a:endParaRPr lang="en-US" dirty="0"/>
          </a:p>
        </p:txBody>
      </p:sp>
    </p:spTree>
    <p:extLst>
      <p:ext uri="{BB962C8B-B14F-4D97-AF65-F5344CB8AC3E}">
        <p14:creationId xmlns:p14="http://schemas.microsoft.com/office/powerpoint/2010/main" val="169650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143000"/>
            <a:ext cx="3695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143000"/>
            <a:ext cx="3695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04800" y="304800"/>
            <a:ext cx="85344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1295400" y="1143000"/>
            <a:ext cx="7543800" cy="449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3600" b="1">
          <a:solidFill>
            <a:srgbClr val="3B1808"/>
          </a:solidFill>
          <a:latin typeface="+mj-lt"/>
          <a:ea typeface="+mj-ea"/>
          <a:cs typeface="+mj-cs"/>
        </a:defRPr>
      </a:lvl1pPr>
      <a:lvl2pPr algn="l" rtl="0" eaLnBrk="0" fontAlgn="base" hangingPunct="0">
        <a:spcBef>
          <a:spcPct val="0"/>
        </a:spcBef>
        <a:spcAft>
          <a:spcPct val="0"/>
        </a:spcAft>
        <a:defRPr sz="3600" b="1">
          <a:solidFill>
            <a:srgbClr val="3B1808"/>
          </a:solidFill>
          <a:latin typeface="Tahoma" pitchFamily="34" charset="0"/>
          <a:ea typeface="Geneva" pitchFamily="-64" charset="0"/>
          <a:cs typeface="Geneva" pitchFamily="-64" charset="0"/>
        </a:defRPr>
      </a:lvl2pPr>
      <a:lvl3pPr algn="l" rtl="0" eaLnBrk="0" fontAlgn="base" hangingPunct="0">
        <a:spcBef>
          <a:spcPct val="0"/>
        </a:spcBef>
        <a:spcAft>
          <a:spcPct val="0"/>
        </a:spcAft>
        <a:defRPr sz="3600" b="1">
          <a:solidFill>
            <a:srgbClr val="3B1808"/>
          </a:solidFill>
          <a:latin typeface="Tahoma" pitchFamily="34" charset="0"/>
          <a:ea typeface="Geneva" pitchFamily="-64" charset="0"/>
          <a:cs typeface="Geneva" pitchFamily="-64" charset="0"/>
        </a:defRPr>
      </a:lvl3pPr>
      <a:lvl4pPr algn="l" rtl="0" eaLnBrk="0" fontAlgn="base" hangingPunct="0">
        <a:spcBef>
          <a:spcPct val="0"/>
        </a:spcBef>
        <a:spcAft>
          <a:spcPct val="0"/>
        </a:spcAft>
        <a:defRPr sz="3600" b="1">
          <a:solidFill>
            <a:srgbClr val="3B1808"/>
          </a:solidFill>
          <a:latin typeface="Tahoma" pitchFamily="34" charset="0"/>
          <a:ea typeface="Geneva" pitchFamily="-64" charset="0"/>
          <a:cs typeface="Geneva" pitchFamily="-64" charset="0"/>
        </a:defRPr>
      </a:lvl4pPr>
      <a:lvl5pPr algn="l" rtl="0" eaLnBrk="0" fontAlgn="base" hangingPunct="0">
        <a:spcBef>
          <a:spcPct val="0"/>
        </a:spcBef>
        <a:spcAft>
          <a:spcPct val="0"/>
        </a:spcAft>
        <a:defRPr sz="3600" b="1">
          <a:solidFill>
            <a:srgbClr val="3B1808"/>
          </a:solidFill>
          <a:latin typeface="Tahoma" pitchFamily="34" charset="0"/>
          <a:ea typeface="Geneva" pitchFamily="-64" charset="0"/>
          <a:cs typeface="Geneva" pitchFamily="-64" charset="0"/>
        </a:defRPr>
      </a:lvl5pPr>
      <a:lvl6pPr marL="457200" algn="l" rtl="0" fontAlgn="base">
        <a:spcBef>
          <a:spcPct val="0"/>
        </a:spcBef>
        <a:spcAft>
          <a:spcPct val="0"/>
        </a:spcAft>
        <a:defRPr sz="3600" b="1">
          <a:solidFill>
            <a:srgbClr val="3B1808"/>
          </a:solidFill>
          <a:latin typeface="Trebuchet MS" pitchFamily="-64" charset="0"/>
          <a:ea typeface="Geneva" pitchFamily="-64" charset="0"/>
          <a:cs typeface="Geneva" pitchFamily="-64" charset="0"/>
        </a:defRPr>
      </a:lvl6pPr>
      <a:lvl7pPr marL="914400" algn="l" rtl="0" fontAlgn="base">
        <a:spcBef>
          <a:spcPct val="0"/>
        </a:spcBef>
        <a:spcAft>
          <a:spcPct val="0"/>
        </a:spcAft>
        <a:defRPr sz="3600" b="1">
          <a:solidFill>
            <a:srgbClr val="3B1808"/>
          </a:solidFill>
          <a:latin typeface="Trebuchet MS" pitchFamily="-64" charset="0"/>
          <a:ea typeface="Geneva" pitchFamily="-64" charset="0"/>
          <a:cs typeface="Geneva" pitchFamily="-64" charset="0"/>
        </a:defRPr>
      </a:lvl7pPr>
      <a:lvl8pPr marL="1371600" algn="l" rtl="0" fontAlgn="base">
        <a:spcBef>
          <a:spcPct val="0"/>
        </a:spcBef>
        <a:spcAft>
          <a:spcPct val="0"/>
        </a:spcAft>
        <a:defRPr sz="3600" b="1">
          <a:solidFill>
            <a:srgbClr val="3B1808"/>
          </a:solidFill>
          <a:latin typeface="Trebuchet MS" pitchFamily="-64" charset="0"/>
          <a:ea typeface="Geneva" pitchFamily="-64" charset="0"/>
          <a:cs typeface="Geneva" pitchFamily="-64" charset="0"/>
        </a:defRPr>
      </a:lvl8pPr>
      <a:lvl9pPr marL="1828800" algn="l" rtl="0" fontAlgn="base">
        <a:spcBef>
          <a:spcPct val="0"/>
        </a:spcBef>
        <a:spcAft>
          <a:spcPct val="0"/>
        </a:spcAft>
        <a:defRPr sz="3600" b="1">
          <a:solidFill>
            <a:srgbClr val="3B1808"/>
          </a:solidFill>
          <a:latin typeface="Trebuchet MS" pitchFamily="-64" charset="0"/>
          <a:ea typeface="Geneva" pitchFamily="-64" charset="0"/>
          <a:cs typeface="Geneva" pitchFamily="-64" charset="0"/>
        </a:defRPr>
      </a:lvl9pPr>
    </p:titleStyle>
    <p:bodyStyle>
      <a:lvl1pPr marL="342900" indent="-342900" algn="l" rtl="0" eaLnBrk="0" fontAlgn="base" hangingPunct="0">
        <a:spcBef>
          <a:spcPct val="20000"/>
        </a:spcBef>
        <a:spcAft>
          <a:spcPct val="0"/>
        </a:spcAft>
        <a:buChar char="•"/>
        <a:defRPr sz="2800">
          <a:solidFill>
            <a:srgbClr val="7F5111"/>
          </a:solidFill>
          <a:latin typeface="+mn-lt"/>
          <a:ea typeface="+mn-ea"/>
          <a:cs typeface="+mn-cs"/>
        </a:defRPr>
      </a:lvl1pPr>
      <a:lvl2pPr marL="742950" indent="-285750" algn="l" rtl="0" eaLnBrk="0" fontAlgn="base" hangingPunct="0">
        <a:spcBef>
          <a:spcPct val="20000"/>
        </a:spcBef>
        <a:spcAft>
          <a:spcPct val="0"/>
        </a:spcAft>
        <a:buChar char="–"/>
        <a:defRPr sz="2400">
          <a:solidFill>
            <a:srgbClr val="7F5111"/>
          </a:solidFill>
          <a:latin typeface="+mn-lt"/>
          <a:ea typeface="+mn-ea"/>
          <a:cs typeface="+mn-cs"/>
        </a:defRPr>
      </a:lvl2pPr>
      <a:lvl3pPr marL="1143000" indent="-228600" algn="l" rtl="0" eaLnBrk="0" fontAlgn="base" hangingPunct="0">
        <a:spcBef>
          <a:spcPct val="20000"/>
        </a:spcBef>
        <a:spcAft>
          <a:spcPct val="0"/>
        </a:spcAft>
        <a:buChar char="•"/>
        <a:defRPr sz="2400">
          <a:solidFill>
            <a:srgbClr val="7F5111"/>
          </a:solidFill>
          <a:latin typeface="+mn-lt"/>
          <a:ea typeface="+mn-ea"/>
          <a:cs typeface="+mn-cs"/>
        </a:defRPr>
      </a:lvl3pPr>
      <a:lvl4pPr marL="1600200" indent="-228600" algn="l" rtl="0" eaLnBrk="0" fontAlgn="base" hangingPunct="0">
        <a:spcBef>
          <a:spcPct val="20000"/>
        </a:spcBef>
        <a:spcAft>
          <a:spcPct val="0"/>
        </a:spcAft>
        <a:buChar char="–"/>
        <a:defRPr sz="2000">
          <a:solidFill>
            <a:srgbClr val="7F5111"/>
          </a:solidFill>
          <a:latin typeface="+mn-lt"/>
          <a:ea typeface="+mn-ea"/>
          <a:cs typeface="+mn-cs"/>
        </a:defRPr>
      </a:lvl4pPr>
      <a:lvl5pPr marL="2057400" indent="-228600" algn="l" rtl="0" eaLnBrk="0" fontAlgn="base" hangingPunct="0">
        <a:spcBef>
          <a:spcPct val="20000"/>
        </a:spcBef>
        <a:spcAft>
          <a:spcPct val="0"/>
        </a:spcAft>
        <a:buChar char="»"/>
        <a:defRPr sz="2000">
          <a:solidFill>
            <a:srgbClr val="7F5111"/>
          </a:solidFill>
          <a:latin typeface="+mn-lt"/>
          <a:ea typeface="+mn-ea"/>
          <a:cs typeface="+mn-cs"/>
        </a:defRPr>
      </a:lvl5pPr>
      <a:lvl6pPr marL="2514600" indent="-228600" algn="l" rtl="0" fontAlgn="base">
        <a:spcBef>
          <a:spcPct val="20000"/>
        </a:spcBef>
        <a:spcAft>
          <a:spcPct val="0"/>
        </a:spcAft>
        <a:buChar char="»"/>
        <a:defRPr>
          <a:solidFill>
            <a:srgbClr val="7F5111"/>
          </a:solidFill>
          <a:latin typeface="+mn-lt"/>
          <a:ea typeface="+mn-ea"/>
          <a:cs typeface="+mn-cs"/>
        </a:defRPr>
      </a:lvl6pPr>
      <a:lvl7pPr marL="2971800" indent="-228600" algn="l" rtl="0" fontAlgn="base">
        <a:spcBef>
          <a:spcPct val="20000"/>
        </a:spcBef>
        <a:spcAft>
          <a:spcPct val="0"/>
        </a:spcAft>
        <a:buChar char="»"/>
        <a:defRPr>
          <a:solidFill>
            <a:srgbClr val="7F5111"/>
          </a:solidFill>
          <a:latin typeface="+mn-lt"/>
          <a:ea typeface="+mn-ea"/>
          <a:cs typeface="+mn-cs"/>
        </a:defRPr>
      </a:lvl7pPr>
      <a:lvl8pPr marL="3429000" indent="-228600" algn="l" rtl="0" fontAlgn="base">
        <a:spcBef>
          <a:spcPct val="20000"/>
        </a:spcBef>
        <a:spcAft>
          <a:spcPct val="0"/>
        </a:spcAft>
        <a:buChar char="»"/>
        <a:defRPr>
          <a:solidFill>
            <a:srgbClr val="7F5111"/>
          </a:solidFill>
          <a:latin typeface="+mn-lt"/>
          <a:ea typeface="+mn-ea"/>
          <a:cs typeface="+mn-cs"/>
        </a:defRPr>
      </a:lvl8pPr>
      <a:lvl9pPr marL="3886200" indent="-228600" algn="l" rtl="0" fontAlgn="base">
        <a:spcBef>
          <a:spcPct val="20000"/>
        </a:spcBef>
        <a:spcAft>
          <a:spcPct val="0"/>
        </a:spcAft>
        <a:buChar char="»"/>
        <a:defRPr>
          <a:solidFill>
            <a:srgbClr val="7F511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914400"/>
            <a:ext cx="8534400" cy="1600200"/>
          </a:xfrm>
          <a:solidFill>
            <a:srgbClr val="F7C21C"/>
          </a:solidFill>
          <a:ln>
            <a:solidFill>
              <a:srgbClr val="3B1808"/>
            </a:solidFill>
          </a:ln>
          <a:effectLst>
            <a:glow rad="101600">
              <a:srgbClr val="633E0D">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lstStyle/>
          <a:p>
            <a:pPr algn="ctr"/>
            <a:r>
              <a:rPr lang="en-US" sz="4000" dirty="0" smtClean="0">
                <a:solidFill>
                  <a:srgbClr val="663300"/>
                </a:solidFill>
              </a:rPr>
              <a:t>Special Projects Grants Outcomes Report</a:t>
            </a:r>
            <a:br>
              <a:rPr lang="en-US" sz="4000" dirty="0" smtClean="0">
                <a:solidFill>
                  <a:srgbClr val="663300"/>
                </a:solidFill>
              </a:rPr>
            </a:br>
            <a:r>
              <a:rPr lang="en-US" sz="1800" dirty="0" smtClean="0">
                <a:solidFill>
                  <a:srgbClr val="663300"/>
                </a:solidFill>
                <a:latin typeface="Times New Roman" panose="02020603050405020304" pitchFamily="18" charset="0"/>
                <a:cs typeface="Times New Roman" panose="02020603050405020304" pitchFamily="18" charset="0"/>
              </a:rPr>
              <a:t> </a:t>
            </a:r>
            <a:br>
              <a:rPr lang="en-US" sz="1800" dirty="0" smtClean="0">
                <a:solidFill>
                  <a:srgbClr val="663300"/>
                </a:solidFill>
                <a:latin typeface="Times New Roman" panose="02020603050405020304" pitchFamily="18" charset="0"/>
                <a:cs typeface="Times New Roman" panose="02020603050405020304" pitchFamily="18" charset="0"/>
              </a:rPr>
            </a:br>
            <a:endParaRPr lang="en-US" sz="4000" dirty="0">
              <a:solidFill>
                <a:srgbClr val="663300"/>
              </a:solidFill>
              <a:latin typeface="Times New Roman" panose="02020603050405020304" pitchFamily="18" charset="0"/>
              <a:cs typeface="Times New Roman" panose="02020603050405020304" pitchFamily="18" charset="0"/>
            </a:endParaRPr>
          </a:p>
        </p:txBody>
      </p:sp>
      <p:sp>
        <p:nvSpPr>
          <p:cNvPr id="2" name="AutoShape 2" descr="Image result for Cap and Gown"/>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Cap and Gown"/>
          <p:cNvSpPr>
            <a:spLocks noChangeAspect="1" noChangeArrowheads="1"/>
          </p:cNvSpPr>
          <p:nvPr/>
        </p:nvSpPr>
        <p:spPr bwMode="auto">
          <a:xfrm>
            <a:off x="2667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244162" y="2895600"/>
            <a:ext cx="8267700" cy="1200329"/>
          </a:xfrm>
          <a:prstGeom prst="rect">
            <a:avLst/>
          </a:prstGeom>
          <a:noFill/>
        </p:spPr>
        <p:txBody>
          <a:bodyPr wrap="square" rtlCol="0">
            <a:spAutoFit/>
          </a:bodyPr>
          <a:lstStyle/>
          <a:p>
            <a:pPr algn="ctr"/>
            <a:r>
              <a:rPr lang="en-US" dirty="0" smtClean="0">
                <a:solidFill>
                  <a:srgbClr val="663300"/>
                </a:solidFill>
                <a:latin typeface="Times New Roman" panose="02020603050405020304" pitchFamily="18" charset="0"/>
                <a:cs typeface="Times New Roman" panose="02020603050405020304" pitchFamily="18" charset="0"/>
              </a:rPr>
              <a:t>Reported By: </a:t>
            </a:r>
          </a:p>
          <a:p>
            <a:pPr algn="ctr"/>
            <a:r>
              <a:rPr lang="en-US" dirty="0" smtClean="0">
                <a:solidFill>
                  <a:srgbClr val="663300"/>
                </a:solidFill>
                <a:latin typeface="Times New Roman" panose="02020603050405020304" pitchFamily="18" charset="0"/>
                <a:cs typeface="Times New Roman" panose="02020603050405020304" pitchFamily="18" charset="0"/>
              </a:rPr>
              <a:t>EOF Office &amp;</a:t>
            </a:r>
          </a:p>
          <a:p>
            <a:pPr algn="ctr"/>
            <a:r>
              <a:rPr lang="en-US" dirty="0" smtClean="0">
                <a:solidFill>
                  <a:srgbClr val="663300"/>
                </a:solidFill>
                <a:latin typeface="Times New Roman" panose="02020603050405020304" pitchFamily="18" charset="0"/>
                <a:cs typeface="Times New Roman" panose="02020603050405020304" pitchFamily="18" charset="0"/>
              </a:rPr>
              <a:t>Office of Social Justice, Inclusion and Conflict Resolution</a:t>
            </a:r>
            <a:endParaRPr lang="en-US" dirty="0">
              <a:solidFill>
                <a:srgbClr val="6633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886200" y="4724400"/>
            <a:ext cx="1600200" cy="461665"/>
          </a:xfrm>
          <a:prstGeom prst="rect">
            <a:avLst/>
          </a:prstGeom>
          <a:noFill/>
        </p:spPr>
        <p:txBody>
          <a:bodyPr wrap="square" rtlCol="0">
            <a:spAutoFit/>
          </a:bodyPr>
          <a:lstStyle/>
          <a:p>
            <a:r>
              <a:rPr lang="en-US" dirty="0" smtClean="0">
                <a:solidFill>
                  <a:srgbClr val="633E0D"/>
                </a:solidFill>
              </a:rPr>
              <a:t>10/3/2017</a:t>
            </a:r>
            <a:endParaRPr lang="en-US" dirty="0">
              <a:solidFill>
                <a:srgbClr val="633E0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14300"/>
            <a:ext cx="8534400" cy="762000"/>
          </a:xfrm>
        </p:spPr>
        <p:txBody>
          <a:bodyPr/>
          <a:lstStyle/>
          <a:p>
            <a:pPr algn="ctr"/>
            <a:r>
              <a:rPr lang="en-US" dirty="0" smtClean="0">
                <a:solidFill>
                  <a:srgbClr val="663300"/>
                </a:solidFill>
              </a:rPr>
              <a:t>Qualitative Feedback From Students</a:t>
            </a:r>
            <a:endParaRPr lang="en-US" dirty="0">
              <a:solidFill>
                <a:srgbClr val="663300"/>
              </a:solidFill>
            </a:endParaRPr>
          </a:p>
        </p:txBody>
      </p:sp>
      <p:sp>
        <p:nvSpPr>
          <p:cNvPr id="3" name="Content Placeholder 2"/>
          <p:cNvSpPr>
            <a:spLocks noGrp="1"/>
          </p:cNvSpPr>
          <p:nvPr>
            <p:ph idx="1"/>
          </p:nvPr>
        </p:nvSpPr>
        <p:spPr>
          <a:xfrm>
            <a:off x="317500" y="838200"/>
            <a:ext cx="8534400" cy="6248400"/>
          </a:xfrm>
        </p:spPr>
        <p:txBody>
          <a:bodyPr/>
          <a:lstStyle/>
          <a:p>
            <a:pPr marL="0" indent="0">
              <a:spcBef>
                <a:spcPts val="0"/>
              </a:spcBef>
              <a:buNone/>
            </a:pPr>
            <a:r>
              <a:rPr lang="en-US" sz="1800" dirty="0" smtClean="0"/>
              <a:t>“Education is vital to everything you do in life, even being educated about your emotions or how you think plays a big role in growing as a man.”</a:t>
            </a:r>
          </a:p>
          <a:p>
            <a:pPr marL="0" indent="0">
              <a:spcBef>
                <a:spcPts val="0"/>
              </a:spcBef>
              <a:buNone/>
            </a:pPr>
            <a:endParaRPr lang="en-US" sz="1800" dirty="0"/>
          </a:p>
          <a:p>
            <a:pPr marL="0" indent="0">
              <a:spcBef>
                <a:spcPts val="0"/>
              </a:spcBef>
              <a:buNone/>
            </a:pPr>
            <a:r>
              <a:rPr lang="en-US" sz="1800" dirty="0" smtClean="0"/>
              <a:t>“I was able to comfortably open up and express myself without “the world” pushing my feeling out of the way or saying “man up and move on.”</a:t>
            </a:r>
          </a:p>
          <a:p>
            <a:pPr marL="0" indent="0">
              <a:spcBef>
                <a:spcPts val="0"/>
              </a:spcBef>
              <a:buNone/>
            </a:pPr>
            <a:endParaRPr lang="en-US" sz="1800" dirty="0"/>
          </a:p>
          <a:p>
            <a:pPr marL="0" indent="0">
              <a:spcBef>
                <a:spcPts val="0"/>
              </a:spcBef>
              <a:buNone/>
            </a:pPr>
            <a:r>
              <a:rPr lang="en-US" sz="1800" dirty="0" smtClean="0"/>
              <a:t>“I’m going to work harder to make changes in my personal life and be better for other people.”</a:t>
            </a:r>
          </a:p>
          <a:p>
            <a:pPr marL="0" indent="0">
              <a:spcBef>
                <a:spcPts val="0"/>
              </a:spcBef>
              <a:buNone/>
            </a:pPr>
            <a:endParaRPr lang="en-US" sz="1800" dirty="0"/>
          </a:p>
          <a:p>
            <a:pPr marL="0" indent="0">
              <a:spcBef>
                <a:spcPts val="0"/>
              </a:spcBef>
              <a:buNone/>
            </a:pPr>
            <a:r>
              <a:rPr lang="en-US" sz="1800" dirty="0" smtClean="0"/>
              <a:t>“From now on I will take personal time to be reflective in my personal life because of this retreat.”</a:t>
            </a:r>
          </a:p>
          <a:p>
            <a:pPr marL="0" indent="0">
              <a:spcBef>
                <a:spcPts val="0"/>
              </a:spcBef>
              <a:buNone/>
            </a:pPr>
            <a:endParaRPr lang="en-US" sz="1800" dirty="0"/>
          </a:p>
          <a:p>
            <a:pPr marL="0" indent="0">
              <a:spcBef>
                <a:spcPts val="0"/>
              </a:spcBef>
              <a:buNone/>
            </a:pPr>
            <a:r>
              <a:rPr lang="en-US" sz="1800" dirty="0" smtClean="0"/>
              <a:t>“I was able to open up fully about something deep because the space provided was created for that to happen and it was really progressive.”</a:t>
            </a:r>
          </a:p>
          <a:p>
            <a:pPr marL="0" indent="0">
              <a:spcBef>
                <a:spcPts val="0"/>
              </a:spcBef>
              <a:buNone/>
            </a:pPr>
            <a:endParaRPr lang="en-US" sz="1800" dirty="0"/>
          </a:p>
          <a:p>
            <a:pPr marL="0" indent="0">
              <a:spcBef>
                <a:spcPts val="0"/>
              </a:spcBef>
              <a:buNone/>
            </a:pPr>
            <a:r>
              <a:rPr lang="en-US" sz="1800" dirty="0" smtClean="0"/>
              <a:t>“Hearing an unfiltered real perspective helped me understand how to help, but more importantly support women.”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47829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448800" cy="762000"/>
          </a:xfrm>
        </p:spPr>
        <p:txBody>
          <a:bodyPr/>
          <a:lstStyle/>
          <a:p>
            <a:pPr algn="ctr"/>
            <a:r>
              <a:rPr lang="en-US" sz="3200" dirty="0" smtClean="0">
                <a:solidFill>
                  <a:srgbClr val="663300"/>
                </a:solidFill>
              </a:rPr>
              <a:t>W</a:t>
            </a:r>
            <a:r>
              <a:rPr lang="en-US" sz="2700" b="0" dirty="0" smtClean="0"/>
              <a:t>orking</a:t>
            </a:r>
            <a:r>
              <a:rPr lang="en-US" dirty="0" smtClean="0"/>
              <a:t> </a:t>
            </a:r>
            <a:r>
              <a:rPr lang="en-US" sz="3200" dirty="0" smtClean="0">
                <a:solidFill>
                  <a:srgbClr val="663300"/>
                </a:solidFill>
              </a:rPr>
              <a:t>I</a:t>
            </a:r>
            <a:r>
              <a:rPr lang="en-US" sz="2700" b="0" dirty="0" smtClean="0"/>
              <a:t>ntelligently</a:t>
            </a:r>
            <a:r>
              <a:rPr lang="en-US" dirty="0" smtClean="0"/>
              <a:t> </a:t>
            </a:r>
            <a:r>
              <a:rPr lang="en-US" sz="2800" b="0" dirty="0" smtClean="0"/>
              <a:t>&amp;</a:t>
            </a:r>
            <a:r>
              <a:rPr lang="en-US" dirty="0" smtClean="0"/>
              <a:t> </a:t>
            </a:r>
            <a:r>
              <a:rPr lang="en-US" sz="3200" dirty="0" smtClean="0">
                <a:solidFill>
                  <a:srgbClr val="663300"/>
                </a:solidFill>
              </a:rPr>
              <a:t>S</a:t>
            </a:r>
            <a:r>
              <a:rPr lang="en-US" sz="2700" b="0" dirty="0" smtClean="0"/>
              <a:t>ucceeding</a:t>
            </a:r>
            <a:r>
              <a:rPr lang="en-US" dirty="0" smtClean="0"/>
              <a:t> </a:t>
            </a:r>
            <a:r>
              <a:rPr lang="en-US" sz="2700" b="0" dirty="0" smtClean="0"/>
              <a:t>through</a:t>
            </a:r>
            <a:r>
              <a:rPr lang="en-US" dirty="0" smtClean="0"/>
              <a:t> </a:t>
            </a:r>
            <a:r>
              <a:rPr lang="en-US" sz="3200" dirty="0" smtClean="0">
                <a:solidFill>
                  <a:srgbClr val="663300"/>
                </a:solidFill>
              </a:rPr>
              <a:t>E</a:t>
            </a:r>
            <a:r>
              <a:rPr lang="en-US" sz="2700" b="0" dirty="0" smtClean="0"/>
              <a:t>ngagement</a:t>
            </a:r>
            <a:endParaRPr lang="en-US" sz="2700" b="0" dirty="0"/>
          </a:p>
        </p:txBody>
      </p:sp>
      <p:sp>
        <p:nvSpPr>
          <p:cNvPr id="3" name="Content Placeholder 2"/>
          <p:cNvSpPr>
            <a:spLocks noGrp="1"/>
          </p:cNvSpPr>
          <p:nvPr>
            <p:ph idx="1"/>
          </p:nvPr>
        </p:nvSpPr>
        <p:spPr>
          <a:xfrm>
            <a:off x="304800" y="1143000"/>
            <a:ext cx="8534400" cy="4876800"/>
          </a:xfrm>
        </p:spPr>
        <p:txBody>
          <a:bodyPr/>
          <a:lstStyle/>
          <a:p>
            <a:pPr marL="0" indent="0">
              <a:buNone/>
            </a:pPr>
            <a:r>
              <a:rPr lang="en-US" dirty="0" smtClean="0"/>
              <a:t>In efforts to build upon the work done at the retreat,  the EOF Office and the </a:t>
            </a:r>
            <a:r>
              <a:rPr lang="en-US" dirty="0"/>
              <a:t>Office of Social Justice, Inclusion and Conflict </a:t>
            </a:r>
            <a:r>
              <a:rPr lang="en-US" dirty="0" smtClean="0"/>
              <a:t>Resolution will create opportunities for continued engagement, to include: </a:t>
            </a:r>
          </a:p>
          <a:p>
            <a:pPr marL="0" indent="0">
              <a:buNone/>
            </a:pPr>
            <a:endParaRPr lang="en-US" dirty="0" smtClean="0"/>
          </a:p>
          <a:p>
            <a:pPr>
              <a:buFont typeface="Wingdings" panose="05000000000000000000" pitchFamily="2" charset="2"/>
              <a:buChar char="v"/>
            </a:pPr>
            <a:r>
              <a:rPr lang="en-US" dirty="0" smtClean="0"/>
              <a:t>Collective Check-In Meetings</a:t>
            </a:r>
          </a:p>
          <a:p>
            <a:pPr>
              <a:buFont typeface="Wingdings" panose="05000000000000000000" pitchFamily="2" charset="2"/>
              <a:buChar char="v"/>
            </a:pPr>
            <a:r>
              <a:rPr lang="en-US" dirty="0" smtClean="0"/>
              <a:t> Accountability Partners </a:t>
            </a:r>
            <a:endParaRPr lang="en-US" dirty="0"/>
          </a:p>
          <a:p>
            <a:pPr>
              <a:buFont typeface="Wingdings" panose="05000000000000000000" pitchFamily="2" charset="2"/>
              <a:buChar char="v"/>
            </a:pPr>
            <a:r>
              <a:rPr lang="en-US" dirty="0" smtClean="0"/>
              <a:t>Tri-Pod Mentoring</a:t>
            </a:r>
          </a:p>
          <a:p>
            <a:pPr>
              <a:buFont typeface="Wingdings" panose="05000000000000000000" pitchFamily="2" charset="2"/>
              <a:buChar char="v"/>
            </a:pPr>
            <a:r>
              <a:rPr lang="en-US" dirty="0" smtClean="0"/>
              <a:t>Social Bonding Activities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7047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rgbClr val="663300"/>
                </a:solidFill>
              </a:rPr>
              <a:t>Who Is The MCM Retreat For? </a:t>
            </a:r>
            <a:endParaRPr lang="en-US" dirty="0">
              <a:solidFill>
                <a:srgbClr val="663300"/>
              </a:solidFill>
            </a:endParaRPr>
          </a:p>
        </p:txBody>
      </p:sp>
      <p:sp>
        <p:nvSpPr>
          <p:cNvPr id="6" name="Content Placeholder 5"/>
          <p:cNvSpPr>
            <a:spLocks noGrp="1"/>
          </p:cNvSpPr>
          <p:nvPr>
            <p:ph sz="half" idx="1"/>
          </p:nvPr>
        </p:nvSpPr>
        <p:spPr>
          <a:xfrm>
            <a:off x="152400" y="1219200"/>
            <a:ext cx="4038600" cy="4495800"/>
          </a:xfrm>
        </p:spPr>
        <p:txBody>
          <a:bodyPr/>
          <a:lstStyle/>
          <a:p>
            <a:pPr marL="0" indent="0" algn="ctr">
              <a:buNone/>
            </a:pPr>
            <a:r>
              <a:rPr lang="en-US" u="sng" dirty="0" smtClean="0"/>
              <a:t>Rowan’s Demographics</a:t>
            </a:r>
          </a:p>
          <a:p>
            <a:r>
              <a:rPr lang="en-US" sz="2000" dirty="0" smtClean="0"/>
              <a:t>Black 8.2% </a:t>
            </a:r>
          </a:p>
          <a:p>
            <a:r>
              <a:rPr lang="en-US" sz="2000" dirty="0" smtClean="0"/>
              <a:t>Latino 8.9%</a:t>
            </a:r>
          </a:p>
          <a:p>
            <a:r>
              <a:rPr lang="en-US" sz="2000" dirty="0" smtClean="0"/>
              <a:t>Native American 0.2%</a:t>
            </a:r>
          </a:p>
          <a:p>
            <a:r>
              <a:rPr lang="en-US" sz="2000" dirty="0" smtClean="0"/>
              <a:t>Asian 3.3%</a:t>
            </a:r>
          </a:p>
          <a:p>
            <a:r>
              <a:rPr lang="en-US" sz="2000" dirty="0" smtClean="0"/>
              <a:t>White 75.4%</a:t>
            </a:r>
          </a:p>
          <a:p>
            <a:r>
              <a:rPr lang="en-US" sz="2000" dirty="0" smtClean="0"/>
              <a:t>Female 49.2%</a:t>
            </a:r>
          </a:p>
          <a:p>
            <a:r>
              <a:rPr lang="en-US" sz="2000" dirty="0" smtClean="0"/>
              <a:t>Male 50.8%</a:t>
            </a:r>
            <a:endParaRPr lang="en-US" dirty="0"/>
          </a:p>
        </p:txBody>
      </p:sp>
      <p:sp>
        <p:nvSpPr>
          <p:cNvPr id="9" name="Content Placeholder 8"/>
          <p:cNvSpPr>
            <a:spLocks noGrp="1"/>
          </p:cNvSpPr>
          <p:nvPr>
            <p:ph sz="half" idx="2"/>
          </p:nvPr>
        </p:nvSpPr>
        <p:spPr>
          <a:xfrm>
            <a:off x="4191000" y="1219200"/>
            <a:ext cx="4648200" cy="4495800"/>
          </a:xfrm>
        </p:spPr>
        <p:txBody>
          <a:bodyPr/>
          <a:lstStyle/>
          <a:p>
            <a:pPr marL="0" indent="0" algn="ctr">
              <a:buNone/>
            </a:pPr>
            <a:r>
              <a:rPr lang="en-US" u="sng" dirty="0" smtClean="0"/>
              <a:t>Rowan’s 6-Year Grad Rates</a:t>
            </a:r>
            <a:endParaRPr lang="en-US" u="sng"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5699" y="1752600"/>
            <a:ext cx="5343501" cy="2405168"/>
          </a:xfrm>
          <a:prstGeom prst="rect">
            <a:avLst/>
          </a:prstGeom>
        </p:spPr>
      </p:pic>
      <p:sp>
        <p:nvSpPr>
          <p:cNvPr id="3" name="Rectangle 2"/>
          <p:cNvSpPr/>
          <p:nvPr/>
        </p:nvSpPr>
        <p:spPr>
          <a:xfrm>
            <a:off x="2667000" y="4343752"/>
            <a:ext cx="6629400" cy="1938992"/>
          </a:xfrm>
          <a:prstGeom prst="rect">
            <a:avLst/>
          </a:prstGeom>
        </p:spPr>
        <p:txBody>
          <a:bodyPr wrap="square">
            <a:spAutoFit/>
          </a:bodyPr>
          <a:lstStyle/>
          <a:p>
            <a:r>
              <a:rPr lang="en-US" sz="2000" dirty="0"/>
              <a:t>The ethnic make-up of these graduation rates was disproportionate and concerning, when compared to their female counterparts. Subsequently, the  statistical trends coupled with the social state of the men of color at Rowan during the ‘13/’14 and ’14/’15 academic years was a catalyst for the creation of the MCM Retreat.  </a:t>
            </a:r>
          </a:p>
        </p:txBody>
      </p:sp>
    </p:spTree>
    <p:extLst>
      <p:ext uri="{BB962C8B-B14F-4D97-AF65-F5344CB8AC3E}">
        <p14:creationId xmlns:p14="http://schemas.microsoft.com/office/powerpoint/2010/main" val="2571531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9"/>
          <p:cNvPicPr>
            <a:picLocks noGrp="1" noChangeAspect="1"/>
          </p:cNvPicPr>
          <p:nvPr>
            <p:ph sz="half" idx="1"/>
          </p:nvPr>
        </p:nvPicPr>
        <p:blipFill>
          <a:blip r:embed="rId2">
            <a:extLst>
              <a:ext uri="{28A0092B-C50C-407E-A947-70E740481C1C}">
                <a14:useLocalDpi xmlns:a14="http://schemas.microsoft.com/office/drawing/2010/main" val="0"/>
              </a:ext>
            </a:extLst>
          </a:blip>
          <a:srcRect l="6850" r="6850"/>
          <a:stretch>
            <a:fillRect/>
          </a:stretch>
        </p:blipFill>
        <p:spPr>
          <a:xfrm>
            <a:off x="152400" y="0"/>
            <a:ext cx="3695700" cy="5334000"/>
          </a:xfrm>
        </p:spPr>
      </p:pic>
      <p:sp>
        <p:nvSpPr>
          <p:cNvPr id="6" name="Text Placeholder 8"/>
          <p:cNvSpPr txBox="1">
            <a:spLocks/>
          </p:cNvSpPr>
          <p:nvPr/>
        </p:nvSpPr>
        <p:spPr bwMode="auto">
          <a:xfrm>
            <a:off x="4038600" y="1066800"/>
            <a:ext cx="5105400" cy="3705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7F5111"/>
                </a:solidFill>
                <a:latin typeface="+mn-lt"/>
                <a:ea typeface="+mn-ea"/>
                <a:cs typeface="+mn-cs"/>
              </a:defRPr>
            </a:lvl1pPr>
            <a:lvl2pPr marL="742950" indent="-285750" algn="l" rtl="0" eaLnBrk="0" fontAlgn="base" hangingPunct="0">
              <a:spcBef>
                <a:spcPct val="20000"/>
              </a:spcBef>
              <a:spcAft>
                <a:spcPct val="0"/>
              </a:spcAft>
              <a:buChar char="–"/>
              <a:defRPr sz="2400">
                <a:solidFill>
                  <a:srgbClr val="7F5111"/>
                </a:solidFill>
                <a:latin typeface="+mn-lt"/>
                <a:ea typeface="+mn-ea"/>
                <a:cs typeface="+mn-cs"/>
              </a:defRPr>
            </a:lvl2pPr>
            <a:lvl3pPr marL="1143000" indent="-228600" algn="l" rtl="0" eaLnBrk="0" fontAlgn="base" hangingPunct="0">
              <a:spcBef>
                <a:spcPct val="20000"/>
              </a:spcBef>
              <a:spcAft>
                <a:spcPct val="0"/>
              </a:spcAft>
              <a:buChar char="•"/>
              <a:defRPr sz="2000">
                <a:solidFill>
                  <a:srgbClr val="7F5111"/>
                </a:solidFill>
                <a:latin typeface="+mn-lt"/>
                <a:ea typeface="+mn-ea"/>
                <a:cs typeface="+mn-cs"/>
              </a:defRPr>
            </a:lvl3pPr>
            <a:lvl4pPr marL="1600200" indent="-228600" algn="l" rtl="0" eaLnBrk="0" fontAlgn="base" hangingPunct="0">
              <a:spcBef>
                <a:spcPct val="20000"/>
              </a:spcBef>
              <a:spcAft>
                <a:spcPct val="0"/>
              </a:spcAft>
              <a:buChar char="–"/>
              <a:defRPr sz="1800">
                <a:solidFill>
                  <a:srgbClr val="7F5111"/>
                </a:solidFill>
                <a:latin typeface="+mn-lt"/>
                <a:ea typeface="+mn-ea"/>
                <a:cs typeface="+mn-cs"/>
              </a:defRPr>
            </a:lvl4pPr>
            <a:lvl5pPr marL="2057400" indent="-228600" algn="l" rtl="0" eaLnBrk="0" fontAlgn="base" hangingPunct="0">
              <a:spcBef>
                <a:spcPct val="20000"/>
              </a:spcBef>
              <a:spcAft>
                <a:spcPct val="0"/>
              </a:spcAft>
              <a:buChar char="»"/>
              <a:defRPr sz="1800">
                <a:solidFill>
                  <a:srgbClr val="7F5111"/>
                </a:solidFill>
                <a:latin typeface="+mn-lt"/>
                <a:ea typeface="+mn-ea"/>
                <a:cs typeface="+mn-cs"/>
              </a:defRPr>
            </a:lvl5pPr>
            <a:lvl6pPr marL="2514600" indent="-228600" algn="l" rtl="0" fontAlgn="base">
              <a:spcBef>
                <a:spcPct val="20000"/>
              </a:spcBef>
              <a:spcAft>
                <a:spcPct val="0"/>
              </a:spcAft>
              <a:buChar char="»"/>
              <a:defRPr sz="1800">
                <a:solidFill>
                  <a:srgbClr val="7F5111"/>
                </a:solidFill>
                <a:latin typeface="+mn-lt"/>
                <a:ea typeface="+mn-ea"/>
                <a:cs typeface="+mn-cs"/>
              </a:defRPr>
            </a:lvl6pPr>
            <a:lvl7pPr marL="2971800" indent="-228600" algn="l" rtl="0" fontAlgn="base">
              <a:spcBef>
                <a:spcPct val="20000"/>
              </a:spcBef>
              <a:spcAft>
                <a:spcPct val="0"/>
              </a:spcAft>
              <a:buChar char="»"/>
              <a:defRPr sz="1800">
                <a:solidFill>
                  <a:srgbClr val="7F5111"/>
                </a:solidFill>
                <a:latin typeface="+mn-lt"/>
                <a:ea typeface="+mn-ea"/>
                <a:cs typeface="+mn-cs"/>
              </a:defRPr>
            </a:lvl7pPr>
            <a:lvl8pPr marL="3429000" indent="-228600" algn="l" rtl="0" fontAlgn="base">
              <a:spcBef>
                <a:spcPct val="20000"/>
              </a:spcBef>
              <a:spcAft>
                <a:spcPct val="0"/>
              </a:spcAft>
              <a:buChar char="»"/>
              <a:defRPr sz="1800">
                <a:solidFill>
                  <a:srgbClr val="7F5111"/>
                </a:solidFill>
                <a:latin typeface="+mn-lt"/>
                <a:ea typeface="+mn-ea"/>
                <a:cs typeface="+mn-cs"/>
              </a:defRPr>
            </a:lvl8pPr>
            <a:lvl9pPr marL="3886200" indent="-228600" algn="l" rtl="0" fontAlgn="base">
              <a:spcBef>
                <a:spcPct val="20000"/>
              </a:spcBef>
              <a:spcAft>
                <a:spcPct val="0"/>
              </a:spcAft>
              <a:buChar char="»"/>
              <a:defRPr sz="1800">
                <a:solidFill>
                  <a:srgbClr val="7F5111"/>
                </a:solidFill>
                <a:latin typeface="+mn-lt"/>
                <a:ea typeface="+mn-ea"/>
                <a:cs typeface="+mn-cs"/>
              </a:defRPr>
            </a:lvl9pPr>
          </a:lstStyle>
          <a:p>
            <a:pPr marL="0" indent="0" algn="ctr">
              <a:buNone/>
            </a:pPr>
            <a:r>
              <a:rPr lang="en-US" sz="2400" kern="0" dirty="0" smtClean="0">
                <a:solidFill>
                  <a:srgbClr val="663300"/>
                </a:solidFill>
              </a:rPr>
              <a:t>The overarching goal of this leadership retreat is to encourage participants to think critically about what it means to be a successful man at Rowan and in the wider community. We offer you opportunities define successful manhood and outline a roadmap toward wise leadership. </a:t>
            </a:r>
          </a:p>
          <a:p>
            <a:endParaRPr lang="en-US" kern="0" dirty="0"/>
          </a:p>
        </p:txBody>
      </p:sp>
    </p:spTree>
    <p:extLst>
      <p:ext uri="{BB962C8B-B14F-4D97-AF65-F5344CB8AC3E}">
        <p14:creationId xmlns:p14="http://schemas.microsoft.com/office/powerpoint/2010/main" val="181134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500" y="273050"/>
            <a:ext cx="4419600" cy="1162050"/>
          </a:xfrm>
        </p:spPr>
        <p:txBody>
          <a:bodyPr anchor="ctr"/>
          <a:lstStyle/>
          <a:p>
            <a:pPr algn="ctr"/>
            <a:r>
              <a:rPr lang="en-US" sz="2400" dirty="0" smtClean="0">
                <a:solidFill>
                  <a:srgbClr val="663300"/>
                </a:solidFill>
              </a:rPr>
              <a:t>2017 Multicultural Men’s Retreat Demographics </a:t>
            </a:r>
            <a:endParaRPr lang="en-US" sz="2400" dirty="0">
              <a:solidFill>
                <a:srgbClr val="663300"/>
              </a:solidFill>
            </a:endParaRPr>
          </a:p>
        </p:txBody>
      </p:sp>
      <p:sp>
        <p:nvSpPr>
          <p:cNvPr id="9" name="Text Placeholder 8"/>
          <p:cNvSpPr>
            <a:spLocks noGrp="1"/>
          </p:cNvSpPr>
          <p:nvPr>
            <p:ph type="body" sz="half" idx="2"/>
          </p:nvPr>
        </p:nvSpPr>
        <p:spPr>
          <a:xfrm>
            <a:off x="152400" y="1435101"/>
            <a:ext cx="4800600" cy="2527300"/>
          </a:xfrm>
        </p:spPr>
        <p:txBody>
          <a:bodyPr anchor="t" anchorCtr="1"/>
          <a:lstStyle/>
          <a:p>
            <a:pPr marL="285750" indent="-285750">
              <a:lnSpc>
                <a:spcPct val="200000"/>
              </a:lnSpc>
              <a:spcBef>
                <a:spcPts val="1800"/>
              </a:spcBef>
              <a:buFont typeface="Wingdings" panose="05000000000000000000" pitchFamily="2" charset="2"/>
              <a:buChar char="Ø"/>
            </a:pPr>
            <a:r>
              <a:rPr lang="en-US" sz="2000" dirty="0" smtClean="0"/>
              <a:t>Total Participants: 24 young men </a:t>
            </a:r>
          </a:p>
          <a:p>
            <a:pPr marL="285750" indent="-285750">
              <a:lnSpc>
                <a:spcPct val="200000"/>
              </a:lnSpc>
              <a:spcBef>
                <a:spcPts val="1800"/>
              </a:spcBef>
              <a:buFont typeface="Wingdings" panose="05000000000000000000" pitchFamily="2" charset="2"/>
              <a:buChar char="Ø"/>
            </a:pPr>
            <a:r>
              <a:rPr lang="en-US" sz="2000" dirty="0" smtClean="0"/>
              <a:t>11 of 24 (46%) young men Non-EOF</a:t>
            </a:r>
          </a:p>
          <a:p>
            <a:pPr marL="285750" indent="-285750">
              <a:lnSpc>
                <a:spcPct val="200000"/>
              </a:lnSpc>
              <a:spcBef>
                <a:spcPts val="1800"/>
              </a:spcBef>
              <a:buFont typeface="Wingdings" panose="05000000000000000000" pitchFamily="2" charset="2"/>
              <a:buChar char="Ø"/>
            </a:pPr>
            <a:r>
              <a:rPr lang="en-US" sz="2000" dirty="0" smtClean="0"/>
              <a:t>13 of 24 (54%) young men in EOF</a:t>
            </a:r>
          </a:p>
        </p:txBody>
      </p:sp>
      <p:sp>
        <p:nvSpPr>
          <p:cNvPr id="11" name="TextBox 10"/>
          <p:cNvSpPr txBox="1"/>
          <p:nvPr/>
        </p:nvSpPr>
        <p:spPr>
          <a:xfrm>
            <a:off x="190500" y="4080817"/>
            <a:ext cx="8496300" cy="1323439"/>
          </a:xfrm>
          <a:prstGeom prst="rect">
            <a:avLst/>
          </a:prstGeom>
          <a:noFill/>
        </p:spPr>
        <p:txBody>
          <a:bodyPr wrap="square" rtlCol="0">
            <a:spAutoFit/>
          </a:bodyPr>
          <a:lstStyle/>
          <a:p>
            <a:pPr marL="285750" indent="-285750">
              <a:spcBef>
                <a:spcPts val="0"/>
              </a:spcBef>
              <a:buFont typeface="Wingdings" panose="05000000000000000000" pitchFamily="2" charset="2"/>
              <a:buChar char="Ø"/>
            </a:pPr>
            <a:r>
              <a:rPr lang="en-US" sz="2000" dirty="0">
                <a:solidFill>
                  <a:srgbClr val="7F5111"/>
                </a:solidFill>
                <a:latin typeface="Tahoma" panose="020B0604030504040204" pitchFamily="34" charset="0"/>
                <a:ea typeface="Tahoma" panose="020B0604030504040204" pitchFamily="34" charset="0"/>
                <a:cs typeface="Tahoma" panose="020B0604030504040204" pitchFamily="34" charset="0"/>
              </a:rPr>
              <a:t>All </a:t>
            </a:r>
            <a:r>
              <a:rPr lang="en-US" sz="2000" dirty="0" smtClean="0">
                <a:solidFill>
                  <a:srgbClr val="7F5111"/>
                </a:solidFill>
                <a:latin typeface="Tahoma" panose="020B0604030504040204" pitchFamily="34" charset="0"/>
                <a:ea typeface="Tahoma" panose="020B0604030504040204" pitchFamily="34" charset="0"/>
                <a:cs typeface="Tahoma" panose="020B0604030504040204" pitchFamily="34" charset="0"/>
              </a:rPr>
              <a:t>data is </a:t>
            </a:r>
            <a:r>
              <a:rPr lang="en-US" sz="2000" dirty="0">
                <a:solidFill>
                  <a:srgbClr val="7F5111"/>
                </a:solidFill>
                <a:latin typeface="Tahoma" panose="020B0604030504040204" pitchFamily="34" charset="0"/>
                <a:ea typeface="Tahoma" panose="020B0604030504040204" pitchFamily="34" charset="0"/>
                <a:cs typeface="Tahoma" panose="020B0604030504040204" pitchFamily="34" charset="0"/>
              </a:rPr>
              <a:t>based </a:t>
            </a:r>
            <a:r>
              <a:rPr lang="en-US" sz="2000" dirty="0" smtClean="0">
                <a:solidFill>
                  <a:srgbClr val="7F5111"/>
                </a:solidFill>
                <a:latin typeface="Tahoma" panose="020B0604030504040204" pitchFamily="34" charset="0"/>
                <a:ea typeface="Tahoma" panose="020B0604030504040204" pitchFamily="34" charset="0"/>
                <a:cs typeface="Tahoma" panose="020B0604030504040204" pitchFamily="34" charset="0"/>
              </a:rPr>
              <a:t>on the </a:t>
            </a:r>
            <a:r>
              <a:rPr lang="en-US" sz="2000" dirty="0">
                <a:solidFill>
                  <a:srgbClr val="7F5111"/>
                </a:solidFill>
                <a:latin typeface="Tahoma" panose="020B0604030504040204" pitchFamily="34" charset="0"/>
                <a:ea typeface="Tahoma" panose="020B0604030504040204" pitchFamily="34" charset="0"/>
                <a:cs typeface="Tahoma" panose="020B0604030504040204" pitchFamily="34" charset="0"/>
              </a:rPr>
              <a:t>total 24 young </a:t>
            </a:r>
            <a:r>
              <a:rPr lang="en-US" sz="2000" dirty="0" smtClean="0">
                <a:solidFill>
                  <a:srgbClr val="7F5111"/>
                </a:solidFill>
                <a:latin typeface="Tahoma" panose="020B0604030504040204" pitchFamily="34" charset="0"/>
                <a:ea typeface="Tahoma" panose="020B0604030504040204" pitchFamily="34" charset="0"/>
                <a:cs typeface="Tahoma" panose="020B0604030504040204" pitchFamily="34" charset="0"/>
              </a:rPr>
              <a:t>men. </a:t>
            </a:r>
          </a:p>
          <a:p>
            <a:pPr marL="800100" lvl="1" indent="-342900">
              <a:spcBef>
                <a:spcPts val="0"/>
              </a:spcBef>
              <a:buFont typeface="Arial" panose="020B0604020202020204" pitchFamily="34" charset="0"/>
              <a:buChar char="•"/>
            </a:pPr>
            <a:r>
              <a:rPr lang="en-US" sz="2000" dirty="0" smtClean="0">
                <a:solidFill>
                  <a:srgbClr val="7F5111"/>
                </a:solidFill>
                <a:latin typeface="Tahoma" panose="020B0604030504040204" pitchFamily="34" charset="0"/>
                <a:ea typeface="Tahoma" panose="020B0604030504040204" pitchFamily="34" charset="0"/>
                <a:cs typeface="Tahoma" panose="020B0604030504040204" pitchFamily="34" charset="0"/>
              </a:rPr>
              <a:t>Maintaining </a:t>
            </a:r>
            <a:r>
              <a:rPr lang="en-US" sz="2000" dirty="0">
                <a:solidFill>
                  <a:srgbClr val="7F5111"/>
                </a:solidFill>
                <a:latin typeface="Tahoma" panose="020B0604030504040204" pitchFamily="34" charset="0"/>
                <a:ea typeface="Tahoma" panose="020B0604030504040204" pitchFamily="34" charset="0"/>
                <a:cs typeface="Tahoma" panose="020B0604030504040204" pitchFamily="34" charset="0"/>
              </a:rPr>
              <a:t>anonymity required </a:t>
            </a:r>
            <a:r>
              <a:rPr lang="en-US" sz="2000" dirty="0" smtClean="0">
                <a:solidFill>
                  <a:srgbClr val="7F5111"/>
                </a:solidFill>
                <a:latin typeface="Tahoma" panose="020B0604030504040204" pitchFamily="34" charset="0"/>
                <a:ea typeface="Tahoma" panose="020B0604030504040204" pitchFamily="34" charset="0"/>
                <a:cs typeface="Tahoma" panose="020B0604030504040204" pitchFamily="34" charset="0"/>
              </a:rPr>
              <a:t>sacrifice of </a:t>
            </a:r>
            <a:r>
              <a:rPr lang="en-US" sz="2000" dirty="0">
                <a:solidFill>
                  <a:srgbClr val="7F5111"/>
                </a:solidFill>
                <a:latin typeface="Tahoma" panose="020B0604030504040204" pitchFamily="34" charset="0"/>
                <a:ea typeface="Tahoma" panose="020B0604030504040204" pitchFamily="34" charset="0"/>
                <a:cs typeface="Tahoma" panose="020B0604030504040204" pitchFamily="34" charset="0"/>
              </a:rPr>
              <a:t>knowing the </a:t>
            </a:r>
            <a:r>
              <a:rPr lang="en-US" sz="2000" dirty="0" smtClean="0">
                <a:solidFill>
                  <a:srgbClr val="7F5111"/>
                </a:solidFill>
                <a:latin typeface="Tahoma" panose="020B0604030504040204" pitchFamily="34" charset="0"/>
                <a:ea typeface="Tahoma" panose="020B0604030504040204" pitchFamily="34" charset="0"/>
                <a:cs typeface="Tahoma" panose="020B0604030504040204" pitchFamily="34" charset="0"/>
              </a:rPr>
              <a:t>identity </a:t>
            </a:r>
            <a:r>
              <a:rPr lang="en-US" sz="2000" dirty="0">
                <a:solidFill>
                  <a:srgbClr val="7F5111"/>
                </a:solidFill>
                <a:latin typeface="Tahoma" panose="020B0604030504040204" pitchFamily="34" charset="0"/>
                <a:ea typeface="Tahoma" panose="020B0604030504040204" pitchFamily="34" charset="0"/>
                <a:cs typeface="Tahoma" panose="020B0604030504040204" pitchFamily="34" charset="0"/>
              </a:rPr>
              <a:t>of the respondents, thus we are not aware which </a:t>
            </a:r>
            <a:r>
              <a:rPr lang="en-US" sz="2000" dirty="0" smtClean="0">
                <a:solidFill>
                  <a:srgbClr val="7F5111"/>
                </a:solidFill>
                <a:latin typeface="Tahoma" panose="020B0604030504040204" pitchFamily="34" charset="0"/>
                <a:ea typeface="Tahoma" panose="020B0604030504040204" pitchFamily="34" charset="0"/>
                <a:cs typeface="Tahoma" panose="020B0604030504040204" pitchFamily="34" charset="0"/>
              </a:rPr>
              <a:t>surveys </a:t>
            </a:r>
            <a:r>
              <a:rPr lang="en-US" sz="2000" dirty="0">
                <a:solidFill>
                  <a:srgbClr val="7F5111"/>
                </a:solidFill>
                <a:latin typeface="Tahoma" panose="020B0604030504040204" pitchFamily="34" charset="0"/>
                <a:ea typeface="Tahoma" panose="020B0604030504040204" pitchFamily="34" charset="0"/>
                <a:cs typeface="Tahoma" panose="020B0604030504040204" pitchFamily="34" charset="0"/>
              </a:rPr>
              <a:t>belonged to the </a:t>
            </a:r>
            <a:r>
              <a:rPr lang="en-US" sz="2000" dirty="0" smtClean="0">
                <a:solidFill>
                  <a:srgbClr val="7F5111"/>
                </a:solidFill>
                <a:latin typeface="Tahoma" panose="020B0604030504040204" pitchFamily="34" charset="0"/>
                <a:ea typeface="Tahoma" panose="020B0604030504040204" pitchFamily="34" charset="0"/>
                <a:cs typeface="Tahoma" panose="020B0604030504040204" pitchFamily="34" charset="0"/>
              </a:rPr>
              <a:t>13 EOF students.  </a:t>
            </a:r>
            <a:endParaRPr lang="en-US" sz="2000" dirty="0">
              <a:solidFill>
                <a:srgbClr val="7F5111"/>
              </a:solidFill>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a:stretch>
            <a:fillRect/>
          </a:stretch>
        </p:blipFill>
        <p:spPr>
          <a:xfrm>
            <a:off x="5831030" y="26831"/>
            <a:ext cx="3312970" cy="4287625"/>
          </a:xfrm>
          <a:prstGeom prst="rect">
            <a:avLst/>
          </a:prstGeom>
        </p:spPr>
      </p:pic>
    </p:spTree>
    <p:extLst>
      <p:ext uri="{BB962C8B-B14F-4D97-AF65-F5344CB8AC3E}">
        <p14:creationId xmlns:p14="http://schemas.microsoft.com/office/powerpoint/2010/main" val="153624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209222"/>
            <a:ext cx="8250872" cy="554594"/>
          </a:xfrm>
        </p:spPr>
        <p:txBody>
          <a:bodyPr/>
          <a:lstStyle/>
          <a:p>
            <a:pPr algn="ctr"/>
            <a:r>
              <a:rPr lang="en-US" sz="2800" dirty="0" smtClean="0">
                <a:solidFill>
                  <a:srgbClr val="663300"/>
                </a:solidFill>
              </a:rPr>
              <a:t>Assessment Tool</a:t>
            </a:r>
            <a:br>
              <a:rPr lang="en-US" sz="2800" dirty="0" smtClean="0">
                <a:solidFill>
                  <a:srgbClr val="663300"/>
                </a:solidFill>
              </a:rPr>
            </a:br>
            <a:r>
              <a:rPr lang="en-US" sz="1400" dirty="0" smtClean="0">
                <a:solidFill>
                  <a:srgbClr val="663300"/>
                </a:solidFill>
              </a:rPr>
              <a:t>(Image on </a:t>
            </a:r>
            <a:r>
              <a:rPr lang="en-US" sz="1400" dirty="0">
                <a:solidFill>
                  <a:srgbClr val="663300"/>
                </a:solidFill>
              </a:rPr>
              <a:t>l</a:t>
            </a:r>
            <a:r>
              <a:rPr lang="en-US" sz="1400" dirty="0" smtClean="0">
                <a:solidFill>
                  <a:srgbClr val="663300"/>
                </a:solidFill>
              </a:rPr>
              <a:t>eft = Magnified portion of survey)</a:t>
            </a:r>
            <a:endParaRPr lang="en-US" sz="1400" dirty="0">
              <a:solidFill>
                <a:srgbClr val="663300"/>
              </a:solidFill>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21023" b="21023"/>
          <a:stretch>
            <a:fillRect/>
          </a:stretch>
        </p:blipFill>
        <p:spPr>
          <a:xfrm>
            <a:off x="0" y="320040"/>
            <a:ext cx="5486400" cy="4114800"/>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323" y="45720"/>
            <a:ext cx="3768437" cy="4876800"/>
          </a:xfrm>
          <a:prstGeom prst="rect">
            <a:avLst/>
          </a:prstGeom>
        </p:spPr>
      </p:pic>
    </p:spTree>
    <p:extLst>
      <p:ext uri="{BB962C8B-B14F-4D97-AF65-F5344CB8AC3E}">
        <p14:creationId xmlns:p14="http://schemas.microsoft.com/office/powerpoint/2010/main" val="4215747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798" y="15240"/>
            <a:ext cx="8610601" cy="762000"/>
          </a:xfrm>
        </p:spPr>
        <p:txBody>
          <a:bodyPr/>
          <a:lstStyle/>
          <a:p>
            <a:pPr algn="ctr"/>
            <a:r>
              <a:rPr lang="en-US" dirty="0" smtClean="0">
                <a:solidFill>
                  <a:srgbClr val="663300"/>
                </a:solidFill>
              </a:rPr>
              <a:t>Impact over Impression</a:t>
            </a:r>
            <a:endParaRPr lang="en-US" dirty="0">
              <a:solidFill>
                <a:srgbClr val="663300"/>
              </a:solidFill>
            </a:endParaRPr>
          </a:p>
        </p:txBody>
      </p:sp>
      <p:pic>
        <p:nvPicPr>
          <p:cNvPr id="7" name="Content Placeholder 6"/>
          <p:cNvPicPr>
            <a:picLocks noGrp="1" noChangeAspect="1"/>
          </p:cNvPicPr>
          <p:nvPr>
            <p:ph idx="1"/>
          </p:nvPr>
        </p:nvPicPr>
        <p:blipFill>
          <a:blip r:embed="rId2"/>
          <a:stretch>
            <a:fillRect/>
          </a:stretch>
        </p:blipFill>
        <p:spPr>
          <a:xfrm>
            <a:off x="1775013" y="685800"/>
            <a:ext cx="5593971" cy="5410200"/>
          </a:xfrm>
          <a:prstGeom prst="rect">
            <a:avLst/>
          </a:prstGeom>
        </p:spPr>
      </p:pic>
    </p:spTree>
    <p:extLst>
      <p:ext uri="{BB962C8B-B14F-4D97-AF65-F5344CB8AC3E}">
        <p14:creationId xmlns:p14="http://schemas.microsoft.com/office/powerpoint/2010/main" val="1795941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9722" t="21795" r="30694" b="35897"/>
          <a:stretch/>
        </p:blipFill>
        <p:spPr bwMode="auto">
          <a:xfrm>
            <a:off x="1371600" y="868680"/>
            <a:ext cx="7010400" cy="256032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381030" y="106680"/>
            <a:ext cx="8534400" cy="762000"/>
          </a:xfrm>
        </p:spPr>
        <p:txBody>
          <a:bodyPr/>
          <a:lstStyle/>
          <a:p>
            <a:pPr algn="ctr"/>
            <a:r>
              <a:rPr lang="en-US" dirty="0">
                <a:solidFill>
                  <a:srgbClr val="663300"/>
                </a:solidFill>
              </a:rPr>
              <a:t>Impact over </a:t>
            </a:r>
            <a:r>
              <a:rPr lang="en-US" dirty="0" smtClean="0">
                <a:solidFill>
                  <a:srgbClr val="663300"/>
                </a:solidFill>
              </a:rPr>
              <a:t>Impression </a:t>
            </a:r>
            <a:endParaRPr lang="en-US" dirty="0">
              <a:solidFill>
                <a:srgbClr val="663300"/>
              </a:solidFill>
            </a:endParaRPr>
          </a:p>
        </p:txBody>
      </p:sp>
      <p:pic>
        <p:nvPicPr>
          <p:cNvPr id="5" name="Content Placeholder 3"/>
          <p:cNvPicPr>
            <a:picLocks/>
          </p:cNvPicPr>
          <p:nvPr/>
        </p:nvPicPr>
        <p:blipFill rotWithShape="1">
          <a:blip r:embed="rId3"/>
          <a:srcRect l="29747" t="24094" r="30667" b="39637"/>
          <a:stretch/>
        </p:blipFill>
        <p:spPr bwMode="auto">
          <a:xfrm>
            <a:off x="1524000" y="3276600"/>
            <a:ext cx="6629400" cy="2971800"/>
          </a:xfrm>
          <a:prstGeom prst="rect">
            <a:avLst/>
          </a:prstGeom>
          <a:noFill/>
          <a:ln w="9525">
            <a:noFill/>
            <a:miter lim="800000"/>
            <a:headEnd/>
            <a:tailEn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6209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9640" t="20769" r="30886" b="39230"/>
          <a:stretch/>
        </p:blipFill>
        <p:spPr bwMode="auto">
          <a:xfrm>
            <a:off x="1018504" y="1219200"/>
            <a:ext cx="7696200" cy="25908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pPr algn="ctr"/>
            <a:r>
              <a:rPr lang="en-US" dirty="0">
                <a:solidFill>
                  <a:srgbClr val="663300"/>
                </a:solidFill>
              </a:rPr>
              <a:t>Impact over Impression </a:t>
            </a:r>
          </a:p>
        </p:txBody>
      </p:sp>
      <p:pic>
        <p:nvPicPr>
          <p:cNvPr id="5" name="Content Placeholder 3"/>
          <p:cNvPicPr>
            <a:picLocks/>
          </p:cNvPicPr>
          <p:nvPr/>
        </p:nvPicPr>
        <p:blipFill rotWithShape="1">
          <a:blip r:embed="rId3"/>
          <a:srcRect l="30139" t="22308" r="31250" b="38718"/>
          <a:stretch/>
        </p:blipFill>
        <p:spPr bwMode="auto">
          <a:xfrm>
            <a:off x="990600" y="3505200"/>
            <a:ext cx="7696200" cy="2514600"/>
          </a:xfrm>
          <a:prstGeom prst="rect">
            <a:avLst/>
          </a:prstGeom>
          <a:noFill/>
          <a:ln w="9525">
            <a:noFill/>
            <a:miter lim="800000"/>
            <a:headEnd/>
            <a:tailEn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521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0694" t="40256" r="30833" b="21795"/>
          <a:stretch/>
        </p:blipFill>
        <p:spPr bwMode="auto">
          <a:xfrm>
            <a:off x="304800" y="152400"/>
            <a:ext cx="8534400" cy="5486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304800" y="76200"/>
            <a:ext cx="8534400" cy="762000"/>
          </a:xfrm>
        </p:spPr>
        <p:txBody>
          <a:bodyPr/>
          <a:lstStyle/>
          <a:p>
            <a:pPr algn="ctr"/>
            <a:r>
              <a:rPr lang="en-US" dirty="0">
                <a:solidFill>
                  <a:srgbClr val="663300"/>
                </a:solidFill>
              </a:rPr>
              <a:t>Impact over Impression </a:t>
            </a:r>
            <a:endParaRPr lang="en-US" dirty="0"/>
          </a:p>
        </p:txBody>
      </p:sp>
    </p:spTree>
    <p:extLst>
      <p:ext uri="{BB962C8B-B14F-4D97-AF65-F5344CB8AC3E}">
        <p14:creationId xmlns:p14="http://schemas.microsoft.com/office/powerpoint/2010/main" val="1382887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rowan_presentation_template_one">
  <a:themeElements>
    <a:clrScheme name="rowan_presentation_template_o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Geneva"/>
        <a:cs typeface="Geneva"/>
      </a:majorFont>
      <a:minorFont>
        <a:latin typeface="Tahoma"/>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Georgia" pitchFamily="-64" charset="0"/>
            <a:ea typeface="Geneva" pitchFamily="-64" charset="0"/>
            <a:cs typeface="Geneva"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Georgia" pitchFamily="-64" charset="0"/>
            <a:ea typeface="Geneva" pitchFamily="-64" charset="0"/>
            <a:cs typeface="Geneva" pitchFamily="-64" charset="0"/>
          </a:defRPr>
        </a:defPPr>
      </a:lstStyle>
    </a:lnDef>
  </a:objectDefaults>
  <a:extraClrSchemeLst>
    <a:extraClrScheme>
      <a:clrScheme name="rowan_presentation_template_o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owan_presentation_template_o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owan_presentation_template_o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owan_presentation_template_o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owan_presentation_template_o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owan_presentation_template_o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owan_presentation_template_on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owan_presentation_template_o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owan_presentation_template_o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owan_presentation_template_o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owan_presentation_template_o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owan_presentation_template_o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 Publications Server:Print Jobs:Print Jobs/Calendar 2008:08-110 Rowan Powerpoint Template (Beta):sources:rowan_presentation_template_one.pot</Template>
  <TotalTime>7100</TotalTime>
  <Words>452</Words>
  <Application>Microsoft Office PowerPoint</Application>
  <PresentationFormat>On-screen Show (4:3)</PresentationFormat>
  <Paragraphs>52</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Geneva</vt:lpstr>
      <vt:lpstr>Georgia</vt:lpstr>
      <vt:lpstr>Tahoma</vt:lpstr>
      <vt:lpstr>Times New Roman</vt:lpstr>
      <vt:lpstr>Trebuchet MS</vt:lpstr>
      <vt:lpstr>Wingdings</vt:lpstr>
      <vt:lpstr>rowan_presentation_template_one</vt:lpstr>
      <vt:lpstr>Special Projects Grants Outcomes Report   </vt:lpstr>
      <vt:lpstr>Who Is The MCM Retreat For? </vt:lpstr>
      <vt:lpstr>PowerPoint Presentation</vt:lpstr>
      <vt:lpstr>2017 Multicultural Men’s Retreat Demographics </vt:lpstr>
      <vt:lpstr>Assessment Tool (Image on left = Magnified portion of survey)</vt:lpstr>
      <vt:lpstr>Impact over Impression</vt:lpstr>
      <vt:lpstr>Impact over Impression </vt:lpstr>
      <vt:lpstr>Impact over Impression </vt:lpstr>
      <vt:lpstr>Impact over Impression </vt:lpstr>
      <vt:lpstr>Qualitative Feedback From Students</vt:lpstr>
      <vt:lpstr>Working Intelligently &amp; Succeeding through Engagement</vt:lpstr>
    </vt:vector>
  </TitlesOfParts>
  <Company>Rowan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orientation</dc:title>
  <dc:creator>Rowan University</dc:creator>
  <cp:lastModifiedBy>Carter, Hasani</cp:lastModifiedBy>
  <cp:revision>389</cp:revision>
  <cp:lastPrinted>2013-05-10T12:14:04Z</cp:lastPrinted>
  <dcterms:created xsi:type="dcterms:W3CDTF">2008-04-16T19:26:43Z</dcterms:created>
  <dcterms:modified xsi:type="dcterms:W3CDTF">2017-10-05T15:29:27Z</dcterms:modified>
</cp:coreProperties>
</file>