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57" r:id="rId2"/>
  </p:sldMasterIdLst>
  <p:notesMasterIdLst>
    <p:notesMasterId r:id="rId32"/>
  </p:notesMasterIdLst>
  <p:handoutMasterIdLst>
    <p:handoutMasterId r:id="rId33"/>
  </p:handoutMasterIdLst>
  <p:sldIdLst>
    <p:sldId id="259" r:id="rId3"/>
    <p:sldId id="260" r:id="rId4"/>
    <p:sldId id="266" r:id="rId5"/>
    <p:sldId id="261" r:id="rId6"/>
    <p:sldId id="298" r:id="rId7"/>
    <p:sldId id="291" r:id="rId8"/>
    <p:sldId id="262" r:id="rId9"/>
    <p:sldId id="277" r:id="rId10"/>
    <p:sldId id="284" r:id="rId11"/>
    <p:sldId id="283" r:id="rId12"/>
    <p:sldId id="292" r:id="rId13"/>
    <p:sldId id="275" r:id="rId14"/>
    <p:sldId id="293" r:id="rId15"/>
    <p:sldId id="285" r:id="rId16"/>
    <p:sldId id="276" r:id="rId17"/>
    <p:sldId id="296" r:id="rId18"/>
    <p:sldId id="278" r:id="rId19"/>
    <p:sldId id="303" r:id="rId20"/>
    <p:sldId id="267" r:id="rId21"/>
    <p:sldId id="279" r:id="rId22"/>
    <p:sldId id="273" r:id="rId23"/>
    <p:sldId id="286" r:id="rId24"/>
    <p:sldId id="264" r:id="rId25"/>
    <p:sldId id="301" r:id="rId26"/>
    <p:sldId id="302" r:id="rId27"/>
    <p:sldId id="281" r:id="rId28"/>
    <p:sldId id="294" r:id="rId29"/>
    <p:sldId id="263" r:id="rId30"/>
    <p:sldId id="265" r:id="rId3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35209" autoAdjust="0"/>
  </p:normalViewPr>
  <p:slideViewPr>
    <p:cSldViewPr snapToGrid="0">
      <p:cViewPr varScale="1">
        <p:scale>
          <a:sx n="20" d="100"/>
          <a:sy n="20" d="100"/>
        </p:scale>
        <p:origin x="-2405" y="-7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5455"/>
          </a:xfrm>
          <a:prstGeom prst="rect">
            <a:avLst/>
          </a:prstGeom>
        </p:spPr>
        <p:txBody>
          <a:bodyPr vert="horz" lIns="93304" tIns="46653" rIns="93304" bIns="46653" rtlCol="0"/>
          <a:lstStyle>
            <a:lvl1pPr algn="l">
              <a:defRPr sz="1300"/>
            </a:lvl1pPr>
          </a:lstStyle>
          <a:p>
            <a:endParaRPr lang="en-US"/>
          </a:p>
        </p:txBody>
      </p:sp>
      <p:sp>
        <p:nvSpPr>
          <p:cNvPr id="3" name="Date Placeholder 2"/>
          <p:cNvSpPr>
            <a:spLocks noGrp="1"/>
          </p:cNvSpPr>
          <p:nvPr>
            <p:ph type="dt" sz="quarter" idx="1"/>
          </p:nvPr>
        </p:nvSpPr>
        <p:spPr>
          <a:xfrm>
            <a:off x="3978131" y="1"/>
            <a:ext cx="3043343" cy="465455"/>
          </a:xfrm>
          <a:prstGeom prst="rect">
            <a:avLst/>
          </a:prstGeom>
        </p:spPr>
        <p:txBody>
          <a:bodyPr vert="horz" lIns="93304" tIns="46653" rIns="93304" bIns="46653" rtlCol="0"/>
          <a:lstStyle>
            <a:lvl1pPr algn="r">
              <a:defRPr sz="1300"/>
            </a:lvl1pPr>
          </a:lstStyle>
          <a:p>
            <a:fld id="{48BD7AB8-DE53-4B9A-B631-F4FAFE74742C}" type="datetimeFigureOut">
              <a:rPr lang="en-US" smtClean="0"/>
              <a:t>6/6/2018</a:t>
            </a:fld>
            <a:endParaRPr lang="en-US"/>
          </a:p>
        </p:txBody>
      </p:sp>
      <p:sp>
        <p:nvSpPr>
          <p:cNvPr id="4" name="Footer Placeholder 3"/>
          <p:cNvSpPr>
            <a:spLocks noGrp="1"/>
          </p:cNvSpPr>
          <p:nvPr>
            <p:ph type="ftr" sz="quarter" idx="2"/>
          </p:nvPr>
        </p:nvSpPr>
        <p:spPr>
          <a:xfrm>
            <a:off x="0" y="8842031"/>
            <a:ext cx="3043343" cy="465455"/>
          </a:xfrm>
          <a:prstGeom prst="rect">
            <a:avLst/>
          </a:prstGeom>
        </p:spPr>
        <p:txBody>
          <a:bodyPr vert="horz" lIns="93304" tIns="46653" rIns="93304" bIns="46653" rtlCol="0" anchor="b"/>
          <a:lstStyle>
            <a:lvl1pPr algn="l">
              <a:defRPr sz="1300"/>
            </a:lvl1pPr>
          </a:lstStyle>
          <a:p>
            <a:endParaRPr lang="en-US"/>
          </a:p>
        </p:txBody>
      </p:sp>
      <p:sp>
        <p:nvSpPr>
          <p:cNvPr id="5" name="Slide Number Placeholder 4"/>
          <p:cNvSpPr>
            <a:spLocks noGrp="1"/>
          </p:cNvSpPr>
          <p:nvPr>
            <p:ph type="sldNum" sz="quarter" idx="3"/>
          </p:nvPr>
        </p:nvSpPr>
        <p:spPr>
          <a:xfrm>
            <a:off x="3978131" y="8842031"/>
            <a:ext cx="3043343" cy="465455"/>
          </a:xfrm>
          <a:prstGeom prst="rect">
            <a:avLst/>
          </a:prstGeom>
        </p:spPr>
        <p:txBody>
          <a:bodyPr vert="horz" lIns="93304" tIns="46653" rIns="93304" bIns="46653" rtlCol="0" anchor="b"/>
          <a:lstStyle>
            <a:lvl1pPr algn="r">
              <a:defRPr sz="1300"/>
            </a:lvl1pPr>
          </a:lstStyle>
          <a:p>
            <a:fld id="{C7F1A404-4164-4EAA-A674-75C7B62CA2DE}" type="slidenum">
              <a:rPr lang="en-US" smtClean="0"/>
              <a:t>‹#›</a:t>
            </a:fld>
            <a:endParaRPr lang="en-US"/>
          </a:p>
        </p:txBody>
      </p:sp>
    </p:spTree>
    <p:extLst>
      <p:ext uri="{BB962C8B-B14F-4D97-AF65-F5344CB8AC3E}">
        <p14:creationId xmlns:p14="http://schemas.microsoft.com/office/powerpoint/2010/main" val="885448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5455"/>
          </a:xfrm>
          <a:prstGeom prst="rect">
            <a:avLst/>
          </a:prstGeom>
        </p:spPr>
        <p:txBody>
          <a:bodyPr vert="horz" lIns="93304" tIns="46653" rIns="93304" bIns="46653" rtlCol="0"/>
          <a:lstStyle>
            <a:lvl1pPr algn="l">
              <a:defRPr sz="1300"/>
            </a:lvl1pPr>
          </a:lstStyle>
          <a:p>
            <a:endParaRPr lang="en-US"/>
          </a:p>
        </p:txBody>
      </p:sp>
      <p:sp>
        <p:nvSpPr>
          <p:cNvPr id="3" name="Date Placeholder 2"/>
          <p:cNvSpPr>
            <a:spLocks noGrp="1"/>
          </p:cNvSpPr>
          <p:nvPr>
            <p:ph type="dt" idx="1"/>
          </p:nvPr>
        </p:nvSpPr>
        <p:spPr>
          <a:xfrm>
            <a:off x="3978131" y="1"/>
            <a:ext cx="3043343" cy="465455"/>
          </a:xfrm>
          <a:prstGeom prst="rect">
            <a:avLst/>
          </a:prstGeom>
        </p:spPr>
        <p:txBody>
          <a:bodyPr vert="horz" lIns="93304" tIns="46653" rIns="93304" bIns="46653" rtlCol="0"/>
          <a:lstStyle>
            <a:lvl1pPr algn="r">
              <a:defRPr sz="1300"/>
            </a:lvl1pPr>
          </a:lstStyle>
          <a:p>
            <a:fld id="{5B92FFE7-C1FC-48A6-B8F5-AC57AAB45C49}" type="datetimeFigureOut">
              <a:rPr lang="en-US" smtClean="0"/>
              <a:t>6/6/2018</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04" tIns="46653" rIns="93304" bIns="46653"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04" tIns="46653" rIns="93304" bIns="4665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1"/>
            <a:ext cx="3043343" cy="465455"/>
          </a:xfrm>
          <a:prstGeom prst="rect">
            <a:avLst/>
          </a:prstGeom>
        </p:spPr>
        <p:txBody>
          <a:bodyPr vert="horz" lIns="93304" tIns="46653" rIns="93304" bIns="46653" rtlCol="0" anchor="b"/>
          <a:lstStyle>
            <a:lvl1pPr algn="l">
              <a:defRPr sz="1300"/>
            </a:lvl1pPr>
          </a:lstStyle>
          <a:p>
            <a:endParaRPr lang="en-US"/>
          </a:p>
        </p:txBody>
      </p:sp>
      <p:sp>
        <p:nvSpPr>
          <p:cNvPr id="7" name="Slide Number Placeholder 6"/>
          <p:cNvSpPr>
            <a:spLocks noGrp="1"/>
          </p:cNvSpPr>
          <p:nvPr>
            <p:ph type="sldNum" sz="quarter" idx="5"/>
          </p:nvPr>
        </p:nvSpPr>
        <p:spPr>
          <a:xfrm>
            <a:off x="3978131" y="8842031"/>
            <a:ext cx="3043343" cy="465455"/>
          </a:xfrm>
          <a:prstGeom prst="rect">
            <a:avLst/>
          </a:prstGeom>
        </p:spPr>
        <p:txBody>
          <a:bodyPr vert="horz" lIns="93304" tIns="46653" rIns="93304" bIns="46653" rtlCol="0" anchor="b"/>
          <a:lstStyle>
            <a:lvl1pPr algn="r">
              <a:defRPr sz="1300"/>
            </a:lvl1pPr>
          </a:lstStyle>
          <a:p>
            <a:fld id="{E5388923-339B-4AC0-8B46-1CD8A5BCD4C5}" type="slidenum">
              <a:rPr lang="en-US" smtClean="0"/>
              <a:t>‹#›</a:t>
            </a:fld>
            <a:endParaRPr lang="en-US"/>
          </a:p>
        </p:txBody>
      </p:sp>
    </p:spTree>
    <p:extLst>
      <p:ext uri="{BB962C8B-B14F-4D97-AF65-F5344CB8AC3E}">
        <p14:creationId xmlns:p14="http://schemas.microsoft.com/office/powerpoint/2010/main" val="3361265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mailto:DHS-SKLAW.OPIA@dhs.state.nj.us" TargetMode="External"/><Relationship Id="rId2" Type="http://schemas.openxmlformats.org/officeDocument/2006/relationships/slide" Target="../slides/slide29.xml"/><Relationship Id="rId1" Type="http://schemas.openxmlformats.org/officeDocument/2006/relationships/notesMaster" Target="../notesMasters/notesMaster1.xml"/><Relationship Id="rId4" Type="http://schemas.openxmlformats.org/officeDocument/2006/relationships/hyperlink" Target="http://www.state.nj.us/humanservices/home/skl.html"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 to the New Jersey Department of Human Services, webinar for the DHS Drug Testing Program.</a:t>
            </a:r>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1</a:t>
            </a:fld>
            <a:endParaRPr lang="en-US"/>
          </a:p>
        </p:txBody>
      </p:sp>
    </p:spTree>
    <p:extLst>
      <p:ext uri="{BB962C8B-B14F-4D97-AF65-F5344CB8AC3E}">
        <p14:creationId xmlns:p14="http://schemas.microsoft.com/office/powerpoint/2010/main" val="29077744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defTabSz="882643">
              <a:buFont typeface="Arial" pitchFamily="34" charset="0"/>
              <a:buChar char="•"/>
            </a:pPr>
            <a:r>
              <a:rPr lang="en-US" dirty="0"/>
              <a:t>The law stipulates that an applicant who tests positive for the unlawful use of any controlled dangerous substance shall not be considered for employment.</a:t>
            </a:r>
          </a:p>
          <a:p>
            <a:endParaRPr lang="en-US" dirty="0"/>
          </a:p>
          <a:p>
            <a:pPr marL="165496" indent="-165496" defTabSz="882643">
              <a:buFont typeface="Arial" pitchFamily="34" charset="0"/>
              <a:buChar char="•"/>
            </a:pPr>
            <a:r>
              <a:rPr lang="en-US" dirty="0"/>
              <a:t>This means that providers cannot hire staff if they have a positive drug screen for the unlawful use of any controlled dangerous substance.</a:t>
            </a:r>
          </a:p>
          <a:p>
            <a:endParaRPr lang="en-US" dirty="0"/>
          </a:p>
          <a:p>
            <a:pPr marL="165496" indent="-165496">
              <a:buFont typeface="Arial" pitchFamily="34" charset="0"/>
              <a:buChar char="•"/>
            </a:pPr>
            <a:r>
              <a:rPr lang="en-US" dirty="0"/>
              <a:t>Again, drug testing will consist of a urine screen for the following controlled dangerous substances:  </a:t>
            </a:r>
          </a:p>
          <a:p>
            <a:pPr marL="612771" lvl="1" indent="-171450">
              <a:buFont typeface="Wingdings" pitchFamily="2" charset="2"/>
              <a:buChar char="§"/>
            </a:pPr>
            <a:r>
              <a:rPr lang="en-US" dirty="0"/>
              <a:t>Marijuana </a:t>
            </a:r>
          </a:p>
          <a:p>
            <a:pPr marL="612771" lvl="1" indent="-171450">
              <a:buFont typeface="Wingdings" pitchFamily="2" charset="2"/>
              <a:buChar char="§"/>
            </a:pPr>
            <a:r>
              <a:rPr lang="en-US" dirty="0"/>
              <a:t>Cocaine </a:t>
            </a:r>
          </a:p>
          <a:p>
            <a:pPr marL="612771" lvl="1" indent="-171450">
              <a:buFont typeface="Wingdings" pitchFamily="2" charset="2"/>
              <a:buChar char="§"/>
            </a:pPr>
            <a:r>
              <a:rPr lang="en-US" dirty="0"/>
              <a:t>Opiates - including heroin, codeine/morphine and prescribed semi-synthetic opioids </a:t>
            </a:r>
          </a:p>
          <a:p>
            <a:pPr marL="612771" lvl="1" indent="-171450">
              <a:buFont typeface="Wingdings" pitchFamily="2" charset="2"/>
              <a:buChar char="§"/>
            </a:pPr>
            <a:r>
              <a:rPr lang="en-US" dirty="0"/>
              <a:t>Amphetamines/Methamphetamines, and </a:t>
            </a:r>
          </a:p>
          <a:p>
            <a:pPr marL="612771" lvl="1" indent="-171450">
              <a:buFont typeface="Wingdings" pitchFamily="2" charset="2"/>
              <a:buChar char="§"/>
            </a:pPr>
            <a:r>
              <a:rPr lang="en-US" dirty="0"/>
              <a:t>Phencyclidine (PCP) </a:t>
            </a:r>
          </a:p>
          <a:p>
            <a:endParaRPr lang="en-US" dirty="0"/>
          </a:p>
          <a:p>
            <a:pPr marL="165496" indent="-165496">
              <a:buFont typeface="Arial" pitchFamily="34" charset="0"/>
              <a:buChar char="•"/>
            </a:pPr>
            <a:endParaRPr lang="en-US" dirty="0"/>
          </a:p>
          <a:p>
            <a:r>
              <a:rPr lang="en-US" dirty="0"/>
              <a:t> </a:t>
            </a:r>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10</a:t>
            </a:fld>
            <a:endParaRPr lang="en-US"/>
          </a:p>
        </p:txBody>
      </p:sp>
    </p:spTree>
    <p:extLst>
      <p:ext uri="{BB962C8B-B14F-4D97-AF65-F5344CB8AC3E}">
        <p14:creationId xmlns:p14="http://schemas.microsoft.com/office/powerpoint/2010/main" val="1752737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defTabSz="882643">
              <a:buFont typeface="Arial" pitchFamily="34" charset="0"/>
              <a:buChar char="•"/>
              <a:defRPr/>
            </a:pPr>
            <a:r>
              <a:rPr lang="en-US" dirty="0">
                <a:solidFill>
                  <a:schemeClr val="tx1"/>
                </a:solidFill>
              </a:rPr>
              <a:t>However, an applicant or employee who tests positive will be given an opportunity to speak with the vendor’s medical review </a:t>
            </a:r>
            <a:r>
              <a:rPr lang="en-US" dirty="0" smtClean="0">
                <a:solidFill>
                  <a:schemeClr val="tx1"/>
                </a:solidFill>
              </a:rPr>
              <a:t>officer </a:t>
            </a:r>
            <a:r>
              <a:rPr lang="en-US" dirty="0">
                <a:solidFill>
                  <a:schemeClr val="tx1"/>
                </a:solidFill>
              </a:rPr>
              <a:t>to discuss any relevant, legitimate medical explanations, such as a current prescription</a:t>
            </a:r>
            <a:r>
              <a:rPr lang="en-US" dirty="0" smtClean="0">
                <a:solidFill>
                  <a:schemeClr val="tx1"/>
                </a:solidFill>
              </a:rPr>
              <a:t>. </a:t>
            </a:r>
          </a:p>
          <a:p>
            <a:pPr marL="628588" lvl="1" indent="-171450" defTabSz="882643">
              <a:buFont typeface="Wingdings" pitchFamily="2" charset="2"/>
              <a:buChar char="§"/>
              <a:defRPr/>
            </a:pPr>
            <a:r>
              <a:rPr lang="en-US" dirty="0" smtClean="0">
                <a:solidFill>
                  <a:schemeClr val="tx1"/>
                </a:solidFill>
              </a:rPr>
              <a:t>Applicants will have 24 hours to respond</a:t>
            </a:r>
            <a:r>
              <a:rPr lang="en-US" baseline="0" dirty="0" smtClean="0">
                <a:solidFill>
                  <a:schemeClr val="tx1"/>
                </a:solidFill>
              </a:rPr>
              <a:t> to the medical review officer with their explanation or documentation before they are considered a non-contact positive.</a:t>
            </a:r>
          </a:p>
          <a:p>
            <a:pPr marL="628588" lvl="1" indent="-171450" defTabSz="882643">
              <a:buFont typeface="Wingdings" pitchFamily="2" charset="2"/>
              <a:buChar char="§"/>
              <a:defRPr/>
            </a:pPr>
            <a:r>
              <a:rPr lang="en-US" baseline="0" dirty="0" smtClean="0">
                <a:solidFill>
                  <a:schemeClr val="tx1"/>
                </a:solidFill>
              </a:rPr>
              <a:t>For an applicant or employee who does not respond, the system result will show as a non-contact positive. For the purposes of hiring a new staff or existing staff maintaining employment, the non-contact positive is considered a positive result. Employers will have to take action in situations where an applicant or employee’s result reflects a non-contact positive.</a:t>
            </a:r>
            <a:endParaRPr lang="en-US" dirty="0" smtClean="0">
              <a:solidFill>
                <a:schemeClr val="tx1"/>
              </a:solidFill>
            </a:endParaRPr>
          </a:p>
          <a:p>
            <a:pPr marL="165496" indent="-165496" defTabSz="882643">
              <a:buFont typeface="Arial" pitchFamily="34" charset="0"/>
              <a:buChar char="•"/>
              <a:defRPr/>
            </a:pPr>
            <a:endParaRPr lang="en-US" dirty="0" smtClean="0">
              <a:solidFill>
                <a:schemeClr val="tx1"/>
              </a:solidFill>
            </a:endParaRPr>
          </a:p>
          <a:p>
            <a:pPr marL="165496" indent="-165496">
              <a:buFont typeface="Arial" pitchFamily="34" charset="0"/>
              <a:buChar char="•"/>
            </a:pPr>
            <a:r>
              <a:rPr lang="en-US" dirty="0">
                <a:solidFill>
                  <a:schemeClr val="tx1"/>
                </a:solidFill>
              </a:rPr>
              <a:t>Remember, an applicant who refuses to be drug tested shall not be considered for employment.</a:t>
            </a:r>
          </a:p>
          <a:p>
            <a:pPr marL="165496" indent="-165496">
              <a:buFont typeface="Arial" pitchFamily="34" charset="0"/>
              <a:buChar char="•"/>
            </a:pPr>
            <a:endParaRPr lang="en-US" dirty="0">
              <a:solidFill>
                <a:schemeClr val="tx1"/>
              </a:solidFill>
            </a:endParaRPr>
          </a:p>
          <a:p>
            <a:pPr marL="165496" indent="-165496" defTabSz="882643">
              <a:buFont typeface="Arial" pitchFamily="34" charset="0"/>
              <a:buChar char="•"/>
              <a:defRPr/>
            </a:pPr>
            <a:endParaRPr lang="en-US" dirty="0">
              <a:solidFill>
                <a:schemeClr val="tx1"/>
              </a:solidFill>
            </a:endParaRPr>
          </a:p>
        </p:txBody>
      </p:sp>
      <p:sp>
        <p:nvSpPr>
          <p:cNvPr id="4" name="Slide Number Placeholder 3"/>
          <p:cNvSpPr>
            <a:spLocks noGrp="1"/>
          </p:cNvSpPr>
          <p:nvPr>
            <p:ph type="sldNum" sz="quarter" idx="10"/>
          </p:nvPr>
        </p:nvSpPr>
        <p:spPr/>
        <p:txBody>
          <a:bodyPr/>
          <a:lstStyle/>
          <a:p>
            <a:fld id="{E5388923-339B-4AC0-8B46-1CD8A5BCD4C5}" type="slidenum">
              <a:rPr lang="en-US" smtClean="0"/>
              <a:t>11</a:t>
            </a:fld>
            <a:endParaRPr lang="en-US"/>
          </a:p>
        </p:txBody>
      </p:sp>
    </p:spTree>
    <p:extLst>
      <p:ext uri="{BB962C8B-B14F-4D97-AF65-F5344CB8AC3E}">
        <p14:creationId xmlns:p14="http://schemas.microsoft.com/office/powerpoint/2010/main" val="23028590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The law requires that at least once per year, the employing program shall require one or more current direct care staff members to undergo random drug testing.</a:t>
            </a:r>
          </a:p>
          <a:p>
            <a:pPr marL="165496" indent="-165496">
              <a:buFont typeface="Arial" pitchFamily="34" charset="0"/>
              <a:buChar char="•"/>
            </a:pPr>
            <a:endParaRPr lang="en-US" dirty="0"/>
          </a:p>
          <a:p>
            <a:pPr marL="165496" indent="-165496">
              <a:buFont typeface="Arial" pitchFamily="34" charset="0"/>
              <a:buChar char="•"/>
            </a:pPr>
            <a:r>
              <a:rPr lang="en-US" dirty="0"/>
              <a:t>It has been determined that 10% of a provider’s direct care employees will be tested annually.</a:t>
            </a:r>
          </a:p>
          <a:p>
            <a:pPr marL="165496" indent="-165496">
              <a:buFont typeface="Arial" pitchFamily="34" charset="0"/>
              <a:buChar char="•"/>
            </a:pPr>
            <a:endParaRPr lang="en-US" dirty="0"/>
          </a:p>
          <a:p>
            <a:pPr marL="165496" indent="-165496">
              <a:buFont typeface="Arial" pitchFamily="34" charset="0"/>
              <a:buChar char="•"/>
            </a:pPr>
            <a:r>
              <a:rPr lang="en-US" dirty="0"/>
              <a:t>Random samples (2.5%) will be identified quarterly through the DHS vendor.</a:t>
            </a:r>
          </a:p>
          <a:p>
            <a:pPr marL="165496" indent="-165496">
              <a:buFont typeface="Arial" pitchFamily="34" charset="0"/>
              <a:buChar char="•"/>
            </a:pPr>
            <a:endParaRPr lang="en-US" dirty="0"/>
          </a:p>
          <a:p>
            <a:pPr marL="165496" indent="-165496">
              <a:buFont typeface="Arial" pitchFamily="34" charset="0"/>
              <a:buChar char="•"/>
            </a:pPr>
            <a:r>
              <a:rPr lang="en-US" dirty="0"/>
              <a:t>Agencies will need to ensure they have updated direct care staff rosters to provide to the DHS vendor quarterly.</a:t>
            </a:r>
          </a:p>
          <a:p>
            <a:pPr marL="165496" indent="-165496">
              <a:buFont typeface="Arial" pitchFamily="34" charset="0"/>
              <a:buChar char="•"/>
            </a:pPr>
            <a:endParaRPr lang="en-US" dirty="0"/>
          </a:p>
          <a:p>
            <a:pPr marL="165496" indent="-165496">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12</a:t>
            </a:fld>
            <a:endParaRPr lang="en-US"/>
          </a:p>
        </p:txBody>
      </p:sp>
    </p:spTree>
    <p:extLst>
      <p:ext uri="{BB962C8B-B14F-4D97-AF65-F5344CB8AC3E}">
        <p14:creationId xmlns:p14="http://schemas.microsoft.com/office/powerpoint/2010/main" val="21784451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anose="020B0604020202020204" pitchFamily="34" charset="0"/>
              <a:buChar char="•"/>
            </a:pPr>
            <a:r>
              <a:rPr lang="en-US" dirty="0"/>
              <a:t>For agencies with less than 10 staff, a minimum of one staff will be required to undergo random testing each year.</a:t>
            </a:r>
          </a:p>
          <a:p>
            <a:pPr marL="165496" indent="-165496">
              <a:buFont typeface="Arial" panose="020B0604020202020204" pitchFamily="34" charset="0"/>
              <a:buChar char="•"/>
            </a:pPr>
            <a:endParaRPr lang="en-US" dirty="0"/>
          </a:p>
          <a:p>
            <a:pPr marL="165496" indent="-165496" defTabSz="882643">
              <a:buFont typeface="Arial" panose="020B0604020202020204" pitchFamily="34" charset="0"/>
              <a:buChar char="•"/>
              <a:defRPr/>
            </a:pPr>
            <a:r>
              <a:rPr lang="en-US" dirty="0"/>
              <a:t>DHS and the vendor will provide training on the randomization process.</a:t>
            </a:r>
          </a:p>
          <a:p>
            <a:pPr>
              <a:defRPr/>
            </a:pP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13</a:t>
            </a:fld>
            <a:endParaRPr lang="en-US"/>
          </a:p>
        </p:txBody>
      </p:sp>
    </p:spTree>
    <p:extLst>
      <p:ext uri="{BB962C8B-B14F-4D97-AF65-F5344CB8AC3E}">
        <p14:creationId xmlns:p14="http://schemas.microsoft.com/office/powerpoint/2010/main" val="37841384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The law requires that any direct care employee who refuses a random test shall be terminated from employment. </a:t>
            </a:r>
          </a:p>
          <a:p>
            <a:endParaRPr lang="en-US" dirty="0"/>
          </a:p>
          <a:p>
            <a:pPr marL="165496" indent="-165496">
              <a:buFont typeface="Arial" pitchFamily="34" charset="0"/>
              <a:buChar char="•"/>
            </a:pPr>
            <a:r>
              <a:rPr lang="en-US" dirty="0"/>
              <a:t>Also per the law, any direct care employee who tests positive for the unlawful use of a controlled dangerous substance, based on a random drug screen, may be referred for treatment services or terminated from employment.  </a:t>
            </a:r>
          </a:p>
          <a:p>
            <a:pPr marL="165496" indent="-165496">
              <a:buFont typeface="Arial" pitchFamily="34" charset="0"/>
              <a:buChar char="•"/>
            </a:pPr>
            <a:endParaRPr lang="en-US" dirty="0"/>
          </a:p>
          <a:p>
            <a:pPr marL="165496" indent="-165496">
              <a:buFont typeface="Arial" pitchFamily="34" charset="0"/>
              <a:buChar char="•"/>
            </a:pPr>
            <a:r>
              <a:rPr lang="en-US" dirty="0"/>
              <a:t>Employees who test positive via a random test will be contacted by the MRO to discuss any relevant, legitimate medical explanations, such as a current prescription. </a:t>
            </a:r>
          </a:p>
          <a:p>
            <a:pPr marL="165496" indent="-165496">
              <a:buFont typeface="Arial" pitchFamily="34" charset="0"/>
              <a:buChar char="•"/>
            </a:pPr>
            <a:endParaRPr lang="en-US" dirty="0"/>
          </a:p>
          <a:p>
            <a:pPr marL="165496" indent="-165496">
              <a:buFont typeface="Arial" pitchFamily="34" charset="0"/>
              <a:buChar char="•"/>
            </a:pPr>
            <a:r>
              <a:rPr lang="en-US" dirty="0"/>
              <a:t>Applicants will have 24 hours to respond to the MRO with their explanation or documentation. The MRO will reach out to the employer if the employee has not responded.</a:t>
            </a:r>
          </a:p>
          <a:p>
            <a:pPr marL="165496" indent="-165496">
              <a:buFont typeface="Arial" pitchFamily="34" charset="0"/>
              <a:buChar char="•"/>
            </a:pPr>
            <a:endParaRPr lang="en-US" dirty="0"/>
          </a:p>
          <a:p>
            <a:pPr marL="171427" indent="-171427">
              <a:buFont typeface="Arial" pitchFamily="34" charset="0"/>
              <a:buChar char="•"/>
            </a:pPr>
            <a:r>
              <a:rPr lang="en-US" dirty="0"/>
              <a:t>Again, employees with positive results may be referred for treatment services or terminated from employment. Treatment services are not the responsibility of DHS.</a:t>
            </a:r>
          </a:p>
          <a:p>
            <a:pPr marL="165496" indent="-165496">
              <a:buFont typeface="Arial" pitchFamily="34" charset="0"/>
              <a:buChar char="•"/>
            </a:pPr>
            <a:endParaRPr lang="en-US" dirty="0"/>
          </a:p>
          <a:p>
            <a:pPr marL="165496" indent="-165496">
              <a:buFont typeface="Arial" pitchFamily="34" charset="0"/>
              <a:buChar char="•"/>
            </a:pPr>
            <a:r>
              <a:rPr lang="en-US" dirty="0"/>
              <a:t>Treatment services or employment termination are at the discretion of the employer.</a:t>
            </a:r>
          </a:p>
        </p:txBody>
      </p:sp>
      <p:sp>
        <p:nvSpPr>
          <p:cNvPr id="4" name="Slide Number Placeholder 3"/>
          <p:cNvSpPr>
            <a:spLocks noGrp="1"/>
          </p:cNvSpPr>
          <p:nvPr>
            <p:ph type="sldNum" sz="quarter" idx="10"/>
          </p:nvPr>
        </p:nvSpPr>
        <p:spPr/>
        <p:txBody>
          <a:bodyPr/>
          <a:lstStyle/>
          <a:p>
            <a:fld id="{E5388923-339B-4AC0-8B46-1CD8A5BCD4C5}" type="slidenum">
              <a:rPr lang="en-US" smtClean="0"/>
              <a:t>14</a:t>
            </a:fld>
            <a:endParaRPr lang="en-US"/>
          </a:p>
        </p:txBody>
      </p:sp>
    </p:spTree>
    <p:extLst>
      <p:ext uri="{BB962C8B-B14F-4D97-AF65-F5344CB8AC3E}">
        <p14:creationId xmlns:p14="http://schemas.microsoft.com/office/powerpoint/2010/main" val="12626483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The law stipulates that employees are subject to a drug test at any time if their supervisor has reasonable suspicion to believe the employee is illegally using a controlled dangerous substance.</a:t>
            </a:r>
          </a:p>
          <a:p>
            <a:pPr marL="165496" indent="-165496">
              <a:buFont typeface="Arial" pitchFamily="34" charset="0"/>
              <a:buChar char="•"/>
            </a:pPr>
            <a:endParaRPr lang="en-US" dirty="0"/>
          </a:p>
          <a:p>
            <a:pPr marL="165496" indent="-165496" defTabSz="882643">
              <a:buFont typeface="Arial" pitchFamily="34" charset="0"/>
              <a:buChar char="•"/>
            </a:pPr>
            <a:r>
              <a:rPr lang="en-US" dirty="0"/>
              <a:t>The law describes reasonable suspicion as, “Based on the staff member’s visible impairment or professional misconduct which relates adversely to patient care and safety.” </a:t>
            </a:r>
          </a:p>
          <a:p>
            <a:pPr marL="165496" indent="-165496" defTabSz="882643">
              <a:buFont typeface="Arial" pitchFamily="34" charset="0"/>
              <a:buChar char="•"/>
            </a:pPr>
            <a:endParaRPr lang="en-US" dirty="0"/>
          </a:p>
          <a:p>
            <a:pPr marL="165496" indent="-165496">
              <a:buFont typeface="Arial"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15</a:t>
            </a:fld>
            <a:endParaRPr lang="en-US"/>
          </a:p>
        </p:txBody>
      </p:sp>
    </p:spTree>
    <p:extLst>
      <p:ext uri="{BB962C8B-B14F-4D97-AF65-F5344CB8AC3E}">
        <p14:creationId xmlns:p14="http://schemas.microsoft.com/office/powerpoint/2010/main" val="20554849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The law requires that the supervisor report this information to his or her immediate supervisor. </a:t>
            </a:r>
          </a:p>
          <a:p>
            <a:pPr marL="165496" indent="-165496">
              <a:buFont typeface="Arial" pitchFamily="34" charset="0"/>
              <a:buChar char="•"/>
            </a:pPr>
            <a:endParaRPr lang="en-US" dirty="0"/>
          </a:p>
          <a:p>
            <a:pPr marL="165496" indent="-165496" defTabSz="882643">
              <a:buFont typeface="Arial" pitchFamily="34" charset="0"/>
              <a:buChar char="•"/>
            </a:pPr>
            <a:r>
              <a:rPr lang="en-US" dirty="0"/>
              <a:t>If the supervisor’s supervisor concurs that there is reasonable suspicion to believe that a direct care staff is using a controlled dangerous substance, that supervisor shall notify the person responsible for the overall operation of the program, facility or living arrangement of his/her suspicion and request written approval to order a drug test for cause.</a:t>
            </a:r>
          </a:p>
          <a:p>
            <a:endParaRPr lang="en-US" dirty="0"/>
          </a:p>
          <a:p>
            <a:pPr marL="165496" indent="-165496">
              <a:buFont typeface="Arial" pitchFamily="34" charset="0"/>
              <a:buChar char="•"/>
            </a:pPr>
            <a:r>
              <a:rPr lang="en-US" dirty="0"/>
              <a:t>Drug testing for cause must be with the written approval from the person responsible for the overall operation of the program, facility or living arrangement. </a:t>
            </a:r>
          </a:p>
          <a:p>
            <a:endParaRPr lang="en-US" dirty="0"/>
          </a:p>
          <a:p>
            <a:pPr marL="165496" indent="-165496">
              <a:buFont typeface="Arial" pitchFamily="34" charset="0"/>
              <a:buChar char="•"/>
            </a:pPr>
            <a:r>
              <a:rPr lang="en-US" dirty="0"/>
              <a:t>Documentation must be on file to demonstrate that written approval was received from the person responsible for the overall operation of the program, facility or living arrangement.</a:t>
            </a:r>
          </a:p>
          <a:p>
            <a:endParaRPr lang="en-US" dirty="0"/>
          </a:p>
          <a:p>
            <a:pPr marL="187123" indent="-171394">
              <a:buFont typeface="Arial" pitchFamily="34" charset="0"/>
              <a:buChar char="•"/>
            </a:pPr>
            <a:endParaRPr lang="en-US" dirty="0" smtClean="0"/>
          </a:p>
          <a:p>
            <a:pPr marL="457049" lvl="1"/>
            <a:endParaRPr lang="en-US" dirty="0" smtClean="0"/>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16</a:t>
            </a:fld>
            <a:endParaRPr lang="en-US"/>
          </a:p>
        </p:txBody>
      </p:sp>
    </p:spTree>
    <p:extLst>
      <p:ext uri="{BB962C8B-B14F-4D97-AF65-F5344CB8AC3E}">
        <p14:creationId xmlns:p14="http://schemas.microsoft.com/office/powerpoint/2010/main" val="23723614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The law requires that employees who test positive for an unlawful, controlled dangerous substance be referred for treatment or their employment terminated.</a:t>
            </a:r>
          </a:p>
          <a:p>
            <a:pPr marL="165496" indent="-165496">
              <a:buFont typeface="Arial" pitchFamily="34" charset="0"/>
              <a:buChar char="•"/>
            </a:pPr>
            <a:endParaRPr lang="en-US" dirty="0"/>
          </a:p>
          <a:p>
            <a:pPr marL="165496" indent="-165496">
              <a:buFont typeface="Arial" pitchFamily="34" charset="0"/>
              <a:buChar char="•"/>
            </a:pPr>
            <a:r>
              <a:rPr lang="en-US" dirty="0"/>
              <a:t>Remember that terminating employment or requiring treatment is at the discretion of the provider. DHS is not responsible for providing or paying for treatment.</a:t>
            </a:r>
          </a:p>
          <a:p>
            <a:pPr marL="165496" indent="-165496">
              <a:buFont typeface="Arial"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17</a:t>
            </a:fld>
            <a:endParaRPr lang="en-US"/>
          </a:p>
        </p:txBody>
      </p:sp>
    </p:spTree>
    <p:extLst>
      <p:ext uri="{BB962C8B-B14F-4D97-AF65-F5344CB8AC3E}">
        <p14:creationId xmlns:p14="http://schemas.microsoft.com/office/powerpoint/2010/main" val="22277355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Employees who refuse to submit to a - for cause -drug test shall be terminated.</a:t>
            </a:r>
          </a:p>
          <a:p>
            <a:endParaRPr lang="en-US" dirty="0" smtClean="0"/>
          </a:p>
          <a:p>
            <a:r>
              <a:rPr lang="en-US" dirty="0" smtClean="0"/>
              <a:t>Providers can schedule for cause testing through the DHS vendor at any time.</a:t>
            </a:r>
          </a:p>
          <a:p>
            <a:endParaRPr lang="en-US" dirty="0" smtClean="0"/>
          </a:p>
          <a:p>
            <a:r>
              <a:rPr lang="en-US" dirty="0" smtClean="0"/>
              <a:t>It is crucial that providers have clear policies related to for cause testing.</a:t>
            </a:r>
          </a:p>
          <a:p>
            <a:endParaRPr lang="en-US" dirty="0" smtClean="0"/>
          </a:p>
          <a:p>
            <a:r>
              <a:rPr lang="en-US" dirty="0" smtClean="0"/>
              <a:t>It is also important that providers work to ensure all staff understand the circumstances around - and the process to - conduct for cause testing.</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18</a:t>
            </a:fld>
            <a:endParaRPr lang="en-US"/>
          </a:p>
        </p:txBody>
      </p:sp>
    </p:spTree>
    <p:extLst>
      <p:ext uri="{BB962C8B-B14F-4D97-AF65-F5344CB8AC3E}">
        <p14:creationId xmlns:p14="http://schemas.microsoft.com/office/powerpoint/2010/main" val="16436095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smtClean="0">
                <a:solidFill>
                  <a:schemeClr val="tx1"/>
                </a:solidFill>
              </a:rPr>
              <a:t>As mentioned, the identified vendor to conduct drug testing for community providers is the </a:t>
            </a:r>
            <a:r>
              <a:rPr lang="en-US" dirty="0" err="1" smtClean="0">
                <a:solidFill>
                  <a:schemeClr val="tx1"/>
                </a:solidFill>
              </a:rPr>
              <a:t>Energetix</a:t>
            </a:r>
            <a:r>
              <a:rPr lang="en-US" dirty="0" smtClean="0">
                <a:solidFill>
                  <a:schemeClr val="tx1"/>
                </a:solidFill>
              </a:rPr>
              <a:t> Corp.</a:t>
            </a:r>
          </a:p>
          <a:p>
            <a:pPr marL="165496" indent="-165496">
              <a:buFont typeface="Arial" pitchFamily="34" charset="0"/>
              <a:buChar char="•"/>
            </a:pPr>
            <a:endParaRPr lang="en-US" baseline="0" dirty="0" smtClean="0">
              <a:solidFill>
                <a:schemeClr val="tx1"/>
              </a:solidFill>
            </a:endParaRPr>
          </a:p>
          <a:p>
            <a:pPr marL="165496" indent="-165496">
              <a:buFont typeface="Arial" pitchFamily="34" charset="0"/>
              <a:buChar char="•"/>
            </a:pPr>
            <a:r>
              <a:rPr lang="en-US" baseline="0" dirty="0" smtClean="0">
                <a:solidFill>
                  <a:schemeClr val="tx1"/>
                </a:solidFill>
              </a:rPr>
              <a:t>The </a:t>
            </a:r>
            <a:r>
              <a:rPr lang="en-US" baseline="0" dirty="0" err="1" smtClean="0">
                <a:solidFill>
                  <a:schemeClr val="tx1"/>
                </a:solidFill>
              </a:rPr>
              <a:t>Energetix</a:t>
            </a:r>
            <a:r>
              <a:rPr lang="en-US" baseline="0" dirty="0" smtClean="0">
                <a:solidFill>
                  <a:schemeClr val="tx1"/>
                </a:solidFill>
              </a:rPr>
              <a:t> Corp. currently has a contract with the State of NJ for drug testing. This vendor manages drug testing for DHS employees at our State-operated developmental centers. </a:t>
            </a:r>
          </a:p>
          <a:p>
            <a:pPr marL="165496" indent="-165496">
              <a:buFont typeface="Arial" pitchFamily="34" charset="0"/>
              <a:buChar char="•"/>
            </a:pPr>
            <a:endParaRPr lang="en-US" baseline="0" dirty="0" smtClean="0">
              <a:solidFill>
                <a:schemeClr val="tx1"/>
              </a:solidFill>
            </a:endParaRPr>
          </a:p>
          <a:p>
            <a:pPr marL="165496" indent="-165496">
              <a:buFont typeface="Arial" pitchFamily="34" charset="0"/>
              <a:buChar char="•"/>
            </a:pPr>
            <a:r>
              <a:rPr lang="en-US" baseline="0" dirty="0" err="1" smtClean="0">
                <a:solidFill>
                  <a:schemeClr val="tx1"/>
                </a:solidFill>
              </a:rPr>
              <a:t>Energetix</a:t>
            </a:r>
            <a:r>
              <a:rPr lang="en-US" baseline="0" dirty="0" smtClean="0">
                <a:solidFill>
                  <a:schemeClr val="tx1"/>
                </a:solidFill>
              </a:rPr>
              <a:t> partners with i3screen, a secure online system that captures all stages of a drug test transaction, from initial scheduling and test orders, to result reporting. </a:t>
            </a:r>
          </a:p>
          <a:p>
            <a:pPr marL="165496" indent="-165496">
              <a:buFont typeface="Arial" pitchFamily="34" charset="0"/>
              <a:buChar char="•"/>
            </a:pPr>
            <a:endParaRPr lang="en-US" baseline="0" dirty="0" smtClean="0">
              <a:solidFill>
                <a:schemeClr val="tx1"/>
              </a:solidFill>
            </a:endParaRPr>
          </a:p>
          <a:p>
            <a:pPr marL="165496" indent="-165496">
              <a:buFont typeface="Arial" pitchFamily="34" charset="0"/>
              <a:buChar char="•"/>
            </a:pPr>
            <a:r>
              <a:rPr lang="en-US" baseline="0" dirty="0" smtClean="0">
                <a:solidFill>
                  <a:schemeClr val="tx1"/>
                </a:solidFill>
              </a:rPr>
              <a:t>This secure system provides real-time status updates throughout the process.</a:t>
            </a:r>
          </a:p>
          <a:p>
            <a:pPr marL="165496" indent="-165496">
              <a:buFont typeface="Arial" pitchFamily="34" charset="0"/>
              <a:buChar char="•"/>
            </a:pPr>
            <a:endParaRPr lang="en-US" baseline="0" dirty="0" smtClean="0">
              <a:solidFill>
                <a:schemeClr val="tx1"/>
              </a:solidFill>
            </a:endParaRPr>
          </a:p>
          <a:p>
            <a:pPr marL="165496" indent="-165496">
              <a:buFont typeface="Arial" pitchFamily="34" charset="0"/>
              <a:buChar char="•"/>
            </a:pPr>
            <a:endParaRPr lang="en-US" baseline="0" dirty="0" smtClean="0">
              <a:solidFill>
                <a:schemeClr val="tx1"/>
              </a:solidFill>
            </a:endParaRPr>
          </a:p>
          <a:p>
            <a:pPr marL="165496" indent="-165496">
              <a:buFont typeface="Arial" pitchFamily="34" charset="0"/>
              <a:buChar char="•"/>
            </a:pPr>
            <a:endParaRPr lang="en-US" baseline="0" dirty="0" smtClean="0">
              <a:solidFill>
                <a:schemeClr val="tx1"/>
              </a:solidFill>
            </a:endParaRPr>
          </a:p>
          <a:p>
            <a:pPr marL="165496" indent="-165496">
              <a:buFont typeface="Arial" pitchFamily="34" charset="0"/>
              <a:buChar char="•"/>
            </a:pPr>
            <a:endParaRPr lang="en-US" baseline="0" dirty="0" smtClean="0">
              <a:solidFill>
                <a:schemeClr val="tx1"/>
              </a:solidFill>
            </a:endParaRPr>
          </a:p>
          <a:p>
            <a:endParaRPr lang="en-US" baseline="0" dirty="0" smtClean="0"/>
          </a:p>
        </p:txBody>
      </p:sp>
      <p:sp>
        <p:nvSpPr>
          <p:cNvPr id="4" name="Slide Number Placeholder 3"/>
          <p:cNvSpPr>
            <a:spLocks noGrp="1"/>
          </p:cNvSpPr>
          <p:nvPr>
            <p:ph type="sldNum" sz="quarter" idx="10"/>
          </p:nvPr>
        </p:nvSpPr>
        <p:spPr/>
        <p:txBody>
          <a:bodyPr/>
          <a:lstStyle/>
          <a:p>
            <a:fld id="{E5388923-339B-4AC0-8B46-1CD8A5BCD4C5}" type="slidenum">
              <a:rPr lang="en-US" smtClean="0"/>
              <a:t>19</a:t>
            </a:fld>
            <a:endParaRPr lang="en-US"/>
          </a:p>
        </p:txBody>
      </p:sp>
    </p:spTree>
    <p:extLst>
      <p:ext uri="{BB962C8B-B14F-4D97-AF65-F5344CB8AC3E}">
        <p14:creationId xmlns:p14="http://schemas.microsoft.com/office/powerpoint/2010/main" val="4285361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topic of today’s webinar is to provide information on, and the parameters for, drug testing direct care staff to comport with the Stephen </a:t>
            </a:r>
            <a:r>
              <a:rPr lang="en-US" dirty="0" err="1"/>
              <a:t>Komninos</a:t>
            </a:r>
            <a:r>
              <a:rPr lang="en-US" dirty="0"/>
              <a:t>’ Law.</a:t>
            </a:r>
          </a:p>
          <a:p>
            <a:endParaRPr lang="en-US" dirty="0"/>
          </a:p>
          <a:p>
            <a:r>
              <a:rPr lang="en-US" dirty="0"/>
              <a:t>Our discussion today will include the requirements for drug testing:</a:t>
            </a:r>
          </a:p>
          <a:p>
            <a:endParaRPr lang="en-US" dirty="0"/>
          </a:p>
          <a:p>
            <a:pPr marL="165496" indent="-165496">
              <a:buFont typeface="Arial" pitchFamily="34" charset="0"/>
              <a:buChar char="•"/>
            </a:pPr>
            <a:r>
              <a:rPr lang="en-US" dirty="0"/>
              <a:t>Prior to employment</a:t>
            </a:r>
          </a:p>
          <a:p>
            <a:pPr marL="165496" indent="-165496">
              <a:buFont typeface="Arial" pitchFamily="34" charset="0"/>
              <a:buChar char="•"/>
            </a:pPr>
            <a:r>
              <a:rPr lang="en-US" dirty="0"/>
              <a:t>Randomly and</a:t>
            </a:r>
          </a:p>
          <a:p>
            <a:pPr marL="165496" indent="-165496">
              <a:buFont typeface="Arial" pitchFamily="34" charset="0"/>
              <a:buChar char="•"/>
            </a:pPr>
            <a:r>
              <a:rPr lang="en-US" dirty="0"/>
              <a:t>For cause</a:t>
            </a:r>
          </a:p>
          <a:p>
            <a:pPr marL="165496" indent="-165496">
              <a:buFont typeface="Arial" pitchFamily="34" charset="0"/>
              <a:buChar char="•"/>
            </a:pPr>
            <a:endParaRPr lang="en-US" dirty="0">
              <a:solidFill>
                <a:schemeClr val="tx1"/>
              </a:solidFill>
            </a:endParaRPr>
          </a:p>
          <a:p>
            <a:r>
              <a:rPr lang="en-US" dirty="0">
                <a:solidFill>
                  <a:schemeClr val="tx1"/>
                </a:solidFill>
              </a:rPr>
              <a:t>Additionally, we will discuss the parameters of the Department’s oversight and monitoring of provider compliance with drug testing requirements; including the role of the Department’s Office of Licensing.</a:t>
            </a:r>
          </a:p>
          <a:p>
            <a:endParaRPr lang="en-US" dirty="0"/>
          </a:p>
          <a:p>
            <a:r>
              <a:rPr lang="en-US" dirty="0"/>
              <a:t>And, we will discuss the role of the DHS drug testing vendor, including how providers can access and work with the vendor to ensure compliance. </a:t>
            </a:r>
          </a:p>
          <a:p>
            <a:endParaRPr lang="en-US" dirty="0"/>
          </a:p>
        </p:txBody>
      </p:sp>
      <p:sp>
        <p:nvSpPr>
          <p:cNvPr id="4" name="Slide Number Placeholder 3"/>
          <p:cNvSpPr>
            <a:spLocks noGrp="1"/>
          </p:cNvSpPr>
          <p:nvPr>
            <p:ph type="sldNum" sz="quarter" idx="10"/>
          </p:nvPr>
        </p:nvSpPr>
        <p:spPr/>
        <p:txBody>
          <a:bodyPr/>
          <a:lstStyle/>
          <a:p>
            <a:fld id="{7B2DED98-AC5D-42EC-878E-2C7923AAB2BA}" type="slidenum">
              <a:rPr lang="en-US" smtClean="0"/>
              <a:t>2</a:t>
            </a:fld>
            <a:endParaRPr lang="en-US"/>
          </a:p>
        </p:txBody>
      </p:sp>
    </p:spTree>
    <p:extLst>
      <p:ext uri="{BB962C8B-B14F-4D97-AF65-F5344CB8AC3E}">
        <p14:creationId xmlns:p14="http://schemas.microsoft.com/office/powerpoint/2010/main" val="40766778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All providers will have an account with a web-based portal through i3screen; this system captures all stages of a drug test transaction.</a:t>
            </a:r>
          </a:p>
          <a:p>
            <a:pPr marL="165496" indent="-165496">
              <a:buFont typeface="Arial" pitchFamily="34" charset="0"/>
              <a:buChar char="•"/>
            </a:pPr>
            <a:endParaRPr lang="en-US" dirty="0"/>
          </a:p>
          <a:p>
            <a:pPr marL="171427" indent="-171427">
              <a:buFont typeface="Arial" pitchFamily="34" charset="0"/>
              <a:buChar char="•"/>
            </a:pPr>
            <a:r>
              <a:rPr lang="en-US" dirty="0"/>
              <a:t>Tests will be performed at Quest Diagnostic medical clinics.</a:t>
            </a:r>
          </a:p>
          <a:p>
            <a:endParaRPr lang="en-US" dirty="0"/>
          </a:p>
          <a:p>
            <a:pPr marL="165496" indent="-165496">
              <a:buFont typeface="Arial" pitchFamily="34" charset="0"/>
              <a:buChar char="•"/>
            </a:pPr>
            <a:r>
              <a:rPr lang="en-US" dirty="0"/>
              <a:t>Quest Diagnostic operates in every county throughout the state. Most New Jersey sites are open on Saturdays and many </a:t>
            </a:r>
            <a:r>
              <a:rPr lang="en-US" dirty="0" smtClean="0"/>
              <a:t>are open </a:t>
            </a:r>
            <a:r>
              <a:rPr lang="en-US" dirty="0"/>
              <a:t>as early as 6 a.m.</a:t>
            </a:r>
          </a:p>
          <a:p>
            <a:pPr marL="165496" indent="-165496">
              <a:buFont typeface="Arial" pitchFamily="34" charset="0"/>
              <a:buChar char="•"/>
            </a:pPr>
            <a:endParaRPr lang="en-US" dirty="0"/>
          </a:p>
          <a:p>
            <a:pPr marL="171427" indent="-171427">
              <a:buFont typeface="Arial" pitchFamily="34" charset="0"/>
              <a:buChar char="•"/>
            </a:pPr>
            <a:r>
              <a:rPr lang="en-US" dirty="0"/>
              <a:t>All employees who test positive will have the opportunity to speak with a medical review officer, MRO,  to discuss any relevant legitimate medical explanations, such as a current prescription. </a:t>
            </a:r>
          </a:p>
          <a:p>
            <a:pPr marL="165496" indent="-165496">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20</a:t>
            </a:fld>
            <a:endParaRPr lang="en-US"/>
          </a:p>
        </p:txBody>
      </p:sp>
    </p:spTree>
    <p:extLst>
      <p:ext uri="{BB962C8B-B14F-4D97-AF65-F5344CB8AC3E}">
        <p14:creationId xmlns:p14="http://schemas.microsoft.com/office/powerpoint/2010/main" val="29541175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The i3screen has multiple features to assist and facilitate use. This includes the ability to:</a:t>
            </a:r>
          </a:p>
          <a:p>
            <a:r>
              <a:rPr lang="en-US" dirty="0"/>
              <a:t> </a:t>
            </a:r>
          </a:p>
          <a:p>
            <a:pPr marL="165496" indent="-165496">
              <a:buFont typeface="Arial" pitchFamily="34" charset="0"/>
              <a:buChar char="•"/>
            </a:pPr>
            <a:r>
              <a:rPr lang="en-US" dirty="0"/>
              <a:t>Search by 13 different attributes, such as name, date of birth, positive results, results of the medical officer review, reason for test and other key areas. </a:t>
            </a:r>
          </a:p>
          <a:p>
            <a:pPr marL="165496" indent="-165496">
              <a:buFont typeface="Arial" pitchFamily="34" charset="0"/>
              <a:buChar char="•"/>
            </a:pPr>
            <a:endParaRPr lang="en-US" dirty="0"/>
          </a:p>
          <a:p>
            <a:pPr marL="165496" indent="-165496">
              <a:buFont typeface="Arial" pitchFamily="34" charset="0"/>
              <a:buChar char="•"/>
            </a:pPr>
            <a:r>
              <a:rPr lang="en-US" dirty="0"/>
              <a:t>The ability to add notes regarding employee status, follow-up information, actions taken. </a:t>
            </a:r>
          </a:p>
          <a:p>
            <a:pPr marL="165496" indent="-165496">
              <a:buFont typeface="Arial" pitchFamily="34" charset="0"/>
              <a:buChar char="•"/>
            </a:pPr>
            <a:endParaRPr lang="en-US" dirty="0"/>
          </a:p>
          <a:p>
            <a:pPr marL="165496" indent="-165496">
              <a:buFont typeface="Arial" pitchFamily="34" charset="0"/>
              <a:buChar char="•"/>
            </a:pPr>
            <a:r>
              <a:rPr lang="en-US" dirty="0"/>
              <a:t>Edit user account profiles. </a:t>
            </a:r>
          </a:p>
          <a:p>
            <a:pPr marL="165496" indent="-165496">
              <a:buFont typeface="Arial" pitchFamily="34" charset="0"/>
              <a:buChar char="•"/>
            </a:pPr>
            <a:endParaRPr lang="en-US" dirty="0"/>
          </a:p>
          <a:p>
            <a:pPr marL="165496" indent="-165496">
              <a:buFont typeface="Arial" pitchFamily="34" charset="0"/>
              <a:buChar char="•"/>
            </a:pPr>
            <a:r>
              <a:rPr lang="en-US" dirty="0"/>
              <a:t>View pending results and expired orders</a:t>
            </a:r>
          </a:p>
          <a:p>
            <a:pPr marL="165496" indent="-165496">
              <a:buFont typeface="Arial" pitchFamily="34" charset="0"/>
              <a:buChar char="•"/>
            </a:pPr>
            <a:endParaRPr lang="en-US" dirty="0"/>
          </a:p>
          <a:p>
            <a:pPr marL="165496" indent="-165496">
              <a:buFont typeface="Arial" pitchFamily="34" charset="0"/>
              <a:buChar char="•"/>
            </a:pPr>
            <a:r>
              <a:rPr lang="en-US" dirty="0"/>
              <a:t>View the custody and control form – this is the form that ensures electronic chain of custody for the specimen.</a:t>
            </a:r>
          </a:p>
          <a:p>
            <a:pPr marL="165496" indent="-165496">
              <a:buFont typeface="Arial" pitchFamily="34" charset="0"/>
              <a:buChar char="•"/>
            </a:pPr>
            <a:endParaRPr lang="en-US" dirty="0"/>
          </a:p>
          <a:p>
            <a:pPr marL="165496" indent="-165496">
              <a:buFont typeface="Arial" pitchFamily="34" charset="0"/>
              <a:buChar char="•"/>
            </a:pPr>
            <a:r>
              <a:rPr lang="en-US" dirty="0"/>
              <a:t>Access technical support</a:t>
            </a:r>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21</a:t>
            </a:fld>
            <a:endParaRPr lang="en-US"/>
          </a:p>
        </p:txBody>
      </p:sp>
    </p:spTree>
    <p:extLst>
      <p:ext uri="{BB962C8B-B14F-4D97-AF65-F5344CB8AC3E}">
        <p14:creationId xmlns:p14="http://schemas.microsoft.com/office/powerpoint/2010/main" val="523770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defTabSz="882643">
              <a:buFont typeface="Arial" pitchFamily="34" charset="0"/>
              <a:buChar char="•"/>
            </a:pPr>
            <a:r>
              <a:rPr lang="en-US" dirty="0"/>
              <a:t>To streamline this critical element of the law and to ensure maximum efficiency, the DHS Office of Program Integrity and Accountability, OPIA, has restructured the Central Fingerprint Unit and created the Employee Controls and Compliance Unit, or ECCU - to  facilitate  and monitor compliance with drug testing, as well as all other on-boarding requirements, including fingerprinting, criminal history background checks, </a:t>
            </a:r>
            <a:r>
              <a:rPr lang="en-US" dirty="0" smtClean="0"/>
              <a:t>child abuse record information - also called CARI checks - and </a:t>
            </a:r>
            <a:r>
              <a:rPr lang="en-US" dirty="0"/>
              <a:t>the Central  Registry of Offenders.</a:t>
            </a:r>
          </a:p>
          <a:p>
            <a:pPr marL="165496" indent="-165496" defTabSz="882643">
              <a:buFont typeface="Arial" pitchFamily="34" charset="0"/>
              <a:buChar char="•"/>
            </a:pPr>
            <a:endParaRPr lang="en-US" dirty="0"/>
          </a:p>
          <a:p>
            <a:pPr marL="165496" indent="-165496" defTabSz="882643">
              <a:buFont typeface="Arial" pitchFamily="34" charset="0"/>
              <a:buChar char="•"/>
            </a:pPr>
            <a:r>
              <a:rPr lang="en-US" dirty="0"/>
              <a:t>The Employee Controls and Compliance Unit- ECCU-  will be available to providers to trouble shoot any issues related to drug testing and to ensure provider compliance with the DHS drug testing program</a:t>
            </a:r>
            <a:r>
              <a:rPr lang="en-US" dirty="0" smtClean="0"/>
              <a:t>.</a:t>
            </a:r>
          </a:p>
          <a:p>
            <a:pPr marL="165496" indent="-165496" defTabSz="882643">
              <a:buFont typeface="Arial" pitchFamily="34" charset="0"/>
              <a:buChar char="•"/>
            </a:pPr>
            <a:endParaRPr lang="en-US" i="0" dirty="0" smtClean="0">
              <a:solidFill>
                <a:schemeClr val="tx1"/>
              </a:solidFill>
            </a:endParaRPr>
          </a:p>
          <a:p>
            <a:pPr marL="171427" indent="-171427" defTabSz="914277">
              <a:buFont typeface="Arial" pitchFamily="34" charset="0"/>
              <a:buChar char="•"/>
            </a:pPr>
            <a:r>
              <a:rPr lang="en-US" i="0" dirty="0" smtClean="0">
                <a:solidFill>
                  <a:schemeClr val="tx1"/>
                </a:solidFill>
              </a:rPr>
              <a:t>DHS continues to work with the Department of Children and Families on the requirement to conduct Child Abuse Record Information Checks or CARI checks, and providers will be advised when there is capacity for conducting these checks.</a:t>
            </a:r>
          </a:p>
          <a:p>
            <a:pPr marL="171427" indent="-171427" defTabSz="914277">
              <a:buFont typeface="Arial" pitchFamily="34" charset="0"/>
              <a:buChar char="•"/>
            </a:pPr>
            <a:endParaRPr lang="en-US" dirty="0" smtClean="0"/>
          </a:p>
          <a:p>
            <a:pPr marL="165496" indent="-165496" defTabSz="882643">
              <a:buFont typeface="Arial" pitchFamily="34" charset="0"/>
              <a:buChar char="•"/>
            </a:pPr>
            <a:r>
              <a:rPr lang="en-US" dirty="0" smtClean="0"/>
              <a:t>The </a:t>
            </a:r>
            <a:r>
              <a:rPr lang="en-US" dirty="0"/>
              <a:t>ECCU will continue to process fingerprints and criminal history background checks. And unit staff remain available to handle issues related to the Central Registry.   </a:t>
            </a:r>
          </a:p>
          <a:p>
            <a:pPr marL="165496" indent="-165496" defTabSz="882643">
              <a:buFont typeface="Arial" pitchFamily="34" charset="0"/>
              <a:buChar char="•"/>
            </a:pPr>
            <a:endParaRPr lang="en-US" dirty="0"/>
          </a:p>
          <a:p>
            <a:pPr marL="165496" indent="-165496" defTabSz="882643">
              <a:buFont typeface="Arial" pitchFamily="34" charset="0"/>
              <a:buChar char="•"/>
            </a:pPr>
            <a:endParaRPr lang="en-US" dirty="0"/>
          </a:p>
          <a:p>
            <a:pPr marL="165496" indent="-165496" defTabSz="882643">
              <a:buFont typeface="Arial" pitchFamily="34" charset="0"/>
              <a:buChar char="•"/>
            </a:pPr>
            <a:endParaRPr lang="en-US" dirty="0"/>
          </a:p>
          <a:p>
            <a:pPr marL="165496" indent="-165496" defTabSz="882643">
              <a:buFont typeface="Arial" pitchFamily="34" charset="0"/>
              <a:buChar char="•"/>
            </a:pPr>
            <a:endParaRPr lang="en-US" dirty="0"/>
          </a:p>
          <a:p>
            <a:pPr marL="165496" indent="-165496" defTabSz="882643">
              <a:buFont typeface="Arial"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22</a:t>
            </a:fld>
            <a:endParaRPr lang="en-US"/>
          </a:p>
        </p:txBody>
      </p:sp>
    </p:spTree>
    <p:extLst>
      <p:ext uri="{BB962C8B-B14F-4D97-AF65-F5344CB8AC3E}">
        <p14:creationId xmlns:p14="http://schemas.microsoft.com/office/powerpoint/2010/main" val="10356636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394" indent="-171394">
              <a:buFont typeface="Arial" pitchFamily="34" charset="0"/>
              <a:buChar char="•"/>
            </a:pPr>
            <a:r>
              <a:rPr lang="en-US" dirty="0"/>
              <a:t>For licensed agencies or programs, the Department’s Office of Licensing will check for compliance with the drug testing provision of the Stephen </a:t>
            </a:r>
            <a:r>
              <a:rPr lang="en-US" dirty="0" err="1"/>
              <a:t>Komninos</a:t>
            </a:r>
            <a:r>
              <a:rPr lang="en-US" dirty="0"/>
              <a:t>’ Law, and will also check for compliance with the other elements of the law during inspections.</a:t>
            </a:r>
          </a:p>
          <a:p>
            <a:pPr marL="171394" indent="-171394">
              <a:buFont typeface="Arial"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7B2DED98-AC5D-42EC-878E-2C7923AAB2BA}" type="slidenum">
              <a:rPr lang="en-US" smtClean="0"/>
              <a:t>23</a:t>
            </a:fld>
            <a:endParaRPr lang="en-US"/>
          </a:p>
        </p:txBody>
      </p:sp>
    </p:spTree>
    <p:extLst>
      <p:ext uri="{BB962C8B-B14F-4D97-AF65-F5344CB8AC3E}">
        <p14:creationId xmlns:p14="http://schemas.microsoft.com/office/powerpoint/2010/main" val="21150419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For drug testing compliance, the Office of Licensing will: </a:t>
            </a:r>
          </a:p>
          <a:p>
            <a:endParaRPr lang="en-US" dirty="0"/>
          </a:p>
          <a:p>
            <a:pPr lvl="1">
              <a:buClr>
                <a:schemeClr val="accent3">
                  <a:lumMod val="75000"/>
                </a:schemeClr>
              </a:buClr>
              <a:buFont typeface="Wingdings" pitchFamily="2" charset="2"/>
              <a:buChar char="§"/>
            </a:pPr>
            <a:r>
              <a:rPr lang="en-US" dirty="0">
                <a:solidFill>
                  <a:schemeClr val="tx1"/>
                </a:solidFill>
              </a:rPr>
              <a:t>Conduct a review of the provider’s policy and procedure on drug testing.</a:t>
            </a:r>
          </a:p>
          <a:p>
            <a:pPr marL="1054069" lvl="2" indent="-171427" defTabSz="882643">
              <a:buClr>
                <a:schemeClr val="accent3">
                  <a:lumMod val="75000"/>
                </a:schemeClr>
              </a:buClr>
              <a:buFont typeface="Arial" pitchFamily="34" charset="0"/>
              <a:buChar char="•"/>
              <a:defRPr/>
            </a:pPr>
            <a:r>
              <a:rPr lang="en-US" dirty="0">
                <a:solidFill>
                  <a:schemeClr val="tx1"/>
                </a:solidFill>
              </a:rPr>
              <a:t>The policy must include a provision that the provider notifies staff of all drug testing </a:t>
            </a:r>
            <a:r>
              <a:rPr lang="en-US" dirty="0" smtClean="0">
                <a:solidFill>
                  <a:schemeClr val="tx1"/>
                </a:solidFill>
              </a:rPr>
              <a:t>requirements</a:t>
            </a:r>
          </a:p>
          <a:p>
            <a:pPr marL="882643" lvl="2" defTabSz="882643">
              <a:buClr>
                <a:schemeClr val="accent3">
                  <a:lumMod val="75000"/>
                </a:schemeClr>
              </a:buClr>
              <a:defRPr/>
            </a:pPr>
            <a:r>
              <a:rPr lang="en-US" dirty="0" smtClean="0"/>
              <a:t> </a:t>
            </a:r>
            <a:endParaRPr lang="en-US" dirty="0"/>
          </a:p>
          <a:p>
            <a:endParaRPr lang="en-US" dirty="0"/>
          </a:p>
          <a:p>
            <a:pPr marL="171394" indent="-171394">
              <a:buFont typeface="Arial" pitchFamily="34" charset="0"/>
              <a:buChar char="•"/>
            </a:pPr>
            <a:r>
              <a:rPr lang="en-US" dirty="0"/>
              <a:t>For non-licensed, community programs, the DDD, Provider Performance and Monitoring Unit will check for compliance with drug testing and the additional elements of the Stephen </a:t>
            </a:r>
            <a:r>
              <a:rPr lang="en-US" dirty="0" err="1"/>
              <a:t>Komninos</a:t>
            </a:r>
            <a:r>
              <a:rPr lang="en-US" dirty="0"/>
              <a:t>’ Law.  </a:t>
            </a:r>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24</a:t>
            </a:fld>
            <a:endParaRPr lang="en-US"/>
          </a:p>
        </p:txBody>
      </p:sp>
    </p:spTree>
    <p:extLst>
      <p:ext uri="{BB962C8B-B14F-4D97-AF65-F5344CB8AC3E}">
        <p14:creationId xmlns:p14="http://schemas.microsoft.com/office/powerpoint/2010/main" val="27656968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Clr>
                <a:schemeClr val="accent3">
                  <a:lumMod val="75000"/>
                </a:schemeClr>
              </a:buClr>
              <a:buFont typeface="Arial" pitchFamily="34" charset="0"/>
              <a:buChar char="•"/>
            </a:pPr>
            <a:r>
              <a:rPr lang="en-US" dirty="0"/>
              <a:t>Additionally, the Office of Licensing will check for documentation that the provisions of the law were implemented and check for:</a:t>
            </a:r>
          </a:p>
          <a:p>
            <a:pPr marL="606817" lvl="1" indent="-165496">
              <a:buClr>
                <a:schemeClr val="accent3">
                  <a:lumMod val="75000"/>
                </a:schemeClr>
              </a:buClr>
              <a:buFont typeface="Wingdings" pitchFamily="2" charset="2"/>
              <a:buChar char="§"/>
            </a:pPr>
            <a:r>
              <a:rPr lang="en-US" dirty="0"/>
              <a:t>Evidence that employees hired after May 1, 2018, were drug tested</a:t>
            </a:r>
          </a:p>
          <a:p>
            <a:pPr marL="606817" lvl="1" indent="-165496">
              <a:buClr>
                <a:schemeClr val="accent3">
                  <a:lumMod val="75000"/>
                </a:schemeClr>
              </a:buClr>
              <a:buFont typeface="Wingdings" pitchFamily="2" charset="2"/>
              <a:buChar char="§"/>
            </a:pPr>
            <a:r>
              <a:rPr lang="en-US" dirty="0"/>
              <a:t>Evidence of  compliance regarding random testing </a:t>
            </a:r>
          </a:p>
          <a:p>
            <a:pPr marL="606817" lvl="1" indent="-165496">
              <a:buClr>
                <a:schemeClr val="accent3">
                  <a:lumMod val="75000"/>
                </a:schemeClr>
              </a:buClr>
              <a:buFont typeface="Wingdings" pitchFamily="2" charset="2"/>
              <a:buChar char="§"/>
            </a:pPr>
            <a:r>
              <a:rPr lang="en-US" dirty="0"/>
              <a:t>Evidence of compliance regarding drug testing for cause</a:t>
            </a:r>
          </a:p>
          <a:p>
            <a:pPr marL="606817" lvl="1" indent="-165496">
              <a:buClr>
                <a:schemeClr val="accent3">
                  <a:lumMod val="75000"/>
                </a:schemeClr>
              </a:buClr>
              <a:buFont typeface="Wingdings" pitchFamily="2" charset="2"/>
              <a:buChar char="§"/>
            </a:pPr>
            <a:r>
              <a:rPr lang="en-US" dirty="0"/>
              <a:t>Evidence of action taken for unlawful use of controlled dangerous substances</a:t>
            </a:r>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25</a:t>
            </a:fld>
            <a:endParaRPr lang="en-US"/>
          </a:p>
        </p:txBody>
      </p:sp>
    </p:spTree>
    <p:extLst>
      <p:ext uri="{BB962C8B-B14F-4D97-AF65-F5344CB8AC3E}">
        <p14:creationId xmlns:p14="http://schemas.microsoft.com/office/powerpoint/2010/main" val="3829946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The law requires that providers notify staff regarding the provisions of the law related to drug testing.  </a:t>
            </a:r>
          </a:p>
          <a:p>
            <a:endParaRPr lang="en-US" dirty="0"/>
          </a:p>
          <a:p>
            <a:pPr marL="165496" indent="-165496">
              <a:buFont typeface="Arial" pitchFamily="34" charset="0"/>
              <a:buChar char="•"/>
            </a:pPr>
            <a:r>
              <a:rPr lang="en-US" dirty="0"/>
              <a:t>Providers will receive an i3screen username and password via a separate communication. Please add i3screen to your safe sender list so that you don’t miss important </a:t>
            </a:r>
            <a:r>
              <a:rPr lang="en-US" dirty="0" smtClean="0"/>
              <a:t>communications </a:t>
            </a:r>
            <a:r>
              <a:rPr lang="en-US" dirty="0"/>
              <a:t>from i3screen</a:t>
            </a:r>
          </a:p>
          <a:p>
            <a:endParaRPr lang="en-US" dirty="0"/>
          </a:p>
          <a:p>
            <a:pPr marL="165496" indent="-165496">
              <a:buFont typeface="Arial" pitchFamily="34" charset="0"/>
              <a:buChar char="•"/>
            </a:pPr>
            <a:r>
              <a:rPr lang="en-US" dirty="0"/>
              <a:t>Providers will be offered a training webinar for information and assistance on setting up an account and for information on the random sample process</a:t>
            </a:r>
            <a:r>
              <a:rPr lang="en-US" dirty="0" smtClean="0"/>
              <a:t>.</a:t>
            </a:r>
          </a:p>
          <a:p>
            <a:pPr marL="165496" indent="-165496">
              <a:buFont typeface="Arial" pitchFamily="34" charset="0"/>
              <a:buChar char="•"/>
            </a:pPr>
            <a:endParaRPr lang="en-US" dirty="0" smtClean="0"/>
          </a:p>
          <a:p>
            <a:pPr>
              <a:buSzPct val="100000"/>
              <a:buFont typeface="Arial" pitchFamily="34" charset="0"/>
              <a:buChar char="•"/>
            </a:pPr>
            <a:r>
              <a:rPr lang="en-US" sz="2400" dirty="0" smtClean="0"/>
              <a:t>The training dates we have set up are:</a:t>
            </a:r>
          </a:p>
          <a:p>
            <a:pPr lvl="1">
              <a:buClr>
                <a:schemeClr val="accent3"/>
              </a:buClr>
              <a:buSzPct val="100000"/>
              <a:buFont typeface="Wingdings" pitchFamily="2" charset="2"/>
              <a:buChar char="§"/>
            </a:pPr>
            <a:r>
              <a:rPr lang="en-US" dirty="0" smtClean="0"/>
              <a:t>06/19/18 at 2:00 p.m., and </a:t>
            </a:r>
          </a:p>
          <a:p>
            <a:pPr lvl="1">
              <a:buClr>
                <a:schemeClr val="accent3"/>
              </a:buClr>
              <a:buSzPct val="100000"/>
              <a:buFont typeface="Wingdings" pitchFamily="2" charset="2"/>
              <a:buChar char="§"/>
            </a:pPr>
            <a:r>
              <a:rPr lang="en-US" dirty="0" smtClean="0"/>
              <a:t>06/20/18, at 11:00 a.m.</a:t>
            </a:r>
          </a:p>
          <a:p>
            <a:pPr lvl="0">
              <a:buClr>
                <a:schemeClr val="accent3"/>
              </a:buClr>
              <a:buSzPct val="100000"/>
              <a:buFont typeface="Wingdings" pitchFamily="2" charset="2"/>
              <a:buNone/>
            </a:pPr>
            <a:endParaRPr lang="en-US" dirty="0" smtClean="0"/>
          </a:p>
          <a:p>
            <a:pPr marL="171450" lvl="0" indent="-171450">
              <a:buClr>
                <a:schemeClr val="accent3"/>
              </a:buClr>
              <a:buSzPct val="100000"/>
              <a:buFont typeface="Arial" pitchFamily="34" charset="0"/>
              <a:buChar char="•"/>
            </a:pPr>
            <a:r>
              <a:rPr lang="en-US" dirty="0" smtClean="0"/>
              <a:t>For now, hold those dates. Within the next few days, we will provide you with a DDD communication via email that will contain the link </a:t>
            </a:r>
            <a:r>
              <a:rPr lang="en-US" smtClean="0"/>
              <a:t>to register for the training. </a:t>
            </a:r>
            <a:endParaRPr lang="en-US" dirty="0"/>
          </a:p>
          <a:p>
            <a:pPr marL="882643" lvl="2"/>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26</a:t>
            </a:fld>
            <a:endParaRPr lang="en-US"/>
          </a:p>
        </p:txBody>
      </p:sp>
    </p:spTree>
    <p:extLst>
      <p:ext uri="{BB962C8B-B14F-4D97-AF65-F5344CB8AC3E}">
        <p14:creationId xmlns:p14="http://schemas.microsoft.com/office/powerpoint/2010/main" val="24849951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Providers should begin pre-employment drug testing June 15, 2018.</a:t>
            </a:r>
          </a:p>
          <a:p>
            <a:endParaRPr lang="en-US" dirty="0"/>
          </a:p>
          <a:p>
            <a:pPr marL="165496" indent="-165496">
              <a:buFont typeface="Arial" pitchFamily="34" charset="0"/>
              <a:buChar char="•"/>
            </a:pPr>
            <a:r>
              <a:rPr lang="en-US" dirty="0"/>
              <a:t>All employees hired between May 1, 2018, and June 14, 2018, should submit to a drug test as soon as possible.  </a:t>
            </a:r>
          </a:p>
          <a:p>
            <a:pPr marL="165496" indent="-165496">
              <a:buFont typeface="Arial" pitchFamily="34" charset="0"/>
              <a:buChar char="•"/>
            </a:pPr>
            <a:endParaRPr lang="en-US" dirty="0"/>
          </a:p>
          <a:p>
            <a:pPr marL="165496" indent="-165496">
              <a:buFont typeface="Arial" pitchFamily="34" charset="0"/>
              <a:buChar char="•"/>
            </a:pPr>
            <a:r>
              <a:rPr lang="en-US" dirty="0"/>
              <a:t>Providers must maintain updated rosters of existing direct care staff. </a:t>
            </a:r>
          </a:p>
          <a:p>
            <a:pPr marL="165496" indent="-165496">
              <a:buFont typeface="Arial"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27</a:t>
            </a:fld>
            <a:endParaRPr lang="en-US"/>
          </a:p>
        </p:txBody>
      </p:sp>
    </p:spTree>
    <p:extLst>
      <p:ext uri="{BB962C8B-B14F-4D97-AF65-F5344CB8AC3E}">
        <p14:creationId xmlns:p14="http://schemas.microsoft.com/office/powerpoint/2010/main" val="22483446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394" indent="-171394">
              <a:buFont typeface="Arial" pitchFamily="34" charset="0"/>
              <a:buChar char="•"/>
            </a:pPr>
            <a:r>
              <a:rPr lang="en-US" dirty="0"/>
              <a:t>The Department of Human Services is working to update regulations affected by the enactment of the Stephen </a:t>
            </a:r>
            <a:r>
              <a:rPr lang="en-US" dirty="0" err="1"/>
              <a:t>Komninos</a:t>
            </a:r>
            <a:r>
              <a:rPr lang="en-US" dirty="0"/>
              <a:t>’ Law, including the provisions related to drug testing.</a:t>
            </a:r>
          </a:p>
          <a:p>
            <a:endParaRPr lang="en-US" dirty="0"/>
          </a:p>
          <a:p>
            <a:pPr marL="171394" indent="-171394">
              <a:buFont typeface="Arial" pitchFamily="34" charset="0"/>
              <a:buChar char="•"/>
            </a:pPr>
            <a:r>
              <a:rPr lang="en-US" dirty="0"/>
              <a:t>These regulations include:</a:t>
            </a:r>
          </a:p>
          <a:p>
            <a:pPr marL="628443" lvl="1" indent="-171394">
              <a:buFont typeface="Wingdings" pitchFamily="2" charset="2"/>
              <a:buChar char="§"/>
            </a:pPr>
            <a:r>
              <a:rPr lang="en-US" dirty="0"/>
              <a:t>The Standards for Community Residences For Individuals With Developmental Disabilities</a:t>
            </a:r>
          </a:p>
          <a:p>
            <a:pPr marL="628443" lvl="1" indent="-171394">
              <a:buFont typeface="Wingdings" pitchFamily="2" charset="2"/>
              <a:buChar char="§"/>
            </a:pPr>
            <a:r>
              <a:rPr lang="en-US" dirty="0"/>
              <a:t>The Manual of Standards For Community Care Residences</a:t>
            </a:r>
          </a:p>
          <a:p>
            <a:pPr marL="628443" lvl="1" indent="-171394">
              <a:buFont typeface="Wingdings" pitchFamily="2" charset="2"/>
              <a:buChar char="§"/>
            </a:pPr>
            <a:r>
              <a:rPr lang="en-US" dirty="0"/>
              <a:t>The Standards For Community Residences For Persons with Head Injuries</a:t>
            </a:r>
          </a:p>
          <a:p>
            <a:pPr marL="628443" lvl="1" indent="-171394">
              <a:buFont typeface="Wingdings" pitchFamily="2" charset="2"/>
              <a:buChar char="§"/>
            </a:pPr>
            <a:r>
              <a:rPr lang="en-US" dirty="0"/>
              <a:t>The Central Registry of Offenders Against Individuals With Developmental Disabilities </a:t>
            </a:r>
          </a:p>
          <a:p>
            <a:pPr marL="628443" lvl="1" indent="-171394">
              <a:buFont typeface="Wingdings" pitchFamily="2" charset="2"/>
              <a:buChar char="§"/>
            </a:pPr>
            <a:endParaRPr lang="en-US" dirty="0"/>
          </a:p>
          <a:p>
            <a:pPr marL="171394" indent="-171394">
              <a:buFont typeface="Arial" pitchFamily="34" charset="0"/>
              <a:buChar char="•"/>
            </a:pPr>
            <a:r>
              <a:rPr lang="en-US" dirty="0"/>
              <a:t>Additionally, the Department is amending Administrative Order 2:05, DDD Division Circulars and other internal policies to comply with the Stephen </a:t>
            </a:r>
            <a:r>
              <a:rPr lang="en-US" dirty="0" err="1"/>
              <a:t>Komninos</a:t>
            </a:r>
            <a:r>
              <a:rPr lang="en-US" dirty="0"/>
              <a:t>’ Law.</a:t>
            </a:r>
          </a:p>
          <a:p>
            <a:pPr marL="171394" indent="-171394">
              <a:buFont typeface="Arial" pitchFamily="34" charset="0"/>
              <a:buChar char="•"/>
            </a:pPr>
            <a:endParaRPr lang="en-US" dirty="0"/>
          </a:p>
          <a:p>
            <a:pPr marL="171394" indent="-171394">
              <a:buFont typeface="Arial" pitchFamily="34" charset="0"/>
              <a:buChar char="•"/>
            </a:pPr>
            <a:r>
              <a:rPr lang="en-US" dirty="0"/>
              <a:t>This information will be posted on the Department’s website as it becomes available.  </a:t>
            </a:r>
          </a:p>
          <a:p>
            <a:pPr marL="628443" lvl="1" indent="-171394">
              <a:buFont typeface="Wingdings" pitchFamily="2" charset="2"/>
              <a:buChar char="§"/>
            </a:pPr>
            <a:endParaRPr lang="en-US" dirty="0"/>
          </a:p>
        </p:txBody>
      </p:sp>
      <p:sp>
        <p:nvSpPr>
          <p:cNvPr id="4" name="Slide Number Placeholder 3"/>
          <p:cNvSpPr>
            <a:spLocks noGrp="1"/>
          </p:cNvSpPr>
          <p:nvPr>
            <p:ph type="sldNum" sz="quarter" idx="10"/>
          </p:nvPr>
        </p:nvSpPr>
        <p:spPr/>
        <p:txBody>
          <a:bodyPr/>
          <a:lstStyle/>
          <a:p>
            <a:fld id="{7B2DED98-AC5D-42EC-878E-2C7923AAB2BA}" type="slidenum">
              <a:rPr lang="en-US" smtClean="0"/>
              <a:t>28</a:t>
            </a:fld>
            <a:endParaRPr lang="en-US"/>
          </a:p>
        </p:txBody>
      </p:sp>
    </p:spTree>
    <p:extLst>
      <p:ext uri="{BB962C8B-B14F-4D97-AF65-F5344CB8AC3E}">
        <p14:creationId xmlns:p14="http://schemas.microsoft.com/office/powerpoint/2010/main" val="4961922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394" indent="-171394" defTabSz="914101">
              <a:buFont typeface="Arial" pitchFamily="34" charset="0"/>
              <a:buChar char="•"/>
              <a:defRPr/>
            </a:pPr>
            <a:r>
              <a:rPr lang="en-US" dirty="0"/>
              <a:t>Please remember that to assist with the implementation of the Stephen </a:t>
            </a:r>
            <a:r>
              <a:rPr lang="en-US" dirty="0" err="1"/>
              <a:t>Komninos</a:t>
            </a:r>
            <a:r>
              <a:rPr lang="en-US" dirty="0"/>
              <a:t>’ Law, the Office of Program Integrity and Accountability has set up an email account for providers to send questions.</a:t>
            </a:r>
          </a:p>
          <a:p>
            <a:pPr marL="171394" indent="-171394" defTabSz="914101">
              <a:buFont typeface="Arial" pitchFamily="34" charset="0"/>
              <a:buChar char="•"/>
              <a:defRPr/>
            </a:pPr>
            <a:endParaRPr lang="en-US" dirty="0"/>
          </a:p>
          <a:p>
            <a:pPr marL="171394" indent="-171394" defTabSz="914101">
              <a:buFont typeface="Arial" pitchFamily="34" charset="0"/>
              <a:buChar char="•"/>
              <a:defRPr/>
            </a:pPr>
            <a:r>
              <a:rPr lang="en-US" dirty="0"/>
              <a:t>That email address is: </a:t>
            </a:r>
            <a:r>
              <a:rPr lang="en-US" u="sng" dirty="0">
                <a:hlinkClick r:id="rId3"/>
              </a:rPr>
              <a:t>DHS-SKLAW.OPIA@dhs.state.nj.us</a:t>
            </a:r>
            <a:endParaRPr lang="en-US" u="sng" dirty="0"/>
          </a:p>
          <a:p>
            <a:pPr marL="171394" indent="-171394" defTabSz="914101">
              <a:buFont typeface="Arial" pitchFamily="34" charset="0"/>
              <a:buChar char="•"/>
              <a:defRPr/>
            </a:pPr>
            <a:endParaRPr lang="en-US" u="sng" dirty="0"/>
          </a:p>
          <a:p>
            <a:pPr marL="165496" indent="-165496">
              <a:buFont typeface="Arial" pitchFamily="34" charset="0"/>
              <a:buChar char="•"/>
            </a:pPr>
            <a:r>
              <a:rPr lang="en-US" dirty="0"/>
              <a:t>Additional information can be found on the DHS website, including the provider overview webinar on YouTube. All providers should ensure that a representative views this webinar. The link to information on the DHS website can be found at: </a:t>
            </a:r>
          </a:p>
          <a:p>
            <a:pPr algn="ctr"/>
            <a:endParaRPr lang="en-US" dirty="0"/>
          </a:p>
          <a:p>
            <a:r>
              <a:rPr lang="en-US" dirty="0">
                <a:hlinkClick r:id="rId4"/>
              </a:rPr>
              <a:t>http://</a:t>
            </a:r>
            <a:r>
              <a:rPr lang="en-US" dirty="0" smtClean="0">
                <a:hlinkClick r:id="rId4"/>
              </a:rPr>
              <a:t>www.state.nj.us/humanservices/home/skl.html</a:t>
            </a:r>
            <a:endParaRPr lang="en-US" dirty="0" smtClean="0"/>
          </a:p>
          <a:p>
            <a:endParaRPr lang="en-US" dirty="0" smtClean="0"/>
          </a:p>
          <a:p>
            <a:pPr marL="171450" indent="-171450">
              <a:buFont typeface="Arial" pitchFamily="34" charset="0"/>
              <a:buChar char="•"/>
            </a:pPr>
            <a:r>
              <a:rPr lang="en-US" dirty="0" smtClean="0"/>
              <a:t>This concludes the information part of today’s webinar. We will </a:t>
            </a:r>
            <a:r>
              <a:rPr lang="en-US" dirty="0" smtClean="0"/>
              <a:t>now move to the question segment of the presentation and take questions related to drug testing. Time permitting, we will try to answer other questions related to the Stephen </a:t>
            </a:r>
            <a:r>
              <a:rPr lang="en-US" dirty="0" err="1" smtClean="0"/>
              <a:t>Komninos</a:t>
            </a:r>
            <a:r>
              <a:rPr lang="en-US" dirty="0" smtClean="0"/>
              <a:t>’ Law.</a:t>
            </a:r>
            <a:endParaRPr lang="en-US" dirty="0"/>
          </a:p>
          <a:p>
            <a:pPr defTabSz="914101">
              <a:defRPr/>
            </a:pPr>
            <a:endParaRPr lang="en-US" dirty="0"/>
          </a:p>
        </p:txBody>
      </p:sp>
      <p:sp>
        <p:nvSpPr>
          <p:cNvPr id="4" name="Slide Number Placeholder 3"/>
          <p:cNvSpPr>
            <a:spLocks noGrp="1"/>
          </p:cNvSpPr>
          <p:nvPr>
            <p:ph type="sldNum" sz="quarter" idx="10"/>
          </p:nvPr>
        </p:nvSpPr>
        <p:spPr/>
        <p:txBody>
          <a:bodyPr/>
          <a:lstStyle/>
          <a:p>
            <a:fld id="{7B2DED98-AC5D-42EC-878E-2C7923AAB2BA}" type="slidenum">
              <a:rPr lang="en-US" smtClean="0"/>
              <a:t>29</a:t>
            </a:fld>
            <a:endParaRPr lang="en-US"/>
          </a:p>
        </p:txBody>
      </p:sp>
    </p:spTree>
    <p:extLst>
      <p:ext uri="{BB962C8B-B14F-4D97-AF65-F5344CB8AC3E}">
        <p14:creationId xmlns:p14="http://schemas.microsoft.com/office/powerpoint/2010/main" val="2795076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926" indent="-174926">
              <a:buFont typeface="Arial" pitchFamily="34" charset="0"/>
              <a:buChar char="•"/>
            </a:pPr>
            <a:r>
              <a:rPr lang="en-US" dirty="0" smtClean="0"/>
              <a:t>The specific requirements for drug testing stem from the provisions within the </a:t>
            </a:r>
            <a:r>
              <a:rPr lang="en-US" dirty="0"/>
              <a:t>Stephen </a:t>
            </a:r>
            <a:r>
              <a:rPr lang="en-US" dirty="0" err="1"/>
              <a:t>Komninos</a:t>
            </a:r>
            <a:r>
              <a:rPr lang="en-US" dirty="0"/>
              <a:t>’ </a:t>
            </a:r>
            <a:r>
              <a:rPr lang="en-US" dirty="0" smtClean="0"/>
              <a:t>Law.</a:t>
            </a:r>
          </a:p>
          <a:p>
            <a:pPr marL="174926" indent="-174926">
              <a:buFont typeface="Arial" pitchFamily="34" charset="0"/>
              <a:buChar char="•"/>
            </a:pPr>
            <a:endParaRPr lang="en-US" dirty="0" smtClean="0"/>
          </a:p>
          <a:p>
            <a:pPr marL="174926" indent="-174926">
              <a:buFont typeface="Arial" pitchFamily="34" charset="0"/>
              <a:buChar char="•"/>
            </a:pPr>
            <a:r>
              <a:rPr lang="en-US" dirty="0" smtClean="0"/>
              <a:t>The Stephen </a:t>
            </a:r>
            <a:r>
              <a:rPr lang="en-US" dirty="0" err="1" smtClean="0"/>
              <a:t>Komninos</a:t>
            </a:r>
            <a:r>
              <a:rPr lang="en-US" dirty="0" smtClean="0"/>
              <a:t>’ Law </a:t>
            </a:r>
            <a:r>
              <a:rPr lang="en-US" dirty="0"/>
              <a:t>is a New Jersey law named after Mr. Stephen </a:t>
            </a:r>
            <a:r>
              <a:rPr lang="en-US" dirty="0" err="1"/>
              <a:t>Komninos</a:t>
            </a:r>
            <a:r>
              <a:rPr lang="en-US" dirty="0"/>
              <a:t>, a young man with a developmental disability who resided in a New Jersey group home. In 2007, Mr. </a:t>
            </a:r>
            <a:r>
              <a:rPr lang="en-US" dirty="0" err="1"/>
              <a:t>Komninos</a:t>
            </a:r>
            <a:r>
              <a:rPr lang="en-US" dirty="0"/>
              <a:t> tragically passed away at the age of 22. </a:t>
            </a:r>
          </a:p>
          <a:p>
            <a:endParaRPr lang="en-US" dirty="0" smtClean="0"/>
          </a:p>
          <a:p>
            <a:pPr marL="174926" indent="-174926" defTabSz="914101">
              <a:buFont typeface="Arial" pitchFamily="34" charset="0"/>
              <a:buChar char="•"/>
              <a:defRPr/>
            </a:pPr>
            <a:r>
              <a:rPr lang="en-US" dirty="0"/>
              <a:t>The law was created to strengthen protections for adults with developmental disabilities who reside in State-operated developmental centers, community-based residential settings, who attend day programs - or who receive DHS funded, licensed or regulated services in the community.</a:t>
            </a:r>
          </a:p>
          <a:p>
            <a:pPr defTabSz="914101">
              <a:defRPr/>
            </a:pPr>
            <a:endParaRPr lang="en-US" dirty="0"/>
          </a:p>
          <a:p>
            <a:pPr marL="174926" indent="-174926" defTabSz="914101">
              <a:buFont typeface="Arial" pitchFamily="34" charset="0"/>
              <a:buChar char="•"/>
              <a:defRPr/>
            </a:pPr>
            <a:r>
              <a:rPr lang="en-US" dirty="0"/>
              <a:t>The law </a:t>
            </a:r>
            <a:r>
              <a:rPr lang="en-US" dirty="0" smtClean="0"/>
              <a:t>took </a:t>
            </a:r>
            <a:r>
              <a:rPr lang="en-US" dirty="0"/>
              <a:t>effect </a:t>
            </a:r>
            <a:r>
              <a:rPr lang="en-US" dirty="0" smtClean="0"/>
              <a:t>on </a:t>
            </a:r>
            <a:r>
              <a:rPr lang="en-US" dirty="0"/>
              <a:t>May 1st, 2018</a:t>
            </a:r>
            <a:r>
              <a:rPr lang="en-US" dirty="0" smtClean="0"/>
              <a:t>.</a:t>
            </a:r>
          </a:p>
          <a:p>
            <a:pPr marL="174926" indent="-174926" defTabSz="914101">
              <a:buFont typeface="Arial" pitchFamily="34" charset="0"/>
              <a:buChar char="•"/>
              <a:defRPr/>
            </a:pPr>
            <a:endParaRPr lang="en-US" dirty="0" smtClean="0"/>
          </a:p>
          <a:p>
            <a:pPr marL="171394" indent="-171394">
              <a:buFont typeface="Arial" pitchFamily="34" charset="0"/>
              <a:buChar char="•"/>
            </a:pPr>
            <a:r>
              <a:rPr lang="en-US" dirty="0" smtClean="0"/>
              <a:t>The Stephen </a:t>
            </a:r>
            <a:r>
              <a:rPr lang="en-US" dirty="0" err="1" smtClean="0"/>
              <a:t>Komninos</a:t>
            </a:r>
            <a:r>
              <a:rPr lang="en-US" dirty="0" smtClean="0"/>
              <a:t>’ Law requires that providers drug test persons applying to work or already working as a direct care staff for individuals with developmental disabilities. This includes programs serving individuals with a traumatic injury and camps. Additionally, drug testing applies to self-directed</a:t>
            </a:r>
            <a:r>
              <a:rPr lang="en-US" baseline="0" dirty="0" smtClean="0"/>
              <a:t> employees </a:t>
            </a:r>
            <a:r>
              <a:rPr lang="en-US" dirty="0" smtClean="0"/>
              <a:t>and persons</a:t>
            </a:r>
            <a:r>
              <a:rPr lang="en-US" dirty="0" smtClean="0">
                <a:solidFill>
                  <a:schemeClr val="tx1"/>
                </a:solidFill>
              </a:rPr>
              <a:t> working as volunteers.</a:t>
            </a:r>
          </a:p>
          <a:p>
            <a:pPr marL="171394" indent="-171394">
              <a:buFont typeface="Arial" pitchFamily="34" charset="0"/>
              <a:buChar char="•"/>
            </a:pPr>
            <a:endParaRPr lang="en-US" dirty="0" smtClean="0">
              <a:solidFill>
                <a:schemeClr val="tx1"/>
              </a:solidFill>
            </a:endParaRPr>
          </a:p>
          <a:p>
            <a:pPr marL="171394" indent="-171394">
              <a:buFont typeface="Arial" pitchFamily="34" charset="0"/>
              <a:buChar char="•"/>
            </a:pPr>
            <a:r>
              <a:rPr lang="en-US" dirty="0" smtClean="0">
                <a:solidFill>
                  <a:schemeClr val="tx1"/>
                </a:solidFill>
              </a:rPr>
              <a:t>The law further requires that providers conduct random testing at least annually; and,</a:t>
            </a:r>
          </a:p>
          <a:p>
            <a:endParaRPr lang="en-US" dirty="0" smtClean="0">
              <a:solidFill>
                <a:schemeClr val="tx1"/>
              </a:solidFill>
            </a:endParaRPr>
          </a:p>
          <a:p>
            <a:pPr marL="171394" indent="-171394">
              <a:buFont typeface="Arial" pitchFamily="34" charset="0"/>
              <a:buChar char="•"/>
            </a:pPr>
            <a:r>
              <a:rPr lang="en-US" dirty="0" smtClean="0">
                <a:solidFill>
                  <a:schemeClr val="tx1"/>
                </a:solidFill>
              </a:rPr>
              <a:t>Providers are required to drug test employees </a:t>
            </a:r>
            <a:r>
              <a:rPr lang="en-US" b="1" dirty="0" smtClean="0">
                <a:solidFill>
                  <a:schemeClr val="tx1"/>
                </a:solidFill>
              </a:rPr>
              <a:t>for cause</a:t>
            </a:r>
            <a:r>
              <a:rPr lang="en-US" dirty="0" smtClean="0">
                <a:solidFill>
                  <a:schemeClr val="tx1"/>
                </a:solidFill>
              </a:rPr>
              <a:t>.    </a:t>
            </a:r>
          </a:p>
          <a:p>
            <a:pPr marL="171394" indent="-171394">
              <a:buFont typeface="Arial" pitchFamily="34" charset="0"/>
              <a:buChar char="•"/>
            </a:pPr>
            <a:endParaRPr lang="en-US" dirty="0" smtClean="0"/>
          </a:p>
          <a:p>
            <a:pPr marL="171394" indent="-171394">
              <a:buFont typeface="Arial" pitchFamily="34" charset="0"/>
              <a:buChar char="•"/>
            </a:pPr>
            <a:r>
              <a:rPr lang="en-US" dirty="0" smtClean="0"/>
              <a:t>Employees</a:t>
            </a:r>
            <a:r>
              <a:rPr lang="en-US" baseline="0" dirty="0" smtClean="0"/>
              <a:t> at </a:t>
            </a:r>
            <a:r>
              <a:rPr lang="en-US" dirty="0" smtClean="0"/>
              <a:t>State-operated developmental centers are already subject to drug testing.  </a:t>
            </a:r>
          </a:p>
          <a:p>
            <a:endParaRPr lang="en-US" dirty="0" smtClean="0"/>
          </a:p>
          <a:p>
            <a:pPr marL="165496" indent="-165496">
              <a:buFont typeface="Arial" pitchFamily="34" charset="0"/>
              <a:buChar char="•"/>
            </a:pPr>
            <a:r>
              <a:rPr lang="en-US" dirty="0" smtClean="0"/>
              <a:t>Today’s discussion applies specifically to drug testing requirements for providers in community settings.  </a:t>
            </a:r>
          </a:p>
          <a:p>
            <a:endParaRPr lang="en-US" dirty="0" smtClean="0"/>
          </a:p>
          <a:p>
            <a:pPr marL="174926" indent="-174926" defTabSz="914101">
              <a:buFont typeface="Arial" pitchFamily="34" charset="0"/>
              <a:buChar char="•"/>
              <a:defRPr/>
            </a:pPr>
            <a:endParaRPr lang="en-US" dirty="0"/>
          </a:p>
          <a:p>
            <a:pPr marL="174926" indent="-174926">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7B2DED98-AC5D-42EC-878E-2C7923AAB2BA}" type="slidenum">
              <a:rPr lang="en-US" smtClean="0"/>
              <a:t>3</a:t>
            </a:fld>
            <a:endParaRPr lang="en-US"/>
          </a:p>
        </p:txBody>
      </p:sp>
    </p:spTree>
    <p:extLst>
      <p:ext uri="{BB962C8B-B14F-4D97-AF65-F5344CB8AC3E}">
        <p14:creationId xmlns:p14="http://schemas.microsoft.com/office/powerpoint/2010/main" val="864332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anose="020B0604020202020204" pitchFamily="34" charset="0"/>
              <a:buChar char="•"/>
            </a:pPr>
            <a:r>
              <a:rPr lang="en-US" dirty="0" smtClean="0"/>
              <a:t>DHS identified </a:t>
            </a:r>
            <a:r>
              <a:rPr lang="en-US" dirty="0" err="1" smtClean="0"/>
              <a:t>Energetix</a:t>
            </a:r>
            <a:r>
              <a:rPr lang="en-US" dirty="0" smtClean="0"/>
              <a:t> Corp, as the vendor</a:t>
            </a:r>
            <a:r>
              <a:rPr lang="en-US" baseline="0" dirty="0" smtClean="0"/>
              <a:t> </a:t>
            </a:r>
            <a:r>
              <a:rPr lang="en-US" dirty="0" smtClean="0"/>
              <a:t>to facilitate all aspects of drug testing.</a:t>
            </a:r>
          </a:p>
          <a:p>
            <a:pPr marL="165496" indent="-165496">
              <a:buFont typeface="Arial" panose="020B0604020202020204" pitchFamily="34" charset="0"/>
              <a:buChar char="•"/>
            </a:pPr>
            <a:endParaRPr lang="en-US" dirty="0" smtClean="0"/>
          </a:p>
          <a:p>
            <a:pPr marL="165496" indent="-165496">
              <a:buFont typeface="Arial" panose="020B0604020202020204" pitchFamily="34" charset="0"/>
              <a:buChar char="•"/>
            </a:pPr>
            <a:r>
              <a:rPr lang="en-US" dirty="0" smtClean="0"/>
              <a:t>Additional information about the DHS vendor and the process to access the vendor will be provided later in this presentation.</a:t>
            </a:r>
          </a:p>
          <a:p>
            <a:pPr marL="165496" indent="-165496">
              <a:buFont typeface="Arial" panose="020B0604020202020204" pitchFamily="34" charset="0"/>
              <a:buChar char="•"/>
            </a:pPr>
            <a:endParaRPr lang="en-US" dirty="0" smtClean="0"/>
          </a:p>
          <a:p>
            <a:pPr marL="165496" indent="-165496">
              <a:buFont typeface="Arial" panose="020B0604020202020204" pitchFamily="34" charset="0"/>
              <a:buChar char="•"/>
            </a:pPr>
            <a:r>
              <a:rPr lang="en-US" dirty="0" smtClean="0"/>
              <a:t>However, the vendor will be in place and will be ready to begin drug testing community-based, direct care employee applicants on June 15, 2018.</a:t>
            </a:r>
          </a:p>
          <a:p>
            <a:pPr marL="165496" indent="-165496">
              <a:buFont typeface="Arial" panose="020B0604020202020204" pitchFamily="34" charset="0"/>
              <a:buChar char="•"/>
            </a:pPr>
            <a:endParaRPr lang="en-US" dirty="0" smtClean="0"/>
          </a:p>
          <a:p>
            <a:pPr marL="165496" indent="-165496">
              <a:buFont typeface="Arial" panose="020B0604020202020204" pitchFamily="34" charset="0"/>
              <a:buChar char="•"/>
            </a:pPr>
            <a:r>
              <a:rPr lang="en-US" dirty="0" smtClean="0"/>
              <a:t>Drug testing will consist of urine screening for the following controlled, dangerous substances:  </a:t>
            </a:r>
          </a:p>
          <a:p>
            <a:pPr marL="606817" lvl="1" indent="-165496">
              <a:buFont typeface="Arial" panose="020B0604020202020204" pitchFamily="34" charset="0"/>
              <a:buChar char="•"/>
            </a:pPr>
            <a:r>
              <a:rPr lang="en-US" dirty="0" smtClean="0"/>
              <a:t>Marijuana </a:t>
            </a:r>
          </a:p>
          <a:p>
            <a:pPr marL="606817" lvl="1" indent="-165496">
              <a:buFont typeface="Arial" panose="020B0604020202020204" pitchFamily="34" charset="0"/>
              <a:buChar char="•"/>
            </a:pPr>
            <a:r>
              <a:rPr lang="en-US" dirty="0" smtClean="0"/>
              <a:t>Cocaine </a:t>
            </a:r>
          </a:p>
          <a:p>
            <a:pPr marL="606817" lvl="1" indent="-165496">
              <a:buFont typeface="Arial" panose="020B0604020202020204" pitchFamily="34" charset="0"/>
              <a:buChar char="•"/>
            </a:pPr>
            <a:r>
              <a:rPr lang="en-US" dirty="0" smtClean="0"/>
              <a:t>Opiates - including heroin, codeine/morphine and prescribed semi-synthetic opioids </a:t>
            </a:r>
          </a:p>
          <a:p>
            <a:pPr marL="606817" lvl="1" indent="-165496">
              <a:buFont typeface="Arial" panose="020B0604020202020204" pitchFamily="34" charset="0"/>
              <a:buChar char="•"/>
            </a:pPr>
            <a:r>
              <a:rPr lang="en-US" dirty="0" smtClean="0"/>
              <a:t>Amphetamines/Methamphetamines, and </a:t>
            </a:r>
          </a:p>
          <a:p>
            <a:pPr marL="606817" lvl="1" indent="-165496">
              <a:buFont typeface="Arial" panose="020B0604020202020204" pitchFamily="34" charset="0"/>
              <a:buChar char="•"/>
            </a:pPr>
            <a:r>
              <a:rPr lang="en-US" dirty="0" smtClean="0"/>
              <a:t>Phencyclidine (PCP) fen</a:t>
            </a:r>
            <a:r>
              <a:rPr lang="en-US" baseline="0" dirty="0" smtClean="0"/>
              <a:t> </a:t>
            </a:r>
            <a:r>
              <a:rPr lang="en-US" baseline="0" dirty="0" err="1" smtClean="0"/>
              <a:t>cyc</a:t>
            </a:r>
            <a:r>
              <a:rPr lang="en-US" baseline="0" dirty="0" smtClean="0"/>
              <a:t> la </a:t>
            </a:r>
            <a:r>
              <a:rPr lang="en-US" baseline="0" dirty="0" err="1" smtClean="0"/>
              <a:t>deen</a:t>
            </a:r>
            <a:endParaRPr lang="en-US" dirty="0" smtClean="0"/>
          </a:p>
          <a:p>
            <a:pPr marL="457049" lvl="1"/>
            <a:endParaRPr lang="en-US" dirty="0" smtClean="0"/>
          </a:p>
          <a:p>
            <a:pPr marL="187123" indent="-171394">
              <a:buFont typeface="Arial" pitchFamily="34" charset="0"/>
              <a:buChar char="•"/>
            </a:pPr>
            <a:r>
              <a:rPr lang="en-US" dirty="0" smtClean="0"/>
              <a:t>DHS will cover the cost of the drug test.</a:t>
            </a:r>
          </a:p>
          <a:p>
            <a:pPr marL="628443" lvl="1" indent="-171394">
              <a:buFont typeface="Wingdings" pitchFamily="2" charset="2"/>
              <a:buChar char="§"/>
            </a:pPr>
            <a:endParaRPr lang="en-US" dirty="0" smtClean="0"/>
          </a:p>
          <a:p>
            <a:pPr marL="628443" lvl="1" indent="-171394">
              <a:buFont typeface="Wingdings" pitchFamily="2" charset="2"/>
              <a:buChar char="§"/>
            </a:pPr>
            <a:endParaRPr lang="en-US" dirty="0"/>
          </a:p>
        </p:txBody>
      </p:sp>
      <p:sp>
        <p:nvSpPr>
          <p:cNvPr id="4" name="Slide Number Placeholder 3"/>
          <p:cNvSpPr>
            <a:spLocks noGrp="1"/>
          </p:cNvSpPr>
          <p:nvPr>
            <p:ph type="sldNum" sz="quarter" idx="10"/>
          </p:nvPr>
        </p:nvSpPr>
        <p:spPr/>
        <p:txBody>
          <a:bodyPr/>
          <a:lstStyle/>
          <a:p>
            <a:fld id="{7B2DED98-AC5D-42EC-878E-2C7923AAB2BA}" type="slidenum">
              <a:rPr lang="en-US" smtClean="0"/>
              <a:t>4</a:t>
            </a:fld>
            <a:endParaRPr lang="en-US"/>
          </a:p>
        </p:txBody>
      </p:sp>
    </p:spTree>
    <p:extLst>
      <p:ext uri="{BB962C8B-B14F-4D97-AF65-F5344CB8AC3E}">
        <p14:creationId xmlns:p14="http://schemas.microsoft.com/office/powerpoint/2010/main" val="2782600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The law requires that a person applying for employment as a direct care staff member at a program, facility or living </a:t>
            </a:r>
            <a:r>
              <a:rPr lang="en-US" dirty="0" smtClean="0"/>
              <a:t>arrangement</a:t>
            </a:r>
            <a:r>
              <a:rPr lang="en-US" baseline="0" dirty="0" smtClean="0"/>
              <a:t> </a:t>
            </a:r>
            <a:r>
              <a:rPr lang="en-US" dirty="0" smtClean="0"/>
              <a:t>licensed </a:t>
            </a:r>
            <a:r>
              <a:rPr lang="en-US" dirty="0"/>
              <a:t>or funded by the Department shall consent to and undergo drug testing for controlled dangerous substances as a condition of  employment.</a:t>
            </a:r>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5</a:t>
            </a:fld>
            <a:endParaRPr lang="en-US"/>
          </a:p>
        </p:txBody>
      </p:sp>
    </p:spTree>
    <p:extLst>
      <p:ext uri="{BB962C8B-B14F-4D97-AF65-F5344CB8AC3E}">
        <p14:creationId xmlns:p14="http://schemas.microsoft.com/office/powerpoint/2010/main" val="1388873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7123" indent="-171394">
              <a:buFont typeface="Arial" pitchFamily="34" charset="0"/>
              <a:buChar char="•"/>
            </a:pPr>
            <a:r>
              <a:rPr lang="en-US" dirty="0"/>
              <a:t>The law further stipulates that any applicant who refuses to take a drug test cannot be considered for employment.</a:t>
            </a:r>
          </a:p>
          <a:p>
            <a:pPr marL="15728"/>
            <a:endParaRPr lang="en-US" dirty="0"/>
          </a:p>
          <a:p>
            <a:pPr marL="187123" indent="-171394">
              <a:buFont typeface="Arial" pitchFamily="34" charset="0"/>
              <a:buChar char="•"/>
            </a:pPr>
            <a:r>
              <a:rPr lang="en-US" dirty="0"/>
              <a:t>Additionally, </a:t>
            </a:r>
            <a:r>
              <a:rPr lang="en-US" dirty="0" smtClean="0"/>
              <a:t>the law stipulates that existing </a:t>
            </a:r>
            <a:r>
              <a:rPr lang="en-US" dirty="0"/>
              <a:t>employees are subject to random testing and drug testing for cause. The law further requires that employees who refuse to be tested randomly or refuse to be tested for cause shall also be terminated from employment.</a:t>
            </a:r>
          </a:p>
          <a:p>
            <a:pPr marL="187123" indent="-171394">
              <a:buFont typeface="Arial" pitchFamily="34" charset="0"/>
              <a:buChar char="•"/>
            </a:pPr>
            <a:endParaRPr lang="en-US" dirty="0"/>
          </a:p>
          <a:p>
            <a:pPr marL="187123" indent="-171394">
              <a:buFont typeface="Arial" pitchFamily="34" charset="0"/>
              <a:buChar char="•"/>
            </a:pPr>
            <a:r>
              <a:rPr lang="en-US" dirty="0"/>
              <a:t>More information on random drug testing and testing for cause will be provided later in this presentation. </a:t>
            </a:r>
          </a:p>
          <a:p>
            <a:pPr marL="628443" lvl="1" indent="-171394">
              <a:buFont typeface="Wingdings" pitchFamily="2" charset="2"/>
              <a:buChar char="§"/>
            </a:pPr>
            <a:endParaRPr lang="en-US" dirty="0"/>
          </a:p>
          <a:p>
            <a:pPr marL="15728"/>
            <a:endParaRPr lang="en-US" dirty="0"/>
          </a:p>
          <a:p>
            <a:pPr marL="15728"/>
            <a:endParaRPr lang="en-US" sz="1900" dirty="0"/>
          </a:p>
          <a:p>
            <a:pPr marL="165496" indent="-165496">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6</a:t>
            </a:fld>
            <a:endParaRPr lang="en-US"/>
          </a:p>
        </p:txBody>
      </p:sp>
    </p:spTree>
    <p:extLst>
      <p:ext uri="{BB962C8B-B14F-4D97-AF65-F5344CB8AC3E}">
        <p14:creationId xmlns:p14="http://schemas.microsoft.com/office/powerpoint/2010/main" val="983376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Direct care staff hired on or after May 1, 2018, but before the DHS vendor is operational, should be placed in a provisional work status until drug testing through DHS is complete.</a:t>
            </a:r>
          </a:p>
          <a:p>
            <a:endParaRPr lang="en-US" dirty="0"/>
          </a:p>
          <a:p>
            <a:pPr marL="165496" indent="-165496">
              <a:buFont typeface="Arial" pitchFamily="34" charset="0"/>
              <a:buChar char="•"/>
            </a:pPr>
            <a:r>
              <a:rPr lang="en-US" dirty="0"/>
              <a:t>During this provisional work period, the employee must be supervised to the extent practicable. </a:t>
            </a:r>
          </a:p>
          <a:p>
            <a:pPr marL="165496" indent="-165496">
              <a:buFont typeface="Arial" pitchFamily="34" charset="0"/>
              <a:buChar char="•"/>
            </a:pPr>
            <a:endParaRPr lang="en-US" dirty="0"/>
          </a:p>
          <a:p>
            <a:pPr marL="165496" indent="-165496">
              <a:buFont typeface="Arial" pitchFamily="34" charset="0"/>
              <a:buChar char="•"/>
            </a:pPr>
            <a:r>
              <a:rPr lang="en-US" dirty="0"/>
              <a:t>This means that the employee who is provisionally employed shall, where possible, perform his or her duties under the supervision of a superior who acts in a supervisory capacity over that employee.</a:t>
            </a:r>
          </a:p>
          <a:p>
            <a:r>
              <a:rPr lang="en-US" dirty="0"/>
              <a:t>  </a:t>
            </a:r>
          </a:p>
          <a:p>
            <a:pPr marL="165496" indent="-165496">
              <a:buFont typeface="Arial" pitchFamily="34" charset="0"/>
              <a:buChar char="•"/>
            </a:pPr>
            <a:r>
              <a:rPr lang="en-US" dirty="0"/>
              <a:t>If that is not possible during this interim period, pairing the new hire with a seasoned peer, is recommended.</a:t>
            </a:r>
          </a:p>
          <a:p>
            <a:r>
              <a:rPr lang="en-US" dirty="0"/>
              <a:t> </a:t>
            </a:r>
          </a:p>
          <a:p>
            <a:pPr marL="171394" indent="-171394">
              <a:buFont typeface="Arial" pitchFamily="34" charset="0"/>
              <a:buChar char="•"/>
            </a:pPr>
            <a:r>
              <a:rPr lang="en-US" dirty="0"/>
              <a:t>Again, this means that to the extent possible, staff hired on or after May 1, 2018, should work with a supervisor or if working with a supervisor is not practical, provisional staff should work with a seasoned employee until the provisional employee is drug tested through the DHS vendor. </a:t>
            </a:r>
          </a:p>
          <a:p>
            <a:pPr marL="171394" indent="-171394">
              <a:buFont typeface="Arial" pitchFamily="34" charset="0"/>
              <a:buChar char="•"/>
            </a:pPr>
            <a:endParaRPr lang="en-US" dirty="0"/>
          </a:p>
          <a:p>
            <a:pPr marL="165496" indent="-165496" defTabSz="882643">
              <a:buFont typeface="Arial" pitchFamily="34" charset="0"/>
              <a:buChar char="•"/>
            </a:pPr>
            <a:r>
              <a:rPr lang="en-US" dirty="0"/>
              <a:t>In situations where an employee hired on or after May 1, 2018, was drug tested through their employer’s current drug testing policies, the employee must be re-tested using the DHS vendor. Let me repeat, if an agency drug tested an employee hired on or after May 1, 2018, through their own drug testing vendor, the employee will need to be retested through the DHS vendor.  </a:t>
            </a:r>
          </a:p>
          <a:p>
            <a:endParaRPr lang="en-US" dirty="0"/>
          </a:p>
          <a:p>
            <a:endParaRPr lang="en-US" dirty="0"/>
          </a:p>
        </p:txBody>
      </p:sp>
      <p:sp>
        <p:nvSpPr>
          <p:cNvPr id="4" name="Slide Number Placeholder 3"/>
          <p:cNvSpPr>
            <a:spLocks noGrp="1"/>
          </p:cNvSpPr>
          <p:nvPr>
            <p:ph type="sldNum" sz="quarter" idx="10"/>
          </p:nvPr>
        </p:nvSpPr>
        <p:spPr/>
        <p:txBody>
          <a:bodyPr/>
          <a:lstStyle/>
          <a:p>
            <a:fld id="{7B2DED98-AC5D-42EC-878E-2C7923AAB2BA}" type="slidenum">
              <a:rPr lang="en-US" smtClean="0"/>
              <a:t>7</a:t>
            </a:fld>
            <a:endParaRPr lang="en-US"/>
          </a:p>
        </p:txBody>
      </p:sp>
    </p:spTree>
    <p:extLst>
      <p:ext uri="{BB962C8B-B14F-4D97-AF65-F5344CB8AC3E}">
        <p14:creationId xmlns:p14="http://schemas.microsoft.com/office/powerpoint/2010/main" val="18936805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a:t>Per </a:t>
            </a:r>
            <a:r>
              <a:rPr lang="en-US" dirty="0">
                <a:solidFill>
                  <a:schemeClr val="tx1"/>
                </a:solidFill>
              </a:rPr>
              <a:t>the Stephen </a:t>
            </a:r>
            <a:r>
              <a:rPr lang="en-US" dirty="0" err="1">
                <a:solidFill>
                  <a:schemeClr val="tx1"/>
                </a:solidFill>
              </a:rPr>
              <a:t>Komninos</a:t>
            </a:r>
            <a:r>
              <a:rPr lang="en-US" dirty="0">
                <a:solidFill>
                  <a:schemeClr val="tx1"/>
                </a:solidFill>
              </a:rPr>
              <a:t>’ Law, pre-employment testing applies to direct care staff </a:t>
            </a:r>
            <a:r>
              <a:rPr lang="en-US" dirty="0" smtClean="0">
                <a:solidFill>
                  <a:schemeClr val="tx1"/>
                </a:solidFill>
              </a:rPr>
              <a:t>applying </a:t>
            </a:r>
            <a:r>
              <a:rPr lang="en-US" dirty="0">
                <a:solidFill>
                  <a:schemeClr val="tx1"/>
                </a:solidFill>
              </a:rPr>
              <a:t>for employment or volunteering in a program, facility, or living arrangement licensed or funded by the Department.  </a:t>
            </a:r>
          </a:p>
          <a:p>
            <a:pPr marL="165496" indent="-165496">
              <a:buFont typeface="Arial" pitchFamily="34" charset="0"/>
              <a:buChar char="•"/>
            </a:pPr>
            <a:endParaRPr lang="en-US" dirty="0">
              <a:solidFill>
                <a:schemeClr val="tx1"/>
              </a:solidFill>
            </a:endParaRPr>
          </a:p>
          <a:p>
            <a:pPr marL="165496" indent="-165496">
              <a:buFont typeface="Arial" pitchFamily="34" charset="0"/>
              <a:buChar char="•"/>
            </a:pPr>
            <a:r>
              <a:rPr lang="en-US" dirty="0">
                <a:solidFill>
                  <a:schemeClr val="tx1"/>
                </a:solidFill>
              </a:rPr>
              <a:t>Direct care staff </a:t>
            </a:r>
            <a:r>
              <a:rPr lang="en-US" dirty="0" smtClean="0">
                <a:solidFill>
                  <a:schemeClr val="tx1"/>
                </a:solidFill>
              </a:rPr>
              <a:t>means </a:t>
            </a:r>
            <a:r>
              <a:rPr lang="en-US" dirty="0">
                <a:solidFill>
                  <a:schemeClr val="tx1"/>
                </a:solidFill>
              </a:rPr>
              <a:t>a person 18  years of age or older who is employed by or volunteering in, a program, facility, or living arrangement  licensed or funded by the </a:t>
            </a:r>
            <a:r>
              <a:rPr lang="en-US" dirty="0" smtClean="0">
                <a:solidFill>
                  <a:schemeClr val="tx1"/>
                </a:solidFill>
              </a:rPr>
              <a:t>Department </a:t>
            </a:r>
            <a:r>
              <a:rPr lang="en-US" dirty="0">
                <a:solidFill>
                  <a:schemeClr val="tx1"/>
                </a:solidFill>
              </a:rPr>
              <a:t>and who may come into contact with individuals with developmental disabilities during the course of such employment.</a:t>
            </a:r>
          </a:p>
          <a:p>
            <a:pPr marL="165496" indent="-165496">
              <a:buFont typeface="Arial" pitchFamily="34" charset="0"/>
              <a:buChar char="•"/>
            </a:pPr>
            <a:endParaRPr lang="en-US" dirty="0">
              <a:solidFill>
                <a:schemeClr val="tx1"/>
              </a:solidFill>
            </a:endParaRPr>
          </a:p>
          <a:p>
            <a:pPr marL="165496" indent="-165496">
              <a:buFont typeface="Arial" pitchFamily="34" charset="0"/>
              <a:buChar char="•"/>
            </a:pPr>
            <a:r>
              <a:rPr lang="en-US" dirty="0">
                <a:solidFill>
                  <a:schemeClr val="tx1"/>
                </a:solidFill>
              </a:rPr>
              <a:t>This includes direct care staff working in group homes, supervised apartments, supported living programs, day programs, and staff working in camps. This also includes staff working in programs serving individuals with traumatic brain injuries. </a:t>
            </a:r>
            <a:r>
              <a:rPr lang="en-US" dirty="0" smtClean="0">
                <a:solidFill>
                  <a:schemeClr val="tx1"/>
                </a:solidFill>
              </a:rPr>
              <a:t>And this </a:t>
            </a:r>
            <a:r>
              <a:rPr lang="en-US" dirty="0">
                <a:solidFill>
                  <a:schemeClr val="tx1"/>
                </a:solidFill>
              </a:rPr>
              <a:t>further includes </a:t>
            </a:r>
            <a:r>
              <a:rPr lang="en-US" dirty="0" smtClean="0">
                <a:solidFill>
                  <a:schemeClr val="tx1"/>
                </a:solidFill>
              </a:rPr>
              <a:t>self-</a:t>
            </a:r>
            <a:r>
              <a:rPr lang="en-US" baseline="0" dirty="0" smtClean="0">
                <a:solidFill>
                  <a:schemeClr val="tx1"/>
                </a:solidFill>
              </a:rPr>
              <a:t>directed employees, or self-hires</a:t>
            </a:r>
            <a:r>
              <a:rPr lang="en-US" dirty="0" smtClean="0">
                <a:solidFill>
                  <a:schemeClr val="tx1"/>
                </a:solidFill>
              </a:rPr>
              <a:t>.</a:t>
            </a:r>
            <a:endParaRPr lang="en-US" dirty="0">
              <a:solidFill>
                <a:schemeClr val="tx1"/>
              </a:solidFill>
            </a:endParaRPr>
          </a:p>
        </p:txBody>
      </p:sp>
      <p:sp>
        <p:nvSpPr>
          <p:cNvPr id="4" name="Slide Number Placeholder 3"/>
          <p:cNvSpPr>
            <a:spLocks noGrp="1"/>
          </p:cNvSpPr>
          <p:nvPr>
            <p:ph type="sldNum" sz="quarter" idx="10"/>
          </p:nvPr>
        </p:nvSpPr>
        <p:spPr/>
        <p:txBody>
          <a:bodyPr/>
          <a:lstStyle/>
          <a:p>
            <a:fld id="{E5388923-339B-4AC0-8B46-1CD8A5BCD4C5}" type="slidenum">
              <a:rPr lang="en-US" smtClean="0"/>
              <a:t>8</a:t>
            </a:fld>
            <a:endParaRPr lang="en-US"/>
          </a:p>
        </p:txBody>
      </p:sp>
    </p:spTree>
    <p:extLst>
      <p:ext uri="{BB962C8B-B14F-4D97-AF65-F5344CB8AC3E}">
        <p14:creationId xmlns:p14="http://schemas.microsoft.com/office/powerpoint/2010/main" val="17292507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96" indent="-165496">
              <a:buFont typeface="Arial" pitchFamily="34" charset="0"/>
              <a:buChar char="•"/>
            </a:pPr>
            <a:r>
              <a:rPr lang="en-US" dirty="0" smtClean="0"/>
              <a:t>All applicants receiving an offer of employment for direct care positions will be required to undergo testing for controlled dangerous substances before beginning employment.</a:t>
            </a:r>
          </a:p>
          <a:p>
            <a:endParaRPr lang="en-US" dirty="0" smtClean="0"/>
          </a:p>
          <a:p>
            <a:pPr marL="165496" indent="-165496">
              <a:buFont typeface="Arial" pitchFamily="34" charset="0"/>
              <a:buChar char="•"/>
            </a:pPr>
            <a:r>
              <a:rPr lang="en-US" dirty="0" smtClean="0"/>
              <a:t>Effective June 15, 2018, an applicant or volunteer may not commence employment until the test result is received by the employer.</a:t>
            </a:r>
          </a:p>
          <a:p>
            <a:endParaRPr lang="en-US" dirty="0"/>
          </a:p>
        </p:txBody>
      </p:sp>
      <p:sp>
        <p:nvSpPr>
          <p:cNvPr id="4" name="Slide Number Placeholder 3"/>
          <p:cNvSpPr>
            <a:spLocks noGrp="1"/>
          </p:cNvSpPr>
          <p:nvPr>
            <p:ph type="sldNum" sz="quarter" idx="10"/>
          </p:nvPr>
        </p:nvSpPr>
        <p:spPr/>
        <p:txBody>
          <a:bodyPr/>
          <a:lstStyle/>
          <a:p>
            <a:fld id="{E5388923-339B-4AC0-8B46-1CD8A5BCD4C5}" type="slidenum">
              <a:rPr lang="en-US" smtClean="0"/>
              <a:t>9</a:t>
            </a:fld>
            <a:endParaRPr lang="en-US"/>
          </a:p>
        </p:txBody>
      </p:sp>
    </p:spTree>
    <p:extLst>
      <p:ext uri="{BB962C8B-B14F-4D97-AF65-F5344CB8AC3E}">
        <p14:creationId xmlns:p14="http://schemas.microsoft.com/office/powerpoint/2010/main" val="2613423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2CF4DF-CE95-4407-9A2B-6D241244059D}" type="slidenum">
              <a:rPr lang="en-US" smtClean="0"/>
              <a:t>‹#›</a:t>
            </a:fld>
            <a:endParaRPr lang="en-US"/>
          </a:p>
        </p:txBody>
      </p:sp>
    </p:spTree>
    <p:extLst>
      <p:ext uri="{BB962C8B-B14F-4D97-AF65-F5344CB8AC3E}">
        <p14:creationId xmlns:p14="http://schemas.microsoft.com/office/powerpoint/2010/main" val="25073874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2CF4DF-CE95-4407-9A2B-6D241244059D}" type="slidenum">
              <a:rPr lang="en-US" smtClean="0"/>
              <a:t>‹#›</a:t>
            </a:fld>
            <a:endParaRPr lang="en-US"/>
          </a:p>
        </p:txBody>
      </p:sp>
    </p:spTree>
    <p:extLst>
      <p:ext uri="{BB962C8B-B14F-4D97-AF65-F5344CB8AC3E}">
        <p14:creationId xmlns:p14="http://schemas.microsoft.com/office/powerpoint/2010/main" val="39183346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2CF4DF-CE95-4407-9A2B-6D241244059D}" type="slidenum">
              <a:rPr lang="en-US" smtClean="0"/>
              <a:t>‹#›</a:t>
            </a:fld>
            <a:endParaRPr lang="en-US"/>
          </a:p>
        </p:txBody>
      </p:sp>
    </p:spTree>
    <p:extLst>
      <p:ext uri="{BB962C8B-B14F-4D97-AF65-F5344CB8AC3E}">
        <p14:creationId xmlns:p14="http://schemas.microsoft.com/office/powerpoint/2010/main" val="37735122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 name="Rectangle 24"/>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ED83EE11-CAE9-4FC3-BE27-18A4CF3E4629}" type="slidenum">
              <a:rPr lang="en-US"/>
              <a:pPr>
                <a:defRPr/>
              </a:pPr>
              <a:t>‹#›</a:t>
            </a:fld>
            <a:endParaRPr lang="en-US" dirty="0"/>
          </a:p>
        </p:txBody>
      </p:sp>
    </p:spTree>
    <p:extLst>
      <p:ext uri="{BB962C8B-B14F-4D97-AF65-F5344CB8AC3E}">
        <p14:creationId xmlns:p14="http://schemas.microsoft.com/office/powerpoint/2010/main" val="272957644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 name="Rectangle 24"/>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ED83EE11-CAE9-4FC3-BE27-18A4CF3E4629}" type="slidenum">
              <a:rPr lang="en-US"/>
              <a:pPr>
                <a:defRPr/>
              </a:pPr>
              <a:t>‹#›</a:t>
            </a:fld>
            <a:endParaRPr lang="en-US" dirty="0"/>
          </a:p>
        </p:txBody>
      </p:sp>
    </p:spTree>
    <p:extLst>
      <p:ext uri="{BB962C8B-B14F-4D97-AF65-F5344CB8AC3E}">
        <p14:creationId xmlns:p14="http://schemas.microsoft.com/office/powerpoint/2010/main" val="200390943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92212B76-B289-4FDE-B815-2CEF4D22B3EC}" type="slidenum">
              <a:rPr lang="en-US" smtClean="0"/>
              <a:t>‹#›</a:t>
            </a:fld>
            <a:endParaRPr lang="en-US"/>
          </a:p>
        </p:txBody>
      </p:sp>
    </p:spTree>
    <p:extLst>
      <p:ext uri="{BB962C8B-B14F-4D97-AF65-F5344CB8AC3E}">
        <p14:creationId xmlns:p14="http://schemas.microsoft.com/office/powerpoint/2010/main" val="3890662503"/>
      </p:ext>
    </p:extLst>
  </p:cSld>
  <p:clrMapOvr>
    <a:masterClrMapping/>
  </p:clrMapOvr>
  <p:transition spd="slow">
    <p:wip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 name="Rectangle 24"/>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 name="Rectangle 25"/>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 name="Rectangle 26"/>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2" name="Title 2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719311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6"/>
          <p:cNvSpPr>
            <a:spLocks noGrp="1"/>
          </p:cNvSpPr>
          <p:nvPr>
            <p:ph type="sldNum" sz="quarter" idx="12"/>
          </p:nvPr>
        </p:nvSpPr>
        <p:spPr/>
        <p:txBody>
          <a:bodyPr/>
          <a:lstStyle>
            <a:lvl1pPr>
              <a:defRPr/>
            </a:lvl1pPr>
          </a:lstStyle>
          <a:p>
            <a:fld id="{92212B76-B289-4FDE-B815-2CEF4D22B3EC}" type="slidenum">
              <a:rPr lang="en-US" smtClean="0"/>
              <a:t>‹#›</a:t>
            </a:fld>
            <a:endParaRPr lang="en-US"/>
          </a:p>
        </p:txBody>
      </p:sp>
    </p:spTree>
    <p:extLst>
      <p:ext uri="{BB962C8B-B14F-4D97-AF65-F5344CB8AC3E}">
        <p14:creationId xmlns:p14="http://schemas.microsoft.com/office/powerpoint/2010/main" val="1399972268"/>
      </p:ext>
    </p:extLst>
  </p:cSld>
  <p:clrMapOvr>
    <a:masterClrMapping/>
  </p:clrMapOvr>
  <p:transition spd="slow">
    <p:wip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1" name="Rectangle 25"/>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dirty="0"/>
            </a:lvl1pPr>
          </a:lstStyle>
          <a:p>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fld id="{92212B76-B289-4FDE-B815-2CEF4D22B3EC}" type="slidenum">
              <a:rPr lang="en-US" smtClean="0"/>
              <a:t>‹#›</a:t>
            </a:fld>
            <a:endParaRPr lang="en-US"/>
          </a:p>
        </p:txBody>
      </p:sp>
    </p:spTree>
    <p:extLst>
      <p:ext uri="{BB962C8B-B14F-4D97-AF65-F5344CB8AC3E}">
        <p14:creationId xmlns:p14="http://schemas.microsoft.com/office/powerpoint/2010/main" val="2678272218"/>
      </p:ext>
    </p:extLst>
  </p:cSld>
  <p:clrMapOvr>
    <a:masterClrMapping/>
  </p:clrMapOvr>
  <p:transition spd="slow">
    <p:wip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dirty="0"/>
            </a:lvl1pPr>
          </a:lstStyle>
          <a:p>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92212B76-B289-4FDE-B815-2CEF4D22B3EC}" type="slidenum">
              <a:rPr lang="en-US" smtClean="0"/>
              <a:t>‹#›</a:t>
            </a:fld>
            <a:endParaRPr lang="en-US"/>
          </a:p>
        </p:txBody>
      </p:sp>
    </p:spTree>
    <p:extLst>
      <p:ext uri="{BB962C8B-B14F-4D97-AF65-F5344CB8AC3E}">
        <p14:creationId xmlns:p14="http://schemas.microsoft.com/office/powerpoint/2010/main" val="2332929026"/>
      </p:ext>
    </p:extLst>
  </p:cSld>
  <p:clrMapOvr>
    <a:masterClrMapping/>
  </p:clrMapOvr>
  <p:transition spd="slow">
    <p:wip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4" name="Rectangle 23"/>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8" name="Date Placeholder 1"/>
          <p:cNvSpPr>
            <a:spLocks noGrp="1"/>
          </p:cNvSpPr>
          <p:nvPr>
            <p:ph type="dt" sz="half" idx="10"/>
          </p:nvPr>
        </p:nvSpPr>
        <p:spPr/>
        <p:txBody>
          <a:bodyPr/>
          <a:lstStyle>
            <a:lvl1pPr>
              <a:defRPr/>
            </a:lvl1pPr>
          </a:lstStyle>
          <a:p>
            <a:endParaRPr lang="en-US"/>
          </a:p>
        </p:txBody>
      </p:sp>
      <p:sp>
        <p:nvSpPr>
          <p:cNvPr id="9" name="Footer Placeholder 2"/>
          <p:cNvSpPr>
            <a:spLocks noGrp="1"/>
          </p:cNvSpPr>
          <p:nvPr>
            <p:ph type="ftr" sz="quarter" idx="11"/>
          </p:nvPr>
        </p:nvSpPr>
        <p:spPr/>
        <p:txBody>
          <a:bodyPr/>
          <a:lstStyle>
            <a:lvl1pPr>
              <a:defRPr dirty="0"/>
            </a:lvl1pPr>
          </a:lstStyle>
          <a:p>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92212B76-B289-4FDE-B815-2CEF4D22B3EC}" type="slidenum">
              <a:rPr lang="en-US" smtClean="0"/>
              <a:t>‹#›</a:t>
            </a:fld>
            <a:endParaRPr lang="en-US"/>
          </a:p>
        </p:txBody>
      </p:sp>
    </p:spTree>
    <p:extLst>
      <p:ext uri="{BB962C8B-B14F-4D97-AF65-F5344CB8AC3E}">
        <p14:creationId xmlns:p14="http://schemas.microsoft.com/office/powerpoint/2010/main" val="3333487121"/>
      </p:ext>
    </p:extLst>
  </p:cSld>
  <p:clrMapOvr>
    <a:masterClrMapping/>
  </p:clrMapOvr>
  <p:transition spd="slow">
    <p:wip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2CF4DF-CE95-4407-9A2B-6D241244059D}" type="slidenum">
              <a:rPr lang="en-US" smtClean="0"/>
              <a:t>‹#›</a:t>
            </a:fld>
            <a:endParaRPr lang="en-US"/>
          </a:p>
        </p:txBody>
      </p:sp>
    </p:spTree>
    <p:extLst>
      <p:ext uri="{BB962C8B-B14F-4D97-AF65-F5344CB8AC3E}">
        <p14:creationId xmlns:p14="http://schemas.microsoft.com/office/powerpoint/2010/main" val="272967279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 name="Rectangle 23"/>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 name="Rectangle 24"/>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 name="Rectangle 9"/>
          <p:cNvSpPr/>
          <p:nvPr/>
        </p:nvSpPr>
        <p:spPr>
          <a:xfrm>
            <a:off x="152400" y="609600"/>
            <a:ext cx="2743200" cy="57912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6A5DE983-C8E2-4601-805F-CCC80BE435EB}" type="slidenum">
              <a:rPr lang="en-US"/>
              <a:pPr>
                <a:defRPr/>
              </a:pPr>
              <a:t>‹#›</a:t>
            </a:fld>
            <a:endParaRPr lang="en-US" dirty="0"/>
          </a:p>
        </p:txBody>
      </p:sp>
    </p:spTree>
    <p:extLst>
      <p:ext uri="{BB962C8B-B14F-4D97-AF65-F5344CB8AC3E}">
        <p14:creationId xmlns:p14="http://schemas.microsoft.com/office/powerpoint/2010/main" val="368518658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 name="Rectangle 23"/>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 name="Rectangle 24"/>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1" name="Rectangle 10"/>
          <p:cNvSpPr/>
          <p:nvPr/>
        </p:nvSpPr>
        <p:spPr>
          <a:xfrm>
            <a:off x="152400" y="609600"/>
            <a:ext cx="2743200" cy="57912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Tree>
    <p:extLst>
      <p:ext uri="{BB962C8B-B14F-4D97-AF65-F5344CB8AC3E}">
        <p14:creationId xmlns:p14="http://schemas.microsoft.com/office/powerpoint/2010/main" val="307166665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a:lvl1pPr>
          </a:lstStyle>
          <a:p>
            <a:pPr>
              <a:defRPr/>
            </a:pPr>
            <a:fld id="{4210BF66-77F7-43AE-892F-4FAED9C072E6}" type="slidenum">
              <a:rPr lang="en-US"/>
              <a:pPr>
                <a:defRPr/>
              </a:pPr>
              <a:t>‹#›</a:t>
            </a:fld>
            <a:endParaRPr lang="en-US" dirty="0"/>
          </a:p>
        </p:txBody>
      </p:sp>
    </p:spTree>
    <p:extLst>
      <p:ext uri="{BB962C8B-B14F-4D97-AF65-F5344CB8AC3E}">
        <p14:creationId xmlns:p14="http://schemas.microsoft.com/office/powerpoint/2010/main" val="18772970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6" name="Rectangle 23"/>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7"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334AB993-1E01-4988-B7DC-4A346AA8B7B9}" type="slidenum">
              <a:rPr lang="en-US"/>
              <a:pPr>
                <a:defRPr/>
              </a:pPr>
              <a:t>‹#›</a:t>
            </a:fld>
            <a:endParaRPr lang="en-US" dirty="0"/>
          </a:p>
        </p:txBody>
      </p:sp>
      <p:sp>
        <p:nvSpPr>
          <p:cNvPr id="14" name="Date Placeholder 3"/>
          <p:cNvSpPr>
            <a:spLocks noGrp="1"/>
          </p:cNvSpPr>
          <p:nvPr>
            <p:ph type="dt" sz="half" idx="11"/>
          </p:nvPr>
        </p:nvSpPr>
        <p:spPr/>
        <p:txBody>
          <a:bodyPr/>
          <a:lstStyle>
            <a:lvl1pPr>
              <a:defRPr/>
            </a:lvl1pPr>
          </a:lstStyle>
          <a:p>
            <a:pPr>
              <a:defRPr/>
            </a:pPr>
            <a:endParaRPr lang="en-US" dirty="0"/>
          </a:p>
        </p:txBody>
      </p:sp>
      <p:sp>
        <p:nvSpPr>
          <p:cNvPr id="15" name="Footer Placeholder 4"/>
          <p:cNvSpPr>
            <a:spLocks noGrp="1"/>
          </p:cNvSpPr>
          <p:nvPr>
            <p:ph type="ftr" sz="quarter" idx="12"/>
          </p:nvPr>
        </p:nvSpPr>
        <p:spPr/>
        <p:txBody>
          <a:bodyPr/>
          <a:lstStyle>
            <a:lvl1pPr>
              <a:defRPr dirty="0"/>
            </a:lvl1pPr>
          </a:lstStyle>
          <a:p>
            <a:endParaRPr lang="en-US" dirty="0"/>
          </a:p>
        </p:txBody>
      </p:sp>
    </p:spTree>
    <p:extLst>
      <p:ext uri="{BB962C8B-B14F-4D97-AF65-F5344CB8AC3E}">
        <p14:creationId xmlns:p14="http://schemas.microsoft.com/office/powerpoint/2010/main" val="173289481"/>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9" name="Footer Placeholder 18"/>
          <p:cNvSpPr>
            <a:spLocks noGrp="1"/>
          </p:cNvSpPr>
          <p:nvPr>
            <p:ph type="ftr" sz="quarter" idx="11"/>
          </p:nvPr>
        </p:nvSpPr>
        <p:spPr/>
        <p:txBody>
          <a:bodyPr/>
          <a:lstStyle/>
          <a:p>
            <a:endParaRPr lang="en-US" dirty="0"/>
          </a:p>
        </p:txBody>
      </p:sp>
    </p:spTree>
  </p:cSld>
  <p:clrMapOvr>
    <a:masterClrMapping/>
  </p:clrMapOvr>
  <p:transition spd="slow">
    <p:wipe/>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710554784"/>
      </p:ext>
    </p:extLst>
  </p:cSld>
  <p:clrMapOvr>
    <a:masterClrMapping/>
  </p:clrMapOvr>
  <p:transition spd="slow">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2CF4DF-CE95-4407-9A2B-6D241244059D}" type="slidenum">
              <a:rPr lang="en-US" smtClean="0"/>
              <a:t>‹#›</a:t>
            </a:fld>
            <a:endParaRPr lang="en-US"/>
          </a:p>
        </p:txBody>
      </p:sp>
    </p:spTree>
    <p:extLst>
      <p:ext uri="{BB962C8B-B14F-4D97-AF65-F5344CB8AC3E}">
        <p14:creationId xmlns:p14="http://schemas.microsoft.com/office/powerpoint/2010/main" val="2318304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2CF4DF-CE95-4407-9A2B-6D241244059D}" type="slidenum">
              <a:rPr lang="en-US" smtClean="0"/>
              <a:t>‹#›</a:t>
            </a:fld>
            <a:endParaRPr lang="en-US"/>
          </a:p>
        </p:txBody>
      </p:sp>
    </p:spTree>
    <p:extLst>
      <p:ext uri="{BB962C8B-B14F-4D97-AF65-F5344CB8AC3E}">
        <p14:creationId xmlns:p14="http://schemas.microsoft.com/office/powerpoint/2010/main" val="1752903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2CF4DF-CE95-4407-9A2B-6D241244059D}" type="slidenum">
              <a:rPr lang="en-US" smtClean="0"/>
              <a:t>‹#›</a:t>
            </a:fld>
            <a:endParaRPr lang="en-US"/>
          </a:p>
        </p:txBody>
      </p:sp>
    </p:spTree>
    <p:extLst>
      <p:ext uri="{BB962C8B-B14F-4D97-AF65-F5344CB8AC3E}">
        <p14:creationId xmlns:p14="http://schemas.microsoft.com/office/powerpoint/2010/main" val="2600382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2CF4DF-CE95-4407-9A2B-6D241244059D}" type="slidenum">
              <a:rPr lang="en-US" smtClean="0"/>
              <a:t>‹#›</a:t>
            </a:fld>
            <a:endParaRPr lang="en-US"/>
          </a:p>
        </p:txBody>
      </p:sp>
    </p:spTree>
    <p:extLst>
      <p:ext uri="{BB962C8B-B14F-4D97-AF65-F5344CB8AC3E}">
        <p14:creationId xmlns:p14="http://schemas.microsoft.com/office/powerpoint/2010/main" val="224304766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2CF4DF-CE95-4407-9A2B-6D241244059D}" type="slidenum">
              <a:rPr lang="en-US" smtClean="0"/>
              <a:t>‹#›</a:t>
            </a:fld>
            <a:endParaRPr lang="en-US"/>
          </a:p>
        </p:txBody>
      </p:sp>
    </p:spTree>
    <p:extLst>
      <p:ext uri="{BB962C8B-B14F-4D97-AF65-F5344CB8AC3E}">
        <p14:creationId xmlns:p14="http://schemas.microsoft.com/office/powerpoint/2010/main" val="256138336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2CF4DF-CE95-4407-9A2B-6D241244059D}" type="slidenum">
              <a:rPr lang="en-US" smtClean="0"/>
              <a:t>‹#›</a:t>
            </a:fld>
            <a:endParaRPr lang="en-US"/>
          </a:p>
        </p:txBody>
      </p:sp>
    </p:spTree>
    <p:extLst>
      <p:ext uri="{BB962C8B-B14F-4D97-AF65-F5344CB8AC3E}">
        <p14:creationId xmlns:p14="http://schemas.microsoft.com/office/powerpoint/2010/main" val="271199925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2CF4DF-CE95-4407-9A2B-6D241244059D}" type="slidenum">
              <a:rPr lang="en-US" smtClean="0"/>
              <a:t>‹#›</a:t>
            </a:fld>
            <a:endParaRPr lang="en-US"/>
          </a:p>
        </p:txBody>
      </p:sp>
    </p:spTree>
    <p:extLst>
      <p:ext uri="{BB962C8B-B14F-4D97-AF65-F5344CB8AC3E}">
        <p14:creationId xmlns:p14="http://schemas.microsoft.com/office/powerpoint/2010/main" val="40714460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3.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2CF4DF-CE95-4407-9A2B-6D241244059D}" type="slidenum">
              <a:rPr lang="en-US" smtClean="0"/>
              <a:t>‹#›</a:t>
            </a:fld>
            <a:endParaRPr lang="en-US"/>
          </a:p>
        </p:txBody>
      </p:sp>
    </p:spTree>
    <p:extLst>
      <p:ext uri="{BB962C8B-B14F-4D97-AF65-F5344CB8AC3E}">
        <p14:creationId xmlns:p14="http://schemas.microsoft.com/office/powerpoint/2010/main" val="293460172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endParaRPr lang="en-US" dirty="0"/>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dirty="0">
                <a:solidFill>
                  <a:srgbClr val="FFFFFF"/>
                </a:solidFill>
                <a:latin typeface="+mn-lt"/>
                <a:cs typeface="+mn-cs"/>
              </a:defRPr>
            </a:lvl1pPr>
          </a:lstStyle>
          <a:p>
            <a:endParaRPr lang="en-US" dirty="0"/>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a:solidFill>
                  <a:schemeClr val="accent3">
                    <a:shade val="75000"/>
                  </a:schemeClr>
                </a:solidFill>
                <a:latin typeface="+mn-lt"/>
                <a:cs typeface="+mn-cs"/>
              </a:defRPr>
            </a:lvl1pPr>
          </a:lstStyle>
          <a:p>
            <a:pPr>
              <a:defRPr/>
            </a:pPr>
            <a:fld id="{4E20F877-E8CC-4814-BCBE-4D1A641097FC}" type="slidenum">
              <a:rPr lang="en-US"/>
              <a:pPr>
                <a:defRPr/>
              </a:pPr>
              <a:t>‹#›</a:t>
            </a:fld>
            <a:endParaRPr lang="en-US" dirty="0"/>
          </a:p>
        </p:txBody>
      </p:sp>
      <p:sp>
        <p:nvSpPr>
          <p:cNvPr id="1038"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6" name="Picture 1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467600" y="5562600"/>
            <a:ext cx="914400" cy="914400"/>
          </a:xfrm>
          <a:prstGeom prst="rect">
            <a:avLst/>
          </a:prstGeom>
        </p:spPr>
      </p:pic>
    </p:spTree>
  </p:cSld>
  <p:clrMap bg1="lt1" tx1="dk1" bg2="lt2" tx2="dk2" accent1="accent1" accent2="accent2" accent3="accent3" accent4="accent4" accent5="accent5" accent6="accent6" hlink="hlink" folHlink="folHlink"/>
  <p:sldLayoutIdLst>
    <p:sldLayoutId id="2147483758" r:id="rId1"/>
    <p:sldLayoutId id="2147483769"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09" r:id="rId13"/>
    <p:sldLayoutId id="2147483756" r:id="rId14"/>
  </p:sldLayoutIdLst>
  <p:transition spd="slow">
    <p:wipe/>
  </p:transition>
  <p:timing>
    <p:tnLst>
      <p:par>
        <p:cTn id="1" dur="indefinite" restart="never" nodeType="tmRoot"/>
      </p:par>
    </p:tnLst>
  </p:timing>
  <p:hf hdr="0" ftr="0" dt="0"/>
  <p:txStyles>
    <p:titleStyle>
      <a:lvl1pPr algn="ctr" rtl="0" eaLnBrk="1" fontAlgn="base" hangingPunct="1">
        <a:spcBef>
          <a:spcPct val="0"/>
        </a:spcBef>
        <a:spcAft>
          <a:spcPct val="0"/>
        </a:spcAft>
        <a:defRPr sz="3300" kern="1200">
          <a:solidFill>
            <a:srgbClr val="164C6C"/>
          </a:solidFill>
          <a:latin typeface="+mj-lt"/>
          <a:ea typeface="+mj-ea"/>
          <a:cs typeface="+mj-cs"/>
        </a:defRPr>
      </a:lvl1pPr>
      <a:lvl2pPr algn="ctr" rtl="0" eaLnBrk="1" fontAlgn="base" hangingPunct="1">
        <a:spcBef>
          <a:spcPct val="0"/>
        </a:spcBef>
        <a:spcAft>
          <a:spcPct val="0"/>
        </a:spcAft>
        <a:defRPr sz="3300">
          <a:solidFill>
            <a:srgbClr val="164C6C"/>
          </a:solidFill>
          <a:latin typeface="Georgia" pitchFamily="18" charset="0"/>
        </a:defRPr>
      </a:lvl2pPr>
      <a:lvl3pPr algn="ctr" rtl="0" eaLnBrk="1" fontAlgn="base" hangingPunct="1">
        <a:spcBef>
          <a:spcPct val="0"/>
        </a:spcBef>
        <a:spcAft>
          <a:spcPct val="0"/>
        </a:spcAft>
        <a:defRPr sz="3300">
          <a:solidFill>
            <a:srgbClr val="164C6C"/>
          </a:solidFill>
          <a:latin typeface="Georgia" pitchFamily="18" charset="0"/>
        </a:defRPr>
      </a:lvl3pPr>
      <a:lvl4pPr algn="ctr" rtl="0" eaLnBrk="1" fontAlgn="base" hangingPunct="1">
        <a:spcBef>
          <a:spcPct val="0"/>
        </a:spcBef>
        <a:spcAft>
          <a:spcPct val="0"/>
        </a:spcAft>
        <a:defRPr sz="3300">
          <a:solidFill>
            <a:srgbClr val="164C6C"/>
          </a:solidFill>
          <a:latin typeface="Georgia" pitchFamily="18" charset="0"/>
        </a:defRPr>
      </a:lvl4pPr>
      <a:lvl5pPr algn="ctr" rtl="0" eaLnBrk="1" fontAlgn="base" hangingPunct="1">
        <a:spcBef>
          <a:spcPct val="0"/>
        </a:spcBef>
        <a:spcAft>
          <a:spcPct val="0"/>
        </a:spcAft>
        <a:defRPr sz="3300">
          <a:solidFill>
            <a:srgbClr val="164C6C"/>
          </a:solidFill>
          <a:latin typeface="Georgia" pitchFamily="18" charset="0"/>
        </a:defRPr>
      </a:lvl5pPr>
      <a:lvl6pPr marL="457200" algn="ctr" rtl="0" eaLnBrk="1" fontAlgn="base" hangingPunct="1">
        <a:spcBef>
          <a:spcPct val="0"/>
        </a:spcBef>
        <a:spcAft>
          <a:spcPct val="0"/>
        </a:spcAft>
        <a:defRPr sz="3300">
          <a:solidFill>
            <a:srgbClr val="164C6C"/>
          </a:solidFill>
          <a:latin typeface="Georgia" pitchFamily="18" charset="0"/>
        </a:defRPr>
      </a:lvl6pPr>
      <a:lvl7pPr marL="914400" algn="ctr" rtl="0" eaLnBrk="1" fontAlgn="base" hangingPunct="1">
        <a:spcBef>
          <a:spcPct val="0"/>
        </a:spcBef>
        <a:spcAft>
          <a:spcPct val="0"/>
        </a:spcAft>
        <a:defRPr sz="3300">
          <a:solidFill>
            <a:srgbClr val="164C6C"/>
          </a:solidFill>
          <a:latin typeface="Georgia" pitchFamily="18" charset="0"/>
        </a:defRPr>
      </a:lvl7pPr>
      <a:lvl8pPr marL="1371600" algn="ctr" rtl="0" eaLnBrk="1" fontAlgn="base" hangingPunct="1">
        <a:spcBef>
          <a:spcPct val="0"/>
        </a:spcBef>
        <a:spcAft>
          <a:spcPct val="0"/>
        </a:spcAft>
        <a:defRPr sz="3300">
          <a:solidFill>
            <a:srgbClr val="164C6C"/>
          </a:solidFill>
          <a:latin typeface="Georgia" pitchFamily="18" charset="0"/>
        </a:defRPr>
      </a:lvl8pPr>
      <a:lvl9pPr marL="1828800" algn="ctr" rtl="0" eaLnBrk="1" fontAlgn="base" hangingPunct="1">
        <a:spcBef>
          <a:spcPct val="0"/>
        </a:spcBef>
        <a:spcAft>
          <a:spcPct val="0"/>
        </a:spcAft>
        <a:defRPr sz="3300">
          <a:solidFill>
            <a:srgbClr val="164C6C"/>
          </a:solidFill>
          <a:latin typeface="Georgia" pitchFamily="18" charset="0"/>
        </a:defRPr>
      </a:lvl9pPr>
    </p:titleStyle>
    <p:bodyStyle>
      <a:lvl1pPr marL="273050" indent="-273050" algn="l" rtl="0" eaLnBrk="1" fontAlgn="base" hangingPunct="1">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1" fontAlgn="base" hangingPunct="1">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1" fontAlgn="base" hangingPunct="1">
        <a:spcBef>
          <a:spcPct val="20000"/>
        </a:spcBef>
        <a:spcAft>
          <a:spcPct val="0"/>
        </a:spcAft>
        <a:buClr>
          <a:srgbClr val="1B587C"/>
        </a:buClr>
        <a:buSzPct val="7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ct val="20000"/>
        </a:spcBef>
        <a:spcAft>
          <a:spcPct val="0"/>
        </a:spcAft>
        <a:buClr>
          <a:srgbClr val="4E8542"/>
        </a:buClr>
        <a:buSzPct val="70000"/>
        <a:buFont typeface="Wingdings" pitchFamily="2" charset="2"/>
        <a:buChar char=""/>
        <a:defRPr sz="2000" kern="1200">
          <a:solidFill>
            <a:schemeClr val="tx2"/>
          </a:solidFill>
          <a:latin typeface="+mn-lt"/>
          <a:ea typeface="+mn-ea"/>
          <a:cs typeface="+mn-cs"/>
        </a:defRPr>
      </a:lvl4pPr>
      <a:lvl5pPr marL="1371600" indent="-228600" algn="l" rtl="0" eaLnBrk="1" fontAlgn="base" hangingPunct="1">
        <a:spcBef>
          <a:spcPct val="20000"/>
        </a:spcBef>
        <a:spcAft>
          <a:spcPct val="0"/>
        </a:spcAft>
        <a:buClr>
          <a:srgbClr val="604878"/>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hyperlink" Target="mailto:DHS-SKLAW.OPIA@dhs.state.nj.us" TargetMode="External"/><Relationship Id="rId2" Type="http://schemas.openxmlformats.org/officeDocument/2006/relationships/notesSlide" Target="../notesSlides/notesSlide29.xml"/><Relationship Id="rId1" Type="http://schemas.openxmlformats.org/officeDocument/2006/relationships/slideLayout" Target="../slideLayouts/slideLayout14.xml"/><Relationship Id="rId5" Type="http://schemas.openxmlformats.org/officeDocument/2006/relationships/image" Target="../media/image6.jpeg"/><Relationship Id="rId4" Type="http://schemas.openxmlformats.org/officeDocument/2006/relationships/hyperlink" Target="http://www.state.nj.us/humanservices/home/skl.html"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1341921" y="3631096"/>
            <a:ext cx="6480174" cy="852055"/>
          </a:xfrm>
        </p:spPr>
        <p:txBody>
          <a:bodyPr/>
          <a:lstStyle/>
          <a:p>
            <a:r>
              <a:rPr lang="en-US" sz="2000" dirty="0" smtClean="0"/>
              <a:t>Department of Human services  Drug testing program</a:t>
            </a:r>
          </a:p>
          <a:p>
            <a:r>
              <a:rPr lang="en-US" sz="2000" dirty="0" smtClean="0"/>
              <a:t>June, 2018</a:t>
            </a:r>
            <a:endParaRPr lang="en-US" sz="2000" dirty="0"/>
          </a:p>
        </p:txBody>
      </p:sp>
      <p:sp>
        <p:nvSpPr>
          <p:cNvPr id="4" name="Title 3"/>
          <p:cNvSpPr>
            <a:spLocks noGrp="1"/>
          </p:cNvSpPr>
          <p:nvPr>
            <p:ph type="title"/>
          </p:nvPr>
        </p:nvSpPr>
        <p:spPr>
          <a:xfrm>
            <a:off x="304800" y="394855"/>
            <a:ext cx="8534400" cy="1226127"/>
          </a:xfrm>
        </p:spPr>
        <p:txBody>
          <a:bodyPr/>
          <a:lstStyle/>
          <a:p>
            <a:r>
              <a:rPr lang="en-US" sz="2400" dirty="0" smtClean="0"/>
              <a:t>New Jersey Department of Human Services</a:t>
            </a:r>
            <a:br>
              <a:rPr lang="en-US" sz="2400" dirty="0" smtClean="0"/>
            </a:br>
            <a:r>
              <a:rPr lang="en-US" sz="2400" dirty="0" smtClean="0"/>
              <a:t>Office of Program Integrity and Accountability</a:t>
            </a:r>
            <a:endParaRPr lang="en-US" sz="2400" dirty="0"/>
          </a:p>
        </p:txBody>
      </p:sp>
    </p:spTree>
    <p:extLst>
      <p:ext uri="{BB962C8B-B14F-4D97-AF65-F5344CB8AC3E}">
        <p14:creationId xmlns:p14="http://schemas.microsoft.com/office/powerpoint/2010/main" val="35452529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Pre-Employment </a:t>
            </a:r>
            <a:r>
              <a:rPr lang="en-US" sz="3200" dirty="0"/>
              <a:t>Testing</a:t>
            </a:r>
          </a:p>
        </p:txBody>
      </p:sp>
      <p:sp>
        <p:nvSpPr>
          <p:cNvPr id="3" name="Content Placeholder 2"/>
          <p:cNvSpPr>
            <a:spLocks noGrp="1"/>
          </p:cNvSpPr>
          <p:nvPr>
            <p:ph sz="quarter" idx="1"/>
          </p:nvPr>
        </p:nvSpPr>
        <p:spPr/>
        <p:txBody>
          <a:bodyPr/>
          <a:lstStyle/>
          <a:p>
            <a:r>
              <a:rPr lang="en-US" sz="1800" dirty="0" smtClean="0"/>
              <a:t>The law stipulates that an applicant who tests </a:t>
            </a:r>
            <a:r>
              <a:rPr lang="en-US" sz="1800" dirty="0"/>
              <a:t>positive for </a:t>
            </a:r>
            <a:r>
              <a:rPr lang="en-US" sz="1800" dirty="0" smtClean="0"/>
              <a:t>the unlawful use of any controlled dangerous substance </a:t>
            </a:r>
            <a:r>
              <a:rPr lang="en-US" sz="1800" dirty="0"/>
              <a:t>shall not be considered for </a:t>
            </a:r>
            <a:r>
              <a:rPr lang="en-US" sz="1800" dirty="0" smtClean="0"/>
              <a:t>employment</a:t>
            </a:r>
          </a:p>
          <a:p>
            <a:pPr marL="0" indent="0">
              <a:buNone/>
            </a:pPr>
            <a:endParaRPr lang="en-US" sz="1800" dirty="0" smtClean="0"/>
          </a:p>
          <a:p>
            <a:pPr marL="171450" indent="-171450">
              <a:buFont typeface="Arial" panose="020B0604020202020204" pitchFamily="34" charset="0"/>
              <a:buChar char="•"/>
            </a:pPr>
            <a:r>
              <a:rPr lang="en-US" sz="1800" dirty="0"/>
              <a:t>Drug testing will consist of </a:t>
            </a:r>
            <a:r>
              <a:rPr lang="en-US" sz="1800" dirty="0" smtClean="0"/>
              <a:t> a urine screen </a:t>
            </a:r>
            <a:r>
              <a:rPr lang="en-US" sz="1800" dirty="0"/>
              <a:t>for the following </a:t>
            </a:r>
            <a:r>
              <a:rPr lang="en-US" sz="1800" dirty="0" smtClean="0"/>
              <a:t>controlled </a:t>
            </a:r>
            <a:r>
              <a:rPr lang="en-US" sz="1800" dirty="0"/>
              <a:t>dangerous substances:  </a:t>
            </a:r>
          </a:p>
          <a:p>
            <a:pPr marL="628650" lvl="1" indent="-171450">
              <a:buFont typeface="Arial" panose="020B0604020202020204" pitchFamily="34" charset="0"/>
              <a:buChar char="•"/>
            </a:pPr>
            <a:r>
              <a:rPr lang="en-US" sz="1800" dirty="0"/>
              <a:t>Marijuana </a:t>
            </a:r>
          </a:p>
          <a:p>
            <a:pPr marL="628650" lvl="1" indent="-171450">
              <a:buFont typeface="Arial" panose="020B0604020202020204" pitchFamily="34" charset="0"/>
              <a:buChar char="•"/>
            </a:pPr>
            <a:r>
              <a:rPr lang="en-US" sz="1800" dirty="0"/>
              <a:t>Cocaine </a:t>
            </a:r>
          </a:p>
          <a:p>
            <a:pPr marL="628650" lvl="1" indent="-171450">
              <a:buFont typeface="Arial" panose="020B0604020202020204" pitchFamily="34" charset="0"/>
              <a:buChar char="•"/>
            </a:pPr>
            <a:r>
              <a:rPr lang="en-US" sz="1800" dirty="0"/>
              <a:t>Opiates - including heroin, codeine/morphine and prescribed semi-synthetic opioids </a:t>
            </a:r>
          </a:p>
          <a:p>
            <a:pPr marL="628650" lvl="1" indent="-171450">
              <a:buFont typeface="Arial" panose="020B0604020202020204" pitchFamily="34" charset="0"/>
              <a:buChar char="•"/>
            </a:pPr>
            <a:r>
              <a:rPr lang="en-US" sz="1800" dirty="0"/>
              <a:t>Amphetamines/Methamphetamines, and </a:t>
            </a:r>
          </a:p>
          <a:p>
            <a:pPr marL="628650" lvl="1" indent="-171450">
              <a:buFont typeface="Arial" panose="020B0604020202020204" pitchFamily="34" charset="0"/>
              <a:buChar char="•"/>
            </a:pPr>
            <a:r>
              <a:rPr lang="en-US" sz="1800" dirty="0"/>
              <a:t>Phencyclidine (PCP) </a:t>
            </a:r>
          </a:p>
          <a:p>
            <a:pPr marL="0" indent="0">
              <a:buNone/>
            </a:pPr>
            <a:endParaRPr lang="en-US" sz="1800" dirty="0"/>
          </a:p>
          <a:p>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10</a:t>
            </a:fld>
            <a:endParaRPr lang="en-US"/>
          </a:p>
        </p:txBody>
      </p:sp>
    </p:spTree>
    <p:extLst>
      <p:ext uri="{BB962C8B-B14F-4D97-AF65-F5344CB8AC3E}">
        <p14:creationId xmlns:p14="http://schemas.microsoft.com/office/powerpoint/2010/main" val="2595372131"/>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Pre – Employment Testing</a:t>
            </a:r>
            <a:endParaRPr lang="en-US" sz="3200" dirty="0"/>
          </a:p>
        </p:txBody>
      </p:sp>
      <p:sp>
        <p:nvSpPr>
          <p:cNvPr id="3" name="Content Placeholder 2"/>
          <p:cNvSpPr>
            <a:spLocks noGrp="1"/>
          </p:cNvSpPr>
          <p:nvPr>
            <p:ph sz="quarter" idx="1"/>
          </p:nvPr>
        </p:nvSpPr>
        <p:spPr/>
        <p:txBody>
          <a:bodyPr/>
          <a:lstStyle/>
          <a:p>
            <a:r>
              <a:rPr lang="en-US" sz="2800" dirty="0" smtClean="0"/>
              <a:t>However</a:t>
            </a:r>
            <a:r>
              <a:rPr lang="en-US" sz="2800" dirty="0"/>
              <a:t>, an applicant or employee who tests positive will be given an opportunity to speak with the vendor’s medical review </a:t>
            </a:r>
            <a:r>
              <a:rPr lang="en-US" sz="2800" dirty="0" smtClean="0"/>
              <a:t>officer </a:t>
            </a:r>
            <a:r>
              <a:rPr lang="en-US" sz="2800" dirty="0"/>
              <a:t>to discuss any relevant, legitimate medical explanations, such as a current prescription </a:t>
            </a:r>
          </a:p>
          <a:p>
            <a:endParaRPr lang="en-US" sz="2800" dirty="0" smtClean="0"/>
          </a:p>
          <a:p>
            <a:r>
              <a:rPr lang="en-US" sz="2800" dirty="0" smtClean="0"/>
              <a:t>An </a:t>
            </a:r>
            <a:r>
              <a:rPr lang="en-US" sz="2800" dirty="0"/>
              <a:t>applicant who refuses to be drug tested shall not be considered for </a:t>
            </a:r>
            <a:r>
              <a:rPr lang="en-US" sz="2800" dirty="0" smtClean="0"/>
              <a:t>employment</a:t>
            </a:r>
          </a:p>
          <a:p>
            <a:endParaRPr lang="en-US" sz="2800" dirty="0"/>
          </a:p>
          <a:p>
            <a:endParaRPr lang="en-US" sz="2800" dirty="0"/>
          </a:p>
          <a:p>
            <a:pPr marL="0" indent="0">
              <a:buNone/>
            </a:pPr>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11</a:t>
            </a:fld>
            <a:endParaRPr lang="en-US"/>
          </a:p>
        </p:txBody>
      </p:sp>
    </p:spTree>
    <p:extLst>
      <p:ext uri="{BB962C8B-B14F-4D97-AF65-F5344CB8AC3E}">
        <p14:creationId xmlns:p14="http://schemas.microsoft.com/office/powerpoint/2010/main" val="3253988190"/>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Random Testing</a:t>
            </a:r>
            <a:endParaRPr lang="en-US" sz="3200" dirty="0"/>
          </a:p>
        </p:txBody>
      </p:sp>
      <p:sp>
        <p:nvSpPr>
          <p:cNvPr id="3" name="Content Placeholder 2"/>
          <p:cNvSpPr>
            <a:spLocks noGrp="1"/>
          </p:cNvSpPr>
          <p:nvPr>
            <p:ph sz="quarter" idx="1"/>
          </p:nvPr>
        </p:nvSpPr>
        <p:spPr/>
        <p:txBody>
          <a:bodyPr/>
          <a:lstStyle/>
          <a:p>
            <a:r>
              <a:rPr lang="en-US" sz="2200" dirty="0" smtClean="0"/>
              <a:t>The law requires that at least once per year, the employing program shall require one or more current direct care staff members to undergo random drug testing</a:t>
            </a:r>
          </a:p>
          <a:p>
            <a:pPr marL="0" indent="0">
              <a:buNone/>
            </a:pPr>
            <a:endParaRPr lang="en-US" sz="2200" dirty="0" smtClean="0"/>
          </a:p>
          <a:p>
            <a:r>
              <a:rPr lang="en-US" sz="2200" dirty="0" smtClean="0"/>
              <a:t>It has been determined that 10% of a provider’s direct care employees will be tested annually</a:t>
            </a:r>
          </a:p>
          <a:p>
            <a:pPr marL="0" indent="0">
              <a:buNone/>
            </a:pPr>
            <a:endParaRPr lang="en-US" sz="2200" dirty="0" smtClean="0"/>
          </a:p>
          <a:p>
            <a:r>
              <a:rPr lang="en-US" sz="2200" dirty="0" smtClean="0"/>
              <a:t>Random </a:t>
            </a:r>
            <a:r>
              <a:rPr lang="en-US" sz="2200" dirty="0"/>
              <a:t>samples </a:t>
            </a:r>
            <a:r>
              <a:rPr lang="en-US" sz="2200" dirty="0" smtClean="0"/>
              <a:t>(2.5%) will be identified quarterly through the  DHS vendor</a:t>
            </a:r>
          </a:p>
          <a:p>
            <a:pPr marL="0" indent="0">
              <a:buNone/>
            </a:pPr>
            <a:endParaRPr lang="en-US" sz="2200" dirty="0" smtClean="0"/>
          </a:p>
          <a:p>
            <a:pPr>
              <a:spcBef>
                <a:spcPts val="0"/>
              </a:spcBef>
            </a:pPr>
            <a:r>
              <a:rPr lang="en-US" sz="2200" dirty="0" smtClean="0"/>
              <a:t>Agencies will need to ensure  they have  updated direct care staff </a:t>
            </a:r>
          </a:p>
          <a:p>
            <a:pPr marL="0" indent="0">
              <a:spcBef>
                <a:spcPts val="0"/>
              </a:spcBef>
              <a:buNone/>
            </a:pPr>
            <a:r>
              <a:rPr lang="en-US" sz="2200" dirty="0"/>
              <a:t> </a:t>
            </a:r>
            <a:r>
              <a:rPr lang="en-US" sz="2200" dirty="0" smtClean="0"/>
              <a:t>   rosters to provide to the DHS vendor quarterly</a:t>
            </a:r>
          </a:p>
        </p:txBody>
      </p:sp>
      <p:sp>
        <p:nvSpPr>
          <p:cNvPr id="4" name="Slide Number Placeholder 3"/>
          <p:cNvSpPr>
            <a:spLocks noGrp="1"/>
          </p:cNvSpPr>
          <p:nvPr>
            <p:ph type="sldNum" sz="quarter" idx="12"/>
          </p:nvPr>
        </p:nvSpPr>
        <p:spPr/>
        <p:txBody>
          <a:bodyPr/>
          <a:lstStyle/>
          <a:p>
            <a:fld id="{92212B76-B289-4FDE-B815-2CEF4D22B3EC}" type="slidenum">
              <a:rPr lang="en-US" smtClean="0"/>
              <a:t>12</a:t>
            </a:fld>
            <a:endParaRPr lang="en-US"/>
          </a:p>
        </p:txBody>
      </p:sp>
    </p:spTree>
    <p:extLst>
      <p:ext uri="{BB962C8B-B14F-4D97-AF65-F5344CB8AC3E}">
        <p14:creationId xmlns:p14="http://schemas.microsoft.com/office/powerpoint/2010/main" val="4086272210"/>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Random Testing</a:t>
            </a:r>
            <a:endParaRPr lang="en-US" sz="3200" dirty="0"/>
          </a:p>
        </p:txBody>
      </p:sp>
      <p:sp>
        <p:nvSpPr>
          <p:cNvPr id="3" name="Content Placeholder 2"/>
          <p:cNvSpPr>
            <a:spLocks noGrp="1"/>
          </p:cNvSpPr>
          <p:nvPr>
            <p:ph sz="quarter" idx="1"/>
          </p:nvPr>
        </p:nvSpPr>
        <p:spPr/>
        <p:txBody>
          <a:bodyPr/>
          <a:lstStyle/>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smtClean="0"/>
              <a:t>For </a:t>
            </a:r>
            <a:r>
              <a:rPr lang="en-US" dirty="0"/>
              <a:t>agencies with less than 10 staff, </a:t>
            </a:r>
            <a:r>
              <a:rPr lang="en-US" dirty="0" smtClean="0"/>
              <a:t>a minimum of one staff will be required to undergo random testing</a:t>
            </a:r>
            <a:endParaRPr lang="en-US" dirty="0"/>
          </a:p>
          <a:p>
            <a:pPr marL="171450" indent="-171450">
              <a:buFont typeface="Arial" panose="020B0604020202020204" pitchFamily="34" charset="0"/>
              <a:buChar char="•"/>
            </a:pPr>
            <a:endParaRPr lang="en-US" dirty="0"/>
          </a:p>
          <a:p>
            <a:pPr marL="171450" indent="-171450" fontAlgn="auto">
              <a:spcBef>
                <a:spcPts val="0"/>
              </a:spcBef>
              <a:spcAft>
                <a:spcPts val="0"/>
              </a:spcAft>
              <a:buSzTx/>
              <a:buFont typeface="Arial" panose="020B0604020202020204" pitchFamily="34" charset="0"/>
              <a:buChar char="•"/>
              <a:defRPr/>
            </a:pPr>
            <a:r>
              <a:rPr lang="en-US" sz="2800" dirty="0" smtClean="0"/>
              <a:t>DHS and the vendor will provide training </a:t>
            </a:r>
            <a:r>
              <a:rPr lang="en-US" sz="2800" dirty="0"/>
              <a:t>on the randomization </a:t>
            </a:r>
            <a:r>
              <a:rPr lang="en-US" sz="2800" dirty="0" smtClean="0"/>
              <a:t>process</a:t>
            </a:r>
          </a:p>
          <a:p>
            <a:pPr marL="0" indent="0" fontAlgn="auto">
              <a:spcBef>
                <a:spcPts val="0"/>
              </a:spcBef>
              <a:spcAft>
                <a:spcPts val="0"/>
              </a:spcAft>
              <a:buSzTx/>
              <a:buNone/>
              <a:defRPr/>
            </a:pPr>
            <a:endParaRPr lang="en-US" sz="2800" dirty="0"/>
          </a:p>
          <a:p>
            <a:pPr marL="0" indent="0" fontAlgn="auto">
              <a:spcBef>
                <a:spcPts val="0"/>
              </a:spcBef>
              <a:spcAft>
                <a:spcPts val="0"/>
              </a:spcAft>
              <a:buSzTx/>
              <a:buNone/>
              <a:defRPr/>
            </a:pPr>
            <a:endParaRPr lang="en-US" sz="2800" dirty="0"/>
          </a:p>
          <a:p>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13</a:t>
            </a:fld>
            <a:endParaRPr lang="en-US"/>
          </a:p>
        </p:txBody>
      </p:sp>
    </p:spTree>
    <p:extLst>
      <p:ext uri="{BB962C8B-B14F-4D97-AF65-F5344CB8AC3E}">
        <p14:creationId xmlns:p14="http://schemas.microsoft.com/office/powerpoint/2010/main" val="535995536"/>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Random </a:t>
            </a:r>
            <a:r>
              <a:rPr lang="en-US" sz="3200" dirty="0" smtClean="0"/>
              <a:t>Testing</a:t>
            </a:r>
            <a:endParaRPr lang="en-US" sz="3200" dirty="0"/>
          </a:p>
        </p:txBody>
      </p:sp>
      <p:sp>
        <p:nvSpPr>
          <p:cNvPr id="3" name="Content Placeholder 2"/>
          <p:cNvSpPr>
            <a:spLocks noGrp="1"/>
          </p:cNvSpPr>
          <p:nvPr>
            <p:ph sz="quarter" idx="1"/>
          </p:nvPr>
        </p:nvSpPr>
        <p:spPr/>
        <p:txBody>
          <a:bodyPr/>
          <a:lstStyle/>
          <a:p>
            <a:r>
              <a:rPr lang="en-US" sz="2200" dirty="0" smtClean="0"/>
              <a:t>The law requires that any </a:t>
            </a:r>
            <a:r>
              <a:rPr lang="en-US" sz="2200" dirty="0"/>
              <a:t>direct </a:t>
            </a:r>
            <a:r>
              <a:rPr lang="en-US" sz="2200" dirty="0" smtClean="0"/>
              <a:t>care </a:t>
            </a:r>
            <a:r>
              <a:rPr lang="en-US" sz="2200" dirty="0"/>
              <a:t>employee who refuses a random test shall be terminated from employment </a:t>
            </a:r>
            <a:endParaRPr lang="en-US" sz="2200" dirty="0" smtClean="0"/>
          </a:p>
          <a:p>
            <a:pPr marL="0" indent="0">
              <a:buNone/>
            </a:pPr>
            <a:endParaRPr lang="en-US" sz="2200" dirty="0"/>
          </a:p>
          <a:p>
            <a:r>
              <a:rPr lang="en-US" sz="2200" dirty="0" smtClean="0"/>
              <a:t>Also per the law, any direct care employee who tests positive for the unlawful use of a controlled  dangerous substance, may be referred for treatment services or terminated from employment</a:t>
            </a:r>
          </a:p>
          <a:p>
            <a:pPr marL="0" indent="0">
              <a:buNone/>
            </a:pPr>
            <a:endParaRPr lang="en-US" sz="2200" dirty="0" smtClean="0"/>
          </a:p>
          <a:p>
            <a:r>
              <a:rPr lang="en-US" sz="2200" dirty="0" smtClean="0"/>
              <a:t>Treatment services are not the responsibility of DHS </a:t>
            </a:r>
          </a:p>
          <a:p>
            <a:endParaRPr lang="en-US" sz="2200" dirty="0"/>
          </a:p>
          <a:p>
            <a:r>
              <a:rPr lang="en-US" sz="2200" dirty="0" smtClean="0"/>
              <a:t>Treatment services or employment termination are at the discretion of the employer</a:t>
            </a:r>
            <a:endParaRPr lang="en-US" sz="2200" dirty="0"/>
          </a:p>
        </p:txBody>
      </p:sp>
      <p:sp>
        <p:nvSpPr>
          <p:cNvPr id="4" name="Slide Number Placeholder 3"/>
          <p:cNvSpPr>
            <a:spLocks noGrp="1"/>
          </p:cNvSpPr>
          <p:nvPr>
            <p:ph type="sldNum" sz="quarter" idx="12"/>
          </p:nvPr>
        </p:nvSpPr>
        <p:spPr/>
        <p:txBody>
          <a:bodyPr/>
          <a:lstStyle/>
          <a:p>
            <a:fld id="{92212B76-B289-4FDE-B815-2CEF4D22B3EC}" type="slidenum">
              <a:rPr lang="en-US" smtClean="0"/>
              <a:t>14</a:t>
            </a:fld>
            <a:endParaRPr lang="en-US"/>
          </a:p>
        </p:txBody>
      </p:sp>
    </p:spTree>
    <p:extLst>
      <p:ext uri="{BB962C8B-B14F-4D97-AF65-F5344CB8AC3E}">
        <p14:creationId xmlns:p14="http://schemas.microsoft.com/office/powerpoint/2010/main" val="2226940844"/>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Drug Testing for Cause</a:t>
            </a:r>
            <a:endParaRPr lang="en-US" sz="3200" dirty="0"/>
          </a:p>
        </p:txBody>
      </p:sp>
      <p:sp>
        <p:nvSpPr>
          <p:cNvPr id="3" name="Content Placeholder 2"/>
          <p:cNvSpPr>
            <a:spLocks noGrp="1"/>
          </p:cNvSpPr>
          <p:nvPr>
            <p:ph sz="quarter" idx="1"/>
          </p:nvPr>
        </p:nvSpPr>
        <p:spPr/>
        <p:txBody>
          <a:bodyPr/>
          <a:lstStyle/>
          <a:p>
            <a:r>
              <a:rPr lang="en-US" sz="2500" dirty="0" smtClean="0"/>
              <a:t>The law stipulates that employees are subject to a drug test at any time if their supervisor has reasonable suspicion to believe the employee is illegally using a controlled dangerous substance</a:t>
            </a:r>
          </a:p>
          <a:p>
            <a:pPr marL="0" indent="0">
              <a:buNone/>
            </a:pPr>
            <a:endParaRPr lang="en-US" sz="2500" dirty="0" smtClean="0"/>
          </a:p>
          <a:p>
            <a:r>
              <a:rPr lang="en-US" sz="2500" dirty="0" smtClean="0"/>
              <a:t>Defined by law as, “Based on the staff member’s visible impairment or professional misconduct which relates adversely to patient care and safety” </a:t>
            </a:r>
          </a:p>
          <a:p>
            <a:endParaRPr lang="en-US" sz="2500" dirty="0"/>
          </a:p>
          <a:p>
            <a:pPr marL="0" indent="0">
              <a:buNone/>
            </a:pPr>
            <a:endParaRPr lang="en-US" sz="2400" dirty="0" smtClean="0"/>
          </a:p>
        </p:txBody>
      </p:sp>
      <p:sp>
        <p:nvSpPr>
          <p:cNvPr id="4" name="Slide Number Placeholder 3"/>
          <p:cNvSpPr>
            <a:spLocks noGrp="1"/>
          </p:cNvSpPr>
          <p:nvPr>
            <p:ph type="sldNum" sz="quarter" idx="12"/>
          </p:nvPr>
        </p:nvSpPr>
        <p:spPr/>
        <p:txBody>
          <a:bodyPr/>
          <a:lstStyle/>
          <a:p>
            <a:fld id="{92212B76-B289-4FDE-B815-2CEF4D22B3EC}" type="slidenum">
              <a:rPr lang="en-US" smtClean="0"/>
              <a:t>15</a:t>
            </a:fld>
            <a:endParaRPr lang="en-US"/>
          </a:p>
        </p:txBody>
      </p:sp>
    </p:spTree>
    <p:extLst>
      <p:ext uri="{BB962C8B-B14F-4D97-AF65-F5344CB8AC3E}">
        <p14:creationId xmlns:p14="http://schemas.microsoft.com/office/powerpoint/2010/main" val="1141850217"/>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Drug Testing for Cause</a:t>
            </a:r>
            <a:endParaRPr lang="en-US" sz="3200" dirty="0"/>
          </a:p>
        </p:txBody>
      </p:sp>
      <p:sp>
        <p:nvSpPr>
          <p:cNvPr id="3" name="Content Placeholder 2"/>
          <p:cNvSpPr>
            <a:spLocks noGrp="1"/>
          </p:cNvSpPr>
          <p:nvPr>
            <p:ph sz="quarter" idx="1"/>
          </p:nvPr>
        </p:nvSpPr>
        <p:spPr>
          <a:xfrm>
            <a:off x="301752" y="1527048"/>
            <a:ext cx="8503920" cy="4816602"/>
          </a:xfrm>
        </p:spPr>
        <p:txBody>
          <a:bodyPr/>
          <a:lstStyle/>
          <a:p>
            <a:r>
              <a:rPr lang="en-US" sz="2200" dirty="0" smtClean="0"/>
              <a:t>The law requires that the </a:t>
            </a:r>
            <a:r>
              <a:rPr lang="en-US" sz="2200" dirty="0"/>
              <a:t>supervisor </a:t>
            </a:r>
            <a:r>
              <a:rPr lang="en-US" sz="2200" dirty="0" smtClean="0"/>
              <a:t>report this information to his or her immediate supervisor </a:t>
            </a:r>
          </a:p>
          <a:p>
            <a:pPr marL="0" indent="0">
              <a:buNone/>
            </a:pPr>
            <a:endParaRPr lang="en-US" sz="2200" dirty="0" smtClean="0"/>
          </a:p>
          <a:p>
            <a:r>
              <a:rPr lang="en-US" sz="2200" dirty="0" smtClean="0"/>
              <a:t>If the supervisor’s supervisor concurs that there is reasonable suspicion to believe that a direct care staff is using a controlled dangerous substance, that supervisor shall notify the person responsible for the overall operation of the program, facility or living arrangement of his/her suspicion and request written approval to order a drug </a:t>
            </a:r>
            <a:r>
              <a:rPr lang="en-US" sz="2200" dirty="0"/>
              <a:t>test</a:t>
            </a:r>
          </a:p>
          <a:p>
            <a:pPr marL="0" indent="0">
              <a:buNone/>
            </a:pPr>
            <a:endParaRPr lang="en-US" sz="2200" dirty="0"/>
          </a:p>
          <a:p>
            <a:pPr>
              <a:spcBef>
                <a:spcPts val="0"/>
              </a:spcBef>
            </a:pPr>
            <a:r>
              <a:rPr lang="en-US" sz="2200" dirty="0" smtClean="0"/>
              <a:t>Drug testing , “for cause” must be with the written approval </a:t>
            </a:r>
            <a:r>
              <a:rPr lang="en-US" sz="2200" dirty="0"/>
              <a:t>from the person responsible for the overall operation of </a:t>
            </a:r>
            <a:endParaRPr lang="en-US" sz="2200" dirty="0" smtClean="0"/>
          </a:p>
          <a:p>
            <a:pPr marL="0" indent="0">
              <a:spcBef>
                <a:spcPts val="0"/>
              </a:spcBef>
              <a:buNone/>
            </a:pPr>
            <a:r>
              <a:rPr lang="en-US" sz="2200" dirty="0" smtClean="0"/>
              <a:t>    the program, facility or living arrangement</a:t>
            </a:r>
          </a:p>
          <a:p>
            <a:endParaRPr lang="en-US" sz="2800" dirty="0"/>
          </a:p>
        </p:txBody>
      </p:sp>
      <p:sp>
        <p:nvSpPr>
          <p:cNvPr id="4" name="Slide Number Placeholder 3"/>
          <p:cNvSpPr>
            <a:spLocks noGrp="1"/>
          </p:cNvSpPr>
          <p:nvPr>
            <p:ph type="sldNum" sz="quarter" idx="12"/>
          </p:nvPr>
        </p:nvSpPr>
        <p:spPr/>
        <p:txBody>
          <a:bodyPr/>
          <a:lstStyle/>
          <a:p>
            <a:fld id="{92212B76-B289-4FDE-B815-2CEF4D22B3EC}" type="slidenum">
              <a:rPr lang="en-US" smtClean="0"/>
              <a:t>16</a:t>
            </a:fld>
            <a:endParaRPr lang="en-US"/>
          </a:p>
        </p:txBody>
      </p:sp>
    </p:spTree>
    <p:extLst>
      <p:ext uri="{BB962C8B-B14F-4D97-AF65-F5344CB8AC3E}">
        <p14:creationId xmlns:p14="http://schemas.microsoft.com/office/powerpoint/2010/main" val="4263952860"/>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Drug Testing for Cause</a:t>
            </a:r>
          </a:p>
        </p:txBody>
      </p:sp>
      <p:sp>
        <p:nvSpPr>
          <p:cNvPr id="3" name="Content Placeholder 2"/>
          <p:cNvSpPr>
            <a:spLocks noGrp="1"/>
          </p:cNvSpPr>
          <p:nvPr>
            <p:ph sz="quarter" idx="1"/>
          </p:nvPr>
        </p:nvSpPr>
        <p:spPr>
          <a:xfrm>
            <a:off x="301752" y="1527048"/>
            <a:ext cx="8503920" cy="4930902"/>
          </a:xfrm>
        </p:spPr>
        <p:txBody>
          <a:bodyPr/>
          <a:lstStyle/>
          <a:p>
            <a:endParaRPr lang="en-US" sz="2200" dirty="0" smtClean="0"/>
          </a:p>
          <a:p>
            <a:r>
              <a:rPr lang="en-US" dirty="0" smtClean="0"/>
              <a:t>The law requires that employees who test positive for an unlawful, controlled dangerous substance be referred for treatment or their employment terminated</a:t>
            </a:r>
          </a:p>
          <a:p>
            <a:pPr marL="0" indent="0">
              <a:buNone/>
            </a:pPr>
            <a:endParaRPr lang="en-US" dirty="0" smtClean="0"/>
          </a:p>
          <a:p>
            <a:r>
              <a:rPr lang="en-US" dirty="0" smtClean="0"/>
              <a:t>Terminating </a:t>
            </a:r>
            <a:r>
              <a:rPr lang="en-US" dirty="0"/>
              <a:t>employment or requiring treatment is at the discretion of the provider. DHS is not responsible for providing or paying for </a:t>
            </a:r>
            <a:r>
              <a:rPr lang="en-US" dirty="0" smtClean="0"/>
              <a:t>treatment</a:t>
            </a:r>
            <a:endParaRPr lang="en-US" dirty="0"/>
          </a:p>
          <a:p>
            <a:endParaRPr lang="en-US" sz="2200" dirty="0"/>
          </a:p>
          <a:p>
            <a:pPr marL="0" indent="0">
              <a:buNone/>
            </a:pPr>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17</a:t>
            </a:fld>
            <a:endParaRPr lang="en-US"/>
          </a:p>
        </p:txBody>
      </p:sp>
    </p:spTree>
    <p:extLst>
      <p:ext uri="{BB962C8B-B14F-4D97-AF65-F5344CB8AC3E}">
        <p14:creationId xmlns:p14="http://schemas.microsoft.com/office/powerpoint/2010/main" val="3344760109"/>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Drug Testing for Cause</a:t>
            </a:r>
          </a:p>
        </p:txBody>
      </p:sp>
      <p:sp>
        <p:nvSpPr>
          <p:cNvPr id="3" name="Content Placeholder 2"/>
          <p:cNvSpPr>
            <a:spLocks noGrp="1"/>
          </p:cNvSpPr>
          <p:nvPr>
            <p:ph sz="quarter" idx="1"/>
          </p:nvPr>
        </p:nvSpPr>
        <p:spPr/>
        <p:txBody>
          <a:bodyPr/>
          <a:lstStyle/>
          <a:p>
            <a:r>
              <a:rPr lang="en-US" dirty="0"/>
              <a:t>Employees who refuse to submit to a drug test under this provision shall be terminated</a:t>
            </a:r>
          </a:p>
          <a:p>
            <a:endParaRPr lang="en-US" dirty="0"/>
          </a:p>
          <a:p>
            <a:r>
              <a:rPr lang="en-US" dirty="0"/>
              <a:t>Providers can </a:t>
            </a:r>
            <a:r>
              <a:rPr lang="en-US" dirty="0" smtClean="0"/>
              <a:t>schedule, “for cause” </a:t>
            </a:r>
            <a:r>
              <a:rPr lang="en-US" dirty="0"/>
              <a:t>testing through </a:t>
            </a:r>
            <a:r>
              <a:rPr lang="en-US" dirty="0" smtClean="0"/>
              <a:t>the DHS </a:t>
            </a:r>
            <a:r>
              <a:rPr lang="en-US" dirty="0"/>
              <a:t>vendor at any time</a:t>
            </a:r>
          </a:p>
          <a:p>
            <a:endParaRPr lang="en-US" dirty="0" smtClean="0"/>
          </a:p>
          <a:p>
            <a:r>
              <a:rPr lang="en-US" dirty="0" smtClean="0"/>
              <a:t>Clear </a:t>
            </a:r>
            <a:r>
              <a:rPr lang="en-US" dirty="0"/>
              <a:t>policies and staff understanding is critical </a:t>
            </a:r>
          </a:p>
          <a:p>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18</a:t>
            </a:fld>
            <a:endParaRPr lang="en-US"/>
          </a:p>
        </p:txBody>
      </p:sp>
    </p:spTree>
    <p:extLst>
      <p:ext uri="{BB962C8B-B14F-4D97-AF65-F5344CB8AC3E}">
        <p14:creationId xmlns:p14="http://schemas.microsoft.com/office/powerpoint/2010/main" val="4139605357"/>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7" descr="i3screen ppt hom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7008" y="1550504"/>
            <a:ext cx="5943600" cy="445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p:cNvSpPr>
            <a:spLocks noGrp="1"/>
          </p:cNvSpPr>
          <p:nvPr>
            <p:ph type="title"/>
          </p:nvPr>
        </p:nvSpPr>
        <p:spPr/>
        <p:txBody>
          <a:bodyPr/>
          <a:lstStyle/>
          <a:p>
            <a:r>
              <a:rPr lang="en-US" sz="3200" dirty="0" smtClean="0"/>
              <a:t>DHS Drug Testing Vendor </a:t>
            </a:r>
            <a:endParaRPr lang="en-US" sz="3200" dirty="0"/>
          </a:p>
        </p:txBody>
      </p:sp>
      <p:sp>
        <p:nvSpPr>
          <p:cNvPr id="2" name="Slide Number Placeholder 1"/>
          <p:cNvSpPr>
            <a:spLocks noGrp="1"/>
          </p:cNvSpPr>
          <p:nvPr>
            <p:ph type="sldNum" sz="quarter" idx="4294967295"/>
          </p:nvPr>
        </p:nvSpPr>
        <p:spPr>
          <a:xfrm>
            <a:off x="8686800" y="1027113"/>
            <a:ext cx="457200" cy="441325"/>
          </a:xfrm>
        </p:spPr>
        <p:txBody>
          <a:bodyPr/>
          <a:lstStyle/>
          <a:p>
            <a:fld id="{92212B76-B289-4FDE-B815-2CEF4D22B3EC}" type="slidenum">
              <a:rPr lang="en-US" smtClean="0"/>
              <a:t>19</a:t>
            </a:fld>
            <a:endParaRPr lang="en-US"/>
          </a:p>
        </p:txBody>
      </p:sp>
    </p:spTree>
    <p:extLst>
      <p:ext uri="{BB962C8B-B14F-4D97-AF65-F5344CB8AC3E}">
        <p14:creationId xmlns:p14="http://schemas.microsoft.com/office/powerpoint/2010/main" val="4209169748"/>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Agenda</a:t>
            </a:r>
            <a:endParaRPr lang="en-US" sz="3200" dirty="0"/>
          </a:p>
        </p:txBody>
      </p:sp>
      <p:sp>
        <p:nvSpPr>
          <p:cNvPr id="3" name="Content Placeholder 2"/>
          <p:cNvSpPr>
            <a:spLocks noGrp="1"/>
          </p:cNvSpPr>
          <p:nvPr>
            <p:ph sz="quarter" idx="1"/>
          </p:nvPr>
        </p:nvSpPr>
        <p:spPr/>
        <p:txBody>
          <a:bodyPr/>
          <a:lstStyle/>
          <a:p>
            <a:pPr marL="0" indent="0" algn="ctr">
              <a:buNone/>
            </a:pPr>
            <a:endParaRPr lang="en-US" sz="1000" dirty="0" smtClean="0"/>
          </a:p>
          <a:p>
            <a:r>
              <a:rPr lang="en-US" dirty="0" smtClean="0"/>
              <a:t>Overview</a:t>
            </a:r>
          </a:p>
          <a:p>
            <a:r>
              <a:rPr lang="en-US" dirty="0" smtClean="0"/>
              <a:t>Drug testing </a:t>
            </a:r>
          </a:p>
          <a:p>
            <a:pPr lvl="1">
              <a:buClr>
                <a:schemeClr val="accent3">
                  <a:lumMod val="75000"/>
                </a:schemeClr>
              </a:buClr>
              <a:buFont typeface="Wingdings" panose="05000000000000000000" pitchFamily="2" charset="2"/>
              <a:buChar char="§"/>
            </a:pPr>
            <a:r>
              <a:rPr lang="en-US" dirty="0" smtClean="0"/>
              <a:t>Pre-employment</a:t>
            </a:r>
          </a:p>
          <a:p>
            <a:pPr lvl="1">
              <a:buClr>
                <a:schemeClr val="accent3">
                  <a:lumMod val="75000"/>
                </a:schemeClr>
              </a:buClr>
              <a:buFont typeface="Wingdings" panose="05000000000000000000" pitchFamily="2" charset="2"/>
              <a:buChar char="§"/>
            </a:pPr>
            <a:r>
              <a:rPr lang="en-US" dirty="0" smtClean="0"/>
              <a:t>Random – at least once per year</a:t>
            </a:r>
            <a:endParaRPr lang="en-US" dirty="0"/>
          </a:p>
          <a:p>
            <a:pPr lvl="1">
              <a:buClr>
                <a:schemeClr val="accent3">
                  <a:lumMod val="75000"/>
                </a:schemeClr>
              </a:buClr>
              <a:buFont typeface="Wingdings" panose="05000000000000000000" pitchFamily="2" charset="2"/>
              <a:buChar char="§"/>
            </a:pPr>
            <a:r>
              <a:rPr lang="en-US" dirty="0" smtClean="0"/>
              <a:t>For cause</a:t>
            </a:r>
          </a:p>
          <a:p>
            <a:r>
              <a:rPr lang="en-US" dirty="0" smtClean="0"/>
              <a:t>Oversight and Monitoring</a:t>
            </a:r>
          </a:p>
          <a:p>
            <a:r>
              <a:rPr lang="en-US" dirty="0" smtClean="0"/>
              <a:t>Next Steps</a:t>
            </a:r>
          </a:p>
          <a:p>
            <a:pPr lvl="1">
              <a:buClr>
                <a:schemeClr val="accent3">
                  <a:lumMod val="75000"/>
                </a:schemeClr>
              </a:buClr>
              <a:buFont typeface="Wingdings" pitchFamily="2" charset="2"/>
              <a:buChar char="§"/>
            </a:pPr>
            <a:r>
              <a:rPr lang="en-US" dirty="0" smtClean="0"/>
              <a:t>DHS drug testing vendor </a:t>
            </a:r>
          </a:p>
          <a:p>
            <a:r>
              <a:rPr lang="en-US" dirty="0" smtClean="0"/>
              <a:t>Questions</a:t>
            </a:r>
          </a:p>
          <a:p>
            <a:endParaRPr lang="en-US" dirty="0" smtClean="0"/>
          </a:p>
        </p:txBody>
      </p:sp>
      <p:sp>
        <p:nvSpPr>
          <p:cNvPr id="5" name="Slide Number Placeholder 4"/>
          <p:cNvSpPr>
            <a:spLocks noGrp="1"/>
          </p:cNvSpPr>
          <p:nvPr>
            <p:ph type="sldNum" sz="quarter" idx="12"/>
          </p:nvPr>
        </p:nvSpPr>
        <p:spPr/>
        <p:txBody>
          <a:bodyPr/>
          <a:lstStyle/>
          <a:p>
            <a:fld id="{92212B76-B289-4FDE-B815-2CEF4D22B3EC}" type="slidenum">
              <a:rPr lang="en-US" smtClean="0"/>
              <a:t>2</a:t>
            </a:fld>
            <a:endParaRPr lang="en-US"/>
          </a:p>
        </p:txBody>
      </p:sp>
    </p:spTree>
    <p:extLst>
      <p:ext uri="{BB962C8B-B14F-4D97-AF65-F5344CB8AC3E}">
        <p14:creationId xmlns:p14="http://schemas.microsoft.com/office/powerpoint/2010/main" val="2748538131"/>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Drug Testing </a:t>
            </a:r>
            <a:r>
              <a:rPr lang="en-US" sz="3200" dirty="0" smtClean="0"/>
              <a:t>Process </a:t>
            </a:r>
            <a:endParaRPr lang="en-US" sz="3200" dirty="0"/>
          </a:p>
        </p:txBody>
      </p:sp>
      <p:sp>
        <p:nvSpPr>
          <p:cNvPr id="3" name="Content Placeholder 2"/>
          <p:cNvSpPr>
            <a:spLocks noGrp="1"/>
          </p:cNvSpPr>
          <p:nvPr>
            <p:ph sz="quarter" idx="1"/>
          </p:nvPr>
        </p:nvSpPr>
        <p:spPr>
          <a:xfrm>
            <a:off x="327152" y="1247648"/>
            <a:ext cx="8503920" cy="4572000"/>
          </a:xfrm>
        </p:spPr>
        <p:txBody>
          <a:bodyPr/>
          <a:lstStyle/>
          <a:p>
            <a:pPr marL="0" lvl="0" indent="0">
              <a:buClr>
                <a:srgbClr val="F07F09"/>
              </a:buClr>
              <a:buNone/>
            </a:pPr>
            <a:endParaRPr lang="en-US" sz="2200" dirty="0"/>
          </a:p>
          <a:p>
            <a:pPr>
              <a:buClr>
                <a:srgbClr val="F07F09"/>
              </a:buClr>
            </a:pPr>
            <a:r>
              <a:rPr lang="en-US" sz="2200" dirty="0" smtClean="0">
                <a:solidFill>
                  <a:prstClr val="black"/>
                </a:solidFill>
              </a:rPr>
              <a:t>All </a:t>
            </a:r>
            <a:r>
              <a:rPr lang="en-US" sz="2200" dirty="0">
                <a:solidFill>
                  <a:prstClr val="black"/>
                </a:solidFill>
              </a:rPr>
              <a:t>providers will have an account with a web-based portal called </a:t>
            </a:r>
            <a:r>
              <a:rPr lang="en-US" sz="2200" dirty="0" smtClean="0">
                <a:solidFill>
                  <a:prstClr val="black"/>
                </a:solidFill>
              </a:rPr>
              <a:t>i3screen.   This </a:t>
            </a:r>
            <a:r>
              <a:rPr lang="en-US" sz="2200" dirty="0">
                <a:solidFill>
                  <a:prstClr val="black"/>
                </a:solidFill>
              </a:rPr>
              <a:t>system  captures all stages of a drug test </a:t>
            </a:r>
            <a:r>
              <a:rPr lang="en-US" sz="2200" dirty="0" smtClean="0">
                <a:solidFill>
                  <a:prstClr val="black"/>
                </a:solidFill>
              </a:rPr>
              <a:t>transaction</a:t>
            </a:r>
            <a:endParaRPr lang="en-US" sz="2200" dirty="0"/>
          </a:p>
          <a:p>
            <a:endParaRPr lang="en-US" sz="2200" dirty="0" smtClean="0"/>
          </a:p>
          <a:p>
            <a:r>
              <a:rPr lang="en-US" sz="2200" dirty="0" smtClean="0"/>
              <a:t>Tests </a:t>
            </a:r>
            <a:r>
              <a:rPr lang="en-US" sz="2200" dirty="0"/>
              <a:t>will be performed at </a:t>
            </a:r>
            <a:r>
              <a:rPr lang="en-US" sz="2200" dirty="0" smtClean="0"/>
              <a:t>Quest Diagnostic medical clinics</a:t>
            </a:r>
          </a:p>
          <a:p>
            <a:endParaRPr lang="en-US" sz="2200" dirty="0"/>
          </a:p>
          <a:p>
            <a:r>
              <a:rPr lang="en-US" sz="2200" dirty="0" smtClean="0"/>
              <a:t>Quest Diagnostic operates in every county throughout the state </a:t>
            </a:r>
          </a:p>
          <a:p>
            <a:pPr marL="0" indent="0">
              <a:buNone/>
            </a:pPr>
            <a:endParaRPr lang="en-US" sz="2200" dirty="0" smtClean="0"/>
          </a:p>
          <a:p>
            <a:pPr>
              <a:spcBef>
                <a:spcPts val="0"/>
              </a:spcBef>
            </a:pPr>
            <a:r>
              <a:rPr lang="en-US" sz="2200" dirty="0"/>
              <a:t>All employees who test positive will have the opportunity to speak with a</a:t>
            </a:r>
            <a:r>
              <a:rPr lang="en-US" sz="2200" dirty="0" smtClean="0"/>
              <a:t> medical </a:t>
            </a:r>
            <a:r>
              <a:rPr lang="en-US" sz="2200" dirty="0"/>
              <a:t>review </a:t>
            </a:r>
            <a:r>
              <a:rPr lang="en-US" sz="2200" dirty="0" smtClean="0"/>
              <a:t>officer </a:t>
            </a:r>
            <a:r>
              <a:rPr lang="en-US" sz="2200" dirty="0"/>
              <a:t>to discuss any relevant legitimate medical explanations, such as a </a:t>
            </a:r>
            <a:r>
              <a:rPr lang="en-US" sz="2200" dirty="0" smtClean="0"/>
              <a:t> current prescription </a:t>
            </a:r>
            <a:endParaRPr lang="en-US" sz="2200" dirty="0"/>
          </a:p>
        </p:txBody>
      </p:sp>
      <p:sp>
        <p:nvSpPr>
          <p:cNvPr id="4" name="Slide Number Placeholder 3"/>
          <p:cNvSpPr>
            <a:spLocks noGrp="1"/>
          </p:cNvSpPr>
          <p:nvPr>
            <p:ph type="sldNum" sz="quarter" idx="12"/>
          </p:nvPr>
        </p:nvSpPr>
        <p:spPr/>
        <p:txBody>
          <a:bodyPr/>
          <a:lstStyle/>
          <a:p>
            <a:fld id="{92212B76-B289-4FDE-B815-2CEF4D22B3EC}" type="slidenum">
              <a:rPr lang="en-US" smtClean="0"/>
              <a:t>20</a:t>
            </a:fld>
            <a:endParaRPr lang="en-US"/>
          </a:p>
        </p:txBody>
      </p:sp>
    </p:spTree>
    <p:extLst>
      <p:ext uri="{BB962C8B-B14F-4D97-AF65-F5344CB8AC3E}">
        <p14:creationId xmlns:p14="http://schemas.microsoft.com/office/powerpoint/2010/main" val="78968125"/>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i3screen Features</a:t>
            </a:r>
            <a:endParaRPr lang="en-US" sz="3200" dirty="0"/>
          </a:p>
        </p:txBody>
      </p:sp>
      <p:sp>
        <p:nvSpPr>
          <p:cNvPr id="3" name="Content Placeholder 2"/>
          <p:cNvSpPr>
            <a:spLocks noGrp="1"/>
          </p:cNvSpPr>
          <p:nvPr>
            <p:ph sz="quarter" idx="1"/>
          </p:nvPr>
        </p:nvSpPr>
        <p:spPr/>
        <p:txBody>
          <a:bodyPr/>
          <a:lstStyle/>
          <a:p>
            <a:pPr marL="171450" indent="-171450">
              <a:buFont typeface="Arial" pitchFamily="34" charset="0"/>
              <a:buChar char="•"/>
            </a:pPr>
            <a:r>
              <a:rPr lang="en-US" dirty="0" smtClean="0"/>
              <a:t>i3screen </a:t>
            </a:r>
            <a:r>
              <a:rPr lang="en-US" dirty="0"/>
              <a:t>has multiple features to assist and facilitate </a:t>
            </a:r>
            <a:r>
              <a:rPr lang="en-US" dirty="0" smtClean="0"/>
              <a:t>use</a:t>
            </a:r>
          </a:p>
          <a:p>
            <a:pPr marL="171450" indent="-171450">
              <a:buFont typeface="Arial" pitchFamily="34" charset="0"/>
              <a:buChar char="•"/>
            </a:pPr>
            <a:endParaRPr lang="en-US" dirty="0"/>
          </a:p>
          <a:p>
            <a:pPr marL="171450" indent="-171450">
              <a:buFont typeface="Arial" pitchFamily="34" charset="0"/>
              <a:buChar char="•"/>
            </a:pPr>
            <a:r>
              <a:rPr lang="en-US" dirty="0" smtClean="0"/>
              <a:t>This includes </a:t>
            </a:r>
            <a:r>
              <a:rPr lang="en-US" dirty="0"/>
              <a:t>the ability to</a:t>
            </a:r>
            <a:r>
              <a:rPr lang="en-US" dirty="0" smtClean="0"/>
              <a:t>:</a:t>
            </a:r>
          </a:p>
          <a:p>
            <a:pPr lvl="1">
              <a:buClr>
                <a:schemeClr val="accent3">
                  <a:lumMod val="75000"/>
                </a:schemeClr>
              </a:buClr>
              <a:buFont typeface="Wingdings" pitchFamily="2" charset="2"/>
              <a:buChar char="§"/>
            </a:pPr>
            <a:r>
              <a:rPr lang="en-US" dirty="0" smtClean="0"/>
              <a:t>Search by 13 different attributes</a:t>
            </a:r>
          </a:p>
          <a:p>
            <a:pPr lvl="1">
              <a:buClr>
                <a:schemeClr val="accent3">
                  <a:lumMod val="75000"/>
                </a:schemeClr>
              </a:buClr>
              <a:buFont typeface="Wingdings" pitchFamily="2" charset="2"/>
              <a:buChar char="§"/>
            </a:pPr>
            <a:r>
              <a:rPr lang="en-US" dirty="0" smtClean="0"/>
              <a:t>Add notes</a:t>
            </a:r>
          </a:p>
          <a:p>
            <a:pPr lvl="1">
              <a:buClr>
                <a:schemeClr val="accent3">
                  <a:lumMod val="75000"/>
                </a:schemeClr>
              </a:buClr>
              <a:buFont typeface="Wingdings" pitchFamily="2" charset="2"/>
              <a:buChar char="§"/>
            </a:pPr>
            <a:r>
              <a:rPr lang="en-US" dirty="0" smtClean="0"/>
              <a:t>Edit user account profiles</a:t>
            </a:r>
          </a:p>
          <a:p>
            <a:pPr lvl="1">
              <a:buClr>
                <a:schemeClr val="accent3">
                  <a:lumMod val="75000"/>
                </a:schemeClr>
              </a:buClr>
              <a:buFont typeface="Wingdings" pitchFamily="2" charset="2"/>
              <a:buChar char="§"/>
            </a:pPr>
            <a:r>
              <a:rPr lang="en-US" dirty="0" smtClean="0"/>
              <a:t>View pending results, expired orders, etc.</a:t>
            </a:r>
          </a:p>
          <a:p>
            <a:pPr lvl="1">
              <a:buClr>
                <a:schemeClr val="accent3">
                  <a:lumMod val="75000"/>
                </a:schemeClr>
              </a:buClr>
              <a:buFont typeface="Wingdings" pitchFamily="2" charset="2"/>
              <a:buChar char="§"/>
            </a:pPr>
            <a:r>
              <a:rPr lang="en-US" dirty="0" smtClean="0"/>
              <a:t>View the custody and control form</a:t>
            </a:r>
          </a:p>
          <a:p>
            <a:pPr lvl="1">
              <a:buClr>
                <a:schemeClr val="accent3">
                  <a:lumMod val="75000"/>
                </a:schemeClr>
              </a:buClr>
              <a:buFont typeface="Wingdings" pitchFamily="2" charset="2"/>
              <a:buChar char="§"/>
            </a:pPr>
            <a:r>
              <a:rPr lang="en-US" dirty="0" smtClean="0"/>
              <a:t>Access technical support</a:t>
            </a:r>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21</a:t>
            </a:fld>
            <a:endParaRPr lang="en-US"/>
          </a:p>
        </p:txBody>
      </p:sp>
    </p:spTree>
    <p:extLst>
      <p:ext uri="{BB962C8B-B14F-4D97-AF65-F5344CB8AC3E}">
        <p14:creationId xmlns:p14="http://schemas.microsoft.com/office/powerpoint/2010/main" val="1399764978"/>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OPIA Employee Controls and Compliance Unit</a:t>
            </a:r>
            <a:endParaRPr lang="en-US" sz="2800" dirty="0"/>
          </a:p>
        </p:txBody>
      </p:sp>
      <p:sp>
        <p:nvSpPr>
          <p:cNvPr id="3" name="Content Placeholder 2"/>
          <p:cNvSpPr>
            <a:spLocks noGrp="1"/>
          </p:cNvSpPr>
          <p:nvPr>
            <p:ph sz="quarter" idx="1"/>
          </p:nvPr>
        </p:nvSpPr>
        <p:spPr/>
        <p:txBody>
          <a:bodyPr/>
          <a:lstStyle/>
          <a:p>
            <a:pPr marL="0" indent="0" algn="ctr" fontAlgn="auto">
              <a:spcBef>
                <a:spcPts val="0"/>
              </a:spcBef>
              <a:spcAft>
                <a:spcPts val="0"/>
              </a:spcAft>
              <a:buClrTx/>
              <a:buSzTx/>
              <a:buNone/>
              <a:defRPr/>
            </a:pPr>
            <a:r>
              <a:rPr lang="en-US" sz="2200" dirty="0"/>
              <a:t>To streamline this critical element of the law </a:t>
            </a:r>
            <a:endParaRPr lang="en-US" sz="2200" dirty="0" smtClean="0"/>
          </a:p>
          <a:p>
            <a:pPr marL="0" indent="0" algn="ctr" fontAlgn="auto">
              <a:spcBef>
                <a:spcPts val="0"/>
              </a:spcBef>
              <a:spcAft>
                <a:spcPts val="0"/>
              </a:spcAft>
              <a:buClrTx/>
              <a:buSzTx/>
              <a:buNone/>
              <a:defRPr/>
            </a:pPr>
            <a:r>
              <a:rPr lang="en-US" sz="2200" dirty="0" smtClean="0"/>
              <a:t>and </a:t>
            </a:r>
            <a:r>
              <a:rPr lang="en-US" sz="2200" dirty="0"/>
              <a:t>to ensure maximum efficiency, </a:t>
            </a:r>
            <a:endParaRPr lang="en-US" sz="2200" dirty="0" smtClean="0"/>
          </a:p>
          <a:p>
            <a:pPr marL="0" indent="0" algn="ctr" fontAlgn="auto">
              <a:spcBef>
                <a:spcPts val="0"/>
              </a:spcBef>
              <a:spcAft>
                <a:spcPts val="0"/>
              </a:spcAft>
              <a:buClrTx/>
              <a:buSzTx/>
              <a:buNone/>
              <a:defRPr/>
            </a:pPr>
            <a:r>
              <a:rPr lang="en-US" sz="2200" dirty="0" smtClean="0"/>
              <a:t>the </a:t>
            </a:r>
            <a:r>
              <a:rPr lang="en-US" sz="2200" dirty="0"/>
              <a:t>Office of Program Integrity and </a:t>
            </a:r>
            <a:r>
              <a:rPr lang="en-US" sz="2200" dirty="0" smtClean="0"/>
              <a:t>Accountability (OPIA), </a:t>
            </a:r>
            <a:r>
              <a:rPr lang="en-US" sz="2200" dirty="0"/>
              <a:t>restructured the Central Fingerprint Unit and </a:t>
            </a:r>
            <a:endParaRPr lang="en-US" sz="2200" dirty="0" smtClean="0"/>
          </a:p>
          <a:p>
            <a:pPr marL="0" indent="0" algn="ctr" fontAlgn="auto">
              <a:spcBef>
                <a:spcPts val="0"/>
              </a:spcBef>
              <a:spcAft>
                <a:spcPts val="0"/>
              </a:spcAft>
              <a:buClrTx/>
              <a:buSzTx/>
              <a:buNone/>
              <a:defRPr/>
            </a:pPr>
            <a:r>
              <a:rPr lang="en-US" sz="2200" dirty="0" smtClean="0"/>
              <a:t>created </a:t>
            </a:r>
            <a:r>
              <a:rPr lang="en-US" sz="2200" dirty="0"/>
              <a:t>the Employee Controls and Compliance Unit or </a:t>
            </a:r>
            <a:r>
              <a:rPr lang="en-US" sz="2200" dirty="0" smtClean="0"/>
              <a:t>ECCU</a:t>
            </a:r>
          </a:p>
          <a:p>
            <a:pPr marL="0" indent="0" algn="ctr" fontAlgn="auto">
              <a:spcBef>
                <a:spcPts val="0"/>
              </a:spcBef>
              <a:spcAft>
                <a:spcPts val="0"/>
              </a:spcAft>
              <a:buClrTx/>
              <a:buSzTx/>
              <a:buNone/>
              <a:defRPr/>
            </a:pPr>
            <a:r>
              <a:rPr lang="en-US" sz="2200" dirty="0" smtClean="0"/>
              <a:t> </a:t>
            </a:r>
            <a:r>
              <a:rPr lang="en-US" sz="2200" dirty="0"/>
              <a:t>- to  facilitate </a:t>
            </a:r>
            <a:r>
              <a:rPr lang="en-US" sz="2200" dirty="0" smtClean="0"/>
              <a:t>and </a:t>
            </a:r>
            <a:r>
              <a:rPr lang="en-US" sz="2200" dirty="0"/>
              <a:t>monitor </a:t>
            </a:r>
            <a:r>
              <a:rPr lang="en-US" sz="2200" dirty="0" smtClean="0"/>
              <a:t>compliance </a:t>
            </a:r>
            <a:r>
              <a:rPr lang="en-US" sz="2200" dirty="0"/>
              <a:t>with drug testing, </a:t>
            </a:r>
            <a:endParaRPr lang="en-US" sz="2200" dirty="0" smtClean="0"/>
          </a:p>
          <a:p>
            <a:pPr marL="0" indent="0" algn="ctr" fontAlgn="auto">
              <a:spcBef>
                <a:spcPts val="0"/>
              </a:spcBef>
              <a:spcAft>
                <a:spcPts val="0"/>
              </a:spcAft>
              <a:buClrTx/>
              <a:buSzTx/>
              <a:buNone/>
              <a:defRPr/>
            </a:pPr>
            <a:r>
              <a:rPr lang="en-US" sz="2200" dirty="0" smtClean="0"/>
              <a:t>as </a:t>
            </a:r>
            <a:r>
              <a:rPr lang="en-US" sz="2200" dirty="0"/>
              <a:t>well as all other </a:t>
            </a:r>
            <a:endParaRPr lang="en-US" sz="2200" dirty="0" smtClean="0"/>
          </a:p>
          <a:p>
            <a:pPr marL="0" indent="0" algn="ctr" fontAlgn="auto">
              <a:spcBef>
                <a:spcPts val="0"/>
              </a:spcBef>
              <a:spcAft>
                <a:spcPts val="0"/>
              </a:spcAft>
              <a:buClrTx/>
              <a:buSzTx/>
              <a:buNone/>
              <a:defRPr/>
            </a:pPr>
            <a:r>
              <a:rPr lang="en-US" sz="2200" dirty="0" smtClean="0"/>
              <a:t>on-boarding requirements - </a:t>
            </a:r>
          </a:p>
          <a:p>
            <a:pPr marL="0" indent="0" algn="ctr" fontAlgn="auto">
              <a:spcBef>
                <a:spcPts val="0"/>
              </a:spcBef>
              <a:spcAft>
                <a:spcPts val="0"/>
              </a:spcAft>
              <a:buClrTx/>
              <a:buSzTx/>
              <a:buNone/>
              <a:defRPr/>
            </a:pPr>
            <a:r>
              <a:rPr lang="en-US" sz="2200" dirty="0" smtClean="0"/>
              <a:t>including</a:t>
            </a:r>
            <a:r>
              <a:rPr lang="en-US" sz="2200" dirty="0" smtClean="0"/>
              <a:t>, </a:t>
            </a:r>
          </a:p>
          <a:p>
            <a:pPr marL="0" indent="0" algn="ctr" fontAlgn="auto">
              <a:spcBef>
                <a:spcPts val="0"/>
              </a:spcBef>
              <a:spcAft>
                <a:spcPts val="0"/>
              </a:spcAft>
              <a:buClrTx/>
              <a:buSzTx/>
              <a:buNone/>
              <a:defRPr/>
            </a:pPr>
            <a:r>
              <a:rPr lang="en-US" sz="2200" dirty="0" smtClean="0"/>
              <a:t>fingerprinting and criminal </a:t>
            </a:r>
            <a:r>
              <a:rPr lang="en-US" sz="2200" dirty="0"/>
              <a:t>history background checks</a:t>
            </a:r>
            <a:r>
              <a:rPr lang="en-US" sz="2200" dirty="0" smtClean="0"/>
              <a:t>,</a:t>
            </a:r>
          </a:p>
          <a:p>
            <a:pPr marL="0" indent="0" algn="ctr" fontAlgn="auto">
              <a:spcBef>
                <a:spcPts val="0"/>
              </a:spcBef>
              <a:spcAft>
                <a:spcPts val="0"/>
              </a:spcAft>
              <a:buClrTx/>
              <a:buSzTx/>
              <a:buNone/>
              <a:defRPr/>
            </a:pPr>
            <a:r>
              <a:rPr lang="en-US" sz="2200" dirty="0" smtClean="0"/>
              <a:t>child abuse record information checks (CARI)</a:t>
            </a:r>
          </a:p>
          <a:p>
            <a:pPr marL="0" indent="0" algn="ctr" fontAlgn="auto">
              <a:spcBef>
                <a:spcPts val="0"/>
              </a:spcBef>
              <a:spcAft>
                <a:spcPts val="0"/>
              </a:spcAft>
              <a:buClrTx/>
              <a:buSzTx/>
              <a:buNone/>
              <a:defRPr/>
            </a:pPr>
            <a:r>
              <a:rPr lang="en-US" sz="2200" dirty="0" smtClean="0"/>
              <a:t>and </a:t>
            </a:r>
            <a:r>
              <a:rPr lang="en-US" sz="2200" dirty="0"/>
              <a:t>the Central  Registry of </a:t>
            </a:r>
            <a:r>
              <a:rPr lang="en-US" sz="2200" dirty="0" smtClean="0"/>
              <a:t>Offenders</a:t>
            </a:r>
            <a:endParaRPr lang="en-US" sz="2200" dirty="0"/>
          </a:p>
          <a:p>
            <a:pPr marL="0" indent="0" algn="ctr" fontAlgn="auto">
              <a:spcBef>
                <a:spcPts val="0"/>
              </a:spcBef>
              <a:spcAft>
                <a:spcPts val="0"/>
              </a:spcAft>
              <a:buClrTx/>
              <a:buSzTx/>
              <a:buNone/>
              <a:defRPr/>
            </a:pPr>
            <a:endParaRPr lang="en-US" sz="2800" dirty="0"/>
          </a:p>
          <a:p>
            <a:pPr marL="0" indent="0" algn="ctr">
              <a:spcBef>
                <a:spcPts val="0"/>
              </a:spcBef>
              <a:buNone/>
            </a:pPr>
            <a:endParaRPr lang="en-US" sz="2500" dirty="0" smtClean="0"/>
          </a:p>
        </p:txBody>
      </p:sp>
      <p:sp>
        <p:nvSpPr>
          <p:cNvPr id="4" name="Slide Number Placeholder 3"/>
          <p:cNvSpPr>
            <a:spLocks noGrp="1"/>
          </p:cNvSpPr>
          <p:nvPr>
            <p:ph type="sldNum" sz="quarter" idx="12"/>
          </p:nvPr>
        </p:nvSpPr>
        <p:spPr/>
        <p:txBody>
          <a:bodyPr/>
          <a:lstStyle/>
          <a:p>
            <a:fld id="{92212B76-B289-4FDE-B815-2CEF4D22B3EC}" type="slidenum">
              <a:rPr lang="en-US" smtClean="0"/>
              <a:t>22</a:t>
            </a:fld>
            <a:endParaRPr lang="en-US"/>
          </a:p>
        </p:txBody>
      </p:sp>
    </p:spTree>
    <p:extLst>
      <p:ext uri="{BB962C8B-B14F-4D97-AF65-F5344CB8AC3E}">
        <p14:creationId xmlns:p14="http://schemas.microsoft.com/office/powerpoint/2010/main" val="1559241000"/>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Office of Licensing – Oversight and Monitoring</a:t>
            </a:r>
            <a:endParaRPr lang="en-US" sz="2800" dirty="0"/>
          </a:p>
        </p:txBody>
      </p:sp>
      <p:sp>
        <p:nvSpPr>
          <p:cNvPr id="3" name="Content Placeholder 2"/>
          <p:cNvSpPr>
            <a:spLocks noGrp="1"/>
          </p:cNvSpPr>
          <p:nvPr>
            <p:ph sz="quarter" idx="1"/>
          </p:nvPr>
        </p:nvSpPr>
        <p:spPr>
          <a:xfrm>
            <a:off x="301752" y="1527048"/>
            <a:ext cx="8503920" cy="4911852"/>
          </a:xfrm>
        </p:spPr>
        <p:txBody>
          <a:bodyPr/>
          <a:lstStyle/>
          <a:p>
            <a:pPr marL="0" indent="0" algn="ctr">
              <a:spcBef>
                <a:spcPts val="0"/>
              </a:spcBef>
              <a:buNone/>
            </a:pPr>
            <a:endParaRPr lang="en-US" sz="2500" dirty="0"/>
          </a:p>
          <a:p>
            <a:pPr marL="0" indent="0" algn="ctr">
              <a:spcBef>
                <a:spcPts val="0"/>
              </a:spcBef>
              <a:buNone/>
            </a:pPr>
            <a:r>
              <a:rPr lang="en-US" sz="2800" dirty="0" smtClean="0"/>
              <a:t>For </a:t>
            </a:r>
            <a:r>
              <a:rPr lang="en-US" sz="2800" dirty="0"/>
              <a:t>licensed </a:t>
            </a:r>
            <a:r>
              <a:rPr lang="en-US" sz="2800" dirty="0" smtClean="0"/>
              <a:t>programs</a:t>
            </a:r>
            <a:r>
              <a:rPr lang="en-US" sz="2800" dirty="0"/>
              <a:t>, </a:t>
            </a:r>
            <a:endParaRPr lang="en-US" sz="2800" dirty="0" smtClean="0"/>
          </a:p>
          <a:p>
            <a:pPr marL="0" indent="0" algn="ctr">
              <a:spcBef>
                <a:spcPts val="0"/>
              </a:spcBef>
              <a:buNone/>
            </a:pPr>
            <a:r>
              <a:rPr lang="en-US" sz="2800" dirty="0" smtClean="0"/>
              <a:t>the DHS  Office </a:t>
            </a:r>
            <a:r>
              <a:rPr lang="en-US" sz="2800" dirty="0"/>
              <a:t>of Licensing </a:t>
            </a:r>
            <a:endParaRPr lang="en-US" sz="2800" dirty="0" smtClean="0"/>
          </a:p>
          <a:p>
            <a:pPr marL="0" indent="0" algn="ctr">
              <a:spcBef>
                <a:spcPts val="0"/>
              </a:spcBef>
              <a:buNone/>
            </a:pPr>
            <a:r>
              <a:rPr lang="en-US" sz="2800" dirty="0" smtClean="0"/>
              <a:t>will </a:t>
            </a:r>
            <a:r>
              <a:rPr lang="en-US" sz="2800" dirty="0"/>
              <a:t>check for compliance </a:t>
            </a:r>
            <a:r>
              <a:rPr lang="en-US" sz="2800" dirty="0" smtClean="0"/>
              <a:t>with the </a:t>
            </a:r>
          </a:p>
          <a:p>
            <a:pPr marL="0" indent="0" algn="ctr">
              <a:spcBef>
                <a:spcPts val="0"/>
              </a:spcBef>
              <a:buNone/>
            </a:pPr>
            <a:r>
              <a:rPr lang="en-US" sz="2800" dirty="0" smtClean="0"/>
              <a:t>drug testing provision of the</a:t>
            </a:r>
          </a:p>
          <a:p>
            <a:pPr marL="0" indent="0" algn="ctr">
              <a:spcBef>
                <a:spcPts val="0"/>
              </a:spcBef>
              <a:buNone/>
            </a:pPr>
            <a:r>
              <a:rPr lang="en-US" sz="2800" dirty="0" smtClean="0"/>
              <a:t>Stephen </a:t>
            </a:r>
            <a:r>
              <a:rPr lang="en-US" sz="2800" dirty="0" err="1" smtClean="0"/>
              <a:t>Komninos</a:t>
            </a:r>
            <a:r>
              <a:rPr lang="en-US" sz="2800" dirty="0" smtClean="0"/>
              <a:t>’ Law </a:t>
            </a:r>
          </a:p>
          <a:p>
            <a:pPr marL="0" indent="0" algn="ctr">
              <a:spcBef>
                <a:spcPts val="0"/>
              </a:spcBef>
              <a:buNone/>
            </a:pPr>
            <a:r>
              <a:rPr lang="en-US" sz="2800" dirty="0"/>
              <a:t>a</a:t>
            </a:r>
            <a:r>
              <a:rPr lang="en-US" sz="2800" dirty="0" smtClean="0"/>
              <a:t>nd will also check for compliance with the other elements of the law  during inspections</a:t>
            </a:r>
          </a:p>
          <a:p>
            <a:pPr marL="0" indent="0">
              <a:spcBef>
                <a:spcPts val="0"/>
              </a:spcBef>
              <a:buNone/>
            </a:pPr>
            <a:endParaRPr lang="en-US" sz="2500" dirty="0" smtClean="0"/>
          </a:p>
          <a:p>
            <a:pPr lvl="1">
              <a:spcBef>
                <a:spcPts val="0"/>
              </a:spcBef>
              <a:buClr>
                <a:schemeClr val="accent3">
                  <a:lumMod val="75000"/>
                </a:schemeClr>
              </a:buClr>
              <a:buFont typeface="Arial" pitchFamily="34" charset="0"/>
              <a:buChar char="•"/>
            </a:pPr>
            <a:endParaRPr lang="en-US" dirty="0" smtClean="0"/>
          </a:p>
          <a:p>
            <a:pPr marL="0" indent="0">
              <a:spcBef>
                <a:spcPts val="0"/>
              </a:spcBef>
              <a:buNone/>
            </a:pPr>
            <a:endParaRPr lang="en-US" dirty="0" smtClean="0"/>
          </a:p>
          <a:p>
            <a:pPr marL="274638" lvl="1" indent="0">
              <a:spcBef>
                <a:spcPts val="0"/>
              </a:spcBef>
              <a:buNone/>
            </a:pPr>
            <a:endParaRPr lang="en-US" dirty="0"/>
          </a:p>
          <a:p>
            <a:pPr lvl="1">
              <a:spcBef>
                <a:spcPts val="0"/>
              </a:spcBef>
            </a:pPr>
            <a:endParaRPr lang="en-US" dirty="0" smtClean="0"/>
          </a:p>
          <a:p>
            <a:pPr marL="0" indent="0">
              <a:spcBef>
                <a:spcPts val="0"/>
              </a:spcBef>
              <a:buNone/>
            </a:pPr>
            <a:endParaRPr lang="en-US" dirty="0"/>
          </a:p>
          <a:p>
            <a:pPr marL="171450" indent="-171450">
              <a:spcBef>
                <a:spcPts val="0"/>
              </a:spcBef>
              <a:buFont typeface="Arial" pitchFamily="34" charset="0"/>
              <a:buChar char="•"/>
            </a:pPr>
            <a:endParaRPr lang="en-US" sz="2000" dirty="0"/>
          </a:p>
        </p:txBody>
      </p:sp>
      <p:sp>
        <p:nvSpPr>
          <p:cNvPr id="5" name="Slide Number Placeholder 4"/>
          <p:cNvSpPr>
            <a:spLocks noGrp="1"/>
          </p:cNvSpPr>
          <p:nvPr>
            <p:ph type="sldNum" sz="quarter" idx="12"/>
          </p:nvPr>
        </p:nvSpPr>
        <p:spPr/>
        <p:txBody>
          <a:bodyPr/>
          <a:lstStyle/>
          <a:p>
            <a:fld id="{92212B76-B289-4FDE-B815-2CEF4D22B3EC}" type="slidenum">
              <a:rPr lang="en-US" smtClean="0"/>
              <a:t>23</a:t>
            </a:fld>
            <a:endParaRPr lang="en-US"/>
          </a:p>
        </p:txBody>
      </p:sp>
    </p:spTree>
    <p:extLst>
      <p:ext uri="{BB962C8B-B14F-4D97-AF65-F5344CB8AC3E}">
        <p14:creationId xmlns:p14="http://schemas.microsoft.com/office/powerpoint/2010/main" val="1126080402"/>
      </p:ext>
    </p:extLst>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Office of Licensing – Oversight and Monitoring</a:t>
            </a:r>
          </a:p>
        </p:txBody>
      </p:sp>
      <p:sp>
        <p:nvSpPr>
          <p:cNvPr id="3" name="Content Placeholder 2"/>
          <p:cNvSpPr>
            <a:spLocks noGrp="1"/>
          </p:cNvSpPr>
          <p:nvPr>
            <p:ph sz="quarter" idx="1"/>
          </p:nvPr>
        </p:nvSpPr>
        <p:spPr>
          <a:xfrm>
            <a:off x="301752" y="1527048"/>
            <a:ext cx="8503920" cy="4854702"/>
          </a:xfrm>
        </p:spPr>
        <p:txBody>
          <a:bodyPr/>
          <a:lstStyle/>
          <a:p>
            <a:pPr>
              <a:spcBef>
                <a:spcPts val="0"/>
              </a:spcBef>
              <a:buSzPct val="100000"/>
              <a:buFont typeface="Arial" pitchFamily="34" charset="0"/>
              <a:buChar char="•"/>
            </a:pPr>
            <a:r>
              <a:rPr lang="en-US" sz="3200" dirty="0" smtClean="0"/>
              <a:t>For drug testing compliance, the Office of Licensing will:</a:t>
            </a:r>
          </a:p>
          <a:p>
            <a:pPr marL="0" indent="0">
              <a:spcBef>
                <a:spcPts val="0"/>
              </a:spcBef>
              <a:buSzPct val="100000"/>
              <a:buNone/>
            </a:pPr>
            <a:endParaRPr lang="en-US" sz="3200" dirty="0" smtClean="0"/>
          </a:p>
          <a:p>
            <a:pPr lvl="1">
              <a:spcBef>
                <a:spcPts val="0"/>
              </a:spcBef>
              <a:buClr>
                <a:schemeClr val="accent3">
                  <a:lumMod val="75000"/>
                </a:schemeClr>
              </a:buClr>
              <a:buFont typeface="Wingdings" pitchFamily="2" charset="2"/>
              <a:buChar char="§"/>
            </a:pPr>
            <a:r>
              <a:rPr lang="en-US" sz="2800" dirty="0" smtClean="0"/>
              <a:t>Conduct a </a:t>
            </a:r>
            <a:r>
              <a:rPr lang="en-US" sz="2800" dirty="0"/>
              <a:t>review of the provider’s policy and procedure on drug testing</a:t>
            </a:r>
          </a:p>
          <a:p>
            <a:pPr lvl="2">
              <a:spcBef>
                <a:spcPts val="0"/>
              </a:spcBef>
              <a:buClr>
                <a:schemeClr val="accent3">
                  <a:lumMod val="75000"/>
                </a:schemeClr>
              </a:buClr>
              <a:buFont typeface="Arial" pitchFamily="34" charset="0"/>
              <a:buChar char="•"/>
            </a:pPr>
            <a:r>
              <a:rPr lang="en-US" sz="2800" dirty="0"/>
              <a:t>Policy must include a provision that the provider notifies staff of  all drug testing </a:t>
            </a:r>
            <a:r>
              <a:rPr lang="en-US" sz="2800" dirty="0" smtClean="0"/>
              <a:t>requirements</a:t>
            </a:r>
          </a:p>
          <a:p>
            <a:pPr marL="274638" lvl="1" indent="0">
              <a:spcBef>
                <a:spcPts val="0"/>
              </a:spcBef>
              <a:buClr>
                <a:schemeClr val="accent3">
                  <a:lumMod val="75000"/>
                </a:schemeClr>
              </a:buClr>
              <a:buNone/>
            </a:pPr>
            <a:endParaRPr lang="en-US" sz="2800" dirty="0"/>
          </a:p>
          <a:p>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24</a:t>
            </a:fld>
            <a:endParaRPr lang="en-US"/>
          </a:p>
        </p:txBody>
      </p:sp>
    </p:spTree>
    <p:extLst>
      <p:ext uri="{BB962C8B-B14F-4D97-AF65-F5344CB8AC3E}">
        <p14:creationId xmlns:p14="http://schemas.microsoft.com/office/powerpoint/2010/main" val="3288945522"/>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Office of Licensing – Oversight and Monitoring </a:t>
            </a:r>
            <a:endParaRPr lang="en-US" sz="2800" dirty="0"/>
          </a:p>
        </p:txBody>
      </p:sp>
      <p:sp>
        <p:nvSpPr>
          <p:cNvPr id="3" name="Content Placeholder 2"/>
          <p:cNvSpPr>
            <a:spLocks noGrp="1"/>
          </p:cNvSpPr>
          <p:nvPr>
            <p:ph sz="quarter" idx="1"/>
          </p:nvPr>
        </p:nvSpPr>
        <p:spPr/>
        <p:txBody>
          <a:bodyPr/>
          <a:lstStyle/>
          <a:p>
            <a:pPr marL="171450" lvl="0" indent="-171450">
              <a:spcBef>
                <a:spcPts val="0"/>
              </a:spcBef>
              <a:buClr>
                <a:schemeClr val="accent3">
                  <a:lumMod val="75000"/>
                </a:schemeClr>
              </a:buClr>
              <a:buFont typeface="Arial" pitchFamily="34" charset="0"/>
              <a:buChar char="•"/>
            </a:pPr>
            <a:r>
              <a:rPr lang="en-US" dirty="0" smtClean="0"/>
              <a:t>Additionally, the Office of Licensing will check </a:t>
            </a:r>
            <a:r>
              <a:rPr lang="en-US" dirty="0"/>
              <a:t>for documentation that the provisions of the law were implemented and check for</a:t>
            </a:r>
            <a:r>
              <a:rPr lang="en-US" dirty="0" smtClean="0"/>
              <a:t>:</a:t>
            </a:r>
          </a:p>
          <a:p>
            <a:pPr marL="0" lvl="0" indent="0">
              <a:spcBef>
                <a:spcPts val="0"/>
              </a:spcBef>
              <a:buClr>
                <a:schemeClr val="accent3">
                  <a:lumMod val="75000"/>
                </a:schemeClr>
              </a:buClr>
              <a:buNone/>
            </a:pPr>
            <a:endParaRPr lang="en-US" dirty="0"/>
          </a:p>
          <a:p>
            <a:pPr marL="628650" lvl="1" indent="-171450">
              <a:spcBef>
                <a:spcPts val="0"/>
              </a:spcBef>
              <a:buClr>
                <a:schemeClr val="accent3">
                  <a:lumMod val="75000"/>
                </a:schemeClr>
              </a:buClr>
              <a:buFont typeface="Wingdings" pitchFamily="2" charset="2"/>
              <a:buChar char="§"/>
            </a:pPr>
            <a:r>
              <a:rPr lang="en-US" sz="2400" dirty="0"/>
              <a:t>Evidence that employees hired after May 1, 2018, were drug tested</a:t>
            </a:r>
          </a:p>
          <a:p>
            <a:pPr marL="628650" lvl="1" indent="-171450">
              <a:spcBef>
                <a:spcPts val="0"/>
              </a:spcBef>
              <a:buClr>
                <a:schemeClr val="accent3">
                  <a:lumMod val="75000"/>
                </a:schemeClr>
              </a:buClr>
              <a:buFont typeface="Wingdings" pitchFamily="2" charset="2"/>
              <a:buChar char="§"/>
            </a:pPr>
            <a:r>
              <a:rPr lang="en-US" sz="2400" dirty="0"/>
              <a:t>Evidence of  compliance regarding random testing </a:t>
            </a:r>
          </a:p>
          <a:p>
            <a:pPr marL="628650" lvl="1" indent="-171450">
              <a:spcBef>
                <a:spcPts val="0"/>
              </a:spcBef>
              <a:buClr>
                <a:schemeClr val="accent3">
                  <a:lumMod val="75000"/>
                </a:schemeClr>
              </a:buClr>
              <a:buFont typeface="Wingdings" pitchFamily="2" charset="2"/>
              <a:buChar char="§"/>
            </a:pPr>
            <a:r>
              <a:rPr lang="en-US" sz="2400" dirty="0"/>
              <a:t>Evidence of compliance regarding drug testing for cause</a:t>
            </a:r>
          </a:p>
          <a:p>
            <a:pPr marL="628650" lvl="1" indent="-171450">
              <a:spcBef>
                <a:spcPts val="0"/>
              </a:spcBef>
              <a:buClr>
                <a:schemeClr val="accent3">
                  <a:lumMod val="75000"/>
                </a:schemeClr>
              </a:buClr>
              <a:buFont typeface="Wingdings" pitchFamily="2" charset="2"/>
              <a:buChar char="§"/>
            </a:pPr>
            <a:r>
              <a:rPr lang="en-US" sz="2400" dirty="0"/>
              <a:t>Evidence of action taken for unlawful use of controlled dangerous substances</a:t>
            </a:r>
          </a:p>
        </p:txBody>
      </p:sp>
      <p:sp>
        <p:nvSpPr>
          <p:cNvPr id="4" name="Slide Number Placeholder 3"/>
          <p:cNvSpPr>
            <a:spLocks noGrp="1"/>
          </p:cNvSpPr>
          <p:nvPr>
            <p:ph type="sldNum" sz="quarter" idx="12"/>
          </p:nvPr>
        </p:nvSpPr>
        <p:spPr/>
        <p:txBody>
          <a:bodyPr/>
          <a:lstStyle/>
          <a:p>
            <a:fld id="{92212B76-B289-4FDE-B815-2CEF4D22B3EC}" type="slidenum">
              <a:rPr lang="en-US" smtClean="0"/>
              <a:t>25</a:t>
            </a:fld>
            <a:endParaRPr lang="en-US"/>
          </a:p>
        </p:txBody>
      </p:sp>
    </p:spTree>
    <p:extLst>
      <p:ext uri="{BB962C8B-B14F-4D97-AF65-F5344CB8AC3E}">
        <p14:creationId xmlns:p14="http://schemas.microsoft.com/office/powerpoint/2010/main" val="1909771042"/>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Next Steps</a:t>
            </a:r>
            <a:endParaRPr lang="en-US" sz="3200" dirty="0"/>
          </a:p>
        </p:txBody>
      </p:sp>
      <p:sp>
        <p:nvSpPr>
          <p:cNvPr id="3" name="Content Placeholder 2"/>
          <p:cNvSpPr>
            <a:spLocks noGrp="1"/>
          </p:cNvSpPr>
          <p:nvPr>
            <p:ph sz="quarter" idx="1"/>
          </p:nvPr>
        </p:nvSpPr>
        <p:spPr/>
        <p:txBody>
          <a:bodyPr/>
          <a:lstStyle/>
          <a:p>
            <a:pPr>
              <a:buSzPct val="100000"/>
              <a:buFont typeface="Arial" pitchFamily="34" charset="0"/>
              <a:buChar char="•"/>
            </a:pPr>
            <a:r>
              <a:rPr lang="en-US" sz="2400" dirty="0" smtClean="0"/>
              <a:t>The law requires that providers notify staff regarding the provisions of the law related to drug testing  </a:t>
            </a:r>
          </a:p>
          <a:p>
            <a:pPr>
              <a:buSzPct val="100000"/>
              <a:buFont typeface="Arial" pitchFamily="34" charset="0"/>
              <a:buChar char="•"/>
            </a:pPr>
            <a:r>
              <a:rPr lang="en-US" sz="2400" dirty="0" smtClean="0"/>
              <a:t>Providers will receive an</a:t>
            </a:r>
            <a:r>
              <a:rPr lang="en-US" sz="2400" b="1" dirty="0" smtClean="0"/>
              <a:t> i3screen</a:t>
            </a:r>
            <a:r>
              <a:rPr lang="en-US" sz="2400" dirty="0" smtClean="0"/>
              <a:t> username and password via a separate communication</a:t>
            </a:r>
          </a:p>
          <a:p>
            <a:pPr>
              <a:buSzPct val="100000"/>
              <a:buFont typeface="Arial" pitchFamily="34" charset="0"/>
              <a:buChar char="•"/>
            </a:pPr>
            <a:r>
              <a:rPr lang="en-US" sz="2400" dirty="0" smtClean="0"/>
              <a:t>Upcoming training </a:t>
            </a:r>
            <a:r>
              <a:rPr lang="en-US" sz="2400" dirty="0" smtClean="0"/>
              <a:t>webinar for:</a:t>
            </a:r>
          </a:p>
          <a:p>
            <a:pPr lvl="1">
              <a:buClr>
                <a:schemeClr val="accent3">
                  <a:lumMod val="75000"/>
                </a:schemeClr>
              </a:buClr>
              <a:buFont typeface="Wingdings" pitchFamily="2" charset="2"/>
              <a:buChar char="§"/>
            </a:pPr>
            <a:r>
              <a:rPr lang="en-US" sz="2400" dirty="0" smtClean="0"/>
              <a:t> </a:t>
            </a:r>
            <a:r>
              <a:rPr lang="en-US" sz="2600" dirty="0" smtClean="0"/>
              <a:t>account set-up</a:t>
            </a:r>
          </a:p>
          <a:p>
            <a:pPr lvl="1">
              <a:buClr>
                <a:schemeClr val="accent3">
                  <a:lumMod val="75000"/>
                </a:schemeClr>
              </a:buClr>
              <a:buFont typeface="Wingdings" pitchFamily="2" charset="2"/>
              <a:buChar char="§"/>
            </a:pPr>
            <a:r>
              <a:rPr lang="en-US" sz="2600" dirty="0" smtClean="0"/>
              <a:t> random sample  process</a:t>
            </a:r>
          </a:p>
          <a:p>
            <a:pPr>
              <a:buSzPct val="100000"/>
              <a:buFont typeface="Arial" pitchFamily="34" charset="0"/>
              <a:buChar char="•"/>
            </a:pPr>
            <a:r>
              <a:rPr lang="en-US" sz="2400" dirty="0" smtClean="0"/>
              <a:t>Training dates are:</a:t>
            </a:r>
          </a:p>
          <a:p>
            <a:pPr lvl="1">
              <a:buClr>
                <a:schemeClr val="accent3"/>
              </a:buClr>
              <a:buSzPct val="100000"/>
              <a:buFont typeface="Wingdings" pitchFamily="2" charset="2"/>
              <a:buChar char="§"/>
            </a:pPr>
            <a:r>
              <a:rPr lang="en-US" dirty="0" smtClean="0"/>
              <a:t>06/19/18 at 2:00 p.m., a</a:t>
            </a:r>
            <a:r>
              <a:rPr lang="en-US" dirty="0" smtClean="0"/>
              <a:t>nd </a:t>
            </a:r>
          </a:p>
          <a:p>
            <a:pPr lvl="1">
              <a:buClr>
                <a:schemeClr val="accent3"/>
              </a:buClr>
              <a:buSzPct val="100000"/>
              <a:buFont typeface="Wingdings" pitchFamily="2" charset="2"/>
              <a:buChar char="§"/>
            </a:pPr>
            <a:r>
              <a:rPr lang="en-US" dirty="0" smtClean="0"/>
              <a:t>06/20/18, at 11:00 a.m.</a:t>
            </a:r>
            <a:endParaRPr lang="en-US" dirty="0" smtClean="0"/>
          </a:p>
          <a:p>
            <a:pPr lvl="2">
              <a:buClr>
                <a:schemeClr val="accent3"/>
              </a:buClr>
              <a:buFont typeface="Wingdings" pitchFamily="2" charset="2"/>
              <a:buChar char="§"/>
            </a:pPr>
            <a:endParaRPr lang="en-US" dirty="0" smtClean="0"/>
          </a:p>
          <a:p>
            <a:pPr marL="274638" lvl="1" indent="0">
              <a:spcBef>
                <a:spcPts val="0"/>
              </a:spcBef>
              <a:buNone/>
            </a:pPr>
            <a:endParaRPr lang="en-US"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26</a:t>
            </a:fld>
            <a:endParaRPr lang="en-US"/>
          </a:p>
        </p:txBody>
      </p:sp>
    </p:spTree>
    <p:extLst>
      <p:ext uri="{BB962C8B-B14F-4D97-AF65-F5344CB8AC3E}">
        <p14:creationId xmlns:p14="http://schemas.microsoft.com/office/powerpoint/2010/main" val="1676135295"/>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Next Steps</a:t>
            </a:r>
            <a:endParaRPr lang="en-US" sz="3200" dirty="0"/>
          </a:p>
        </p:txBody>
      </p:sp>
      <p:sp>
        <p:nvSpPr>
          <p:cNvPr id="3" name="Content Placeholder 2"/>
          <p:cNvSpPr>
            <a:spLocks noGrp="1"/>
          </p:cNvSpPr>
          <p:nvPr>
            <p:ph sz="quarter" idx="1"/>
          </p:nvPr>
        </p:nvSpPr>
        <p:spPr/>
        <p:txBody>
          <a:bodyPr/>
          <a:lstStyle/>
          <a:p>
            <a:r>
              <a:rPr lang="en-US" sz="2800" dirty="0" smtClean="0"/>
              <a:t>Providers should be begin </a:t>
            </a:r>
            <a:r>
              <a:rPr lang="en-US" sz="2800" dirty="0"/>
              <a:t>pre-employment drug testing June 15, 2018</a:t>
            </a:r>
          </a:p>
          <a:p>
            <a:endParaRPr lang="en-US" sz="2800" dirty="0"/>
          </a:p>
          <a:p>
            <a:pPr>
              <a:spcBef>
                <a:spcPts val="0"/>
              </a:spcBef>
            </a:pPr>
            <a:r>
              <a:rPr lang="en-US" sz="2800" dirty="0"/>
              <a:t>All employees hired between May 1, </a:t>
            </a:r>
            <a:r>
              <a:rPr lang="en-US" sz="2800" dirty="0" smtClean="0"/>
              <a:t>2018, </a:t>
            </a:r>
            <a:r>
              <a:rPr lang="en-US" sz="2800" dirty="0"/>
              <a:t>and June 14, </a:t>
            </a:r>
            <a:r>
              <a:rPr lang="en-US" sz="2800" dirty="0" smtClean="0"/>
              <a:t>2018, should </a:t>
            </a:r>
            <a:r>
              <a:rPr lang="en-US" sz="2800" dirty="0"/>
              <a:t>submit to a drug test </a:t>
            </a:r>
            <a:r>
              <a:rPr lang="en-US" sz="2800" dirty="0" smtClean="0"/>
              <a:t>as soon as possible </a:t>
            </a:r>
          </a:p>
          <a:p>
            <a:pPr>
              <a:spcBef>
                <a:spcPts val="0"/>
              </a:spcBef>
            </a:pPr>
            <a:endParaRPr lang="en-US" sz="2800" dirty="0"/>
          </a:p>
          <a:p>
            <a:pPr>
              <a:spcBef>
                <a:spcPts val="0"/>
              </a:spcBef>
            </a:pPr>
            <a:r>
              <a:rPr lang="en-US" sz="2800" dirty="0"/>
              <a:t>Providers must maintain updated rosters of existing </a:t>
            </a:r>
            <a:r>
              <a:rPr lang="en-US" sz="2800" dirty="0" smtClean="0"/>
              <a:t>staff </a:t>
            </a:r>
            <a:endParaRPr lang="en-US" sz="2800" dirty="0"/>
          </a:p>
          <a:p>
            <a:pPr>
              <a:spcBef>
                <a:spcPts val="0"/>
              </a:spcBef>
            </a:pPr>
            <a:endParaRPr lang="en-US" sz="2800" dirty="0"/>
          </a:p>
          <a:p>
            <a:pPr marL="0" indent="0">
              <a:buNone/>
            </a:pPr>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27</a:t>
            </a:fld>
            <a:endParaRPr lang="en-US"/>
          </a:p>
        </p:txBody>
      </p:sp>
    </p:spTree>
    <p:extLst>
      <p:ext uri="{BB962C8B-B14F-4D97-AF65-F5344CB8AC3E}">
        <p14:creationId xmlns:p14="http://schemas.microsoft.com/office/powerpoint/2010/main" val="2489061771"/>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Next Steps</a:t>
            </a:r>
            <a:endParaRPr lang="en-US" sz="3200" dirty="0"/>
          </a:p>
        </p:txBody>
      </p:sp>
      <p:sp>
        <p:nvSpPr>
          <p:cNvPr id="3" name="Content Placeholder 2"/>
          <p:cNvSpPr>
            <a:spLocks noGrp="1"/>
          </p:cNvSpPr>
          <p:nvPr>
            <p:ph sz="quarter" idx="1"/>
          </p:nvPr>
        </p:nvSpPr>
        <p:spPr/>
        <p:txBody>
          <a:bodyPr/>
          <a:lstStyle/>
          <a:p>
            <a:pPr marL="0" indent="0" algn="ctr">
              <a:buNone/>
            </a:pPr>
            <a:r>
              <a:rPr lang="en-US" dirty="0" smtClean="0"/>
              <a:t>DHS is working to update regulations and various policies affected by the enactment of the Stephen </a:t>
            </a:r>
            <a:r>
              <a:rPr lang="en-US" dirty="0" err="1" smtClean="0"/>
              <a:t>Komninos</a:t>
            </a:r>
            <a:r>
              <a:rPr lang="en-US" dirty="0" smtClean="0"/>
              <a:t>’ Law, including the provisions related to drug testing</a:t>
            </a:r>
          </a:p>
          <a:p>
            <a:pPr lvl="0"/>
            <a:r>
              <a:rPr lang="en-US" sz="1700" dirty="0" smtClean="0"/>
              <a:t>N.J.A.C</a:t>
            </a:r>
            <a:r>
              <a:rPr lang="en-US" sz="1700" dirty="0"/>
              <a:t>. 10:44A - Standards for Community Residences For Individuals With Developmental Disabilities</a:t>
            </a:r>
          </a:p>
          <a:p>
            <a:pPr lvl="0"/>
            <a:r>
              <a:rPr lang="en-US" sz="1700" dirty="0"/>
              <a:t>N.J.A.C. 10:44B - Manual of Standards For Community Care Residences</a:t>
            </a:r>
          </a:p>
          <a:p>
            <a:pPr lvl="0"/>
            <a:r>
              <a:rPr lang="en-US" sz="1700" dirty="0"/>
              <a:t>N.J.A.C. 10:44C - Standards For Community Residences For Persons with Head Injuries</a:t>
            </a:r>
          </a:p>
          <a:p>
            <a:pPr lvl="0"/>
            <a:r>
              <a:rPr lang="en-US" sz="1700" dirty="0"/>
              <a:t>N.J.A.C. 1044D - Central Registry of Offenders Against Individuals With Developmental Disabilities </a:t>
            </a:r>
          </a:p>
          <a:p>
            <a:pPr lvl="0"/>
            <a:r>
              <a:rPr lang="en-US" sz="1700" dirty="0"/>
              <a:t>Amendments to Department Administrative Orders,  Division Circulars and other internal </a:t>
            </a:r>
            <a:r>
              <a:rPr lang="en-US" sz="1700" dirty="0" smtClean="0"/>
              <a:t>policies</a:t>
            </a:r>
            <a:endParaRPr lang="en-US" sz="1700" dirty="0"/>
          </a:p>
          <a:p>
            <a:pPr marL="0" indent="0" algn="ctr">
              <a:buNone/>
            </a:pPr>
            <a:endParaRPr lang="en-US" sz="1600" dirty="0"/>
          </a:p>
        </p:txBody>
      </p:sp>
      <p:sp>
        <p:nvSpPr>
          <p:cNvPr id="4" name="Slide Number Placeholder 3"/>
          <p:cNvSpPr>
            <a:spLocks noGrp="1"/>
          </p:cNvSpPr>
          <p:nvPr>
            <p:ph type="sldNum" sz="quarter" idx="12"/>
          </p:nvPr>
        </p:nvSpPr>
        <p:spPr/>
        <p:txBody>
          <a:bodyPr/>
          <a:lstStyle/>
          <a:p>
            <a:fld id="{92212B76-B289-4FDE-B815-2CEF4D22B3EC}" type="slidenum">
              <a:rPr lang="en-US" smtClean="0"/>
              <a:t>28</a:t>
            </a:fld>
            <a:endParaRPr lang="en-US"/>
          </a:p>
        </p:txBody>
      </p:sp>
    </p:spTree>
    <p:extLst>
      <p:ext uri="{BB962C8B-B14F-4D97-AF65-F5344CB8AC3E}">
        <p14:creationId xmlns:p14="http://schemas.microsoft.com/office/powerpoint/2010/main" val="394232223"/>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94335" y="228600"/>
            <a:ext cx="8534400" cy="758825"/>
          </a:xfrm>
        </p:spPr>
        <p:txBody>
          <a:bodyPr anchor="t"/>
          <a:lstStyle/>
          <a:p>
            <a:r>
              <a:rPr lang="en-US" sz="3200" dirty="0" smtClean="0"/>
              <a:t>Questions/Additional Information</a:t>
            </a:r>
            <a:r>
              <a:rPr lang="en-US" sz="4400" dirty="0" smtClean="0"/>
              <a:t/>
            </a:r>
            <a:br>
              <a:rPr lang="en-US" sz="4400" dirty="0" smtClean="0"/>
            </a:br>
            <a:endParaRPr lang="en-US" dirty="0"/>
          </a:p>
        </p:txBody>
      </p:sp>
      <p:sp>
        <p:nvSpPr>
          <p:cNvPr id="3" name="Content Placeholder 2"/>
          <p:cNvSpPr>
            <a:spLocks noGrp="1"/>
          </p:cNvSpPr>
          <p:nvPr>
            <p:ph sz="quarter" idx="1"/>
          </p:nvPr>
        </p:nvSpPr>
        <p:spPr/>
        <p:txBody>
          <a:bodyPr anchor="t"/>
          <a:lstStyle/>
          <a:p>
            <a:pPr marL="0" indent="0" algn="ctr">
              <a:buNone/>
            </a:pPr>
            <a:endParaRPr lang="en-US" sz="2400" dirty="0" smtClean="0"/>
          </a:p>
          <a:p>
            <a:pPr marL="0" indent="0" algn="ctr">
              <a:buNone/>
            </a:pPr>
            <a:r>
              <a:rPr lang="en-US" sz="2400" dirty="0" smtClean="0"/>
              <a:t>Questions can be emailed to:</a:t>
            </a:r>
          </a:p>
          <a:p>
            <a:pPr marL="0" indent="0" algn="ctr">
              <a:buNone/>
            </a:pPr>
            <a:r>
              <a:rPr lang="en-US" sz="2000" u="sng" dirty="0" smtClean="0">
                <a:solidFill>
                  <a:srgbClr val="FF0000"/>
                </a:solidFill>
                <a:hlinkClick r:id="rId3"/>
              </a:rPr>
              <a:t>DHS-SKLAW.OPIA@dhs.state.nj.us</a:t>
            </a:r>
            <a:endParaRPr lang="en-US" sz="800" dirty="0" smtClean="0"/>
          </a:p>
          <a:p>
            <a:pPr marL="0" indent="0" algn="ctr">
              <a:buNone/>
            </a:pPr>
            <a:r>
              <a:rPr lang="en-US" sz="2000" i="1" dirty="0" smtClean="0"/>
              <a:t> The New Jersey Department of Human Services</a:t>
            </a:r>
          </a:p>
          <a:p>
            <a:pPr marL="0" indent="0">
              <a:buNone/>
            </a:pPr>
            <a:endParaRPr lang="en-US" dirty="0" smtClean="0"/>
          </a:p>
          <a:p>
            <a:pPr marL="0" indent="0" algn="ctr">
              <a:buNone/>
            </a:pPr>
            <a:r>
              <a:rPr lang="en-US" sz="2500" dirty="0" smtClean="0"/>
              <a:t>Additional information can be found on the DHS website:</a:t>
            </a:r>
          </a:p>
          <a:p>
            <a:pPr marL="0" indent="0" algn="ctr">
              <a:buNone/>
            </a:pPr>
            <a:endParaRPr lang="en-US" sz="2500" dirty="0"/>
          </a:p>
          <a:p>
            <a:pPr marL="0" indent="0">
              <a:buNone/>
            </a:pPr>
            <a:r>
              <a:rPr lang="en-US" dirty="0" smtClean="0">
                <a:hlinkClick r:id="rId4"/>
              </a:rPr>
              <a:t>http</a:t>
            </a:r>
            <a:r>
              <a:rPr lang="en-US" dirty="0">
                <a:hlinkClick r:id="rId4"/>
              </a:rPr>
              <a:t>://</a:t>
            </a:r>
            <a:r>
              <a:rPr lang="en-US" dirty="0" smtClean="0">
                <a:hlinkClick r:id="rId4"/>
              </a:rPr>
              <a:t>www.state.nj.us/humanservices/home/skl.html</a:t>
            </a:r>
            <a:endParaRPr lang="en-US" dirty="0" smtClean="0"/>
          </a:p>
          <a:p>
            <a:pPr marL="0" indent="0" algn="ctr">
              <a:buNone/>
            </a:pPr>
            <a:r>
              <a:rPr lang="en-US" dirty="0" smtClean="0"/>
              <a:t>Thank you.</a:t>
            </a:r>
          </a:p>
          <a:p>
            <a:pPr marL="0" indent="0">
              <a:buNone/>
            </a:pPr>
            <a:endParaRPr lang="en-US" dirty="0"/>
          </a:p>
        </p:txBody>
      </p:sp>
      <p:sp>
        <p:nvSpPr>
          <p:cNvPr id="2" name="Slide Number Placeholder 1"/>
          <p:cNvSpPr>
            <a:spLocks noGrp="1"/>
          </p:cNvSpPr>
          <p:nvPr>
            <p:ph type="sldNum" sz="quarter" idx="12"/>
          </p:nvPr>
        </p:nvSpPr>
        <p:spPr/>
        <p:txBody>
          <a:bodyPr/>
          <a:lstStyle/>
          <a:p>
            <a:fld id="{92212B76-B289-4FDE-B815-2CEF4D22B3EC}" type="slidenum">
              <a:rPr lang="en-US" smtClean="0"/>
              <a:t>29</a:t>
            </a:fld>
            <a:endParaRPr lang="en-US" dirty="0"/>
          </a:p>
        </p:txBody>
      </p:sp>
      <p:pic>
        <p:nvPicPr>
          <p:cNvPr id="4" name="Picture 3" descr="New Jersey State Seal "/>
          <p:cNvPicPr/>
          <p:nvPr/>
        </p:nvPicPr>
        <p:blipFill>
          <a:blip r:embed="rId5">
            <a:extLst>
              <a:ext uri="{28A0092B-C50C-407E-A947-70E740481C1C}">
                <a14:useLocalDpi xmlns:a14="http://schemas.microsoft.com/office/drawing/2010/main" val="0"/>
              </a:ext>
            </a:extLst>
          </a:blip>
          <a:srcRect/>
          <a:stretch>
            <a:fillRect/>
          </a:stretch>
        </p:blipFill>
        <p:spPr bwMode="auto">
          <a:xfrm>
            <a:off x="394335" y="5708467"/>
            <a:ext cx="859699" cy="809899"/>
          </a:xfrm>
          <a:prstGeom prst="rect">
            <a:avLst/>
          </a:prstGeom>
          <a:noFill/>
          <a:ln>
            <a:noFill/>
          </a:ln>
        </p:spPr>
      </p:pic>
      <p:sp>
        <p:nvSpPr>
          <p:cNvPr id="5" name="Rectangle 4"/>
          <p:cNvSpPr/>
          <p:nvPr/>
        </p:nvSpPr>
        <p:spPr>
          <a:xfrm>
            <a:off x="8486213" y="5774862"/>
            <a:ext cx="409086" cy="338554"/>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2212B76-B289-4FDE-B815-2CEF4D22B3EC}" type="slidenum">
              <a:rPr lang="en-US" sz="1600">
                <a:solidFill>
                  <a:srgbClr val="1B587C">
                    <a:shade val="75000"/>
                  </a:srgbClr>
                </a:solidFill>
              </a:rPr>
              <a:pPr marL="0" marR="0" lvl="0" indent="0" algn="ctr" defTabSz="914400" rtl="0" eaLnBrk="1" fontAlgn="auto" latinLnBrk="0" hangingPunct="1">
                <a:lnSpc>
                  <a:spcPct val="100000"/>
                </a:lnSpc>
                <a:spcBef>
                  <a:spcPts val="0"/>
                </a:spcBef>
                <a:spcAft>
                  <a:spcPts val="0"/>
                </a:spcAft>
                <a:buClrTx/>
                <a:buSzTx/>
                <a:buFontTx/>
                <a:buNone/>
                <a:tabLst/>
                <a:defRPr/>
              </a:pPr>
              <a:t>29</a:t>
            </a:fld>
            <a:endParaRPr lang="en-US" dirty="0"/>
          </a:p>
        </p:txBody>
      </p:sp>
    </p:spTree>
    <p:extLst>
      <p:ext uri="{BB962C8B-B14F-4D97-AF65-F5344CB8AC3E}">
        <p14:creationId xmlns:p14="http://schemas.microsoft.com/office/powerpoint/2010/main" val="3073507728"/>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3200" dirty="0" smtClean="0"/>
              <a:t>The Stephen </a:t>
            </a:r>
            <a:r>
              <a:rPr lang="en-US" sz="3200" dirty="0" err="1" smtClean="0"/>
              <a:t>Komninos</a:t>
            </a:r>
            <a:r>
              <a:rPr lang="en-US" sz="3200" dirty="0" smtClean="0"/>
              <a:t>’ Law </a:t>
            </a:r>
            <a:endParaRPr lang="en-US" sz="3200" dirty="0"/>
          </a:p>
        </p:txBody>
      </p:sp>
      <p:sp>
        <p:nvSpPr>
          <p:cNvPr id="8" name="Content Placeholder 7"/>
          <p:cNvSpPr>
            <a:spLocks noGrp="1"/>
          </p:cNvSpPr>
          <p:nvPr>
            <p:ph sz="quarter" idx="1"/>
          </p:nvPr>
        </p:nvSpPr>
        <p:spPr>
          <a:xfrm>
            <a:off x="320040" y="1794510"/>
            <a:ext cx="8503920" cy="4377690"/>
          </a:xfrm>
        </p:spPr>
        <p:txBody>
          <a:bodyPr/>
          <a:lstStyle/>
          <a:p>
            <a:r>
              <a:rPr lang="en-US" sz="2000" dirty="0" smtClean="0"/>
              <a:t>The Stephen </a:t>
            </a:r>
            <a:r>
              <a:rPr lang="en-US" sz="2000" dirty="0" err="1" smtClean="0"/>
              <a:t>Komninos</a:t>
            </a:r>
            <a:r>
              <a:rPr lang="en-US" sz="2000" dirty="0" smtClean="0"/>
              <a:t>’ </a:t>
            </a:r>
            <a:r>
              <a:rPr lang="en-US" sz="2000" dirty="0"/>
              <a:t>law, P.L.2017, </a:t>
            </a:r>
            <a:r>
              <a:rPr lang="en-US" sz="2000" dirty="0" smtClean="0"/>
              <a:t>c.238, strengthens </a:t>
            </a:r>
            <a:r>
              <a:rPr lang="en-US" sz="2000" dirty="0"/>
              <a:t>protections for individuals with </a:t>
            </a:r>
            <a:r>
              <a:rPr lang="en-US" sz="2000" dirty="0" smtClean="0"/>
              <a:t>developmental disabilities</a:t>
            </a:r>
          </a:p>
          <a:p>
            <a:pPr marL="0" indent="0">
              <a:buNone/>
            </a:pPr>
            <a:r>
              <a:rPr lang="en-US" sz="2000" dirty="0" smtClean="0"/>
              <a:t> </a:t>
            </a:r>
          </a:p>
          <a:p>
            <a:r>
              <a:rPr lang="en-US" sz="2000" b="1" dirty="0"/>
              <a:t>Effective May 1, 2018</a:t>
            </a:r>
            <a:r>
              <a:rPr lang="en-US" sz="2000" dirty="0"/>
              <a:t>, every person who is employed by any </a:t>
            </a:r>
            <a:r>
              <a:rPr lang="en-US" sz="2000" dirty="0" smtClean="0"/>
              <a:t> Department of Human Services (DHS) -funded</a:t>
            </a:r>
            <a:r>
              <a:rPr lang="en-US" sz="2000" dirty="0"/>
              <a:t>, licensed or regulated program serving adults </a:t>
            </a:r>
            <a:r>
              <a:rPr lang="en-US" sz="2000" dirty="0" smtClean="0"/>
              <a:t>with developmental disabilities </a:t>
            </a:r>
            <a:r>
              <a:rPr lang="en-US" sz="2000" dirty="0"/>
              <a:t>is subject to the requirements of this </a:t>
            </a:r>
            <a:r>
              <a:rPr lang="en-US" sz="2000" dirty="0" smtClean="0"/>
              <a:t>law. This includes programs serving individuals with a traumatic brain injury (TBI)  and camps</a:t>
            </a:r>
          </a:p>
          <a:p>
            <a:pPr marL="0" indent="0">
              <a:buNone/>
            </a:pPr>
            <a:endParaRPr lang="en-US" sz="2000" dirty="0" smtClean="0"/>
          </a:p>
          <a:p>
            <a:r>
              <a:rPr lang="en-US" sz="2000" dirty="0"/>
              <a:t>Additionally, drug testing applies to </a:t>
            </a:r>
            <a:r>
              <a:rPr lang="en-US" sz="2000" dirty="0" smtClean="0"/>
              <a:t>self-directed employees and  persons </a:t>
            </a:r>
            <a:r>
              <a:rPr lang="en-US" sz="2000" dirty="0"/>
              <a:t>working as </a:t>
            </a:r>
            <a:r>
              <a:rPr lang="en-US" sz="2000" dirty="0" smtClean="0"/>
              <a:t>volunteers</a:t>
            </a:r>
            <a:endParaRPr lang="en-US" sz="2000" dirty="0"/>
          </a:p>
          <a:p>
            <a:endParaRPr lang="en-US" sz="2400" dirty="0"/>
          </a:p>
          <a:p>
            <a:endParaRPr lang="en-US" sz="2600" dirty="0"/>
          </a:p>
        </p:txBody>
      </p:sp>
      <p:sp>
        <p:nvSpPr>
          <p:cNvPr id="3" name="Slide Number Placeholder 2"/>
          <p:cNvSpPr>
            <a:spLocks noGrp="1"/>
          </p:cNvSpPr>
          <p:nvPr>
            <p:ph type="sldNum" sz="quarter" idx="12"/>
          </p:nvPr>
        </p:nvSpPr>
        <p:spPr/>
        <p:txBody>
          <a:bodyPr/>
          <a:lstStyle/>
          <a:p>
            <a:fld id="{92212B76-B289-4FDE-B815-2CEF4D22B3EC}" type="slidenum">
              <a:rPr lang="en-US" smtClean="0"/>
              <a:t>3</a:t>
            </a:fld>
            <a:endParaRPr lang="en-US"/>
          </a:p>
        </p:txBody>
      </p:sp>
    </p:spTree>
    <p:extLst>
      <p:ext uri="{BB962C8B-B14F-4D97-AF65-F5344CB8AC3E}">
        <p14:creationId xmlns:p14="http://schemas.microsoft.com/office/powerpoint/2010/main" val="1537008658"/>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Drug Testing Overview</a:t>
            </a:r>
            <a:endParaRPr lang="en-US" sz="3200" dirty="0"/>
          </a:p>
        </p:txBody>
      </p:sp>
      <p:sp>
        <p:nvSpPr>
          <p:cNvPr id="3" name="Content Placeholder 2"/>
          <p:cNvSpPr>
            <a:spLocks noGrp="1"/>
          </p:cNvSpPr>
          <p:nvPr>
            <p:ph sz="quarter" idx="1"/>
          </p:nvPr>
        </p:nvSpPr>
        <p:spPr>
          <a:xfrm>
            <a:off x="301752" y="1527048"/>
            <a:ext cx="8503920" cy="4848352"/>
          </a:xfrm>
        </p:spPr>
        <p:txBody>
          <a:bodyPr/>
          <a:lstStyle/>
          <a:p>
            <a:endParaRPr lang="en-US" sz="2800" dirty="0" smtClean="0"/>
          </a:p>
          <a:p>
            <a:r>
              <a:rPr lang="en-US" sz="2800" dirty="0" smtClean="0"/>
              <a:t>Drug testing via the DHS vendor, </a:t>
            </a:r>
            <a:r>
              <a:rPr lang="en-US" sz="2800" dirty="0" err="1" smtClean="0"/>
              <a:t>Energetix</a:t>
            </a:r>
            <a:r>
              <a:rPr lang="en-US" sz="2800" dirty="0" smtClean="0"/>
              <a:t> Corp, will commence on June 15, 2018</a:t>
            </a:r>
          </a:p>
          <a:p>
            <a:endParaRPr lang="en-US" sz="2800" dirty="0" smtClean="0"/>
          </a:p>
          <a:p>
            <a:r>
              <a:rPr lang="en-US" sz="2800" dirty="0" smtClean="0"/>
              <a:t>Testing urine for controlled, dangerous substances</a:t>
            </a:r>
          </a:p>
          <a:p>
            <a:endParaRPr lang="en-US" sz="2800" dirty="0"/>
          </a:p>
          <a:p>
            <a:pPr>
              <a:spcBef>
                <a:spcPts val="0"/>
              </a:spcBef>
            </a:pPr>
            <a:r>
              <a:rPr lang="en-US" sz="2800" dirty="0"/>
              <a:t>DHS will cover the cost </a:t>
            </a:r>
            <a:r>
              <a:rPr lang="en-US" sz="2800" dirty="0" smtClean="0"/>
              <a:t>of the test</a:t>
            </a:r>
            <a:endParaRPr lang="en-US" sz="2800" dirty="0"/>
          </a:p>
          <a:p>
            <a:pPr>
              <a:spcBef>
                <a:spcPts val="0"/>
              </a:spcBef>
            </a:pPr>
            <a:endParaRPr lang="en-US" sz="2800" dirty="0" smtClean="0"/>
          </a:p>
          <a:p>
            <a:pPr>
              <a:spcBef>
                <a:spcPts val="0"/>
              </a:spcBef>
            </a:pPr>
            <a:endParaRPr lang="en-US" sz="2400" dirty="0"/>
          </a:p>
          <a:p>
            <a:pPr marL="0" indent="0" algn="ctr">
              <a:spcBef>
                <a:spcPts val="0"/>
              </a:spcBef>
              <a:buNone/>
            </a:pPr>
            <a:endParaRPr lang="en-US" dirty="0"/>
          </a:p>
          <a:p>
            <a:pPr marL="0" indent="0" algn="ctr">
              <a:spcBef>
                <a:spcPts val="0"/>
              </a:spcBef>
              <a:buNone/>
            </a:pPr>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4</a:t>
            </a:fld>
            <a:endParaRPr lang="en-US"/>
          </a:p>
        </p:txBody>
      </p:sp>
    </p:spTree>
    <p:extLst>
      <p:ext uri="{BB962C8B-B14F-4D97-AF65-F5344CB8AC3E}">
        <p14:creationId xmlns:p14="http://schemas.microsoft.com/office/powerpoint/2010/main" val="1017742541"/>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Drug Testing Overview</a:t>
            </a:r>
            <a:endParaRPr lang="en-US" sz="3200" dirty="0"/>
          </a:p>
        </p:txBody>
      </p:sp>
      <p:sp>
        <p:nvSpPr>
          <p:cNvPr id="3" name="Content Placeholder 2"/>
          <p:cNvSpPr>
            <a:spLocks noGrp="1"/>
          </p:cNvSpPr>
          <p:nvPr>
            <p:ph sz="quarter" idx="1"/>
          </p:nvPr>
        </p:nvSpPr>
        <p:spPr/>
        <p:txBody>
          <a:bodyPr/>
          <a:lstStyle/>
          <a:p>
            <a:pPr marL="0" indent="0" algn="ctr">
              <a:spcBef>
                <a:spcPts val="0"/>
              </a:spcBef>
              <a:buNone/>
            </a:pPr>
            <a:endParaRPr lang="en-US" sz="2800" dirty="0" smtClean="0"/>
          </a:p>
          <a:p>
            <a:pPr marL="0" indent="0" algn="ctr">
              <a:spcBef>
                <a:spcPts val="0"/>
              </a:spcBef>
              <a:buNone/>
            </a:pPr>
            <a:r>
              <a:rPr lang="en-US" sz="2800" dirty="0" smtClean="0"/>
              <a:t>The </a:t>
            </a:r>
            <a:r>
              <a:rPr lang="en-US" sz="2800" dirty="0"/>
              <a:t>law requires that </a:t>
            </a:r>
            <a:endParaRPr lang="en-US" sz="2800" dirty="0" smtClean="0"/>
          </a:p>
          <a:p>
            <a:pPr marL="0" indent="0" algn="ctr">
              <a:spcBef>
                <a:spcPts val="0"/>
              </a:spcBef>
              <a:buNone/>
            </a:pPr>
            <a:r>
              <a:rPr lang="en-US" sz="2800" dirty="0" smtClean="0"/>
              <a:t>a </a:t>
            </a:r>
            <a:r>
              <a:rPr lang="en-US" sz="2800" dirty="0"/>
              <a:t>person applying for employment </a:t>
            </a:r>
            <a:endParaRPr lang="en-US" sz="2800" dirty="0" smtClean="0"/>
          </a:p>
          <a:p>
            <a:pPr marL="0" indent="0" algn="ctr">
              <a:spcBef>
                <a:spcPts val="0"/>
              </a:spcBef>
              <a:buNone/>
            </a:pPr>
            <a:r>
              <a:rPr lang="en-US" sz="2800" dirty="0" smtClean="0"/>
              <a:t>as </a:t>
            </a:r>
            <a:r>
              <a:rPr lang="en-US" sz="2800" dirty="0"/>
              <a:t>a direct care staff member </a:t>
            </a:r>
            <a:endParaRPr lang="en-US" sz="2800" dirty="0" smtClean="0"/>
          </a:p>
          <a:p>
            <a:pPr marL="0" indent="0" algn="ctr">
              <a:spcBef>
                <a:spcPts val="0"/>
              </a:spcBef>
              <a:buNone/>
            </a:pPr>
            <a:r>
              <a:rPr lang="en-US" sz="2800" dirty="0" smtClean="0"/>
              <a:t>at </a:t>
            </a:r>
            <a:r>
              <a:rPr lang="en-US" sz="2800" dirty="0"/>
              <a:t>a program, facility or living </a:t>
            </a:r>
            <a:r>
              <a:rPr lang="en-US" sz="2800" dirty="0" smtClean="0"/>
              <a:t>arrangement</a:t>
            </a:r>
          </a:p>
          <a:p>
            <a:pPr marL="0" indent="0" algn="ctr">
              <a:spcBef>
                <a:spcPts val="0"/>
              </a:spcBef>
              <a:buNone/>
            </a:pPr>
            <a:r>
              <a:rPr lang="en-US" sz="2800" dirty="0" smtClean="0"/>
              <a:t> </a:t>
            </a:r>
            <a:r>
              <a:rPr lang="en-US" sz="2800" dirty="0"/>
              <a:t>licensed or funded by the Department </a:t>
            </a:r>
            <a:endParaRPr lang="en-US" sz="2800" dirty="0" smtClean="0"/>
          </a:p>
          <a:p>
            <a:pPr marL="0" indent="0" algn="ctr">
              <a:spcBef>
                <a:spcPts val="0"/>
              </a:spcBef>
              <a:buNone/>
            </a:pPr>
            <a:r>
              <a:rPr lang="en-US" sz="2800" dirty="0" smtClean="0"/>
              <a:t>shall </a:t>
            </a:r>
            <a:r>
              <a:rPr lang="en-US" sz="2800" dirty="0"/>
              <a:t>consent to and undergo drug testing </a:t>
            </a:r>
            <a:endParaRPr lang="en-US" sz="2800" dirty="0" smtClean="0"/>
          </a:p>
          <a:p>
            <a:pPr marL="0" indent="0" algn="ctr">
              <a:spcBef>
                <a:spcPts val="0"/>
              </a:spcBef>
              <a:buNone/>
            </a:pPr>
            <a:r>
              <a:rPr lang="en-US" sz="2800" dirty="0" smtClean="0"/>
              <a:t>for </a:t>
            </a:r>
            <a:r>
              <a:rPr lang="en-US" sz="2800" dirty="0"/>
              <a:t>controlled dangerous substances </a:t>
            </a:r>
            <a:endParaRPr lang="en-US" sz="2800" dirty="0" smtClean="0"/>
          </a:p>
          <a:p>
            <a:pPr marL="0" indent="0" algn="ctr">
              <a:spcBef>
                <a:spcPts val="0"/>
              </a:spcBef>
              <a:buNone/>
            </a:pPr>
            <a:r>
              <a:rPr lang="en-US" sz="2800" dirty="0" smtClean="0"/>
              <a:t>as </a:t>
            </a:r>
            <a:r>
              <a:rPr lang="en-US" sz="2800" dirty="0"/>
              <a:t>a condition of employment</a:t>
            </a:r>
          </a:p>
          <a:p>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5</a:t>
            </a:fld>
            <a:endParaRPr lang="en-US"/>
          </a:p>
        </p:txBody>
      </p:sp>
    </p:spTree>
    <p:extLst>
      <p:ext uri="{BB962C8B-B14F-4D97-AF65-F5344CB8AC3E}">
        <p14:creationId xmlns:p14="http://schemas.microsoft.com/office/powerpoint/2010/main" val="2962563098"/>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Drug Testing Overview</a:t>
            </a:r>
            <a:endParaRPr lang="en-US" sz="3200" dirty="0"/>
          </a:p>
        </p:txBody>
      </p:sp>
      <p:sp>
        <p:nvSpPr>
          <p:cNvPr id="3" name="Content Placeholder 2"/>
          <p:cNvSpPr>
            <a:spLocks noGrp="1"/>
          </p:cNvSpPr>
          <p:nvPr>
            <p:ph sz="quarter" idx="1"/>
          </p:nvPr>
        </p:nvSpPr>
        <p:spPr>
          <a:xfrm>
            <a:off x="301752" y="1527048"/>
            <a:ext cx="8503920" cy="4949952"/>
          </a:xfrm>
        </p:spPr>
        <p:txBody>
          <a:bodyPr/>
          <a:lstStyle/>
          <a:p>
            <a:pPr>
              <a:spcBef>
                <a:spcPts val="0"/>
              </a:spcBef>
              <a:buFont typeface="Arial" pitchFamily="34" charset="0"/>
              <a:buChar char="•"/>
            </a:pPr>
            <a:endParaRPr lang="en-US" sz="2200" dirty="0" smtClean="0"/>
          </a:p>
          <a:p>
            <a:pPr>
              <a:spcBef>
                <a:spcPts val="0"/>
              </a:spcBef>
              <a:buFont typeface="Arial" pitchFamily="34" charset="0"/>
              <a:buChar char="•"/>
            </a:pPr>
            <a:r>
              <a:rPr lang="en-US" sz="2800" dirty="0" smtClean="0"/>
              <a:t>Anyone </a:t>
            </a:r>
            <a:r>
              <a:rPr lang="en-US" sz="2800" dirty="0"/>
              <a:t>refusing testing CANNOT be considered for </a:t>
            </a:r>
            <a:r>
              <a:rPr lang="en-US" sz="2800" dirty="0" smtClean="0"/>
              <a:t>employment </a:t>
            </a:r>
          </a:p>
          <a:p>
            <a:pPr>
              <a:spcBef>
                <a:spcPts val="0"/>
              </a:spcBef>
              <a:buFont typeface="Arial" pitchFamily="34" charset="0"/>
              <a:buChar char="•"/>
            </a:pPr>
            <a:endParaRPr lang="en-US" sz="2800" dirty="0"/>
          </a:p>
          <a:p>
            <a:pPr>
              <a:spcBef>
                <a:spcPts val="0"/>
              </a:spcBef>
              <a:buFont typeface="Arial" pitchFamily="34" charset="0"/>
              <a:buChar char="•"/>
            </a:pPr>
            <a:r>
              <a:rPr lang="en-US" sz="2800" dirty="0" smtClean="0"/>
              <a:t>All </a:t>
            </a:r>
            <a:r>
              <a:rPr lang="en-US" sz="2800" dirty="0"/>
              <a:t>current employees are </a:t>
            </a:r>
            <a:r>
              <a:rPr lang="en-US" sz="2800" dirty="0" smtClean="0"/>
              <a:t>now subject </a:t>
            </a:r>
            <a:r>
              <a:rPr lang="en-US" sz="2800" dirty="0"/>
              <a:t>to random testing and </a:t>
            </a:r>
            <a:r>
              <a:rPr lang="en-US" sz="2800" dirty="0" smtClean="0"/>
              <a:t>testing, “for cause”</a:t>
            </a:r>
            <a:endParaRPr lang="en-US" sz="2800" dirty="0"/>
          </a:p>
          <a:p>
            <a:pPr>
              <a:buFont typeface="Arial" pitchFamily="34" charset="0"/>
              <a:buChar char="•"/>
            </a:pPr>
            <a:endParaRPr lang="en-US" sz="2800" dirty="0" smtClean="0"/>
          </a:p>
          <a:p>
            <a:pPr>
              <a:buFont typeface="Arial" pitchFamily="34" charset="0"/>
              <a:buChar char="•"/>
            </a:pPr>
            <a:r>
              <a:rPr lang="en-US" sz="2800" dirty="0" smtClean="0"/>
              <a:t>Existing </a:t>
            </a:r>
            <a:r>
              <a:rPr lang="en-US" sz="2800" dirty="0"/>
              <a:t>employees who refuse to be tested randomly </a:t>
            </a:r>
            <a:r>
              <a:rPr lang="en-US" sz="2800" dirty="0" smtClean="0"/>
              <a:t>or, “for cause” </a:t>
            </a:r>
            <a:r>
              <a:rPr lang="en-US" sz="2800" dirty="0"/>
              <a:t>shall also be terminated from employment </a:t>
            </a:r>
          </a:p>
          <a:p>
            <a:pPr>
              <a:buFont typeface="Arial" pitchFamily="34" charset="0"/>
              <a:buChar char="•"/>
            </a:pPr>
            <a:endParaRPr lang="en-US" sz="2400" dirty="0" smtClean="0"/>
          </a:p>
          <a:p>
            <a:pPr marL="651055" lvl="1" indent="-177561">
              <a:buFont typeface="Wingdings" pitchFamily="2" charset="2"/>
              <a:buChar char="§"/>
            </a:pPr>
            <a:endParaRPr lang="en-US" dirty="0"/>
          </a:p>
          <a:p>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6</a:t>
            </a:fld>
            <a:endParaRPr lang="en-US"/>
          </a:p>
        </p:txBody>
      </p:sp>
    </p:spTree>
    <p:extLst>
      <p:ext uri="{BB962C8B-B14F-4D97-AF65-F5344CB8AC3E}">
        <p14:creationId xmlns:p14="http://schemas.microsoft.com/office/powerpoint/2010/main" val="4179400184"/>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Drug Testing Overview</a:t>
            </a:r>
            <a:endParaRPr lang="en-US" sz="3200" dirty="0"/>
          </a:p>
        </p:txBody>
      </p:sp>
      <p:sp>
        <p:nvSpPr>
          <p:cNvPr id="3" name="Content Placeholder 2"/>
          <p:cNvSpPr>
            <a:spLocks noGrp="1"/>
          </p:cNvSpPr>
          <p:nvPr>
            <p:ph sz="quarter" idx="1"/>
          </p:nvPr>
        </p:nvSpPr>
        <p:spPr>
          <a:xfrm>
            <a:off x="301752" y="1776548"/>
            <a:ext cx="8503920" cy="4192452"/>
          </a:xfrm>
        </p:spPr>
        <p:txBody>
          <a:bodyPr/>
          <a:lstStyle/>
          <a:p>
            <a:pPr>
              <a:spcBef>
                <a:spcPts val="0"/>
              </a:spcBef>
            </a:pPr>
            <a:r>
              <a:rPr lang="en-US" sz="2200" dirty="0"/>
              <a:t>Direct care staff hired </a:t>
            </a:r>
            <a:r>
              <a:rPr lang="en-US" sz="2200" dirty="0" smtClean="0"/>
              <a:t>on/after </a:t>
            </a:r>
            <a:r>
              <a:rPr lang="en-US" sz="2200" dirty="0"/>
              <a:t>May 1, 2018, but before the </a:t>
            </a:r>
            <a:r>
              <a:rPr lang="en-US" sz="2200" dirty="0" smtClean="0"/>
              <a:t>DHS </a:t>
            </a:r>
            <a:r>
              <a:rPr lang="en-US" sz="2200" dirty="0"/>
              <a:t>vendor is operational should be placed in a provisional work </a:t>
            </a:r>
            <a:r>
              <a:rPr lang="en-US" sz="2200" dirty="0" smtClean="0"/>
              <a:t>status </a:t>
            </a:r>
            <a:r>
              <a:rPr lang="en-US" sz="2200" dirty="0"/>
              <a:t>until drug testing through </a:t>
            </a:r>
            <a:r>
              <a:rPr lang="en-US" sz="2200" dirty="0" smtClean="0"/>
              <a:t>DHS is complete</a:t>
            </a:r>
          </a:p>
          <a:p>
            <a:pPr marL="0" indent="0">
              <a:spcBef>
                <a:spcPts val="0"/>
              </a:spcBef>
              <a:buNone/>
            </a:pPr>
            <a:endParaRPr lang="en-US" sz="2200" dirty="0" smtClean="0"/>
          </a:p>
          <a:p>
            <a:pPr>
              <a:spcBef>
                <a:spcPts val="0"/>
              </a:spcBef>
            </a:pPr>
            <a:r>
              <a:rPr lang="en-US" sz="2200" dirty="0" smtClean="0"/>
              <a:t>During </a:t>
            </a:r>
            <a:r>
              <a:rPr lang="en-US" sz="2200" dirty="0"/>
              <a:t>this provisional work period, the employee must be supervised to the extent practicable. Provisional employees must be drug tested as soon as the </a:t>
            </a:r>
            <a:r>
              <a:rPr lang="en-US" sz="2200" dirty="0" smtClean="0"/>
              <a:t>DHS </a:t>
            </a:r>
            <a:r>
              <a:rPr lang="en-US" sz="2200" dirty="0"/>
              <a:t>vendor is </a:t>
            </a:r>
            <a:r>
              <a:rPr lang="en-US" sz="2200" dirty="0" smtClean="0"/>
              <a:t>operational</a:t>
            </a:r>
          </a:p>
          <a:p>
            <a:pPr marL="0" indent="0">
              <a:spcBef>
                <a:spcPts val="0"/>
              </a:spcBef>
              <a:buNone/>
            </a:pPr>
            <a:endParaRPr lang="en-US" sz="2200" dirty="0" smtClean="0"/>
          </a:p>
          <a:p>
            <a:pPr>
              <a:spcBef>
                <a:spcPts val="0"/>
              </a:spcBef>
            </a:pPr>
            <a:r>
              <a:rPr lang="en-US" sz="2200" dirty="0"/>
              <a:t>If an employee hired on or after May 1, 2018, was drug tested through their employer’s current drug testing policies, the employee must be re-tested using the DHS vendor  </a:t>
            </a:r>
          </a:p>
          <a:p>
            <a:endParaRPr lang="en-US" sz="2400" dirty="0" smtClean="0"/>
          </a:p>
        </p:txBody>
      </p:sp>
      <p:pic>
        <p:nvPicPr>
          <p:cNvPr id="10242" name="Picture 2" descr="C:\Users\mamcgowan\AppData\Local\Microsoft\Windows\Temporary Internet Files\Content.IE5\6UVKTK3W\blockpage[5].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4380" y="3425190"/>
            <a:ext cx="15240" cy="7620"/>
          </a:xfrm>
          <a:prstGeom prst="rect">
            <a:avLst/>
          </a:prstGeom>
          <a:noFill/>
          <a:extLst>
            <a:ext uri="{909E8E84-426E-40DD-AFC4-6F175D3DCCD1}">
              <a14:hiddenFill xmlns:a14="http://schemas.microsoft.com/office/drawing/2010/main">
                <a:solidFill>
                  <a:srgbClr val="FFFFFF"/>
                </a:solidFill>
              </a14:hiddenFill>
            </a:ext>
          </a:extLst>
        </p:spPr>
      </p:pic>
      <p:pic>
        <p:nvPicPr>
          <p:cNvPr id="10243" name="Picture 3" descr="C:\Users\mamcgowan\AppData\Local\Microsoft\Windows\Temporary Internet Files\Content.IE5\ZD3EZ1F5\blockpage[4].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4380" y="3425190"/>
            <a:ext cx="15240" cy="7620"/>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92212B76-B289-4FDE-B815-2CEF4D22B3EC}" type="slidenum">
              <a:rPr lang="en-US" smtClean="0"/>
              <a:t>7</a:t>
            </a:fld>
            <a:endParaRPr lang="en-US"/>
          </a:p>
        </p:txBody>
      </p:sp>
    </p:spTree>
    <p:extLst>
      <p:ext uri="{BB962C8B-B14F-4D97-AF65-F5344CB8AC3E}">
        <p14:creationId xmlns:p14="http://schemas.microsoft.com/office/powerpoint/2010/main" val="2931559040"/>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Pre - </a:t>
            </a:r>
            <a:r>
              <a:rPr lang="en-US" sz="3200" dirty="0"/>
              <a:t>Employment Testing</a:t>
            </a:r>
          </a:p>
        </p:txBody>
      </p:sp>
      <p:sp>
        <p:nvSpPr>
          <p:cNvPr id="3" name="Content Placeholder 2"/>
          <p:cNvSpPr>
            <a:spLocks noGrp="1"/>
          </p:cNvSpPr>
          <p:nvPr>
            <p:ph sz="quarter" idx="1"/>
          </p:nvPr>
        </p:nvSpPr>
        <p:spPr>
          <a:xfrm>
            <a:off x="301752" y="1527047"/>
            <a:ext cx="8503920" cy="4723627"/>
          </a:xfrm>
        </p:spPr>
        <p:txBody>
          <a:bodyPr/>
          <a:lstStyle/>
          <a:p>
            <a:r>
              <a:rPr lang="en-US" sz="2500" dirty="0" smtClean="0"/>
              <a:t>Per the law, pre-employment testing applies to direct </a:t>
            </a:r>
            <a:r>
              <a:rPr lang="en-US" sz="2500" dirty="0"/>
              <a:t>care staff </a:t>
            </a:r>
            <a:r>
              <a:rPr lang="en-US" sz="2500" dirty="0" smtClean="0"/>
              <a:t> applying </a:t>
            </a:r>
            <a:r>
              <a:rPr lang="en-US" sz="2500" dirty="0"/>
              <a:t>for </a:t>
            </a:r>
            <a:r>
              <a:rPr lang="en-US" sz="2500" dirty="0" smtClean="0"/>
              <a:t>employment or volunteering in, a </a:t>
            </a:r>
            <a:r>
              <a:rPr lang="en-US" sz="2500" dirty="0"/>
              <a:t>program, facility, or living arrangement licensed or funded by the </a:t>
            </a:r>
            <a:r>
              <a:rPr lang="en-US" sz="2500" dirty="0" smtClean="0"/>
              <a:t>Department</a:t>
            </a:r>
          </a:p>
          <a:p>
            <a:pPr marL="0" indent="0">
              <a:buNone/>
            </a:pPr>
            <a:endParaRPr lang="en-US" sz="2500" dirty="0" smtClean="0"/>
          </a:p>
          <a:p>
            <a:r>
              <a:rPr lang="en-US" sz="2500" dirty="0"/>
              <a:t>Direct care staff </a:t>
            </a:r>
            <a:r>
              <a:rPr lang="en-US" sz="2500" dirty="0" smtClean="0"/>
              <a:t> </a:t>
            </a:r>
            <a:r>
              <a:rPr lang="en-US" sz="2500" dirty="0"/>
              <a:t>means a person 18  years of age or older who is employed by </a:t>
            </a:r>
            <a:r>
              <a:rPr lang="en-US" sz="2500" dirty="0" smtClean="0"/>
              <a:t>or volunteering in, a </a:t>
            </a:r>
            <a:r>
              <a:rPr lang="en-US" sz="2500" dirty="0"/>
              <a:t>program, facility, or living arrangement  licensed or funded by the </a:t>
            </a:r>
            <a:r>
              <a:rPr lang="en-US" sz="2500" dirty="0" smtClean="0"/>
              <a:t>Department </a:t>
            </a:r>
            <a:r>
              <a:rPr lang="en-US" sz="2500" dirty="0"/>
              <a:t>and who may come into contact with individuals with developmental disabilities during the course of such employment</a:t>
            </a:r>
          </a:p>
          <a:p>
            <a:pPr marL="0" indent="0">
              <a:buNone/>
            </a:pPr>
            <a:endParaRPr lang="en-US" dirty="0" smtClean="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8</a:t>
            </a:fld>
            <a:endParaRPr lang="en-US"/>
          </a:p>
        </p:txBody>
      </p:sp>
    </p:spTree>
    <p:extLst>
      <p:ext uri="{BB962C8B-B14F-4D97-AF65-F5344CB8AC3E}">
        <p14:creationId xmlns:p14="http://schemas.microsoft.com/office/powerpoint/2010/main" val="3445240574"/>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Pre - </a:t>
            </a:r>
            <a:r>
              <a:rPr lang="en-US" sz="3200" dirty="0"/>
              <a:t>Employment Testing</a:t>
            </a:r>
          </a:p>
        </p:txBody>
      </p:sp>
      <p:sp>
        <p:nvSpPr>
          <p:cNvPr id="3" name="Content Placeholder 2"/>
          <p:cNvSpPr>
            <a:spLocks noGrp="1"/>
          </p:cNvSpPr>
          <p:nvPr>
            <p:ph sz="quarter" idx="1"/>
          </p:nvPr>
        </p:nvSpPr>
        <p:spPr/>
        <p:txBody>
          <a:bodyPr/>
          <a:lstStyle/>
          <a:p>
            <a:r>
              <a:rPr lang="en-US" dirty="0" smtClean="0"/>
              <a:t>All applicants receiving an offer of employment for a direct care position will be required to undergo testing for controlled  dangerous substances before beginning employment</a:t>
            </a:r>
          </a:p>
          <a:p>
            <a:pPr marL="0" indent="0">
              <a:buNone/>
            </a:pPr>
            <a:endParaRPr lang="en-US" dirty="0" smtClean="0"/>
          </a:p>
          <a:p>
            <a:r>
              <a:rPr lang="en-US" dirty="0" smtClean="0"/>
              <a:t>Effective June 15, 2018, an applicant or volunteer may not commence employment until the test result is received by the employer</a:t>
            </a:r>
            <a:endParaRPr lang="en-US" dirty="0"/>
          </a:p>
        </p:txBody>
      </p:sp>
      <p:sp>
        <p:nvSpPr>
          <p:cNvPr id="4" name="Slide Number Placeholder 3"/>
          <p:cNvSpPr>
            <a:spLocks noGrp="1"/>
          </p:cNvSpPr>
          <p:nvPr>
            <p:ph type="sldNum" sz="quarter" idx="12"/>
          </p:nvPr>
        </p:nvSpPr>
        <p:spPr/>
        <p:txBody>
          <a:bodyPr/>
          <a:lstStyle/>
          <a:p>
            <a:fld id="{92212B76-B289-4FDE-B815-2CEF4D22B3EC}" type="slidenum">
              <a:rPr lang="en-US" smtClean="0"/>
              <a:t>9</a:t>
            </a:fld>
            <a:endParaRPr lang="en-US"/>
          </a:p>
        </p:txBody>
      </p:sp>
    </p:spTree>
    <p:extLst>
      <p:ext uri="{BB962C8B-B14F-4D97-AF65-F5344CB8AC3E}">
        <p14:creationId xmlns:p14="http://schemas.microsoft.com/office/powerpoint/2010/main" val="2587670614"/>
      </p:ext>
    </p:extLst>
  </p:cSld>
  <p:clrMapOvr>
    <a:masterClrMapping/>
  </p:clrMapOvr>
  <p:transition spd="slow">
    <p:wipe/>
  </p:transition>
  <p:timing>
    <p:tnLst>
      <p:par>
        <p:cTn id="1" dur="indefinite" restart="never" nodeType="tmRoot"/>
      </p:par>
    </p:tnLst>
  </p:timing>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DHS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HS BRAND">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DHS Presentation</Template>
  <TotalTime>8995</TotalTime>
  <Words>4445</Words>
  <Application>Microsoft Office PowerPoint</Application>
  <PresentationFormat>On-screen Show (4:3)</PresentationFormat>
  <Paragraphs>496</Paragraphs>
  <Slides>29</Slides>
  <Notes>29</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DHS Presentation</vt:lpstr>
      <vt:lpstr>DHS BRAND</vt:lpstr>
      <vt:lpstr>New Jersey Department of Human Services Office of Program Integrity and Accountability</vt:lpstr>
      <vt:lpstr>Agenda</vt:lpstr>
      <vt:lpstr>The Stephen Komninos’ Law </vt:lpstr>
      <vt:lpstr>Drug Testing Overview</vt:lpstr>
      <vt:lpstr>Drug Testing Overview</vt:lpstr>
      <vt:lpstr>Drug Testing Overview</vt:lpstr>
      <vt:lpstr>Drug Testing Overview</vt:lpstr>
      <vt:lpstr>Pre - Employment Testing</vt:lpstr>
      <vt:lpstr>Pre - Employment Testing</vt:lpstr>
      <vt:lpstr>Pre-Employment Testing</vt:lpstr>
      <vt:lpstr>Pre – Employment Testing</vt:lpstr>
      <vt:lpstr>Random Testing</vt:lpstr>
      <vt:lpstr>Random Testing</vt:lpstr>
      <vt:lpstr>Random Testing</vt:lpstr>
      <vt:lpstr>Drug Testing for Cause</vt:lpstr>
      <vt:lpstr>Drug Testing for Cause</vt:lpstr>
      <vt:lpstr>Drug Testing for Cause</vt:lpstr>
      <vt:lpstr>Drug Testing for Cause</vt:lpstr>
      <vt:lpstr>DHS Drug Testing Vendor </vt:lpstr>
      <vt:lpstr>Drug Testing Process </vt:lpstr>
      <vt:lpstr>i3screen Features</vt:lpstr>
      <vt:lpstr>OPIA Employee Controls and Compliance Unit</vt:lpstr>
      <vt:lpstr>Office of Licensing – Oversight and Monitoring</vt:lpstr>
      <vt:lpstr>Office of Licensing – Oversight and Monitoring</vt:lpstr>
      <vt:lpstr>Office of Licensing – Oversight and Monitoring </vt:lpstr>
      <vt:lpstr>Next Steps</vt:lpstr>
      <vt:lpstr>Next Steps</vt:lpstr>
      <vt:lpstr>Next Steps</vt:lpstr>
      <vt:lpstr>Questions/Additional Information </vt:lpstr>
    </vt:vector>
  </TitlesOfParts>
  <Company>NJ Department of Human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Deborah Robinson</dc:creator>
  <cp:lastModifiedBy>Windows User</cp:lastModifiedBy>
  <cp:revision>128</cp:revision>
  <cp:lastPrinted>2018-06-05T21:05:49Z</cp:lastPrinted>
  <dcterms:created xsi:type="dcterms:W3CDTF">2018-05-24T16:36:38Z</dcterms:created>
  <dcterms:modified xsi:type="dcterms:W3CDTF">2018-06-06T15:55:25Z</dcterms:modified>
</cp:coreProperties>
</file>