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omments/modernComment_2AE_EF46DB01.xml" ContentType="application/vnd.ms-powerpoint.comments+xml"/>
  <Override PartName="/ppt/comments/modernComment_2A9_FE9A44DB.xml" ContentType="application/vnd.ms-powerpoint.comments+xml"/>
  <Override PartName="/ppt/comments/modernComment_29D_23D7CD6.xml" ContentType="application/vnd.ms-powerpoint.comments+xml"/>
  <Override PartName="/ppt/comments/modernComment_29E_9F9C4A3D.xml" ContentType="application/vnd.ms-powerpoint.comments+xml"/>
  <Override PartName="/docMetadata/LabelInfo.xml" ContentType="application/vnd.ms-office.classificationlabel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324" r:id="rId5"/>
    <p:sldId id="686" r:id="rId6"/>
    <p:sldId id="681" r:id="rId7"/>
    <p:sldId id="690" r:id="rId8"/>
    <p:sldId id="689" r:id="rId9"/>
    <p:sldId id="678" r:id="rId10"/>
    <p:sldId id="669" r:id="rId11"/>
    <p:sldId id="692" r:id="rId12"/>
    <p:sldId id="670" r:id="rId13"/>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9A58225-2F92-BB18-AA8C-8A212EF2BE35}" name="Motchnik, Greg" initials="MG" userId="S::greg.motchnik_dhs.nj.gov#ext#@acumenafa.onmicrosoft.com::558e2c97-104d-4b5f-936d-19e65a38dfe8" providerId="AD"/>
  <p188:author id="{77A50826-0F07-2B4C-EA6C-C1D32F61EE7A}" name="diane.flynn@dhs.nj.gov" initials="di" userId="S::urn:spo:guest#diane.flynn@dhs.nj.gov::" providerId="AD"/>
  <p188:author id="{91A3DE78-9EE3-2947-B6D4-663AB9770C5F}" name="Asia Tang" initials="AT" userId="S::asia.tang@acumen2.net::7a04b99a-2e2d-472f-b523-f12054326d20" providerId="AD"/>
  <p188:author id="{1922898F-A65A-717D-E2D5-CAEA33CE8A0E}" name="Brian Perry" initials="BP" userId="S::brianp@dcisoftware.com::fd7f224f-7165-46fb-994b-dce21a266679" providerId="AD"/>
  <p188:author id="{D035D894-7D64-3AB4-9D24-65516114EFB4}" name="elizabethk@acumen2.net" initials="el" userId="S::urn:spo:guest#elizabethk@acumen2.net::" providerId="AD"/>
  <p188:author id="{FF2D1FA3-8168-E308-E242-F93950F3A901}" name="Jocelyn Summers" initials="JS" userId="S::jocelyn.summers@acumen2.net::09a148a0-f20f-44a0-b644-99616d102467" providerId="AD"/>
  <p188:author id="{834249A4-6D7C-AC82-EB1B-CDC1287D93FE}" name="Mohammad Malik" initials="MM" userId="S::Mohammad.Malik@acumen2.net::91010a7a-744f-471d-ac59-278399ef9ec0" providerId="AD"/>
  <p188:author id="{C93330F8-9313-926A-A1E4-861AC0C0D0BE}" name="greg.motchnik@dhs.nj.gov" initials="gr" userId="S::urn:spo:guest#greg.motchnik@dhs.nj.gov::"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63C1"/>
    <a:srgbClr val="0563A5"/>
    <a:srgbClr val="6083CB"/>
    <a:srgbClr val="0000FF"/>
    <a:srgbClr val="3A67B8"/>
    <a:srgbClr val="0066FF"/>
    <a:srgbClr val="FFFFFF"/>
    <a:srgbClr val="FFCA21"/>
    <a:srgbClr val="1B1B1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3B4668-A6C9-5AC0-4A76-89FF65405CBD}" v="10" dt="2025-07-23T21:10:31.363"/>
    <p1510:client id="{92E8C490-F4F4-391F-2E88-2BDAFE48450C}" v="446" dt="2025-07-23T17:25:01.956"/>
    <p1510:client id="{D835F948-A03E-C92E-4345-367E8A16E8FF}" v="1163" dt="2025-07-23T20:40:15.600"/>
    <p1510:client id="{EA20416B-7CBA-802E-A63F-101BFF9BCDC1}" v="312" dt="2025-07-23T17:24:29.9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754" y="6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omments/modernComment_29D_23D7CD6.xml><?xml version="1.0" encoding="utf-8"?>
<p188:cmLst xmlns:a="http://schemas.openxmlformats.org/drawingml/2006/main" xmlns:r="http://schemas.openxmlformats.org/officeDocument/2006/relationships" xmlns:p188="http://schemas.microsoft.com/office/powerpoint/2018/8/main">
  <p188:cm id="{6868407A-55A9-4EA6-8F1B-3157847B4703}" authorId="{D9A58225-2F92-BB18-AA8C-8A212EF2BE35}" status="resolved" created="2025-07-09T22:28:55.584" complete="100000">
    <ac:deMkLst xmlns:ac="http://schemas.microsoft.com/office/drawing/2013/main/command">
      <pc:docMk xmlns:pc="http://schemas.microsoft.com/office/powerpoint/2013/main/command"/>
      <pc:sldMk xmlns:pc="http://schemas.microsoft.com/office/powerpoint/2013/main/command" cId="37584086" sldId="669"/>
      <ac:graphicFrameMk id="4" creationId="{2AE5CA56-FEBB-F512-16C6-F563B6870124}"/>
    </ac:deMkLst>
    <p188:txBody>
      <a:bodyPr/>
      <a:lstStyle/>
      <a:p>
        <a:r>
          <a:rPr lang="en-US"/>
          <a:t>Will require an update to reflect communication being finalized tonight/tomorrow morning, 7/10/25</a:t>
        </a:r>
      </a:p>
    </p188:txBody>
    <p188:extLst>
      <p:ext xmlns:p="http://schemas.openxmlformats.org/presentationml/2006/main" uri="{57CB4572-C831-44C2-8A1C-0ADB6CCDFE69}">
        <p223:reactions xmlns:p223="http://schemas.microsoft.com/office/powerpoint/2022/03/main">
          <p223:rxn type="👍">
            <p223:instance time="2025-07-10T16:13:59.701" authorId="{91A3DE78-9EE3-2947-B6D4-663AB9770C5F}"/>
          </p223:rxn>
        </p223:reactions>
      </p:ext>
    </p188:extLst>
  </p188:cm>
  <p188:cm id="{8D2A64DA-6AFF-41D6-831E-33470AD122CE}" authorId="{D9A58225-2F92-BB18-AA8C-8A212EF2BE35}" status="resolved" created="2025-07-17T12:43:46.022" complete="100000">
    <pc:sldMkLst xmlns:pc="http://schemas.microsoft.com/office/powerpoint/2013/main/command">
      <pc:docMk/>
      <pc:sldMk cId="37584086" sldId="669"/>
    </pc:sldMkLst>
    <p188:txBody>
      <a:bodyPr/>
      <a:lstStyle/>
      <a:p>
        <a:r>
          <a:rPr lang="en-US"/>
          <a:t>Please remove and replace with current guidance. </a:t>
        </a:r>
      </a:p>
    </p188:txBody>
    <p188:extLst>
      <p:ext xmlns:p="http://schemas.openxmlformats.org/presentationml/2006/main" uri="{57CB4572-C831-44C2-8A1C-0ADB6CCDFE69}">
        <p223:reactions xmlns:p223="http://schemas.microsoft.com/office/powerpoint/2022/03/main">
          <p223:rxn type="👍">
            <p223:instance time="2025-07-17T14:22:47.470" authorId="{FF2D1FA3-8168-E308-E242-F93950F3A901}"/>
          </p223:rxn>
        </p223:reactions>
      </p:ext>
    </p188:extLst>
  </p188:cm>
</p188:cmLst>
</file>

<file path=ppt/comments/modernComment_29E_9F9C4A3D.xml><?xml version="1.0" encoding="utf-8"?>
<p188:cmLst xmlns:a="http://schemas.openxmlformats.org/drawingml/2006/main" xmlns:r="http://schemas.openxmlformats.org/officeDocument/2006/relationships" xmlns:p188="http://schemas.microsoft.com/office/powerpoint/2018/8/main">
  <p188:cm id="{9689941C-3FFE-4AFC-B23F-6904A6AEAB9D}" authorId="{D9A58225-2F92-BB18-AA8C-8A212EF2BE35}" status="resolved" created="2025-07-09T22:30:19.022" complete="100000">
    <ac:deMkLst xmlns:ac="http://schemas.microsoft.com/office/drawing/2013/main/command">
      <pc:docMk xmlns:pc="http://schemas.microsoft.com/office/powerpoint/2013/main/command"/>
      <pc:sldMk xmlns:pc="http://schemas.microsoft.com/office/powerpoint/2013/main/command" cId="2677819965" sldId="670"/>
      <ac:spMk id="4" creationId="{B97C4844-108A-FE41-27E0-3436DF73EDE9}"/>
    </ac:deMkLst>
    <p188:replyLst>
      <p188:reply id="{89EF4F89-C0B0-469B-8123-043FEA22F228}" authorId="{FF2D1FA3-8168-E308-E242-F93950F3A901}" created="2025-07-17T14:10:02.722">
        <p188:txBody>
          <a:bodyPr/>
          <a:lstStyle/>
          <a:p>
            <a:r>
              <a:rPr lang="en-US"/>
              <a:t>Slide 31</a:t>
            </a:r>
          </a:p>
        </p188:txBody>
      </p188:reply>
    </p188:replyLst>
    <p188:txBody>
      <a:bodyPr/>
      <a:lstStyle/>
      <a:p>
        <a:r>
          <a:rPr lang="en-US"/>
          <a:t>Can we include a blurb or extra slide to encourage enrollment for EVERYONE, providing the EES link?</a:t>
        </a:r>
      </a:p>
    </p188:txBody>
  </p188:cm>
</p188:cmLst>
</file>

<file path=ppt/comments/modernComment_2A9_FE9A44DB.xml><?xml version="1.0" encoding="utf-8"?>
<p188:cmLst xmlns:a="http://schemas.openxmlformats.org/drawingml/2006/main" xmlns:r="http://schemas.openxmlformats.org/officeDocument/2006/relationships" xmlns:p188="http://schemas.microsoft.com/office/powerpoint/2018/8/main">
  <p188:cm id="{C1CA5B7E-7224-4BD1-A138-63FF6033A0A4}" authorId="{D9A58225-2F92-BB18-AA8C-8A212EF2BE35}" status="resolved" created="2025-07-17T13:11:38.299" complete="100000">
    <pc:sldMkLst xmlns:pc="http://schemas.microsoft.com/office/powerpoint/2013/main/command">
      <pc:docMk/>
      <pc:sldMk cId="4271523035" sldId="681"/>
    </pc:sldMkLst>
    <p188:replyLst>
      <p188:reply id="{45EB2910-FE41-4B3B-9A0E-95452D894A91}" authorId="{FF2D1FA3-8168-E308-E242-F93950F3A901}" created="2025-07-17T14:36:29.392">
        <p188:txBody>
          <a:bodyPr/>
          <a:lstStyle/>
          <a:p>
            <a:r>
              <a:rPr lang="en-US"/>
              <a:t>Link is included in blue but does not show as web address https://www.acumenfiscalagent.com/wp-content/uploads/pdf_files/NJ%20State%20Page/Employers/What%20You'll%20Need%20to%20Enroll%20-%20Employer%20and%20Employees.pdf</a:t>
            </a:r>
          </a:p>
        </p188:txBody>
      </p188:reply>
      <p188:reply id="{3F809201-9084-4724-95D2-DF9BFD935FF6}" authorId="{D9A58225-2F92-BB18-AA8C-8A212EF2BE35}" created="2025-07-17T15:47:11.128">
        <p188:txBody>
          <a:bodyPr/>
          <a:lstStyle/>
          <a:p>
            <a:r>
              <a:rPr lang="en-US"/>
              <a:t>Thanks.  I meant maybe just including one slide in place of this one and previous slide and have a blurb about what they'll need to enroll and just include the link to the PDF.  </a:t>
            </a:r>
          </a:p>
        </p188:txBody>
        <p188:extLst>
          <p:ext xmlns:p="http://schemas.openxmlformats.org/presentationml/2006/main" uri="{57CB4572-C831-44C2-8A1C-0ADB6CCDFE69}">
            <p223:reactions xmlns:p223="http://schemas.microsoft.com/office/powerpoint/2022/03/main">
              <p223:rxn type="👍">
                <p223:instance time="2025-07-17T16:44:20.406" authorId="{FF2D1FA3-8168-E308-E242-F93950F3A901}"/>
              </p223:rxn>
            </p223:reactions>
          </p:ext>
        </p188:extLst>
      </p188:reply>
    </p188:replyLst>
    <p188:txBody>
      <a:bodyPr/>
      <a:lstStyle/>
      <a:p>
        <a:r>
          <a:rPr lang="en-US"/>
          <a:t>Recommend just having one slide in place of this one and #18, explaining that there is a list of items that you should be prepared to have readily available when enrolling - and include the link to the PDF.  Reading through this is redundant.</a:t>
        </a:r>
      </a:p>
    </p188:txBody>
  </p188:cm>
</p188:cmLst>
</file>

<file path=ppt/comments/modernComment_2AE_EF46DB01.xml><?xml version="1.0" encoding="utf-8"?>
<p188:cmLst xmlns:a="http://schemas.openxmlformats.org/drawingml/2006/main" xmlns:r="http://schemas.openxmlformats.org/officeDocument/2006/relationships" xmlns:p188="http://schemas.microsoft.com/office/powerpoint/2018/8/main">
  <p188:cm id="{6243AB03-D06D-4D47-A32C-FACE0B36943F}" authorId="{D9A58225-2F92-BB18-AA8C-8A212EF2BE35}" status="resolved" created="2025-07-09T22:30:19.022" complete="100000">
    <ac:deMkLst xmlns:ac="http://schemas.microsoft.com/office/drawing/2013/main/command">
      <pc:docMk xmlns:pc="http://schemas.microsoft.com/office/powerpoint/2013/main/command"/>
      <pc:sldMk xmlns:pc="http://schemas.microsoft.com/office/powerpoint/2013/main/command" cId="2677819965" sldId="670"/>
      <ac:spMk id="4" creationId="{B97C4844-108A-FE41-27E0-3436DF73EDE9}"/>
    </ac:deMkLst>
    <p188:txBody>
      <a:bodyPr/>
      <a:lstStyle/>
      <a:p>
        <a:r>
          <a:rPr lang="en-US"/>
          <a:t>Can we include a blurb or extra slide to encourage enrollment for EVERYONE, providing the EES link?</a:t>
        </a:r>
      </a:p>
    </p188:txBody>
  </p188:cm>
  <p188:cm id="{9051DE31-7882-4920-B8C6-104EE2F35FD6}" authorId="{D9A58225-2F92-BB18-AA8C-8A212EF2BE35}" status="resolved" created="2025-07-17T12:45:17.071" complete="100000">
    <ac:deMkLst xmlns:ac="http://schemas.microsoft.com/office/drawing/2013/main/command">
      <pc:docMk xmlns:pc="http://schemas.microsoft.com/office/powerpoint/2013/main/command"/>
      <pc:sldMk xmlns:pc="http://schemas.microsoft.com/office/powerpoint/2013/main/command" cId="4014398209" sldId="686"/>
      <ac:spMk id="8" creationId="{83517D95-84BA-DCA7-634D-5949ED9BE408}"/>
    </ac:deMkLst>
    <p188:txBody>
      <a:bodyPr/>
      <a:lstStyle/>
      <a:p>
        <a:r>
          <a:rPr lang="en-US"/>
          <a:t>Please confirm - where on Acumen's NJ website is the 'Booking link'?</a:t>
        </a:r>
      </a:p>
    </p188:txBody>
    <p188:extLst>
      <p:ext xmlns:p="http://schemas.openxmlformats.org/presentationml/2006/main" uri="{57CB4572-C831-44C2-8A1C-0ADB6CCDFE69}">
        <p223:reactions xmlns:p223="http://schemas.microsoft.com/office/powerpoint/2022/03/main">
          <p223:rxn type="👍">
            <p223:instance time="2025-07-17T14:09:37.502" authorId="{FF2D1FA3-8168-E308-E242-F93950F3A901}"/>
          </p223:rxn>
        </p223:reactions>
      </p:ext>
    </p188:extLst>
  </p188:cm>
  <p188:cm id="{105B369D-0CAF-46A8-82E1-CC038E80E436}" authorId="{D9A58225-2F92-BB18-AA8C-8A212EF2BE35}" status="resolved" created="2025-07-17T12:55:06.508" complete="100000">
    <ac:txMkLst xmlns:ac="http://schemas.microsoft.com/office/drawing/2013/main/command">
      <pc:docMk xmlns:pc="http://schemas.microsoft.com/office/powerpoint/2013/main/command"/>
      <pc:sldMk xmlns:pc="http://schemas.microsoft.com/office/powerpoint/2013/main/command" cId="4014398209" sldId="686"/>
      <ac:spMk id="8" creationId="{83517D95-84BA-DCA7-634D-5949ED9BE408}"/>
      <ac:txMk cp="375">
        <ac:context len="399" hash="2210404555"/>
      </ac:txMk>
    </ac:txMkLst>
    <p188:pos x="4356339" y="3033622"/>
    <p188:txBody>
      <a:bodyPr/>
      <a:lstStyle/>
      <a:p>
        <a:r>
          <a:rPr lang="en-US"/>
          <a:t>I have tried this link and it does not work when clicking on it from this document. The same thing occurred when DDD tried to include it in docs.  Please use alternate link: https://acumen-xcore.dcisoftware.com/enrollment/registration </a:t>
        </a:r>
      </a:p>
    </p188:txBody>
    <p188:extLst>
      <p:ext xmlns:p="http://schemas.openxmlformats.org/presentationml/2006/main" uri="{57CB4572-C831-44C2-8A1C-0ADB6CCDFE69}">
        <p223:reactions xmlns:p223="http://schemas.microsoft.com/office/powerpoint/2022/03/main">
          <p223:rxn type="👍">
            <p223:instance time="2025-07-17T14:08:42.734" authorId="{FF2D1FA3-8168-E308-E242-F93950F3A901}"/>
          </p223:rxn>
        </p223:reactions>
      </p:ext>
    </p188:extLst>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49" tIns="48324" rIns="96649" bIns="48324"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49" tIns="48324" rIns="96649" bIns="48324" rtlCol="0"/>
          <a:lstStyle>
            <a:lvl1pPr algn="r">
              <a:defRPr sz="1200"/>
            </a:lvl1pPr>
          </a:lstStyle>
          <a:p>
            <a:fld id="{B3EBF6BD-D75D-40D0-8F33-942A931E2334}" type="datetimeFigureOut">
              <a:rPr lang="en-US" smtClean="0"/>
              <a:t>7/25/2025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49" tIns="48324" rIns="96649" bIns="48324" rtlCol="0" anchor="ctr"/>
          <a:lstStyle/>
          <a:p>
            <a:endParaRPr lang="en-US"/>
          </a:p>
        </p:txBody>
      </p:sp>
      <p:sp>
        <p:nvSpPr>
          <p:cNvPr id="5" name="Notes Placeholder 4"/>
          <p:cNvSpPr>
            <a:spLocks noGrp="1"/>
          </p:cNvSpPr>
          <p:nvPr>
            <p:ph type="body" sz="quarter" idx="3"/>
          </p:nvPr>
        </p:nvSpPr>
        <p:spPr>
          <a:xfrm>
            <a:off x="731520" y="4620579"/>
            <a:ext cx="5852160" cy="3780472"/>
          </a:xfrm>
          <a:prstGeom prst="rect">
            <a:avLst/>
          </a:prstGeom>
        </p:spPr>
        <p:txBody>
          <a:bodyPr vert="horz" lIns="96649" tIns="48324" rIns="96649" bIns="483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49" tIns="48324" rIns="96649" bIns="48324"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49" tIns="48324" rIns="96649" bIns="48324" rtlCol="0" anchor="b"/>
          <a:lstStyle>
            <a:lvl1pPr algn="r">
              <a:defRPr sz="1200"/>
            </a:lvl1pPr>
          </a:lstStyle>
          <a:p>
            <a:fld id="{2C2549BF-AEF7-4C59-8622-EC77447538E5}" type="slidenum">
              <a:rPr lang="en-US" smtClean="0"/>
              <a:t>‹#›</a:t>
            </a:fld>
            <a:endParaRPr lang="en-US"/>
          </a:p>
        </p:txBody>
      </p:sp>
    </p:spTree>
    <p:extLst>
      <p:ext uri="{BB962C8B-B14F-4D97-AF65-F5344CB8AC3E}">
        <p14:creationId xmlns:p14="http://schemas.microsoft.com/office/powerpoint/2010/main" val="461937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nj.gov/humanservices/ddd/assets/documents/individuals/sc-plan-revision-guidance.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nj.gov/humanservices/ddd/assets/documents/individuals/sc-plan-revision-guidance.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Navigating The Participant Life Cycle with Ease: </a:t>
            </a:r>
          </a:p>
          <a:p>
            <a:endParaRPr lang="en-US" b="1"/>
          </a:p>
          <a:p>
            <a:pPr marL="234471" indent="-234471">
              <a:buFont typeface="+mj-lt"/>
              <a:buAutoNum type="arabicPeriod"/>
            </a:pPr>
            <a:r>
              <a:rPr lang="en-US" b="0"/>
              <a:t>Click on the “Slide Show” icon in the lower right hand of the PowerPoint. The icon will be very small. (Should look like a box sitting on top of an upside-down T)</a:t>
            </a:r>
          </a:p>
          <a:p>
            <a:pPr marL="234471" indent="-234471">
              <a:buFont typeface="+mj-lt"/>
              <a:buAutoNum type="arabicPeriod"/>
            </a:pPr>
            <a:r>
              <a:rPr lang="en-US" b="0"/>
              <a:t>Click on the “See all Slides” icon. (Should look like a box with three surrounding boxes with it.)</a:t>
            </a:r>
          </a:p>
          <a:p>
            <a:pPr marL="234471" indent="-234471">
              <a:buFont typeface="+mj-lt"/>
              <a:buAutoNum type="arabicPeriod"/>
            </a:pPr>
            <a:r>
              <a:rPr lang="en-US" b="0"/>
              <a:t>You can then pick the Participant Life Cycle (on slide 5) and put the hand on any step you want, it will take you directly there. </a:t>
            </a:r>
          </a:p>
          <a:p>
            <a:pPr marL="234471" indent="-234471">
              <a:buFont typeface="+mj-lt"/>
              <a:buAutoNum type="arabicPeriod"/>
            </a:pPr>
            <a:r>
              <a:rPr lang="en-US" b="0"/>
              <a:t>When finished, click the “See all Slides” and you can navigate back to the Participant Life Cycle (slide 5) and navigate further steps if needed. </a:t>
            </a:r>
            <a:r>
              <a:rPr lang="en-US" b="1"/>
              <a:t>You can also click on the acumen Logo on any slide and it will return you to The Participant Life Cycle.</a:t>
            </a:r>
          </a:p>
          <a:p>
            <a:pPr marL="234471" indent="-234471">
              <a:buFont typeface="+mj-lt"/>
              <a:buAutoNum type="arabicPeriod"/>
            </a:pPr>
            <a:r>
              <a:rPr lang="en-US" b="0"/>
              <a:t>When finished, click on the three dots, right click and choose “End Show.” Exit out</a:t>
            </a:r>
          </a:p>
        </p:txBody>
      </p:sp>
      <p:sp>
        <p:nvSpPr>
          <p:cNvPr id="4" name="Slide Number Placeholder 3"/>
          <p:cNvSpPr>
            <a:spLocks noGrp="1"/>
          </p:cNvSpPr>
          <p:nvPr>
            <p:ph type="sldNum" sz="quarter" idx="5"/>
          </p:nvPr>
        </p:nvSpPr>
        <p:spPr/>
        <p:txBody>
          <a:bodyPr/>
          <a:lstStyle/>
          <a:p>
            <a:pPr defTabSz="937884">
              <a:defRPr/>
            </a:pPr>
            <a:fld id="{2C2549BF-AEF7-4C59-8622-EC77447538E5}" type="slidenum">
              <a:rPr lang="en-US">
                <a:solidFill>
                  <a:prstClr val="black"/>
                </a:solidFill>
                <a:latin typeface="Calibri" panose="020F0502020204030204"/>
              </a:rPr>
              <a:pPr defTabSz="937884">
                <a:defRPr/>
              </a:pPr>
              <a:t>1</a:t>
            </a:fld>
            <a:endParaRPr lang="en-US">
              <a:solidFill>
                <a:prstClr val="black"/>
              </a:solidFill>
              <a:latin typeface="Calibri" panose="020F0502020204030204"/>
            </a:endParaRPr>
          </a:p>
        </p:txBody>
      </p:sp>
    </p:spTree>
    <p:extLst>
      <p:ext uri="{BB962C8B-B14F-4D97-AF65-F5344CB8AC3E}">
        <p14:creationId xmlns:p14="http://schemas.microsoft.com/office/powerpoint/2010/main" val="3024044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2D2159-DE0A-8E3A-0CB5-2CF8946591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04A3BB-0AC4-9DB7-D58B-3CC38D20A89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CF0CE0B-4C96-4823-D25D-46F2FAC2324D}"/>
              </a:ext>
            </a:extLst>
          </p:cNvPr>
          <p:cNvSpPr>
            <a:spLocks noGrp="1"/>
          </p:cNvSpPr>
          <p:nvPr>
            <p:ph type="body" idx="1"/>
          </p:nvPr>
        </p:nvSpPr>
        <p:spPr/>
        <p:txBody>
          <a:bodyPr/>
          <a:lstStyle/>
          <a:p>
            <a:r>
              <a:rPr lang="en-US" b="1">
                <a:ea typeface="Calibri"/>
                <a:cs typeface="Calibri"/>
              </a:rPr>
              <a:t>For anyone who choses to self- service their enrollment or want to learn more about the Acumen timekeeping and invoice submission system DCI, please </a:t>
            </a:r>
            <a:r>
              <a:rPr lang="en-US" b="1"/>
              <a:t>Check our NJ Training Website for the most up to date Schedule:</a:t>
            </a:r>
            <a:endParaRPr lang="en-US" b="1">
              <a:ea typeface="Calibri"/>
              <a:cs typeface="Calibri"/>
            </a:endParaRPr>
          </a:p>
          <a:p>
            <a:endParaRPr lang="en-US" b="1">
              <a:ea typeface="Calibri"/>
              <a:cs typeface="Calibri"/>
            </a:endParaRPr>
          </a:p>
          <a:p>
            <a:endParaRPr lang="en-US">
              <a:ea typeface="Calibri"/>
              <a:cs typeface="Calibri"/>
            </a:endParaRPr>
          </a:p>
        </p:txBody>
      </p:sp>
      <p:sp>
        <p:nvSpPr>
          <p:cNvPr id="4" name="Slide Number Placeholder 3">
            <a:extLst>
              <a:ext uri="{FF2B5EF4-FFF2-40B4-BE49-F238E27FC236}">
                <a16:creationId xmlns:a16="http://schemas.microsoft.com/office/drawing/2014/main" id="{93CACC96-F9FA-4851-442A-92BC81939A71}"/>
              </a:ext>
            </a:extLst>
          </p:cNvPr>
          <p:cNvSpPr>
            <a:spLocks noGrp="1"/>
          </p:cNvSpPr>
          <p:nvPr>
            <p:ph type="sldNum" sz="quarter" idx="5"/>
          </p:nvPr>
        </p:nvSpPr>
        <p:spPr/>
        <p:txBody>
          <a:bodyPr/>
          <a:lstStyle/>
          <a:p>
            <a:pPr defTabSz="937884">
              <a:defRPr/>
            </a:pPr>
            <a:fld id="{2C2549BF-AEF7-4C59-8622-EC77447538E5}" type="slidenum">
              <a:rPr lang="en-US">
                <a:solidFill>
                  <a:prstClr val="black"/>
                </a:solidFill>
                <a:latin typeface="Calibri" panose="020F0502020204030204"/>
              </a:rPr>
              <a:pPr defTabSz="937884">
                <a:defRPr/>
              </a:pPr>
              <a:t>2</a:t>
            </a:fld>
            <a:endParaRPr lang="en-US">
              <a:solidFill>
                <a:prstClr val="black"/>
              </a:solidFill>
              <a:latin typeface="Calibri" panose="020F0502020204030204"/>
            </a:endParaRPr>
          </a:p>
        </p:txBody>
      </p:sp>
    </p:spTree>
    <p:extLst>
      <p:ext uri="{BB962C8B-B14F-4D97-AF65-F5344CB8AC3E}">
        <p14:creationId xmlns:p14="http://schemas.microsoft.com/office/powerpoint/2010/main" val="1613846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9A316B-D9E4-DE30-AE42-C946BE0B8E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68AA12-BAE9-E77E-9E9A-C242AE9EC3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7A9162-01D7-90FC-64F4-A5BFCBA86C3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5C67F54-0488-F294-84A3-549B7CC99739}"/>
              </a:ext>
            </a:extLst>
          </p:cNvPr>
          <p:cNvSpPr>
            <a:spLocks noGrp="1"/>
          </p:cNvSpPr>
          <p:nvPr>
            <p:ph type="sldNum" sz="quarter" idx="5"/>
          </p:nvPr>
        </p:nvSpPr>
        <p:spPr/>
        <p:txBody>
          <a:bodyPr/>
          <a:lstStyle/>
          <a:p>
            <a:fld id="{9CA004F4-F240-48F9-8AE1-486585C7F00D}" type="slidenum">
              <a:rPr lang="en-US" smtClean="0"/>
              <a:t>3</a:t>
            </a:fld>
            <a:endParaRPr lang="en-US"/>
          </a:p>
        </p:txBody>
      </p:sp>
    </p:spTree>
    <p:extLst>
      <p:ext uri="{BB962C8B-B14F-4D97-AF65-F5344CB8AC3E}">
        <p14:creationId xmlns:p14="http://schemas.microsoft.com/office/powerpoint/2010/main" val="1928210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DD5DE-F996-256A-5D57-5F16CDE8A0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5E2E814-66AF-DD38-62E9-CCE8C7BB20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009FA9C-7CE7-DDD7-9086-DA39A738DCF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F673144-0373-8EBA-E67D-FA38A4640E81}"/>
              </a:ext>
            </a:extLst>
          </p:cNvPr>
          <p:cNvSpPr>
            <a:spLocks noGrp="1"/>
          </p:cNvSpPr>
          <p:nvPr>
            <p:ph type="sldNum" sz="quarter" idx="5"/>
          </p:nvPr>
        </p:nvSpPr>
        <p:spPr/>
        <p:txBody>
          <a:bodyPr/>
          <a:lstStyle/>
          <a:p>
            <a:fld id="{9CA004F4-F240-48F9-8AE1-486585C7F00D}" type="slidenum">
              <a:rPr lang="en-US" smtClean="0"/>
              <a:t>4</a:t>
            </a:fld>
            <a:endParaRPr lang="en-US"/>
          </a:p>
        </p:txBody>
      </p:sp>
    </p:spTree>
    <p:extLst>
      <p:ext uri="{BB962C8B-B14F-4D97-AF65-F5344CB8AC3E}">
        <p14:creationId xmlns:p14="http://schemas.microsoft.com/office/powerpoint/2010/main" val="3124170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CA271D-8E5A-962C-BCDB-27A5C2CCE00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70BB50-B70B-84A8-B4AE-EAB5336C68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36804A-DD17-3668-E5D5-5391BEC361D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1E20CF0-4581-1BD2-5CBE-275224A3192E}"/>
              </a:ext>
            </a:extLst>
          </p:cNvPr>
          <p:cNvSpPr>
            <a:spLocks noGrp="1"/>
          </p:cNvSpPr>
          <p:nvPr>
            <p:ph type="sldNum" sz="quarter" idx="5"/>
          </p:nvPr>
        </p:nvSpPr>
        <p:spPr/>
        <p:txBody>
          <a:bodyPr/>
          <a:lstStyle/>
          <a:p>
            <a:fld id="{9CA004F4-F240-48F9-8AE1-486585C7F00D}" type="slidenum">
              <a:rPr lang="en-US" smtClean="0"/>
              <a:t>5</a:t>
            </a:fld>
            <a:endParaRPr lang="en-US"/>
          </a:p>
        </p:txBody>
      </p:sp>
    </p:spTree>
    <p:extLst>
      <p:ext uri="{BB962C8B-B14F-4D97-AF65-F5344CB8AC3E}">
        <p14:creationId xmlns:p14="http://schemas.microsoft.com/office/powerpoint/2010/main" val="2603078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6756F9-ADA3-33C6-45F6-9CBC24A408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46ECC8-6593-FF60-DC19-9995CE7782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8C52DA-35B1-58A5-95F2-01D0A9B49DE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A1A2537-FC13-AA1F-7B8D-F8A7CE972E9C}"/>
              </a:ext>
            </a:extLst>
          </p:cNvPr>
          <p:cNvSpPr>
            <a:spLocks noGrp="1"/>
          </p:cNvSpPr>
          <p:nvPr>
            <p:ph type="sldNum" sz="quarter" idx="5"/>
          </p:nvPr>
        </p:nvSpPr>
        <p:spPr/>
        <p:txBody>
          <a:bodyPr/>
          <a:lstStyle/>
          <a:p>
            <a:fld id="{9CA004F4-F240-48F9-8AE1-486585C7F00D}" type="slidenum">
              <a:rPr lang="en-US" smtClean="0"/>
              <a:t>6</a:t>
            </a:fld>
            <a:endParaRPr lang="en-US"/>
          </a:p>
        </p:txBody>
      </p:sp>
    </p:spTree>
    <p:extLst>
      <p:ext uri="{BB962C8B-B14F-4D97-AF65-F5344CB8AC3E}">
        <p14:creationId xmlns:p14="http://schemas.microsoft.com/office/powerpoint/2010/main" val="4131347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DA27F1-0016-D238-0D82-EC6A804B7A3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23D018-4656-799F-C068-4201327D04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44FF71-F48D-8049-9480-78E73EF25C15}"/>
              </a:ext>
            </a:extLst>
          </p:cNvPr>
          <p:cNvSpPr>
            <a:spLocks noGrp="1"/>
          </p:cNvSpPr>
          <p:nvPr>
            <p:ph type="body" idx="1"/>
          </p:nvPr>
        </p:nvSpPr>
        <p:spPr/>
        <p:txBody>
          <a:bodyPr/>
          <a:lstStyle/>
          <a:p>
            <a:pPr marL="228600" indent="-228600">
              <a:lnSpc>
                <a:spcPct val="90000"/>
              </a:lnSpc>
              <a:spcBef>
                <a:spcPts val="1000"/>
              </a:spcBef>
            </a:pPr>
            <a:r>
              <a:rPr lang="en-US"/>
              <a:t>Support Coordinators can make plan revisions, ending services with PPL and starting services with Acumen following the SC Plan Revision Guidance provided by the Division for the individual's assigned Cohort. </a:t>
            </a:r>
          </a:p>
          <a:p>
            <a:pPr marL="228600" indent="-228600">
              <a:lnSpc>
                <a:spcPct val="90000"/>
              </a:lnSpc>
              <a:spcBef>
                <a:spcPts val="1000"/>
              </a:spcBef>
            </a:pPr>
            <a:r>
              <a:rPr lang="en-US">
                <a:hlinkClick r:id="rId3"/>
              </a:rPr>
              <a:t>https://nj.gov/humanservices/ddd/assets/documents/individuals/sc-plan-revision-guidance.pdf</a:t>
            </a:r>
            <a:endParaRPr lang="en-US"/>
          </a:p>
          <a:p>
            <a:pPr marL="228600" indent="-228600">
              <a:lnSpc>
                <a:spcPct val="90000"/>
              </a:lnSpc>
              <a:spcBef>
                <a:spcPts val="1000"/>
              </a:spcBef>
            </a:pPr>
            <a:endParaRPr lang="en-US"/>
          </a:p>
          <a:p>
            <a:pPr marL="628650" lvl="1" indent="-171450">
              <a:lnSpc>
                <a:spcPct val="90000"/>
              </a:lnSpc>
              <a:spcBef>
                <a:spcPts val="500"/>
              </a:spcBef>
              <a:buFont typeface="Courier New,monospace"/>
              <a:buChar char="o"/>
            </a:pPr>
            <a:r>
              <a:rPr lang="en-US"/>
              <a:t>Support Coordinators must make plan revisions for all individuals assigned to Cohorts 1-4a at this time.  </a:t>
            </a:r>
          </a:p>
          <a:p>
            <a:pPr marL="628650" lvl="1" indent="-171450">
              <a:lnSpc>
                <a:spcPct val="90000"/>
              </a:lnSpc>
              <a:spcBef>
                <a:spcPts val="500"/>
              </a:spcBef>
              <a:buFont typeface="Courier New,monospace"/>
              <a:buChar char="o"/>
            </a:pPr>
            <a:r>
              <a:rPr lang="en-US" b="1"/>
              <a:t>NOTE</a:t>
            </a:r>
            <a:r>
              <a:rPr lang="en-US"/>
              <a:t>: If there </a:t>
            </a:r>
            <a:r>
              <a:rPr lang="en-US" b="1"/>
              <a:t>is</a:t>
            </a:r>
            <a:r>
              <a:rPr lang="en-US"/>
              <a:t> a one-time service or item with PPL as FI (e.g., gym membership, environmental modification), the Support Coordinator must (a) confirm that the one-time service or item through PPL has been delivered before (b) revising the plan to end the one-time service or item, following the Plan Revision Timeline. </a:t>
            </a:r>
          </a:p>
          <a:p>
            <a:pPr marL="628650" lvl="1" indent="-171450">
              <a:lnSpc>
                <a:spcPct val="90000"/>
              </a:lnSpc>
              <a:spcBef>
                <a:spcPts val="500"/>
              </a:spcBef>
              <a:buFont typeface="Courier New,monospace"/>
              <a:buChar char="o"/>
            </a:pPr>
            <a:r>
              <a:rPr lang="en-US"/>
              <a:t>Individuals or Authorized Representatives must complete their enrollment documents before they can submit invoices for community vendor payments. </a:t>
            </a:r>
          </a:p>
          <a:p>
            <a:pPr marL="1085850" lvl="2" indent="-171450">
              <a:lnSpc>
                <a:spcPct val="90000"/>
              </a:lnSpc>
              <a:spcBef>
                <a:spcPts val="500"/>
              </a:spcBef>
              <a:buFont typeface="Wingdings,Sans-Serif"/>
              <a:buChar char="§"/>
            </a:pPr>
            <a:r>
              <a:rPr lang="en-US"/>
              <a:t>To avoid delays in payment Individuals or Authorized Representatives should still enroll within their Cohort Enrollment Window</a:t>
            </a:r>
            <a:endParaRPr lang="en-US">
              <a:ea typeface="Calibri"/>
              <a:cs typeface="Calibri"/>
            </a:endParaRPr>
          </a:p>
        </p:txBody>
      </p:sp>
      <p:sp>
        <p:nvSpPr>
          <p:cNvPr id="4" name="Slide Number Placeholder 3">
            <a:extLst>
              <a:ext uri="{FF2B5EF4-FFF2-40B4-BE49-F238E27FC236}">
                <a16:creationId xmlns:a16="http://schemas.microsoft.com/office/drawing/2014/main" id="{90FC9D8C-F57B-2D6F-D0EE-DFD8170840D5}"/>
              </a:ext>
            </a:extLst>
          </p:cNvPr>
          <p:cNvSpPr>
            <a:spLocks noGrp="1"/>
          </p:cNvSpPr>
          <p:nvPr>
            <p:ph type="sldNum" sz="quarter" idx="5"/>
          </p:nvPr>
        </p:nvSpPr>
        <p:spPr/>
        <p:txBody>
          <a:bodyPr/>
          <a:lstStyle/>
          <a:p>
            <a:fld id="{9CA004F4-F240-48F9-8AE1-486585C7F00D}" type="slidenum">
              <a:rPr lang="en-US" smtClean="0"/>
              <a:t>7</a:t>
            </a:fld>
            <a:endParaRPr lang="en-US"/>
          </a:p>
        </p:txBody>
      </p:sp>
    </p:spTree>
    <p:extLst>
      <p:ext uri="{BB962C8B-B14F-4D97-AF65-F5344CB8AC3E}">
        <p14:creationId xmlns:p14="http://schemas.microsoft.com/office/powerpoint/2010/main" val="1548607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668674-A828-A44F-E6A5-E19ABA7BFE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2A322F-9003-F428-B7ED-A47AF36396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C9DBF2-5E9C-952A-5695-3D4083D96EA6}"/>
              </a:ext>
            </a:extLst>
          </p:cNvPr>
          <p:cNvSpPr>
            <a:spLocks noGrp="1"/>
          </p:cNvSpPr>
          <p:nvPr>
            <p:ph type="body" idx="1"/>
          </p:nvPr>
        </p:nvSpPr>
        <p:spPr/>
        <p:txBody>
          <a:bodyPr/>
          <a:lstStyle/>
          <a:p>
            <a:pPr marL="228600" indent="-228600">
              <a:lnSpc>
                <a:spcPct val="90000"/>
              </a:lnSpc>
              <a:spcBef>
                <a:spcPts val="1000"/>
              </a:spcBef>
            </a:pPr>
            <a:r>
              <a:rPr lang="en-US"/>
              <a:t>Support Coordinators can make plan revisions, ending services with PPL and starting services with Acumen following the SC Plan Revision Guidance provided by the Division for the individual's assigned Cohort. </a:t>
            </a:r>
          </a:p>
          <a:p>
            <a:pPr marL="228600" indent="-228600">
              <a:lnSpc>
                <a:spcPct val="90000"/>
              </a:lnSpc>
              <a:spcBef>
                <a:spcPts val="1000"/>
              </a:spcBef>
            </a:pPr>
            <a:r>
              <a:rPr lang="en-US">
                <a:hlinkClick r:id="rId3"/>
              </a:rPr>
              <a:t>https://nj.gov/humanservices/ddd/assets/documents/individuals/sc-plan-revision-guidance.pdf</a:t>
            </a:r>
            <a:endParaRPr lang="en-US"/>
          </a:p>
          <a:p>
            <a:pPr marL="228600" indent="-228600">
              <a:lnSpc>
                <a:spcPct val="90000"/>
              </a:lnSpc>
              <a:spcBef>
                <a:spcPts val="1000"/>
              </a:spcBef>
            </a:pPr>
            <a:endParaRPr lang="en-US"/>
          </a:p>
          <a:p>
            <a:pPr marL="628650" lvl="1" indent="-171450">
              <a:lnSpc>
                <a:spcPct val="90000"/>
              </a:lnSpc>
              <a:spcBef>
                <a:spcPts val="500"/>
              </a:spcBef>
              <a:buFont typeface="Courier New,monospace"/>
              <a:buChar char="o"/>
            </a:pPr>
            <a:r>
              <a:rPr lang="en-US"/>
              <a:t>Support Coordinators must make plan revisions for all individuals assigned to Cohorts 1-4a at this time.  </a:t>
            </a:r>
          </a:p>
          <a:p>
            <a:pPr marL="628650" lvl="1" indent="-171450">
              <a:lnSpc>
                <a:spcPct val="90000"/>
              </a:lnSpc>
              <a:spcBef>
                <a:spcPts val="500"/>
              </a:spcBef>
              <a:buFont typeface="Courier New,monospace"/>
              <a:buChar char="o"/>
            </a:pPr>
            <a:r>
              <a:rPr lang="en-US" b="1"/>
              <a:t>NOTE</a:t>
            </a:r>
            <a:r>
              <a:rPr lang="en-US"/>
              <a:t>: If there </a:t>
            </a:r>
            <a:r>
              <a:rPr lang="en-US" b="1"/>
              <a:t>is</a:t>
            </a:r>
            <a:r>
              <a:rPr lang="en-US"/>
              <a:t> a one-time service or item with PPL as FI (e.g., gym membership, environmental modification), the Support Coordinator must (a) confirm that the one-time service or item through PPL has been delivered before (b) revising the plan to end the one-time service or item, following the Plan Revision Timeline. </a:t>
            </a:r>
          </a:p>
          <a:p>
            <a:pPr marL="628650" lvl="1" indent="-171450">
              <a:lnSpc>
                <a:spcPct val="90000"/>
              </a:lnSpc>
              <a:spcBef>
                <a:spcPts val="500"/>
              </a:spcBef>
              <a:buFont typeface="Courier New,monospace"/>
              <a:buChar char="o"/>
            </a:pPr>
            <a:r>
              <a:rPr lang="en-US"/>
              <a:t>Individuals or Authorized Representatives must complete their enrollment documents before they can submit invoices for community vendor payments. </a:t>
            </a:r>
          </a:p>
          <a:p>
            <a:pPr marL="1085850" lvl="2" indent="-171450">
              <a:lnSpc>
                <a:spcPct val="90000"/>
              </a:lnSpc>
              <a:spcBef>
                <a:spcPts val="500"/>
              </a:spcBef>
              <a:buFont typeface="Wingdings,Sans-Serif"/>
              <a:buChar char="§"/>
            </a:pPr>
            <a:r>
              <a:rPr lang="en-US"/>
              <a:t>To avoid delays in payment Individuals or Authorized Representatives should still enroll within their Cohort Enrollment Window</a:t>
            </a:r>
            <a:endParaRPr lang="en-US">
              <a:ea typeface="Calibri"/>
              <a:cs typeface="Calibri"/>
            </a:endParaRPr>
          </a:p>
        </p:txBody>
      </p:sp>
      <p:sp>
        <p:nvSpPr>
          <p:cNvPr id="4" name="Slide Number Placeholder 3">
            <a:extLst>
              <a:ext uri="{FF2B5EF4-FFF2-40B4-BE49-F238E27FC236}">
                <a16:creationId xmlns:a16="http://schemas.microsoft.com/office/drawing/2014/main" id="{A12BB07B-7CBF-6E20-56C6-F5855DA7F73A}"/>
              </a:ext>
            </a:extLst>
          </p:cNvPr>
          <p:cNvSpPr>
            <a:spLocks noGrp="1"/>
          </p:cNvSpPr>
          <p:nvPr>
            <p:ph type="sldNum" sz="quarter" idx="5"/>
          </p:nvPr>
        </p:nvSpPr>
        <p:spPr/>
        <p:txBody>
          <a:bodyPr/>
          <a:lstStyle/>
          <a:p>
            <a:fld id="{9CA004F4-F240-48F9-8AE1-486585C7F00D}" type="slidenum">
              <a:rPr lang="en-US" smtClean="0"/>
              <a:t>8</a:t>
            </a:fld>
            <a:endParaRPr lang="en-US"/>
          </a:p>
        </p:txBody>
      </p:sp>
    </p:spTree>
    <p:extLst>
      <p:ext uri="{BB962C8B-B14F-4D97-AF65-F5344CB8AC3E}">
        <p14:creationId xmlns:p14="http://schemas.microsoft.com/office/powerpoint/2010/main" val="956661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958D84-A3AF-0D57-D27C-196C7696BF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3B70BC-7EB9-D71A-0508-7FFB532972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369C58-50A8-063C-B03F-AACB8EF6B5B0}"/>
              </a:ext>
            </a:extLst>
          </p:cNvPr>
          <p:cNvSpPr>
            <a:spLocks noGrp="1"/>
          </p:cNvSpPr>
          <p:nvPr>
            <p:ph type="body" idx="1"/>
          </p:nvPr>
        </p:nvSpPr>
        <p:spPr/>
        <p:txBody>
          <a:bodyPr/>
          <a:lstStyle/>
          <a:p>
            <a:r>
              <a:rPr lang="en-US"/>
              <a:t>Donna</a:t>
            </a:r>
          </a:p>
          <a:p>
            <a:endParaRPr lang="en-US"/>
          </a:p>
        </p:txBody>
      </p:sp>
      <p:sp>
        <p:nvSpPr>
          <p:cNvPr id="4" name="Slide Number Placeholder 3">
            <a:extLst>
              <a:ext uri="{FF2B5EF4-FFF2-40B4-BE49-F238E27FC236}">
                <a16:creationId xmlns:a16="http://schemas.microsoft.com/office/drawing/2014/main" id="{3FE62488-B274-3E5F-23C1-7E9618BE6249}"/>
              </a:ext>
            </a:extLst>
          </p:cNvPr>
          <p:cNvSpPr>
            <a:spLocks noGrp="1"/>
          </p:cNvSpPr>
          <p:nvPr>
            <p:ph type="sldNum" sz="quarter" idx="5"/>
          </p:nvPr>
        </p:nvSpPr>
        <p:spPr/>
        <p:txBody>
          <a:bodyPr/>
          <a:lstStyle/>
          <a:p>
            <a:pPr defTabSz="937884">
              <a:defRPr/>
            </a:pPr>
            <a:fld id="{2C2549BF-AEF7-4C59-8622-EC77447538E5}" type="slidenum">
              <a:rPr lang="en-US">
                <a:solidFill>
                  <a:prstClr val="black"/>
                </a:solidFill>
                <a:latin typeface="Calibri" panose="020F0502020204030204"/>
              </a:rPr>
              <a:pPr defTabSz="937884">
                <a:defRPr/>
              </a:pPr>
              <a:t>9</a:t>
            </a:fld>
            <a:endParaRPr lang="en-US">
              <a:solidFill>
                <a:prstClr val="black"/>
              </a:solidFill>
              <a:latin typeface="Calibri" panose="020F0502020204030204"/>
            </a:endParaRPr>
          </a:p>
        </p:txBody>
      </p:sp>
    </p:spTree>
    <p:extLst>
      <p:ext uri="{BB962C8B-B14F-4D97-AF65-F5344CB8AC3E}">
        <p14:creationId xmlns:p14="http://schemas.microsoft.com/office/powerpoint/2010/main" val="2658848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71CC6-EB9E-FF66-36FE-DCD6AE72CB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80F143-937E-BF03-778C-D0298AA753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96BF06-2FF5-3FE6-F3ED-8C2839290C2C}"/>
              </a:ext>
            </a:extLst>
          </p:cNvPr>
          <p:cNvSpPr>
            <a:spLocks noGrp="1"/>
          </p:cNvSpPr>
          <p:nvPr>
            <p:ph type="dt" sz="half" idx="10"/>
          </p:nvPr>
        </p:nvSpPr>
        <p:spPr/>
        <p:txBody>
          <a:bodyPr/>
          <a:lstStyle/>
          <a:p>
            <a:fld id="{1A1196AA-6157-4201-9F12-BB9A4669DCDE}" type="datetime1">
              <a:rPr lang="en-US" smtClean="0"/>
              <a:t>7/25/2025</a:t>
            </a:fld>
            <a:endParaRPr lang="en-US"/>
          </a:p>
        </p:txBody>
      </p:sp>
      <p:sp>
        <p:nvSpPr>
          <p:cNvPr id="5" name="Footer Placeholder 4">
            <a:extLst>
              <a:ext uri="{FF2B5EF4-FFF2-40B4-BE49-F238E27FC236}">
                <a16:creationId xmlns:a16="http://schemas.microsoft.com/office/drawing/2014/main" id="{C89D4F72-F5AC-ED87-680F-E2D1E0A179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83313D-8E78-5CA8-6DBE-DDF8389C66B1}"/>
              </a:ext>
            </a:extLst>
          </p:cNvPr>
          <p:cNvSpPr>
            <a:spLocks noGrp="1"/>
          </p:cNvSpPr>
          <p:nvPr>
            <p:ph type="sldNum" sz="quarter" idx="12"/>
          </p:nvPr>
        </p:nvSpPr>
        <p:spPr/>
        <p:txBody>
          <a:bodyPr/>
          <a:lstStyle/>
          <a:p>
            <a:fld id="{4C4E49BF-0DDC-4C1E-ABE5-31B5ED9DB599}" type="slidenum">
              <a:rPr lang="en-US" smtClean="0"/>
              <a:t>‹#›</a:t>
            </a:fld>
            <a:endParaRPr lang="en-US"/>
          </a:p>
        </p:txBody>
      </p:sp>
    </p:spTree>
    <p:extLst>
      <p:ext uri="{BB962C8B-B14F-4D97-AF65-F5344CB8AC3E}">
        <p14:creationId xmlns:p14="http://schemas.microsoft.com/office/powerpoint/2010/main" val="3881274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B9CE2-AFE9-A01D-E8F0-3E0B98A966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A62896-36A4-7933-5F01-2EAE6E4468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957C6C-D886-95DF-4139-10362E33506A}"/>
              </a:ext>
            </a:extLst>
          </p:cNvPr>
          <p:cNvSpPr>
            <a:spLocks noGrp="1"/>
          </p:cNvSpPr>
          <p:nvPr>
            <p:ph type="dt" sz="half" idx="10"/>
          </p:nvPr>
        </p:nvSpPr>
        <p:spPr/>
        <p:txBody>
          <a:bodyPr/>
          <a:lstStyle/>
          <a:p>
            <a:fld id="{29AA8546-13D6-427E-B689-A3D527A69F90}" type="datetime1">
              <a:rPr lang="en-US" smtClean="0"/>
              <a:t>7/25/2025</a:t>
            </a:fld>
            <a:endParaRPr lang="en-US"/>
          </a:p>
        </p:txBody>
      </p:sp>
      <p:sp>
        <p:nvSpPr>
          <p:cNvPr id="5" name="Footer Placeholder 4">
            <a:extLst>
              <a:ext uri="{FF2B5EF4-FFF2-40B4-BE49-F238E27FC236}">
                <a16:creationId xmlns:a16="http://schemas.microsoft.com/office/drawing/2014/main" id="{2950D756-E297-D584-07EF-0D3F7F608E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0775-93DF-66D6-97D5-5307B2DF08A4}"/>
              </a:ext>
            </a:extLst>
          </p:cNvPr>
          <p:cNvSpPr>
            <a:spLocks noGrp="1"/>
          </p:cNvSpPr>
          <p:nvPr>
            <p:ph type="sldNum" sz="quarter" idx="12"/>
          </p:nvPr>
        </p:nvSpPr>
        <p:spPr/>
        <p:txBody>
          <a:bodyPr/>
          <a:lstStyle/>
          <a:p>
            <a:fld id="{4C4E49BF-0DDC-4C1E-ABE5-31B5ED9DB599}" type="slidenum">
              <a:rPr lang="en-US" smtClean="0"/>
              <a:t>‹#›</a:t>
            </a:fld>
            <a:endParaRPr lang="en-US"/>
          </a:p>
        </p:txBody>
      </p:sp>
    </p:spTree>
    <p:extLst>
      <p:ext uri="{BB962C8B-B14F-4D97-AF65-F5344CB8AC3E}">
        <p14:creationId xmlns:p14="http://schemas.microsoft.com/office/powerpoint/2010/main" val="2939061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D24983-B34C-10AC-3F9F-33BFA9CF23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0DE089-B0D2-154C-4D86-2833CAF9B5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DF2AF7-56DB-1C9F-111A-652B376A9357}"/>
              </a:ext>
            </a:extLst>
          </p:cNvPr>
          <p:cNvSpPr>
            <a:spLocks noGrp="1"/>
          </p:cNvSpPr>
          <p:nvPr>
            <p:ph type="dt" sz="half" idx="10"/>
          </p:nvPr>
        </p:nvSpPr>
        <p:spPr/>
        <p:txBody>
          <a:bodyPr/>
          <a:lstStyle/>
          <a:p>
            <a:fld id="{4BAF35F9-9CB4-4F16-8693-5AEA04093782}" type="datetime1">
              <a:rPr lang="en-US" smtClean="0"/>
              <a:t>7/25/2025</a:t>
            </a:fld>
            <a:endParaRPr lang="en-US"/>
          </a:p>
        </p:txBody>
      </p:sp>
      <p:sp>
        <p:nvSpPr>
          <p:cNvPr id="5" name="Footer Placeholder 4">
            <a:extLst>
              <a:ext uri="{FF2B5EF4-FFF2-40B4-BE49-F238E27FC236}">
                <a16:creationId xmlns:a16="http://schemas.microsoft.com/office/drawing/2014/main" id="{B2B03D67-C961-EE27-3144-6C8C9DBB08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2ED984-012C-D6C4-0542-D1413CB7C995}"/>
              </a:ext>
            </a:extLst>
          </p:cNvPr>
          <p:cNvSpPr>
            <a:spLocks noGrp="1"/>
          </p:cNvSpPr>
          <p:nvPr>
            <p:ph type="sldNum" sz="quarter" idx="12"/>
          </p:nvPr>
        </p:nvSpPr>
        <p:spPr/>
        <p:txBody>
          <a:bodyPr/>
          <a:lstStyle/>
          <a:p>
            <a:fld id="{4C4E49BF-0DDC-4C1E-ABE5-31B5ED9DB599}" type="slidenum">
              <a:rPr lang="en-US" smtClean="0"/>
              <a:t>‹#›</a:t>
            </a:fld>
            <a:endParaRPr lang="en-US"/>
          </a:p>
        </p:txBody>
      </p:sp>
    </p:spTree>
    <p:extLst>
      <p:ext uri="{BB962C8B-B14F-4D97-AF65-F5344CB8AC3E}">
        <p14:creationId xmlns:p14="http://schemas.microsoft.com/office/powerpoint/2010/main" val="3385766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hree Content">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E60EB58-EF7E-435A-8B07-B5BCF3AF119F}"/>
              </a:ext>
            </a:extLst>
          </p:cNvPr>
          <p:cNvSpPr>
            <a:spLocks noGrp="1"/>
          </p:cNvSpPr>
          <p:nvPr>
            <p:ph type="sldNum" sz="quarter" idx="12"/>
          </p:nvPr>
        </p:nvSpPr>
        <p:spPr/>
        <p:txBody>
          <a:bodyPr/>
          <a:lstStyle/>
          <a:p>
            <a:fld id="{82EE24B5-652C-4DB5-B7C3-B5BBEC1280B1}" type="slidenum">
              <a:rPr lang="en-US" noProof="0" smtClean="0"/>
              <a:t>‹#›</a:t>
            </a:fld>
            <a:endParaRPr lang="en-US" noProof="0"/>
          </a:p>
        </p:txBody>
      </p:sp>
      <p:sp>
        <p:nvSpPr>
          <p:cNvPr id="2" name="Title 1">
            <a:extLst>
              <a:ext uri="{FF2B5EF4-FFF2-40B4-BE49-F238E27FC236}">
                <a16:creationId xmlns:a16="http://schemas.microsoft.com/office/drawing/2014/main" id="{E7F76098-6FA1-470A-BEF4-E4B0AC75E8FE}"/>
              </a:ext>
            </a:extLst>
          </p:cNvPr>
          <p:cNvSpPr>
            <a:spLocks noGrp="1"/>
          </p:cNvSpPr>
          <p:nvPr>
            <p:ph type="title"/>
          </p:nvPr>
        </p:nvSpPr>
        <p:spPr/>
        <p:txBody>
          <a:bodyPr/>
          <a:lstStyle/>
          <a:p>
            <a:r>
              <a:rPr lang="en-US" noProof="0"/>
              <a:t>Click to edit Master title style</a:t>
            </a:r>
          </a:p>
        </p:txBody>
      </p:sp>
      <p:sp>
        <p:nvSpPr>
          <p:cNvPr id="5" name="Date Placeholder 4">
            <a:extLst>
              <a:ext uri="{FF2B5EF4-FFF2-40B4-BE49-F238E27FC236}">
                <a16:creationId xmlns:a16="http://schemas.microsoft.com/office/drawing/2014/main" id="{47F57DE0-C032-4FCC-9006-09C2C328A665}"/>
              </a:ext>
            </a:extLst>
          </p:cNvPr>
          <p:cNvSpPr>
            <a:spLocks noGrp="1"/>
          </p:cNvSpPr>
          <p:nvPr>
            <p:ph type="dt" sz="half" idx="10"/>
          </p:nvPr>
        </p:nvSpPr>
        <p:spPr/>
        <p:txBody>
          <a:bodyPr/>
          <a:lstStyle/>
          <a:p>
            <a:fld id="{034735F8-3C89-4EDB-8140-62F7DD1D8BCE}" type="datetime1">
              <a:rPr lang="en-US" noProof="0" smtClean="0"/>
              <a:t>7/25/2025</a:t>
            </a:fld>
            <a:endParaRPr lang="en-US" noProof="0"/>
          </a:p>
        </p:txBody>
      </p:sp>
      <p:sp>
        <p:nvSpPr>
          <p:cNvPr id="6" name="Footer Placeholder 5">
            <a:extLst>
              <a:ext uri="{FF2B5EF4-FFF2-40B4-BE49-F238E27FC236}">
                <a16:creationId xmlns:a16="http://schemas.microsoft.com/office/drawing/2014/main" id="{90C776CB-2819-4488-9012-A6EA22079A47}"/>
              </a:ext>
            </a:extLst>
          </p:cNvPr>
          <p:cNvSpPr>
            <a:spLocks noGrp="1"/>
          </p:cNvSpPr>
          <p:nvPr>
            <p:ph type="ftr" sz="quarter" idx="11"/>
          </p:nvPr>
        </p:nvSpPr>
        <p:spPr/>
        <p:txBody>
          <a:bodyPr/>
          <a:lstStyle/>
          <a:p>
            <a:endParaRPr lang="en-US" noProof="0"/>
          </a:p>
        </p:txBody>
      </p:sp>
      <p:sp>
        <p:nvSpPr>
          <p:cNvPr id="12" name="Picture Placeholder 11">
            <a:extLst>
              <a:ext uri="{FF2B5EF4-FFF2-40B4-BE49-F238E27FC236}">
                <a16:creationId xmlns:a16="http://schemas.microsoft.com/office/drawing/2014/main" id="{B15EEB49-54F4-404C-9B31-AD488BFCB2E0}"/>
              </a:ext>
            </a:extLst>
          </p:cNvPr>
          <p:cNvSpPr>
            <a:spLocks noGrp="1"/>
          </p:cNvSpPr>
          <p:nvPr>
            <p:ph type="pic" sz="quarter" idx="14"/>
          </p:nvPr>
        </p:nvSpPr>
        <p:spPr>
          <a:xfrm>
            <a:off x="1772412" y="2219248"/>
            <a:ext cx="2414016" cy="2414016"/>
          </a:xfrm>
          <a:prstGeom prst="ellipse">
            <a:avLst/>
          </a:prstGeom>
          <a:noFill/>
          <a:ln w="387350">
            <a:noFill/>
          </a:ln>
        </p:spPr>
        <p:txBody>
          <a:bodyPr/>
          <a:lstStyle/>
          <a:p>
            <a:r>
              <a:rPr lang="en-US" noProof="0"/>
              <a:t>Click icon to add picture</a:t>
            </a:r>
          </a:p>
        </p:txBody>
      </p:sp>
      <p:sp>
        <p:nvSpPr>
          <p:cNvPr id="17" name="Picture Placeholder 11">
            <a:extLst>
              <a:ext uri="{FF2B5EF4-FFF2-40B4-BE49-F238E27FC236}">
                <a16:creationId xmlns:a16="http://schemas.microsoft.com/office/drawing/2014/main" id="{6B2DD458-866A-421E-9AD0-B0D9E1195728}"/>
              </a:ext>
            </a:extLst>
          </p:cNvPr>
          <p:cNvSpPr>
            <a:spLocks noGrp="1"/>
          </p:cNvSpPr>
          <p:nvPr>
            <p:ph type="pic" sz="quarter" idx="17"/>
          </p:nvPr>
        </p:nvSpPr>
        <p:spPr>
          <a:xfrm>
            <a:off x="8005572" y="2196083"/>
            <a:ext cx="2414016" cy="2414016"/>
          </a:xfrm>
          <a:prstGeom prst="ellipse">
            <a:avLst/>
          </a:prstGeom>
          <a:noFill/>
          <a:ln w="387350">
            <a:noFill/>
          </a:ln>
        </p:spPr>
        <p:txBody>
          <a:bodyPr/>
          <a:lstStyle/>
          <a:p>
            <a:r>
              <a:rPr lang="en-US" noProof="0"/>
              <a:t>Click icon to add picture</a:t>
            </a:r>
          </a:p>
        </p:txBody>
      </p:sp>
      <p:sp>
        <p:nvSpPr>
          <p:cNvPr id="14" name="Picture Placeholder 11">
            <a:extLst>
              <a:ext uri="{FF2B5EF4-FFF2-40B4-BE49-F238E27FC236}">
                <a16:creationId xmlns:a16="http://schemas.microsoft.com/office/drawing/2014/main" id="{57A4D097-9603-42DC-888D-8039CE6ADC94}"/>
              </a:ext>
            </a:extLst>
          </p:cNvPr>
          <p:cNvSpPr>
            <a:spLocks noGrp="1"/>
          </p:cNvSpPr>
          <p:nvPr>
            <p:ph type="pic" sz="quarter" idx="16"/>
          </p:nvPr>
        </p:nvSpPr>
        <p:spPr>
          <a:xfrm>
            <a:off x="4587240" y="2019165"/>
            <a:ext cx="3017520" cy="3017520"/>
          </a:xfrm>
          <a:prstGeom prst="ellipse">
            <a:avLst/>
          </a:prstGeom>
          <a:noFill/>
        </p:spPr>
        <p:txBody>
          <a:bodyPr/>
          <a:lstStyle/>
          <a:p>
            <a:r>
              <a:rPr lang="en-US" noProof="0"/>
              <a:t>Click icon to add picture</a:t>
            </a:r>
          </a:p>
        </p:txBody>
      </p:sp>
      <p:sp>
        <p:nvSpPr>
          <p:cNvPr id="25" name="Text Placeholder 23">
            <a:extLst>
              <a:ext uri="{FF2B5EF4-FFF2-40B4-BE49-F238E27FC236}">
                <a16:creationId xmlns:a16="http://schemas.microsoft.com/office/drawing/2014/main" id="{B9B9E0BA-35AD-4D69-9A03-35F2509C2C27}"/>
              </a:ext>
            </a:extLst>
          </p:cNvPr>
          <p:cNvSpPr>
            <a:spLocks noGrp="1"/>
          </p:cNvSpPr>
          <p:nvPr>
            <p:ph type="body" sz="quarter" idx="19"/>
          </p:nvPr>
        </p:nvSpPr>
        <p:spPr>
          <a:xfrm>
            <a:off x="1612900" y="5033963"/>
            <a:ext cx="2700338" cy="738187"/>
          </a:xfrm>
        </p:spPr>
        <p:txBody>
          <a:bodyPr>
            <a:normAutofit/>
          </a:bodyPr>
          <a:lstStyle>
            <a:lvl1pPr marL="0" indent="0" algn="ctr">
              <a:buNone/>
              <a:defRPr sz="2000">
                <a:solidFill>
                  <a:schemeClr val="bg1">
                    <a:lumMod val="95000"/>
                  </a:schemeClr>
                </a:solidFill>
                <a:latin typeface="+mj-lt"/>
              </a:defRPr>
            </a:lvl1pPr>
          </a:lstStyle>
          <a:p>
            <a:pPr lvl="0"/>
            <a:r>
              <a:rPr lang="en-US" noProof="0"/>
              <a:t>Click to edit Master text styles</a:t>
            </a:r>
          </a:p>
        </p:txBody>
      </p:sp>
      <p:sp>
        <p:nvSpPr>
          <p:cNvPr id="26" name="Text Placeholder 23">
            <a:extLst>
              <a:ext uri="{FF2B5EF4-FFF2-40B4-BE49-F238E27FC236}">
                <a16:creationId xmlns:a16="http://schemas.microsoft.com/office/drawing/2014/main" id="{B1CC61B3-695C-423D-8F0B-45674DC932B3}"/>
              </a:ext>
            </a:extLst>
          </p:cNvPr>
          <p:cNvSpPr>
            <a:spLocks noGrp="1"/>
          </p:cNvSpPr>
          <p:nvPr>
            <p:ph type="body" sz="quarter" idx="20"/>
          </p:nvPr>
        </p:nvSpPr>
        <p:spPr>
          <a:xfrm>
            <a:off x="4745831" y="5236700"/>
            <a:ext cx="2700338" cy="738187"/>
          </a:xfrm>
        </p:spPr>
        <p:txBody>
          <a:bodyPr>
            <a:normAutofit/>
          </a:bodyPr>
          <a:lstStyle>
            <a:lvl1pPr marL="0" indent="0" algn="ctr">
              <a:buNone/>
              <a:defRPr sz="2000">
                <a:solidFill>
                  <a:schemeClr val="bg1">
                    <a:lumMod val="95000"/>
                  </a:schemeClr>
                </a:solidFill>
                <a:latin typeface="+mj-lt"/>
              </a:defRPr>
            </a:lvl1pPr>
          </a:lstStyle>
          <a:p>
            <a:pPr lvl="0"/>
            <a:r>
              <a:rPr lang="en-US" noProof="0"/>
              <a:t>Click to edit Master text styles</a:t>
            </a:r>
          </a:p>
        </p:txBody>
      </p:sp>
      <p:sp>
        <p:nvSpPr>
          <p:cNvPr id="27" name="Text Placeholder 23">
            <a:extLst>
              <a:ext uri="{FF2B5EF4-FFF2-40B4-BE49-F238E27FC236}">
                <a16:creationId xmlns:a16="http://schemas.microsoft.com/office/drawing/2014/main" id="{B870F23E-35A1-4942-A685-641AA883066A}"/>
              </a:ext>
            </a:extLst>
          </p:cNvPr>
          <p:cNvSpPr>
            <a:spLocks noGrp="1"/>
          </p:cNvSpPr>
          <p:nvPr>
            <p:ph type="body" sz="quarter" idx="21"/>
          </p:nvPr>
        </p:nvSpPr>
        <p:spPr>
          <a:xfrm>
            <a:off x="7878762" y="5033963"/>
            <a:ext cx="2700338" cy="738187"/>
          </a:xfrm>
        </p:spPr>
        <p:txBody>
          <a:bodyPr>
            <a:normAutofit/>
          </a:bodyPr>
          <a:lstStyle>
            <a:lvl1pPr marL="0" indent="0" algn="ctr">
              <a:buNone/>
              <a:defRPr sz="2000">
                <a:solidFill>
                  <a:schemeClr val="bg1">
                    <a:lumMod val="95000"/>
                  </a:schemeClr>
                </a:solidFill>
                <a:latin typeface="+mj-lt"/>
              </a:defRPr>
            </a:lvl1pPr>
          </a:lstStyle>
          <a:p>
            <a:pPr lvl="0"/>
            <a:r>
              <a:rPr lang="en-US" noProof="0"/>
              <a:t>Click to edit Master text styles</a:t>
            </a:r>
          </a:p>
        </p:txBody>
      </p:sp>
      <p:sp>
        <p:nvSpPr>
          <p:cNvPr id="29" name="Picture Placeholder 28">
            <a:extLst>
              <a:ext uri="{FF2B5EF4-FFF2-40B4-BE49-F238E27FC236}">
                <a16:creationId xmlns:a16="http://schemas.microsoft.com/office/drawing/2014/main" id="{863B8202-88BB-4ED4-B936-9D9C0B4C8D17}"/>
              </a:ext>
            </a:extLst>
          </p:cNvPr>
          <p:cNvSpPr>
            <a:spLocks noGrp="1"/>
          </p:cNvSpPr>
          <p:nvPr>
            <p:ph type="pic" sz="quarter" idx="22"/>
          </p:nvPr>
        </p:nvSpPr>
        <p:spPr>
          <a:xfrm>
            <a:off x="0" y="0"/>
            <a:ext cx="12192000" cy="6858000"/>
          </a:xfrm>
        </p:spPr>
        <p:txBody>
          <a:bodyP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3496784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48A88-CAB1-2E0A-9C4A-C09FABCC08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23A30E-A97E-709E-111D-B551286E25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F09762-2470-D7A6-6204-9FFE45E90844}"/>
              </a:ext>
            </a:extLst>
          </p:cNvPr>
          <p:cNvSpPr>
            <a:spLocks noGrp="1"/>
          </p:cNvSpPr>
          <p:nvPr>
            <p:ph type="dt" sz="half" idx="10"/>
          </p:nvPr>
        </p:nvSpPr>
        <p:spPr/>
        <p:txBody>
          <a:bodyPr/>
          <a:lstStyle/>
          <a:p>
            <a:fld id="{CDBB1DAD-E563-4392-BDB5-58816DE3A47E}" type="datetime1">
              <a:rPr lang="en-US" smtClean="0"/>
              <a:t>7/25/2025</a:t>
            </a:fld>
            <a:endParaRPr lang="en-US"/>
          </a:p>
        </p:txBody>
      </p:sp>
      <p:sp>
        <p:nvSpPr>
          <p:cNvPr id="5" name="Footer Placeholder 4">
            <a:extLst>
              <a:ext uri="{FF2B5EF4-FFF2-40B4-BE49-F238E27FC236}">
                <a16:creationId xmlns:a16="http://schemas.microsoft.com/office/drawing/2014/main" id="{341994A2-5FE8-8D23-3D64-11B5DEC43F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DD1137-D192-67C9-A4B6-EB7CA9DBBA52}"/>
              </a:ext>
            </a:extLst>
          </p:cNvPr>
          <p:cNvSpPr>
            <a:spLocks noGrp="1"/>
          </p:cNvSpPr>
          <p:nvPr>
            <p:ph type="sldNum" sz="quarter" idx="12"/>
          </p:nvPr>
        </p:nvSpPr>
        <p:spPr/>
        <p:txBody>
          <a:bodyPr/>
          <a:lstStyle/>
          <a:p>
            <a:fld id="{4C4E49BF-0DDC-4C1E-ABE5-31B5ED9DB599}" type="slidenum">
              <a:rPr lang="en-US" smtClean="0"/>
              <a:t>‹#›</a:t>
            </a:fld>
            <a:endParaRPr lang="en-US"/>
          </a:p>
        </p:txBody>
      </p:sp>
    </p:spTree>
    <p:extLst>
      <p:ext uri="{BB962C8B-B14F-4D97-AF65-F5344CB8AC3E}">
        <p14:creationId xmlns:p14="http://schemas.microsoft.com/office/powerpoint/2010/main" val="20028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AA84E-1648-4EEF-35BF-6D8F422D70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165658-00A9-B813-B02C-687398829C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F5CADD-9038-6AFD-9C98-9B96C3C237D1}"/>
              </a:ext>
            </a:extLst>
          </p:cNvPr>
          <p:cNvSpPr>
            <a:spLocks noGrp="1"/>
          </p:cNvSpPr>
          <p:nvPr>
            <p:ph type="dt" sz="half" idx="10"/>
          </p:nvPr>
        </p:nvSpPr>
        <p:spPr/>
        <p:txBody>
          <a:bodyPr/>
          <a:lstStyle/>
          <a:p>
            <a:fld id="{D1634566-054B-4990-B6E2-FECF50292202}" type="datetime1">
              <a:rPr lang="en-US" smtClean="0"/>
              <a:t>7/25/2025</a:t>
            </a:fld>
            <a:endParaRPr lang="en-US"/>
          </a:p>
        </p:txBody>
      </p:sp>
      <p:sp>
        <p:nvSpPr>
          <p:cNvPr id="5" name="Footer Placeholder 4">
            <a:extLst>
              <a:ext uri="{FF2B5EF4-FFF2-40B4-BE49-F238E27FC236}">
                <a16:creationId xmlns:a16="http://schemas.microsoft.com/office/drawing/2014/main" id="{DFBEDFD5-6348-D18F-982F-5B2A2665E6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356F92-DA60-6508-6D56-E9997F723672}"/>
              </a:ext>
            </a:extLst>
          </p:cNvPr>
          <p:cNvSpPr>
            <a:spLocks noGrp="1"/>
          </p:cNvSpPr>
          <p:nvPr>
            <p:ph type="sldNum" sz="quarter" idx="12"/>
          </p:nvPr>
        </p:nvSpPr>
        <p:spPr/>
        <p:txBody>
          <a:bodyPr/>
          <a:lstStyle/>
          <a:p>
            <a:fld id="{4C4E49BF-0DDC-4C1E-ABE5-31B5ED9DB599}" type="slidenum">
              <a:rPr lang="en-US" smtClean="0"/>
              <a:t>‹#›</a:t>
            </a:fld>
            <a:endParaRPr lang="en-US"/>
          </a:p>
        </p:txBody>
      </p:sp>
    </p:spTree>
    <p:extLst>
      <p:ext uri="{BB962C8B-B14F-4D97-AF65-F5344CB8AC3E}">
        <p14:creationId xmlns:p14="http://schemas.microsoft.com/office/powerpoint/2010/main" val="1614133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8C0E6-9890-BAB8-75AA-FCCF567523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6243BD-397B-9120-BBB8-72E7388001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1C2963-5E6C-C850-9607-F590C1673E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B1D7D4-0135-02F0-6199-106392D75C2C}"/>
              </a:ext>
            </a:extLst>
          </p:cNvPr>
          <p:cNvSpPr>
            <a:spLocks noGrp="1"/>
          </p:cNvSpPr>
          <p:nvPr>
            <p:ph type="dt" sz="half" idx="10"/>
          </p:nvPr>
        </p:nvSpPr>
        <p:spPr/>
        <p:txBody>
          <a:bodyPr/>
          <a:lstStyle/>
          <a:p>
            <a:fld id="{4A843ED6-0A55-4791-B8B7-FF51548CE291}" type="datetime1">
              <a:rPr lang="en-US" smtClean="0"/>
              <a:t>7/25/2025</a:t>
            </a:fld>
            <a:endParaRPr lang="en-US"/>
          </a:p>
        </p:txBody>
      </p:sp>
      <p:sp>
        <p:nvSpPr>
          <p:cNvPr id="6" name="Footer Placeholder 5">
            <a:extLst>
              <a:ext uri="{FF2B5EF4-FFF2-40B4-BE49-F238E27FC236}">
                <a16:creationId xmlns:a16="http://schemas.microsoft.com/office/drawing/2014/main" id="{ADBA281B-31F8-0752-8839-4801DDD6E0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2AF09C-383E-CEF5-5E23-CB325C3C0207}"/>
              </a:ext>
            </a:extLst>
          </p:cNvPr>
          <p:cNvSpPr>
            <a:spLocks noGrp="1"/>
          </p:cNvSpPr>
          <p:nvPr>
            <p:ph type="sldNum" sz="quarter" idx="12"/>
          </p:nvPr>
        </p:nvSpPr>
        <p:spPr/>
        <p:txBody>
          <a:bodyPr/>
          <a:lstStyle/>
          <a:p>
            <a:fld id="{4C4E49BF-0DDC-4C1E-ABE5-31B5ED9DB599}" type="slidenum">
              <a:rPr lang="en-US" smtClean="0"/>
              <a:t>‹#›</a:t>
            </a:fld>
            <a:endParaRPr lang="en-US"/>
          </a:p>
        </p:txBody>
      </p:sp>
    </p:spTree>
    <p:extLst>
      <p:ext uri="{BB962C8B-B14F-4D97-AF65-F5344CB8AC3E}">
        <p14:creationId xmlns:p14="http://schemas.microsoft.com/office/powerpoint/2010/main" val="2815039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7EB6C-7371-FF0F-6C97-D486BEDA94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719755-A14B-1C72-E2F4-8F22E18F43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E15782-8405-A404-5D68-2FD41C14D1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FD27BB-36D7-B33C-B297-4CA4458513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AF2B09-C584-65F0-C06C-F0C187F762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F73111-2D9A-8ED6-A700-FFB6EA74A3E2}"/>
              </a:ext>
            </a:extLst>
          </p:cNvPr>
          <p:cNvSpPr>
            <a:spLocks noGrp="1"/>
          </p:cNvSpPr>
          <p:nvPr>
            <p:ph type="dt" sz="half" idx="10"/>
          </p:nvPr>
        </p:nvSpPr>
        <p:spPr/>
        <p:txBody>
          <a:bodyPr/>
          <a:lstStyle/>
          <a:p>
            <a:fld id="{6C9F9DEE-A6CF-4A08-B663-BD3295494FAD}" type="datetime1">
              <a:rPr lang="en-US" smtClean="0"/>
              <a:t>7/25/2025</a:t>
            </a:fld>
            <a:endParaRPr lang="en-US"/>
          </a:p>
        </p:txBody>
      </p:sp>
      <p:sp>
        <p:nvSpPr>
          <p:cNvPr id="8" name="Footer Placeholder 7">
            <a:extLst>
              <a:ext uri="{FF2B5EF4-FFF2-40B4-BE49-F238E27FC236}">
                <a16:creationId xmlns:a16="http://schemas.microsoft.com/office/drawing/2014/main" id="{4CD4519D-8054-8DDF-94FA-4C9943DADA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5B8867-DDD3-204A-4A61-8B55BB0664D2}"/>
              </a:ext>
            </a:extLst>
          </p:cNvPr>
          <p:cNvSpPr>
            <a:spLocks noGrp="1"/>
          </p:cNvSpPr>
          <p:nvPr>
            <p:ph type="sldNum" sz="quarter" idx="12"/>
          </p:nvPr>
        </p:nvSpPr>
        <p:spPr/>
        <p:txBody>
          <a:bodyPr/>
          <a:lstStyle/>
          <a:p>
            <a:fld id="{4C4E49BF-0DDC-4C1E-ABE5-31B5ED9DB599}" type="slidenum">
              <a:rPr lang="en-US" smtClean="0"/>
              <a:t>‹#›</a:t>
            </a:fld>
            <a:endParaRPr lang="en-US"/>
          </a:p>
        </p:txBody>
      </p:sp>
    </p:spTree>
    <p:extLst>
      <p:ext uri="{BB962C8B-B14F-4D97-AF65-F5344CB8AC3E}">
        <p14:creationId xmlns:p14="http://schemas.microsoft.com/office/powerpoint/2010/main" val="1032655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12158-40FF-7A17-32F5-4B6FF02DF2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180A8F-DAE0-6C74-765C-0FEBFFDCE365}"/>
              </a:ext>
            </a:extLst>
          </p:cNvPr>
          <p:cNvSpPr>
            <a:spLocks noGrp="1"/>
          </p:cNvSpPr>
          <p:nvPr>
            <p:ph type="dt" sz="half" idx="10"/>
          </p:nvPr>
        </p:nvSpPr>
        <p:spPr/>
        <p:txBody>
          <a:bodyPr/>
          <a:lstStyle/>
          <a:p>
            <a:fld id="{CD0B8AA1-98B5-46EA-8D6E-B35C5097FA60}" type="datetime1">
              <a:rPr lang="en-US" smtClean="0"/>
              <a:t>7/25/2025</a:t>
            </a:fld>
            <a:endParaRPr lang="en-US"/>
          </a:p>
        </p:txBody>
      </p:sp>
      <p:sp>
        <p:nvSpPr>
          <p:cNvPr id="4" name="Footer Placeholder 3">
            <a:extLst>
              <a:ext uri="{FF2B5EF4-FFF2-40B4-BE49-F238E27FC236}">
                <a16:creationId xmlns:a16="http://schemas.microsoft.com/office/drawing/2014/main" id="{8556E8EC-D1C4-E687-9934-3568CBB897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135021-E199-5EDA-08E1-1296A17DF3BF}"/>
              </a:ext>
            </a:extLst>
          </p:cNvPr>
          <p:cNvSpPr>
            <a:spLocks noGrp="1"/>
          </p:cNvSpPr>
          <p:nvPr>
            <p:ph type="sldNum" sz="quarter" idx="12"/>
          </p:nvPr>
        </p:nvSpPr>
        <p:spPr/>
        <p:txBody>
          <a:bodyPr/>
          <a:lstStyle/>
          <a:p>
            <a:fld id="{4C4E49BF-0DDC-4C1E-ABE5-31B5ED9DB599}" type="slidenum">
              <a:rPr lang="en-US" smtClean="0"/>
              <a:t>‹#›</a:t>
            </a:fld>
            <a:endParaRPr lang="en-US"/>
          </a:p>
        </p:txBody>
      </p:sp>
    </p:spTree>
    <p:extLst>
      <p:ext uri="{BB962C8B-B14F-4D97-AF65-F5344CB8AC3E}">
        <p14:creationId xmlns:p14="http://schemas.microsoft.com/office/powerpoint/2010/main" val="3488766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2D80BB-14CF-90F2-1F45-5083F466EB46}"/>
              </a:ext>
            </a:extLst>
          </p:cNvPr>
          <p:cNvSpPr>
            <a:spLocks noGrp="1"/>
          </p:cNvSpPr>
          <p:nvPr>
            <p:ph type="dt" sz="half" idx="10"/>
          </p:nvPr>
        </p:nvSpPr>
        <p:spPr/>
        <p:txBody>
          <a:bodyPr/>
          <a:lstStyle/>
          <a:p>
            <a:fld id="{E0570C26-6D73-469F-8420-1831B310EEAB}" type="datetime1">
              <a:rPr lang="en-US" smtClean="0"/>
              <a:t>7/25/2025</a:t>
            </a:fld>
            <a:endParaRPr lang="en-US"/>
          </a:p>
        </p:txBody>
      </p:sp>
      <p:sp>
        <p:nvSpPr>
          <p:cNvPr id="3" name="Footer Placeholder 2">
            <a:extLst>
              <a:ext uri="{FF2B5EF4-FFF2-40B4-BE49-F238E27FC236}">
                <a16:creationId xmlns:a16="http://schemas.microsoft.com/office/drawing/2014/main" id="{653E5AA3-23D1-1CE1-3E74-8EC7371D14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2D2A61-ED0F-A434-6AC4-CB54FA67487B}"/>
              </a:ext>
            </a:extLst>
          </p:cNvPr>
          <p:cNvSpPr>
            <a:spLocks noGrp="1"/>
          </p:cNvSpPr>
          <p:nvPr>
            <p:ph type="sldNum" sz="quarter" idx="12"/>
          </p:nvPr>
        </p:nvSpPr>
        <p:spPr/>
        <p:txBody>
          <a:bodyPr/>
          <a:lstStyle/>
          <a:p>
            <a:fld id="{4C4E49BF-0DDC-4C1E-ABE5-31B5ED9DB599}" type="slidenum">
              <a:rPr lang="en-US" smtClean="0"/>
              <a:t>‹#›</a:t>
            </a:fld>
            <a:endParaRPr lang="en-US"/>
          </a:p>
        </p:txBody>
      </p:sp>
    </p:spTree>
    <p:extLst>
      <p:ext uri="{BB962C8B-B14F-4D97-AF65-F5344CB8AC3E}">
        <p14:creationId xmlns:p14="http://schemas.microsoft.com/office/powerpoint/2010/main" val="293463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9961F-579E-875F-19C3-B8E5A9CC6F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17B55B-DB31-8A20-5E61-F341ECEDCC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3A405C-43AB-868C-E3A5-D0B512023E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757810-580C-3516-266B-FCDD9137AB10}"/>
              </a:ext>
            </a:extLst>
          </p:cNvPr>
          <p:cNvSpPr>
            <a:spLocks noGrp="1"/>
          </p:cNvSpPr>
          <p:nvPr>
            <p:ph type="dt" sz="half" idx="10"/>
          </p:nvPr>
        </p:nvSpPr>
        <p:spPr/>
        <p:txBody>
          <a:bodyPr/>
          <a:lstStyle/>
          <a:p>
            <a:fld id="{7282BCE1-A933-41B9-AF75-5D468198A6CE}" type="datetime1">
              <a:rPr lang="en-US" smtClean="0"/>
              <a:t>7/25/2025</a:t>
            </a:fld>
            <a:endParaRPr lang="en-US"/>
          </a:p>
        </p:txBody>
      </p:sp>
      <p:sp>
        <p:nvSpPr>
          <p:cNvPr id="6" name="Footer Placeholder 5">
            <a:extLst>
              <a:ext uri="{FF2B5EF4-FFF2-40B4-BE49-F238E27FC236}">
                <a16:creationId xmlns:a16="http://schemas.microsoft.com/office/drawing/2014/main" id="{73B8BAE7-1072-D444-BFAA-FF3722B818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4DD1F8-E10C-A508-0AD6-1AA1468B0089}"/>
              </a:ext>
            </a:extLst>
          </p:cNvPr>
          <p:cNvSpPr>
            <a:spLocks noGrp="1"/>
          </p:cNvSpPr>
          <p:nvPr>
            <p:ph type="sldNum" sz="quarter" idx="12"/>
          </p:nvPr>
        </p:nvSpPr>
        <p:spPr/>
        <p:txBody>
          <a:bodyPr/>
          <a:lstStyle/>
          <a:p>
            <a:fld id="{4C4E49BF-0DDC-4C1E-ABE5-31B5ED9DB599}" type="slidenum">
              <a:rPr lang="en-US" smtClean="0"/>
              <a:t>‹#›</a:t>
            </a:fld>
            <a:endParaRPr lang="en-US"/>
          </a:p>
        </p:txBody>
      </p:sp>
    </p:spTree>
    <p:extLst>
      <p:ext uri="{BB962C8B-B14F-4D97-AF65-F5344CB8AC3E}">
        <p14:creationId xmlns:p14="http://schemas.microsoft.com/office/powerpoint/2010/main" val="27533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DC18C-8939-68D0-F0D7-4EDBA9D2E4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2C127C-2B2A-E338-5B61-0FAD293476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A5E650-40AA-CEED-718F-359D8055DF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CB1245-6E25-06B7-D2B1-6FA50EC66746}"/>
              </a:ext>
            </a:extLst>
          </p:cNvPr>
          <p:cNvSpPr>
            <a:spLocks noGrp="1"/>
          </p:cNvSpPr>
          <p:nvPr>
            <p:ph type="dt" sz="half" idx="10"/>
          </p:nvPr>
        </p:nvSpPr>
        <p:spPr/>
        <p:txBody>
          <a:bodyPr/>
          <a:lstStyle/>
          <a:p>
            <a:fld id="{46E40C01-90C1-4E62-8476-ED5592E9C195}" type="datetime1">
              <a:rPr lang="en-US" smtClean="0"/>
              <a:t>7/25/2025</a:t>
            </a:fld>
            <a:endParaRPr lang="en-US"/>
          </a:p>
        </p:txBody>
      </p:sp>
      <p:sp>
        <p:nvSpPr>
          <p:cNvPr id="6" name="Footer Placeholder 5">
            <a:extLst>
              <a:ext uri="{FF2B5EF4-FFF2-40B4-BE49-F238E27FC236}">
                <a16:creationId xmlns:a16="http://schemas.microsoft.com/office/drawing/2014/main" id="{35A7FFCB-CDA9-D1B8-67ED-6BC853960F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3FF766-9233-2AEC-3621-9F607F273BCF}"/>
              </a:ext>
            </a:extLst>
          </p:cNvPr>
          <p:cNvSpPr>
            <a:spLocks noGrp="1"/>
          </p:cNvSpPr>
          <p:nvPr>
            <p:ph type="sldNum" sz="quarter" idx="12"/>
          </p:nvPr>
        </p:nvSpPr>
        <p:spPr/>
        <p:txBody>
          <a:bodyPr/>
          <a:lstStyle/>
          <a:p>
            <a:fld id="{4C4E49BF-0DDC-4C1E-ABE5-31B5ED9DB599}" type="slidenum">
              <a:rPr lang="en-US" smtClean="0"/>
              <a:t>‹#›</a:t>
            </a:fld>
            <a:endParaRPr lang="en-US"/>
          </a:p>
        </p:txBody>
      </p:sp>
    </p:spTree>
    <p:extLst>
      <p:ext uri="{BB962C8B-B14F-4D97-AF65-F5344CB8AC3E}">
        <p14:creationId xmlns:p14="http://schemas.microsoft.com/office/powerpoint/2010/main" val="3441425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2D7D93-18EC-C950-F604-DDD9AD01F8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B2667E-D760-0A7D-B861-107C38DAE0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EFD265-149E-1E62-A3AB-C3F8CE72A5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D2DA2F-C568-4308-9A3E-6BC8BDDA802C}" type="datetime1">
              <a:rPr lang="en-US" smtClean="0"/>
              <a:t>7/25/2025</a:t>
            </a:fld>
            <a:endParaRPr lang="en-US"/>
          </a:p>
        </p:txBody>
      </p:sp>
      <p:sp>
        <p:nvSpPr>
          <p:cNvPr id="5" name="Footer Placeholder 4">
            <a:extLst>
              <a:ext uri="{FF2B5EF4-FFF2-40B4-BE49-F238E27FC236}">
                <a16:creationId xmlns:a16="http://schemas.microsoft.com/office/drawing/2014/main" id="{78EE01F4-B264-2DE5-0862-CA0FA1B6A7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014764-0B61-A3C7-359B-B8D185019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E49BF-0DDC-4C1E-ABE5-31B5ED9DB599}" type="slidenum">
              <a:rPr lang="en-US" smtClean="0"/>
              <a:t>‹#›</a:t>
            </a:fld>
            <a:endParaRPr lang="en-US"/>
          </a:p>
        </p:txBody>
      </p:sp>
    </p:spTree>
    <p:extLst>
      <p:ext uri="{BB962C8B-B14F-4D97-AF65-F5344CB8AC3E}">
        <p14:creationId xmlns:p14="http://schemas.microsoft.com/office/powerpoint/2010/main" val="1153372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18/10/relationships/comments" Target="../comments/modernComment_2AE_EF46DB0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acumenfiscalagent.zendesk.com/hc/en-us/articles/33914749149709-New-Jersey-Training-Materials" TargetMode="External"/><Relationship Id="rId5" Type="http://schemas.openxmlformats.org/officeDocument/2006/relationships/hyperlink" Target="https://acumen-xcore.dcisoftware.com/enrollment/registration" TargetMode="External"/><Relationship Id="rId4" Type="http://schemas.openxmlformats.org/officeDocument/2006/relationships/hyperlink" Target="https://outlook.office.com/book/NJAgentTransitionEnrollmentAssistance@acumen2.net/?ismsaljsauthenabled=tru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acumenfiscalagent.com/wp-content/uploads/pdf_files/NJ%20State%20Page/Employers/What%20You'll%20Need%20to%20Enroll%20-%20Vendor.pdf"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microsoft.com/office/2018/10/relationships/comments" Target="../comments/modernComment_2A9_FE9A44DB.xml"/><Relationship Id="rId5" Type="http://schemas.openxmlformats.org/officeDocument/2006/relationships/image" Target="../media/image2.png"/><Relationship Id="rId4" Type="http://schemas.openxmlformats.org/officeDocument/2006/relationships/hyperlink" Target="https://www.acumenfiscalagent.com/wp-content/uploads/pdf_files/NJ%20State%20Page/Employers/What%20You'll%20Need%20to%20Enroll%20-%20Employer%20and%20Employees.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mailto:vendor-nj@acumen2.net"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mailto:enrollment-nj@acumen2.net" TargetMode="Externa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microsoft.com/office/2018/10/relationships/comments" Target="../comments/modernComment_29D_23D7CD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18/10/relationships/comments" Target="../comments/modernComment_29E_9F9C4A3D.xml"/><Relationship Id="rId5" Type="http://schemas.openxmlformats.org/officeDocument/2006/relationships/hyperlink" Target="mailto:Vendor-NJ@acumen2.net" TargetMode="External"/><Relationship Id="rId4" Type="http://schemas.openxmlformats.org/officeDocument/2006/relationships/hyperlink" Target="mailto:Enrollment-NJ@acumen2.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76AAF"/>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2BB029-34DF-5588-5DEE-69D15A04A74C}"/>
              </a:ext>
            </a:extLst>
          </p:cNvPr>
          <p:cNvSpPr>
            <a:spLocks noGrp="1"/>
          </p:cNvSpPr>
          <p:nvPr>
            <p:ph type="title"/>
          </p:nvPr>
        </p:nvSpPr>
        <p:spPr>
          <a:xfrm>
            <a:off x="6274519" y="1067725"/>
            <a:ext cx="5834794" cy="2672080"/>
          </a:xfrm>
        </p:spPr>
        <p:txBody>
          <a:bodyPr vert="horz" lIns="91440" tIns="45720" rIns="91440" bIns="45720" rtlCol="0" anchor="b">
            <a:normAutofit/>
          </a:bodyPr>
          <a:lstStyle/>
          <a:p>
            <a:pPr algn="ctr"/>
            <a:r>
              <a:rPr lang="en-US" b="1">
                <a:solidFill>
                  <a:schemeClr val="bg1"/>
                </a:solidFill>
                <a:latin typeface="+mn-lt"/>
                <a:cs typeface="Calibri"/>
              </a:rPr>
              <a:t>NJ VF/EA</a:t>
            </a:r>
            <a:r>
              <a:rPr lang="en-US" b="1">
                <a:latin typeface="+mn-lt"/>
                <a:cs typeface="Calibri"/>
              </a:rPr>
              <a:t/>
            </a:r>
            <a:br>
              <a:rPr lang="en-US" b="1">
                <a:latin typeface="+mn-lt"/>
                <a:cs typeface="Calibri"/>
              </a:rPr>
            </a:br>
            <a:r>
              <a:rPr lang="en-US" b="1">
                <a:solidFill>
                  <a:schemeClr val="bg1"/>
                </a:solidFill>
                <a:latin typeface="+mn-lt"/>
                <a:cs typeface="Calibri"/>
              </a:rPr>
              <a:t>Acumen Transition- Webinar</a:t>
            </a:r>
            <a:endParaRPr lang="en-US" b="1" kern="1200">
              <a:solidFill>
                <a:schemeClr val="bg1"/>
              </a:solidFill>
              <a:latin typeface="+mn-lt"/>
              <a:ea typeface="Calibri"/>
              <a:cs typeface="Calibri"/>
            </a:endParaRP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D0EE85F6-A9DC-1EBC-64DF-07D3B903071D}"/>
              </a:ext>
            </a:extLst>
          </p:cNvPr>
          <p:cNvSpPr/>
          <p:nvPr/>
        </p:nvSpPr>
        <p:spPr>
          <a:xfrm>
            <a:off x="237703" y="44344"/>
            <a:ext cx="2507448" cy="536743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Minus Sign 10">
            <a:extLst>
              <a:ext uri="{FF2B5EF4-FFF2-40B4-BE49-F238E27FC236}">
                <a16:creationId xmlns:a16="http://schemas.microsoft.com/office/drawing/2014/main" id="{C22B2879-C24F-1E4D-F1DE-32EB7FF3DEEF}"/>
              </a:ext>
            </a:extLst>
          </p:cNvPr>
          <p:cNvSpPr/>
          <p:nvPr/>
        </p:nvSpPr>
        <p:spPr>
          <a:xfrm>
            <a:off x="-1725955" y="5429902"/>
            <a:ext cx="14883155" cy="290368"/>
          </a:xfrm>
          <a:prstGeom prst="mathMinus">
            <a:avLst>
              <a:gd name="adj1" fmla="val 37210"/>
            </a:avLst>
          </a:prstGeom>
          <a:solidFill>
            <a:srgbClr val="FFC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TextBox 14">
            <a:extLst>
              <a:ext uri="{FF2B5EF4-FFF2-40B4-BE49-F238E27FC236}">
                <a16:creationId xmlns:a16="http://schemas.microsoft.com/office/drawing/2014/main" id="{CB8A6C76-632D-F57D-13DA-AE14FD4CE2F6}"/>
              </a:ext>
            </a:extLst>
          </p:cNvPr>
          <p:cNvSpPr txBox="1"/>
          <p:nvPr/>
        </p:nvSpPr>
        <p:spPr>
          <a:xfrm>
            <a:off x="6651276" y="4600925"/>
            <a:ext cx="3602448" cy="830997"/>
          </a:xfrm>
          <a:prstGeom prst="rect">
            <a:avLst/>
          </a:prstGeom>
          <a:noFill/>
        </p:spPr>
        <p:txBody>
          <a:bodyPr wrap="square" lIns="91440" tIns="45720" rIns="91440" bIns="45720" anchor="t">
            <a:spAutoFit/>
          </a:bodyPr>
          <a:lstStyle/>
          <a:p>
            <a:pPr algn="ctr"/>
            <a:r>
              <a:rPr lang="en-US" sz="2400" b="1" dirty="0">
                <a:solidFill>
                  <a:schemeClr val="bg1"/>
                </a:solidFill>
              </a:rPr>
              <a:t>Date: July 24, 2025</a:t>
            </a:r>
            <a:r>
              <a:rPr lang="en-US" sz="2400" b="1" dirty="0"/>
              <a:t/>
            </a:r>
            <a:br>
              <a:rPr lang="en-US" sz="2400" b="1" dirty="0"/>
            </a:br>
            <a:endParaRPr lang="en-US" sz="2400" b="1">
              <a:solidFill>
                <a:schemeClr val="bg1"/>
              </a:solidFill>
              <a:ea typeface="Calibri"/>
              <a:cs typeface="Calibri"/>
            </a:endParaRPr>
          </a:p>
        </p:txBody>
      </p:sp>
      <p:sp>
        <p:nvSpPr>
          <p:cNvPr id="6" name="Minus Sign 5">
            <a:extLst>
              <a:ext uri="{FF2B5EF4-FFF2-40B4-BE49-F238E27FC236}">
                <a16:creationId xmlns:a16="http://schemas.microsoft.com/office/drawing/2014/main" id="{514BEA06-4189-F48B-66B0-0C9379FFB3A3}"/>
              </a:ext>
            </a:extLst>
          </p:cNvPr>
          <p:cNvSpPr/>
          <p:nvPr/>
        </p:nvSpPr>
        <p:spPr>
          <a:xfrm>
            <a:off x="1912724" y="3614312"/>
            <a:ext cx="11411376" cy="513361"/>
          </a:xfrm>
          <a:prstGeom prst="mathMinus">
            <a:avLst>
              <a:gd name="adj1" fmla="val 37210"/>
            </a:avLst>
          </a:prstGeom>
          <a:solidFill>
            <a:srgbClr val="FFC000"/>
          </a:solidFill>
          <a:ln>
            <a:solidFill>
              <a:schemeClr val="accent1">
                <a:shade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Minus Sign 16">
            <a:extLst>
              <a:ext uri="{FF2B5EF4-FFF2-40B4-BE49-F238E27FC236}">
                <a16:creationId xmlns:a16="http://schemas.microsoft.com/office/drawing/2014/main" id="{2DA93073-7041-2C0A-2334-BBEE552C5835}"/>
              </a:ext>
            </a:extLst>
          </p:cNvPr>
          <p:cNvSpPr/>
          <p:nvPr/>
        </p:nvSpPr>
        <p:spPr>
          <a:xfrm>
            <a:off x="-345796" y="3620452"/>
            <a:ext cx="4433594" cy="513361"/>
          </a:xfrm>
          <a:prstGeom prst="mathMinus">
            <a:avLst>
              <a:gd name="adj1" fmla="val 37210"/>
            </a:avLst>
          </a:prstGeom>
          <a:solidFill>
            <a:srgbClr val="002060"/>
          </a:solidFill>
          <a:ln>
            <a:solidFill>
              <a:schemeClr val="accent1">
                <a:shade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67B5BBDA-B0CE-6264-D99F-BFDC75CCD5DE}"/>
              </a:ext>
            </a:extLst>
          </p:cNvPr>
          <p:cNvSpPr/>
          <p:nvPr/>
        </p:nvSpPr>
        <p:spPr>
          <a:xfrm>
            <a:off x="533795" y="782448"/>
            <a:ext cx="5562205" cy="53674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Logo&#10;&#10;Description automatically generated">
            <a:extLst>
              <a:ext uri="{FF2B5EF4-FFF2-40B4-BE49-F238E27FC236}">
                <a16:creationId xmlns:a16="http://schemas.microsoft.com/office/drawing/2014/main" id="{206DE20C-830A-40ED-47B9-0CFEC796DDD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64897" y="1957974"/>
            <a:ext cx="5072053" cy="2872598"/>
          </a:xfrm>
          <a:prstGeom prst="rect">
            <a:avLst/>
          </a:prstGeom>
        </p:spPr>
      </p:pic>
    </p:spTree>
    <p:extLst>
      <p:ext uri="{BB962C8B-B14F-4D97-AF65-F5344CB8AC3E}">
        <p14:creationId xmlns:p14="http://schemas.microsoft.com/office/powerpoint/2010/main" val="2344123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63E0608-EF09-C8C7-6037-0EF8FA916948}"/>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A6CD03D-0C51-35F5-7358-A5D02915842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2D08A713-3882-3B33-90E2-6CC383D133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8BEC4748-C266-5EBF-F22F-629B72D4D8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CB411C8-CA36-C77A-AA5F-F72100A445B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D9CE88B9-67F4-F53A-6466-CBA81E2B68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6AE728F-32CB-1AE1-A2DC-DEB838957CC0}"/>
              </a:ext>
            </a:extLst>
          </p:cNvPr>
          <p:cNvSpPr>
            <a:spLocks noGrp="1"/>
          </p:cNvSpPr>
          <p:nvPr>
            <p:ph type="title"/>
          </p:nvPr>
        </p:nvSpPr>
        <p:spPr>
          <a:xfrm>
            <a:off x="460350" y="367860"/>
            <a:ext cx="8892214" cy="1033669"/>
          </a:xfrm>
        </p:spPr>
        <p:txBody>
          <a:bodyPr>
            <a:normAutofit/>
          </a:bodyPr>
          <a:lstStyle/>
          <a:p>
            <a:r>
              <a:rPr lang="en-US" sz="4800">
                <a:solidFill>
                  <a:srgbClr val="FFFFFF"/>
                </a:solidFill>
                <a:latin typeface="+mn-lt"/>
                <a:ea typeface="Calibri"/>
                <a:cs typeface="Calibri"/>
              </a:rPr>
              <a:t>Don't Wait, Enroll Now!</a:t>
            </a:r>
          </a:p>
        </p:txBody>
      </p:sp>
      <p:pic>
        <p:nvPicPr>
          <p:cNvPr id="5" name="Content Placeholder 4" descr="Logo&#10;&#10;Description automatically generated">
            <a:extLst>
              <a:ext uri="{FF2B5EF4-FFF2-40B4-BE49-F238E27FC236}">
                <a16:creationId xmlns:a16="http://schemas.microsoft.com/office/drawing/2014/main" id="{C1DE6474-0CA9-D27B-E705-C5DE2BE6F710}"/>
              </a:ext>
            </a:extLst>
          </p:cNvPr>
          <p:cNvPicPr>
            <a:picLocks noGrp="1" noChangeAspect="1"/>
          </p:cNvPicPr>
          <p:nvPr>
            <p:ph idx="1"/>
          </p:nvPr>
        </p:nvPicPr>
        <p:blipFill>
          <a:blip r:embed="rId3" cstate="hqprint">
            <a:extLst>
              <a:ext uri="{28A0092B-C50C-407E-A947-70E740481C1C}">
                <a14:useLocalDpi xmlns:a14="http://schemas.microsoft.com/office/drawing/2010/main" val="0"/>
              </a:ext>
            </a:extLst>
          </a:blip>
          <a:stretch>
            <a:fillRect/>
          </a:stretch>
        </p:blipFill>
        <p:spPr>
          <a:xfrm>
            <a:off x="10614007" y="5915755"/>
            <a:ext cx="1456820" cy="806582"/>
          </a:xfrm>
          <a:prstGeom prst="rect">
            <a:avLst/>
          </a:prstGeom>
        </p:spPr>
      </p:pic>
      <p:sp>
        <p:nvSpPr>
          <p:cNvPr id="4" name="object 18" descr="Beige rectangle">
            <a:extLst>
              <a:ext uri="{FF2B5EF4-FFF2-40B4-BE49-F238E27FC236}">
                <a16:creationId xmlns:a16="http://schemas.microsoft.com/office/drawing/2014/main" id="{9372F60A-44EF-A09F-82B2-B326E1A9F1AD}"/>
              </a:ext>
            </a:extLst>
          </p:cNvPr>
          <p:cNvSpPr/>
          <p:nvPr/>
        </p:nvSpPr>
        <p:spPr>
          <a:xfrm flipV="1">
            <a:off x="0" y="1578451"/>
            <a:ext cx="12191996" cy="55741"/>
          </a:xfrm>
          <a:custGeom>
            <a:avLst/>
            <a:gdLst/>
            <a:ahLst/>
            <a:cxnLst/>
            <a:rect l="l" t="t" r="r" b="b"/>
            <a:pathLst>
              <a:path w="3218815">
                <a:moveTo>
                  <a:pt x="0" y="0"/>
                </a:moveTo>
                <a:lnTo>
                  <a:pt x="3218395" y="0"/>
                </a:lnTo>
              </a:path>
            </a:pathLst>
          </a:custGeom>
          <a:ln w="54863">
            <a:solidFill>
              <a:srgbClr val="F08C3E"/>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83517D95-84BA-DCA7-634D-5949ED9BE408}"/>
              </a:ext>
            </a:extLst>
          </p:cNvPr>
          <p:cNvSpPr txBox="1"/>
          <p:nvPr/>
        </p:nvSpPr>
        <p:spPr>
          <a:xfrm>
            <a:off x="458151" y="2003998"/>
            <a:ext cx="9915474" cy="3539430"/>
          </a:xfrm>
          <a:prstGeom prst="rect">
            <a:avLst/>
          </a:prstGeom>
          <a:solidFill>
            <a:schemeClr val="bg1"/>
          </a:solidFill>
        </p:spPr>
        <p:txBody>
          <a:bodyPr wrap="square" lIns="91440" tIns="45720" rIns="91440" bIns="45720" rtlCol="0" anchor="t">
            <a:spAutoFit/>
          </a:bodyPr>
          <a:lstStyle/>
          <a:p>
            <a:pPr>
              <a:defRPr/>
            </a:pPr>
            <a:r>
              <a:rPr lang="en-US" sz="2400" dirty="0">
                <a:ea typeface="Calibri" panose="020F0502020204030204"/>
                <a:cs typeface="Calibri" panose="020F0502020204030204"/>
              </a:rPr>
              <a:t>Acumen encourages all Employers/Authorized Representatives to enroll as soon as possible. All Cohorts (1, 2, 3, 4, 4a, and 5) can complete their enrollment now through the Electronic Enrollment System (EES). You can also book an appointment with a NJ Agent, which will help to ensure you complete all necessary steps. </a:t>
            </a:r>
          </a:p>
          <a:p>
            <a:pPr>
              <a:defRPr/>
            </a:pPr>
            <a:endParaRPr lang="en-US" sz="2400" dirty="0">
              <a:solidFill>
                <a:srgbClr val="000000"/>
              </a:solidFill>
              <a:ea typeface="+mn-lt"/>
              <a:cs typeface="+mn-lt"/>
            </a:endParaRPr>
          </a:p>
          <a:p>
            <a:pPr marL="342900" indent="-342900">
              <a:buFont typeface="Arial"/>
              <a:buChar char="•"/>
              <a:defRPr/>
            </a:pPr>
            <a:r>
              <a:rPr lang="en-US" sz="2000" b="1" dirty="0">
                <a:ea typeface="+mn-lt"/>
                <a:cs typeface="+mn-lt"/>
                <a:hlinkClick r:id="rId4"/>
              </a:rPr>
              <a:t>Book an Appointment</a:t>
            </a:r>
          </a:p>
          <a:p>
            <a:pPr marL="342900" indent="-342900">
              <a:buFont typeface="Arial"/>
              <a:buChar char="•"/>
              <a:defRPr/>
            </a:pPr>
            <a:r>
              <a:rPr lang="en-US" sz="2000" b="1" dirty="0">
                <a:ea typeface="+mn-lt"/>
                <a:cs typeface="+mn-lt"/>
                <a:hlinkClick r:id="rId5"/>
              </a:rPr>
              <a:t>Electronic Enrollment System (EES)</a:t>
            </a:r>
            <a:endParaRPr lang="en-US" sz="1600" b="1">
              <a:ea typeface="+mn-lt"/>
              <a:cs typeface="Segoe UI"/>
            </a:endParaRPr>
          </a:p>
          <a:p>
            <a:pPr marL="342900" indent="-342900">
              <a:buFont typeface="Arial"/>
              <a:buChar char="•"/>
              <a:defRPr/>
            </a:pPr>
            <a:r>
              <a:rPr lang="en-US" sz="2000" b="1" dirty="0">
                <a:latin typeface="Calibri"/>
                <a:ea typeface="Calibri"/>
                <a:cs typeface="Segoe UI"/>
                <a:hlinkClick r:id="rId6"/>
              </a:rPr>
              <a:t>NJ Training Materials</a:t>
            </a:r>
            <a:endParaRPr lang="en-US" sz="1600" b="1">
              <a:latin typeface="Calibri"/>
              <a:ea typeface="Calibri"/>
              <a:cs typeface="Segoe UI"/>
            </a:endParaRPr>
          </a:p>
          <a:p>
            <a:pPr>
              <a:defRPr/>
            </a:pPr>
            <a:r>
              <a:rPr lang="en-US" sz="2000" dirty="0">
                <a:solidFill>
                  <a:srgbClr val="333333"/>
                </a:solidFill>
                <a:ea typeface="+mn-lt"/>
                <a:cs typeface="+mn-lt"/>
              </a:rPr>
              <a:t> </a:t>
            </a:r>
            <a:endParaRPr lang="en-US" dirty="0"/>
          </a:p>
        </p:txBody>
      </p:sp>
    </p:spTree>
    <p:extLst>
      <p:ext uri="{BB962C8B-B14F-4D97-AF65-F5344CB8AC3E}">
        <p14:creationId xmlns:p14="http://schemas.microsoft.com/office/powerpoint/2010/main" val="4014398209"/>
      </p:ext>
    </p:extLst>
  </p:cSld>
  <p:clrMapOvr>
    <a:masterClrMapping/>
  </p:clrMapOvr>
  <p:extLst>
    <p:ext uri="{6950BFC3-D8DA-4A85-94F7-54DA5524770B}">
      <p188:commentRel xmlns:p188="http://schemas.microsoft.com/office/powerpoint/2018/8/main" xmlns="" r:id="rId7"/>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6949A-035F-FD37-3FE2-788FF3F285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83191E-D4A7-93B7-24F0-D74EC49CC7F7}"/>
              </a:ext>
            </a:extLst>
          </p:cNvPr>
          <p:cNvSpPr>
            <a:spLocks noGrp="1"/>
          </p:cNvSpPr>
          <p:nvPr>
            <p:ph type="title"/>
          </p:nvPr>
        </p:nvSpPr>
        <p:spPr>
          <a:xfrm>
            <a:off x="816344" y="269174"/>
            <a:ext cx="8101180" cy="1015663"/>
          </a:xfrm>
        </p:spPr>
        <p:txBody>
          <a:bodyPr>
            <a:normAutofit/>
          </a:bodyPr>
          <a:lstStyle/>
          <a:p>
            <a:r>
              <a:rPr lang="en-US" sz="3600" b="1">
                <a:solidFill>
                  <a:srgbClr val="143666"/>
                </a:solidFill>
                <a:latin typeface="+mn-lt"/>
              </a:rPr>
              <a:t>      </a:t>
            </a:r>
            <a:endParaRPr lang="en-US" sz="4000" b="1">
              <a:solidFill>
                <a:srgbClr val="143666"/>
              </a:solidFill>
              <a:latin typeface="+mn-lt"/>
              <a:cs typeface="Arial"/>
            </a:endParaRPr>
          </a:p>
        </p:txBody>
      </p:sp>
      <p:sp>
        <p:nvSpPr>
          <p:cNvPr id="6" name="object 18" descr="Beige rectangle">
            <a:extLst>
              <a:ext uri="{FF2B5EF4-FFF2-40B4-BE49-F238E27FC236}">
                <a16:creationId xmlns:a16="http://schemas.microsoft.com/office/drawing/2014/main" id="{8A067199-5099-C1A3-9F31-CE314C603636}"/>
              </a:ext>
            </a:extLst>
          </p:cNvPr>
          <p:cNvSpPr/>
          <p:nvPr/>
        </p:nvSpPr>
        <p:spPr>
          <a:xfrm>
            <a:off x="1473958" y="1061690"/>
            <a:ext cx="8373149" cy="221068"/>
          </a:xfrm>
          <a:custGeom>
            <a:avLst/>
            <a:gdLst/>
            <a:ahLst/>
            <a:cxnLst/>
            <a:rect l="l" t="t" r="r" b="b"/>
            <a:pathLst>
              <a:path w="3218815">
                <a:moveTo>
                  <a:pt x="0" y="0"/>
                </a:moveTo>
                <a:lnTo>
                  <a:pt x="3218395" y="0"/>
                </a:lnTo>
              </a:path>
            </a:pathLst>
          </a:custGeom>
          <a:ln w="54863">
            <a:solidFill>
              <a:srgbClr val="F08C3E"/>
            </a:solidFill>
          </a:ln>
        </p:spPr>
        <p:txBody>
          <a:bodyPr wrap="square" lIns="0" tIns="0" rIns="0" bIns="0" rtlCol="0"/>
          <a:lstStyle/>
          <a:p>
            <a:endParaRPr lang="en-US"/>
          </a:p>
        </p:txBody>
      </p:sp>
      <p:sp>
        <p:nvSpPr>
          <p:cNvPr id="10" name="Rectangle 9">
            <a:extLst>
              <a:ext uri="{FF2B5EF4-FFF2-40B4-BE49-F238E27FC236}">
                <a16:creationId xmlns:a16="http://schemas.microsoft.com/office/drawing/2014/main" id="{9D12DC16-E1FE-2186-EDD0-692E818FFC3A}"/>
              </a:ext>
            </a:extLst>
          </p:cNvPr>
          <p:cNvSpPr/>
          <p:nvPr/>
        </p:nvSpPr>
        <p:spPr>
          <a:xfrm>
            <a:off x="0" y="0"/>
            <a:ext cx="650450" cy="6858000"/>
          </a:xfrm>
          <a:prstGeom prst="rect">
            <a:avLst/>
          </a:prstGeom>
          <a:solidFill>
            <a:srgbClr val="143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ubtitle 2">
            <a:extLst>
              <a:ext uri="{FF2B5EF4-FFF2-40B4-BE49-F238E27FC236}">
                <a16:creationId xmlns:a16="http://schemas.microsoft.com/office/drawing/2014/main" id="{DA826BD8-4911-5B34-7D69-1E564A3C040E}"/>
              </a:ext>
            </a:extLst>
          </p:cNvPr>
          <p:cNvSpPr txBox="1">
            <a:spLocks/>
          </p:cNvSpPr>
          <p:nvPr/>
        </p:nvSpPr>
        <p:spPr>
          <a:xfrm>
            <a:off x="819158" y="1279234"/>
            <a:ext cx="11036327" cy="5320761"/>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ea typeface="+mn-lt"/>
                <a:cs typeface="+mn-lt"/>
              </a:rPr>
              <a:t>The Employer/Authorized Representative will need to gather all required information and documentation before starting the enrollment process through EES. </a:t>
            </a:r>
            <a:endParaRPr lang="en-US">
              <a:ea typeface="Calibri" panose="020F0502020204030204"/>
              <a:cs typeface="Calibri" panose="020F0502020204030204"/>
            </a:endParaRPr>
          </a:p>
          <a:p>
            <a:r>
              <a:rPr lang="en-US" sz="2400" dirty="0">
                <a:ea typeface="+mn-lt"/>
                <a:cs typeface="+mn-lt"/>
              </a:rPr>
              <a:t>If the Employer/ Authorized Representative does not have the necessary information  at the time of enrollment, they will not be able to complete the process. </a:t>
            </a:r>
            <a:endParaRPr lang="en-US">
              <a:ea typeface="Calibri" panose="020F0502020204030204"/>
              <a:cs typeface="Calibri" panose="020F0502020204030204"/>
            </a:endParaRPr>
          </a:p>
          <a:p>
            <a:r>
              <a:rPr lang="en-US" sz="2400" dirty="0">
                <a:ea typeface="+mn-lt"/>
                <a:cs typeface="+mn-lt"/>
              </a:rPr>
              <a:t>Review this information on our Acumen NJ Website under the Vendors and  Employers/Authorized Representatives tabs.</a:t>
            </a:r>
          </a:p>
          <a:p>
            <a:pPr marL="0" indent="0">
              <a:buNone/>
            </a:pPr>
            <a:r>
              <a:rPr lang="en-US" sz="2400" dirty="0">
                <a:ea typeface="+mn-lt"/>
                <a:cs typeface="+mn-lt"/>
              </a:rPr>
              <a:t>  </a:t>
            </a:r>
            <a:endParaRPr lang="en-US">
              <a:ea typeface="Calibri" panose="020F0502020204030204"/>
              <a:cs typeface="Calibri" panose="020F0502020204030204"/>
            </a:endParaRPr>
          </a:p>
          <a:p>
            <a:pPr lvl="1"/>
            <a:r>
              <a:rPr lang="en-US" sz="2000" b="1" dirty="0">
                <a:ea typeface="+mn-lt"/>
                <a:cs typeface="+mn-lt"/>
                <a:hlinkClick r:id="rId3"/>
              </a:rPr>
              <a:t>What You'll Need to Enroll - Vendor.pdf</a:t>
            </a:r>
            <a:endParaRPr lang="en-US" sz="2000" b="1">
              <a:ea typeface="Calibri" panose="020F0502020204030204"/>
              <a:cs typeface="Calibri" panose="020F0502020204030204"/>
            </a:endParaRPr>
          </a:p>
          <a:p>
            <a:pPr lvl="1"/>
            <a:r>
              <a:rPr lang="en-US" sz="2000" b="1" dirty="0">
                <a:ea typeface="+mn-lt"/>
                <a:cs typeface="+mn-lt"/>
                <a:hlinkClick r:id="rId4"/>
              </a:rPr>
              <a:t>What You'll Need to Enroll - Employer and Employees.pdf</a:t>
            </a:r>
            <a:endParaRPr lang="en-US" sz="2000" b="1">
              <a:latin typeface="Calibri"/>
              <a:ea typeface="Calibri"/>
              <a:cs typeface="Calibri"/>
            </a:endParaRPr>
          </a:p>
          <a:p>
            <a:endParaRPr lang="en-US" sz="2400">
              <a:latin typeface="Calibri"/>
              <a:ea typeface="Calibri"/>
              <a:cs typeface="Calibri"/>
            </a:endParaRPr>
          </a:p>
          <a:p>
            <a:pPr>
              <a:buNone/>
            </a:pPr>
            <a:endParaRPr lang="en-US" sz="2400">
              <a:latin typeface="Calibri"/>
              <a:ea typeface="Calibri"/>
              <a:cs typeface="Calibri"/>
            </a:endParaRPr>
          </a:p>
          <a:p>
            <a:pPr marL="0" indent="0">
              <a:lnSpc>
                <a:spcPct val="100000"/>
              </a:lnSpc>
              <a:buNone/>
            </a:pPr>
            <a:endParaRPr lang="en-US" sz="1800">
              <a:latin typeface="Calibri"/>
              <a:ea typeface="Calibri"/>
              <a:cs typeface="Calibri"/>
            </a:endParaRPr>
          </a:p>
        </p:txBody>
      </p:sp>
      <p:pic>
        <p:nvPicPr>
          <p:cNvPr id="5" name="Content Placeholder 4" descr="Logo&#10;&#10;Description automatically generated">
            <a:extLst>
              <a:ext uri="{FF2B5EF4-FFF2-40B4-BE49-F238E27FC236}">
                <a16:creationId xmlns:a16="http://schemas.microsoft.com/office/drawing/2014/main" id="{17A2EBF0-5D39-E7BB-1D01-2FEFED419605}"/>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0680682" y="6001480"/>
            <a:ext cx="1456820" cy="806582"/>
          </a:xfrm>
          <a:prstGeom prst="rect">
            <a:avLst/>
          </a:prstGeom>
        </p:spPr>
      </p:pic>
      <p:sp>
        <p:nvSpPr>
          <p:cNvPr id="7" name="Title 1">
            <a:extLst>
              <a:ext uri="{FF2B5EF4-FFF2-40B4-BE49-F238E27FC236}">
                <a16:creationId xmlns:a16="http://schemas.microsoft.com/office/drawing/2014/main" id="{67C44629-512F-F4C8-B768-1E566C49DBDB}"/>
              </a:ext>
            </a:extLst>
          </p:cNvPr>
          <p:cNvSpPr txBox="1">
            <a:spLocks/>
          </p:cNvSpPr>
          <p:nvPr/>
        </p:nvSpPr>
        <p:spPr>
          <a:xfrm>
            <a:off x="838200" y="-14446"/>
            <a:ext cx="1036837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solidFill>
                  <a:srgbClr val="143666"/>
                </a:solidFill>
                <a:latin typeface="Montserrat Bold"/>
                <a:ea typeface="+mj-lt"/>
                <a:cs typeface="+mj-lt"/>
              </a:rPr>
              <a:t>What You'll Need to Enroll</a:t>
            </a:r>
            <a:endParaRPr lang="en-US" sz="3600">
              <a:solidFill>
                <a:srgbClr val="143666"/>
              </a:solidFill>
              <a:latin typeface="Montserrat Bold"/>
              <a:ea typeface="Calibri Light"/>
              <a:cs typeface="Calibri Light"/>
            </a:endParaRPr>
          </a:p>
        </p:txBody>
      </p:sp>
    </p:spTree>
    <p:extLst>
      <p:ext uri="{BB962C8B-B14F-4D97-AF65-F5344CB8AC3E}">
        <p14:creationId xmlns:p14="http://schemas.microsoft.com/office/powerpoint/2010/main" val="4271523035"/>
      </p:ext>
    </p:extLst>
  </p:cSld>
  <p:clrMapOvr>
    <a:masterClrMapping/>
  </p:clrMapOvr>
  <p:extLst>
    <p:ext uri="{6950BFC3-D8DA-4A85-94F7-54DA5524770B}">
      <p188:commentRel xmlns:p188="http://schemas.microsoft.com/office/powerpoint/2018/8/main" xmlns="" r:id="rId6"/>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E760B7-9D7D-D07E-4A30-88280D5953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07C9C1-C8C0-5CAE-E8D2-40221B44938C}"/>
              </a:ext>
            </a:extLst>
          </p:cNvPr>
          <p:cNvSpPr>
            <a:spLocks noGrp="1"/>
          </p:cNvSpPr>
          <p:nvPr>
            <p:ph type="title"/>
          </p:nvPr>
        </p:nvSpPr>
        <p:spPr>
          <a:xfrm>
            <a:off x="816344" y="269174"/>
            <a:ext cx="8101180" cy="1015663"/>
          </a:xfrm>
        </p:spPr>
        <p:txBody>
          <a:bodyPr>
            <a:normAutofit/>
          </a:bodyPr>
          <a:lstStyle/>
          <a:p>
            <a:r>
              <a:rPr lang="en-US" sz="3600" b="1">
                <a:solidFill>
                  <a:srgbClr val="143666"/>
                </a:solidFill>
                <a:latin typeface="+mn-lt"/>
              </a:rPr>
              <a:t>      </a:t>
            </a:r>
            <a:endParaRPr lang="en-US" sz="4000" b="1">
              <a:solidFill>
                <a:srgbClr val="143666"/>
              </a:solidFill>
              <a:latin typeface="+mn-lt"/>
              <a:cs typeface="Arial"/>
            </a:endParaRPr>
          </a:p>
        </p:txBody>
      </p:sp>
      <p:sp>
        <p:nvSpPr>
          <p:cNvPr id="6" name="object 18" descr="Beige rectangle">
            <a:extLst>
              <a:ext uri="{FF2B5EF4-FFF2-40B4-BE49-F238E27FC236}">
                <a16:creationId xmlns:a16="http://schemas.microsoft.com/office/drawing/2014/main" id="{0C289C3C-3E90-6950-6957-F370BB18DBE9}"/>
              </a:ext>
            </a:extLst>
          </p:cNvPr>
          <p:cNvSpPr/>
          <p:nvPr/>
        </p:nvSpPr>
        <p:spPr>
          <a:xfrm>
            <a:off x="1473958" y="1061690"/>
            <a:ext cx="8373149" cy="221068"/>
          </a:xfrm>
          <a:custGeom>
            <a:avLst/>
            <a:gdLst/>
            <a:ahLst/>
            <a:cxnLst/>
            <a:rect l="l" t="t" r="r" b="b"/>
            <a:pathLst>
              <a:path w="3218815">
                <a:moveTo>
                  <a:pt x="0" y="0"/>
                </a:moveTo>
                <a:lnTo>
                  <a:pt x="3218395" y="0"/>
                </a:lnTo>
              </a:path>
            </a:pathLst>
          </a:custGeom>
          <a:ln w="54863">
            <a:solidFill>
              <a:srgbClr val="F08C3E"/>
            </a:solidFill>
          </a:ln>
        </p:spPr>
        <p:txBody>
          <a:bodyPr wrap="square" lIns="0" tIns="0" rIns="0" bIns="0" rtlCol="0"/>
          <a:lstStyle/>
          <a:p>
            <a:endParaRPr lang="en-US"/>
          </a:p>
        </p:txBody>
      </p:sp>
      <p:sp>
        <p:nvSpPr>
          <p:cNvPr id="10" name="Rectangle 9">
            <a:extLst>
              <a:ext uri="{FF2B5EF4-FFF2-40B4-BE49-F238E27FC236}">
                <a16:creationId xmlns:a16="http://schemas.microsoft.com/office/drawing/2014/main" id="{37E28B9B-B169-2285-9F8A-F7636960C5D4}"/>
              </a:ext>
            </a:extLst>
          </p:cNvPr>
          <p:cNvSpPr/>
          <p:nvPr/>
        </p:nvSpPr>
        <p:spPr>
          <a:xfrm>
            <a:off x="0" y="0"/>
            <a:ext cx="650450" cy="6858000"/>
          </a:xfrm>
          <a:prstGeom prst="rect">
            <a:avLst/>
          </a:prstGeom>
          <a:solidFill>
            <a:srgbClr val="143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ubtitle 2">
            <a:extLst>
              <a:ext uri="{FF2B5EF4-FFF2-40B4-BE49-F238E27FC236}">
                <a16:creationId xmlns:a16="http://schemas.microsoft.com/office/drawing/2014/main" id="{69BB4D35-C794-08BD-3256-D08CDD5AA838}"/>
              </a:ext>
            </a:extLst>
          </p:cNvPr>
          <p:cNvSpPr txBox="1">
            <a:spLocks/>
          </p:cNvSpPr>
          <p:nvPr/>
        </p:nvSpPr>
        <p:spPr>
          <a:xfrm>
            <a:off x="819158" y="1279234"/>
            <a:ext cx="11167150" cy="5320761"/>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Calibri"/>
                <a:ea typeface="Calibri"/>
                <a:cs typeface="Calibri"/>
              </a:rPr>
              <a:t>If a vendor service does not have accurate, up-to-date Community Vendor details in the Service Description box, the Acumen Vendor Team will need to contact the Support Coordinator. </a:t>
            </a:r>
            <a:endParaRPr lang="en-US" dirty="0">
              <a:ea typeface="Calibri" panose="020F0502020204030204"/>
              <a:cs typeface="Calibri" panose="020F0502020204030204"/>
            </a:endParaRPr>
          </a:p>
          <a:p>
            <a:r>
              <a:rPr lang="en-US" sz="2400" dirty="0">
                <a:latin typeface="Calibri"/>
                <a:ea typeface="Calibri"/>
                <a:cs typeface="Calibri"/>
              </a:rPr>
              <a:t>It is important that Support Coordinators respond as soon as possible and provide the requested vendor information. Without that information, the individual cannot be linked to that vendor in the Acumen system. </a:t>
            </a:r>
            <a:endParaRPr lang="en-US" dirty="0">
              <a:latin typeface="Calibri"/>
              <a:ea typeface="Calibri"/>
              <a:cs typeface="Calibri"/>
            </a:endParaRPr>
          </a:p>
          <a:p>
            <a:r>
              <a:rPr lang="en-US" sz="2400" dirty="0">
                <a:ea typeface="Calibri"/>
                <a:cs typeface="Calibri"/>
              </a:rPr>
              <a:t>Sample email outreach to a Support Coordinator:</a:t>
            </a:r>
          </a:p>
          <a:p>
            <a:pPr marL="0" indent="0">
              <a:buNone/>
            </a:pPr>
            <a:r>
              <a:rPr lang="en-US" sz="2400" dirty="0">
                <a:latin typeface="Calibri"/>
                <a:ea typeface="Calibri"/>
                <a:cs typeface="Calibri"/>
              </a:rPr>
              <a:t> </a:t>
            </a:r>
            <a:endParaRPr lang="en-US" sz="2400" dirty="0">
              <a:ea typeface="Calibri" panose="020F0502020204030204"/>
              <a:cs typeface="Calibri" panose="020F0502020204030204"/>
            </a:endParaRPr>
          </a:p>
          <a:p>
            <a:endParaRPr lang="en-US" sz="2400">
              <a:latin typeface="Calibri"/>
              <a:ea typeface="Calibri"/>
              <a:cs typeface="Calibri"/>
            </a:endParaRPr>
          </a:p>
          <a:p>
            <a:endParaRPr lang="en-US" sz="2400">
              <a:latin typeface="Calibri"/>
              <a:ea typeface="Calibri"/>
              <a:cs typeface="Calibri"/>
            </a:endParaRPr>
          </a:p>
          <a:p>
            <a:pPr>
              <a:buNone/>
            </a:pPr>
            <a:endParaRPr lang="en-US" sz="2400">
              <a:latin typeface="Calibri"/>
              <a:ea typeface="Calibri"/>
              <a:cs typeface="Calibri"/>
            </a:endParaRPr>
          </a:p>
          <a:p>
            <a:pPr marL="0" indent="0">
              <a:lnSpc>
                <a:spcPct val="100000"/>
              </a:lnSpc>
              <a:buNone/>
            </a:pPr>
            <a:endParaRPr lang="en-US" sz="1800">
              <a:latin typeface="Calibri"/>
              <a:ea typeface="Calibri"/>
              <a:cs typeface="Calibri"/>
            </a:endParaRPr>
          </a:p>
        </p:txBody>
      </p:sp>
      <p:pic>
        <p:nvPicPr>
          <p:cNvPr id="5" name="Content Placeholder 4" descr="Logo&#10;&#10;Description automatically generated">
            <a:extLst>
              <a:ext uri="{FF2B5EF4-FFF2-40B4-BE49-F238E27FC236}">
                <a16:creationId xmlns:a16="http://schemas.microsoft.com/office/drawing/2014/main" id="{DC5853EE-8750-650E-AE04-244CF3A09AB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80682" y="6001480"/>
            <a:ext cx="1456820" cy="806582"/>
          </a:xfrm>
          <a:prstGeom prst="rect">
            <a:avLst/>
          </a:prstGeom>
        </p:spPr>
      </p:pic>
      <p:sp>
        <p:nvSpPr>
          <p:cNvPr id="7" name="Title 1">
            <a:extLst>
              <a:ext uri="{FF2B5EF4-FFF2-40B4-BE49-F238E27FC236}">
                <a16:creationId xmlns:a16="http://schemas.microsoft.com/office/drawing/2014/main" id="{0B05637C-B164-4702-85C2-9FD3989B5146}"/>
              </a:ext>
            </a:extLst>
          </p:cNvPr>
          <p:cNvSpPr txBox="1">
            <a:spLocks/>
          </p:cNvSpPr>
          <p:nvPr/>
        </p:nvSpPr>
        <p:spPr>
          <a:xfrm>
            <a:off x="816220" y="207"/>
            <a:ext cx="10551550" cy="12816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solidFill>
                  <a:srgbClr val="143666"/>
                </a:solidFill>
                <a:latin typeface="Montserrat Bold"/>
              </a:rPr>
              <a:t>Support Coordinator Reminders</a:t>
            </a:r>
            <a:r>
              <a:rPr lang="en-US" sz="3600" b="1" dirty="0">
                <a:solidFill>
                  <a:srgbClr val="143666"/>
                </a:solidFill>
                <a:latin typeface="Montserrat Bold"/>
              </a:rPr>
              <a:t>  </a:t>
            </a:r>
            <a:endParaRPr lang="en-US"/>
          </a:p>
        </p:txBody>
      </p:sp>
      <p:pic>
        <p:nvPicPr>
          <p:cNvPr id="3" name="Picture 2" descr="A white background with black text&#10;&#10;AI-generated content may be incorrect.">
            <a:extLst>
              <a:ext uri="{FF2B5EF4-FFF2-40B4-BE49-F238E27FC236}">
                <a16:creationId xmlns:a16="http://schemas.microsoft.com/office/drawing/2014/main" id="{BF31696E-6C91-3639-57ED-917F388D4086}"/>
              </a:ext>
            </a:extLst>
          </p:cNvPr>
          <p:cNvPicPr>
            <a:picLocks noChangeAspect="1"/>
          </p:cNvPicPr>
          <p:nvPr/>
        </p:nvPicPr>
        <p:blipFill>
          <a:blip r:embed="rId4"/>
          <a:stretch>
            <a:fillRect/>
          </a:stretch>
        </p:blipFill>
        <p:spPr>
          <a:xfrm>
            <a:off x="1189454" y="4030890"/>
            <a:ext cx="9148803" cy="2287201"/>
          </a:xfrm>
          <a:prstGeom prst="rect">
            <a:avLst/>
          </a:prstGeom>
          <a:ln w="12700">
            <a:solidFill>
              <a:schemeClr val="tx1"/>
            </a:solidFill>
          </a:ln>
        </p:spPr>
      </p:pic>
    </p:spTree>
    <p:extLst>
      <p:ext uri="{BB962C8B-B14F-4D97-AF65-F5344CB8AC3E}">
        <p14:creationId xmlns:p14="http://schemas.microsoft.com/office/powerpoint/2010/main" val="2106098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76FD46-B366-DE85-8EEF-6B0579E59A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26F6F3-7686-7036-B18F-F6AB4BA7B682}"/>
              </a:ext>
            </a:extLst>
          </p:cNvPr>
          <p:cNvSpPr>
            <a:spLocks noGrp="1"/>
          </p:cNvSpPr>
          <p:nvPr>
            <p:ph type="title"/>
          </p:nvPr>
        </p:nvSpPr>
        <p:spPr>
          <a:xfrm>
            <a:off x="816344" y="269174"/>
            <a:ext cx="8101180" cy="1015663"/>
          </a:xfrm>
        </p:spPr>
        <p:txBody>
          <a:bodyPr>
            <a:normAutofit/>
          </a:bodyPr>
          <a:lstStyle/>
          <a:p>
            <a:r>
              <a:rPr lang="en-US" sz="3600" b="1">
                <a:solidFill>
                  <a:srgbClr val="143666"/>
                </a:solidFill>
                <a:latin typeface="+mn-lt"/>
              </a:rPr>
              <a:t>      </a:t>
            </a:r>
            <a:endParaRPr lang="en-US" sz="4000" b="1">
              <a:solidFill>
                <a:srgbClr val="143666"/>
              </a:solidFill>
              <a:latin typeface="+mn-lt"/>
              <a:cs typeface="Arial"/>
            </a:endParaRPr>
          </a:p>
        </p:txBody>
      </p:sp>
      <p:sp>
        <p:nvSpPr>
          <p:cNvPr id="6" name="object 18" descr="Beige rectangle">
            <a:extLst>
              <a:ext uri="{FF2B5EF4-FFF2-40B4-BE49-F238E27FC236}">
                <a16:creationId xmlns:a16="http://schemas.microsoft.com/office/drawing/2014/main" id="{EAC44E9B-1505-486D-61C4-6D5DAFB73C72}"/>
              </a:ext>
            </a:extLst>
          </p:cNvPr>
          <p:cNvSpPr/>
          <p:nvPr/>
        </p:nvSpPr>
        <p:spPr>
          <a:xfrm>
            <a:off x="1473958" y="1061690"/>
            <a:ext cx="8373149" cy="221068"/>
          </a:xfrm>
          <a:custGeom>
            <a:avLst/>
            <a:gdLst/>
            <a:ahLst/>
            <a:cxnLst/>
            <a:rect l="l" t="t" r="r" b="b"/>
            <a:pathLst>
              <a:path w="3218815">
                <a:moveTo>
                  <a:pt x="0" y="0"/>
                </a:moveTo>
                <a:lnTo>
                  <a:pt x="3218395" y="0"/>
                </a:lnTo>
              </a:path>
            </a:pathLst>
          </a:custGeom>
          <a:ln w="54863">
            <a:solidFill>
              <a:srgbClr val="F08C3E"/>
            </a:solidFill>
          </a:ln>
        </p:spPr>
        <p:txBody>
          <a:bodyPr wrap="square" lIns="0" tIns="0" rIns="0" bIns="0" rtlCol="0"/>
          <a:lstStyle/>
          <a:p>
            <a:endParaRPr lang="en-US"/>
          </a:p>
        </p:txBody>
      </p:sp>
      <p:sp>
        <p:nvSpPr>
          <p:cNvPr id="10" name="Rectangle 9">
            <a:extLst>
              <a:ext uri="{FF2B5EF4-FFF2-40B4-BE49-F238E27FC236}">
                <a16:creationId xmlns:a16="http://schemas.microsoft.com/office/drawing/2014/main" id="{52C755DB-3E04-629F-46CF-0487FDADAB9C}"/>
              </a:ext>
            </a:extLst>
          </p:cNvPr>
          <p:cNvSpPr/>
          <p:nvPr/>
        </p:nvSpPr>
        <p:spPr>
          <a:xfrm>
            <a:off x="0" y="0"/>
            <a:ext cx="650450" cy="6858000"/>
          </a:xfrm>
          <a:prstGeom prst="rect">
            <a:avLst/>
          </a:prstGeom>
          <a:solidFill>
            <a:srgbClr val="143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ubtitle 2">
            <a:extLst>
              <a:ext uri="{FF2B5EF4-FFF2-40B4-BE49-F238E27FC236}">
                <a16:creationId xmlns:a16="http://schemas.microsoft.com/office/drawing/2014/main" id="{21DA8435-77B6-85C4-E807-655F3CF14EE1}"/>
              </a:ext>
            </a:extLst>
          </p:cNvPr>
          <p:cNvSpPr txBox="1">
            <a:spLocks/>
          </p:cNvSpPr>
          <p:nvPr/>
        </p:nvSpPr>
        <p:spPr>
          <a:xfrm>
            <a:off x="819158" y="1279234"/>
            <a:ext cx="11167150" cy="5320761"/>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ea typeface="+mn-lt"/>
                <a:cs typeface="+mn-lt"/>
              </a:rPr>
              <a:t>Community Vendors that provide services to DDD-enrolled individuals need to enroll with Acumen as soon as possible. </a:t>
            </a:r>
            <a:endParaRPr lang="en-US" dirty="0"/>
          </a:p>
          <a:p>
            <a:pPr lvl="1">
              <a:buFont typeface="Courier New" panose="020B0604020202020204" pitchFamily="34" charset="0"/>
              <a:buChar char="o"/>
            </a:pPr>
            <a:r>
              <a:rPr lang="en-US" sz="2000" dirty="0">
                <a:ea typeface="+mn-lt"/>
                <a:cs typeface="+mn-lt"/>
              </a:rPr>
              <a:t>Any active vendor that has not received the </a:t>
            </a:r>
            <a:r>
              <a:rPr lang="en-US" sz="2000" dirty="0" err="1">
                <a:ea typeface="+mn-lt"/>
                <a:cs typeface="+mn-lt"/>
              </a:rPr>
              <a:t>Docusign</a:t>
            </a:r>
            <a:r>
              <a:rPr lang="en-US" sz="2000" dirty="0">
                <a:ea typeface="+mn-lt"/>
                <a:cs typeface="+mn-lt"/>
              </a:rPr>
              <a:t> packet with the Electronic Funds Transfer (EFT) and W-9 form should contact the Acumen Vendor Team by phone at </a:t>
            </a:r>
            <a:r>
              <a:rPr lang="en-US" sz="2000" dirty="0">
                <a:latin typeface="Calibri"/>
                <a:ea typeface="+mn-lt"/>
                <a:cs typeface="Times New Roman"/>
              </a:rPr>
              <a:t>848-400-5738 or by email at </a:t>
            </a:r>
            <a:r>
              <a:rPr lang="en-US" sz="2000" dirty="0">
                <a:latin typeface="Calibri"/>
                <a:ea typeface="+mn-lt"/>
                <a:cs typeface="Times New Roman"/>
                <a:hlinkClick r:id="rId3"/>
              </a:rPr>
              <a:t>vendor-nj@acumen2.net</a:t>
            </a:r>
            <a:r>
              <a:rPr lang="en-US" sz="2000" dirty="0">
                <a:latin typeface="Calibri"/>
                <a:ea typeface="+mn-lt"/>
                <a:cs typeface="Times New Roman"/>
              </a:rPr>
              <a:t>. </a:t>
            </a:r>
            <a:endParaRPr lang="en-US">
              <a:latin typeface="Calibri"/>
              <a:ea typeface="+mn-lt"/>
              <a:cs typeface="Calibri"/>
            </a:endParaRPr>
          </a:p>
          <a:p>
            <a:pPr lvl="1">
              <a:buFont typeface="Courier New" panose="020B0604020202020204" pitchFamily="34" charset="0"/>
              <a:buChar char="o"/>
            </a:pPr>
            <a:r>
              <a:rPr lang="en-US" sz="2000" dirty="0">
                <a:latin typeface="Calibri"/>
                <a:ea typeface="+mn-lt"/>
                <a:cs typeface="Times New Roman"/>
              </a:rPr>
              <a:t>To be fully enrolled with Acumen, Community Vendors must complete the </a:t>
            </a:r>
            <a:r>
              <a:rPr lang="en-US" sz="2000" dirty="0" err="1">
                <a:latin typeface="Calibri"/>
                <a:ea typeface="+mn-lt"/>
                <a:cs typeface="Times New Roman"/>
              </a:rPr>
              <a:t>Docusign</a:t>
            </a:r>
            <a:r>
              <a:rPr lang="en-US" sz="2000" dirty="0">
                <a:latin typeface="Calibri"/>
                <a:ea typeface="+mn-lt"/>
                <a:cs typeface="Times New Roman"/>
              </a:rPr>
              <a:t> packet</a:t>
            </a:r>
            <a:r>
              <a:rPr lang="en-US" sz="2000" dirty="0">
                <a:latin typeface="Calibri"/>
                <a:ea typeface="+mn-lt"/>
                <a:cs typeface="Calibri"/>
              </a:rPr>
              <a:t>. Completing the Electronic Funds Transfer (EFT) and W-9 form manually and submitting them to Acumen by email, fax, or mail </a:t>
            </a:r>
            <a:r>
              <a:rPr lang="en-US" sz="2000" i="1" dirty="0">
                <a:latin typeface="Calibri"/>
                <a:ea typeface="+mn-lt"/>
                <a:cs typeface="Calibri"/>
              </a:rPr>
              <a:t>will delay processing</a:t>
            </a:r>
            <a:r>
              <a:rPr lang="en-US" sz="2000" dirty="0">
                <a:latin typeface="Calibri"/>
                <a:ea typeface="+mn-lt"/>
                <a:cs typeface="Calibri"/>
              </a:rPr>
              <a:t>. </a:t>
            </a:r>
            <a:endParaRPr lang="en-US" dirty="0">
              <a:ea typeface="Calibri"/>
              <a:cs typeface="Calibri"/>
            </a:endParaRPr>
          </a:p>
          <a:p>
            <a:r>
              <a:rPr lang="en-US" sz="2400" b="1" dirty="0">
                <a:solidFill>
                  <a:srgbClr val="C00000"/>
                </a:solidFill>
                <a:ea typeface="+mn-lt"/>
                <a:cs typeface="+mn-lt"/>
              </a:rPr>
              <a:t>PLEASE NOTE:</a:t>
            </a:r>
            <a:r>
              <a:rPr lang="en-US" sz="2400" b="1" dirty="0">
                <a:solidFill>
                  <a:srgbClr val="000000"/>
                </a:solidFill>
                <a:ea typeface="+mn-lt"/>
                <a:cs typeface="+mn-lt"/>
              </a:rPr>
              <a:t> </a:t>
            </a:r>
            <a:r>
              <a:rPr lang="en-US" sz="2400" dirty="0">
                <a:solidFill>
                  <a:srgbClr val="000000"/>
                </a:solidFill>
                <a:ea typeface="+mn-lt"/>
                <a:cs typeface="+mn-lt"/>
              </a:rPr>
              <a:t>Once an Authorized Representative has completed the Electronic Enrollment System process, they do not need to log in again to complete the Vendor Agreement for a NEW Community Vendor service that has been added to the plan. Support Coordinators should follow their usual process for adding a new vendor service. Once the service is approved, Acumen will receive the plan revision electronically, process it, and add it to the vendor's account</a:t>
            </a:r>
            <a:r>
              <a:rPr lang="en-US" sz="2400" dirty="0">
                <a:ea typeface="+mn-lt"/>
                <a:cs typeface="+mn-lt"/>
              </a:rPr>
              <a:t>. </a:t>
            </a:r>
            <a:endParaRPr lang="en-US" sz="2400" dirty="0">
              <a:latin typeface="Calibri"/>
              <a:ea typeface="Calibri"/>
              <a:cs typeface="Calibri"/>
            </a:endParaRPr>
          </a:p>
          <a:p>
            <a:pPr marL="0" indent="0">
              <a:lnSpc>
                <a:spcPct val="100000"/>
              </a:lnSpc>
              <a:buNone/>
            </a:pPr>
            <a:endParaRPr lang="en-US" sz="1800">
              <a:latin typeface="Calibri"/>
              <a:ea typeface="Calibri"/>
              <a:cs typeface="Calibri"/>
            </a:endParaRPr>
          </a:p>
        </p:txBody>
      </p:sp>
      <p:pic>
        <p:nvPicPr>
          <p:cNvPr id="5" name="Content Placeholder 4" descr="Logo&#10;&#10;Description automatically generated">
            <a:extLst>
              <a:ext uri="{FF2B5EF4-FFF2-40B4-BE49-F238E27FC236}">
                <a16:creationId xmlns:a16="http://schemas.microsoft.com/office/drawing/2014/main" id="{1363FB8E-EA77-4C9E-924E-CF41E33AF71D}"/>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680682" y="6001480"/>
            <a:ext cx="1456820" cy="806582"/>
          </a:xfrm>
          <a:prstGeom prst="rect">
            <a:avLst/>
          </a:prstGeom>
        </p:spPr>
      </p:pic>
      <p:sp>
        <p:nvSpPr>
          <p:cNvPr id="7" name="Title 1">
            <a:extLst>
              <a:ext uri="{FF2B5EF4-FFF2-40B4-BE49-F238E27FC236}">
                <a16:creationId xmlns:a16="http://schemas.microsoft.com/office/drawing/2014/main" id="{6B1EA88E-D6DE-DA64-B9BB-9DE64DF8B9CB}"/>
              </a:ext>
            </a:extLst>
          </p:cNvPr>
          <p:cNvSpPr txBox="1">
            <a:spLocks/>
          </p:cNvSpPr>
          <p:nvPr/>
        </p:nvSpPr>
        <p:spPr>
          <a:xfrm>
            <a:off x="838200" y="-14446"/>
            <a:ext cx="1036837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a:solidFill>
                  <a:srgbClr val="143666"/>
                </a:solidFill>
                <a:latin typeface="Montserrat Bold"/>
              </a:rPr>
              <a:t>Community Vendor Reminders  </a:t>
            </a:r>
          </a:p>
        </p:txBody>
      </p:sp>
    </p:spTree>
    <p:extLst>
      <p:ext uri="{BB962C8B-B14F-4D97-AF65-F5344CB8AC3E}">
        <p14:creationId xmlns:p14="http://schemas.microsoft.com/office/powerpoint/2010/main" val="2772468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6DFCF-8C1F-228E-E23F-AAD1F6AB10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781280-15BD-652F-6623-0F823E23596B}"/>
              </a:ext>
            </a:extLst>
          </p:cNvPr>
          <p:cNvSpPr>
            <a:spLocks noGrp="1"/>
          </p:cNvSpPr>
          <p:nvPr>
            <p:ph type="title"/>
          </p:nvPr>
        </p:nvSpPr>
        <p:spPr>
          <a:xfrm>
            <a:off x="816344" y="269174"/>
            <a:ext cx="8101180" cy="1015663"/>
          </a:xfrm>
        </p:spPr>
        <p:txBody>
          <a:bodyPr>
            <a:normAutofit/>
          </a:bodyPr>
          <a:lstStyle/>
          <a:p>
            <a:r>
              <a:rPr lang="en-US" sz="3600" b="1">
                <a:solidFill>
                  <a:srgbClr val="143666"/>
                </a:solidFill>
                <a:latin typeface="+mn-lt"/>
              </a:rPr>
              <a:t>      </a:t>
            </a:r>
            <a:endParaRPr lang="en-US" sz="4000" b="1">
              <a:solidFill>
                <a:srgbClr val="143666"/>
              </a:solidFill>
              <a:latin typeface="+mn-lt"/>
              <a:cs typeface="Arial"/>
            </a:endParaRPr>
          </a:p>
        </p:txBody>
      </p:sp>
      <p:sp>
        <p:nvSpPr>
          <p:cNvPr id="6" name="object 18" descr="Beige rectangle">
            <a:extLst>
              <a:ext uri="{FF2B5EF4-FFF2-40B4-BE49-F238E27FC236}">
                <a16:creationId xmlns:a16="http://schemas.microsoft.com/office/drawing/2014/main" id="{80119901-958A-D332-1A98-4444157BEB3E}"/>
              </a:ext>
            </a:extLst>
          </p:cNvPr>
          <p:cNvSpPr/>
          <p:nvPr/>
        </p:nvSpPr>
        <p:spPr>
          <a:xfrm>
            <a:off x="1473958" y="1061690"/>
            <a:ext cx="8373149" cy="221068"/>
          </a:xfrm>
          <a:custGeom>
            <a:avLst/>
            <a:gdLst/>
            <a:ahLst/>
            <a:cxnLst/>
            <a:rect l="l" t="t" r="r" b="b"/>
            <a:pathLst>
              <a:path w="3218815">
                <a:moveTo>
                  <a:pt x="0" y="0"/>
                </a:moveTo>
                <a:lnTo>
                  <a:pt x="3218395" y="0"/>
                </a:lnTo>
              </a:path>
            </a:pathLst>
          </a:custGeom>
          <a:ln w="54863">
            <a:solidFill>
              <a:srgbClr val="F08C3E"/>
            </a:solidFill>
          </a:ln>
        </p:spPr>
        <p:txBody>
          <a:bodyPr wrap="square" lIns="0" tIns="0" rIns="0" bIns="0" rtlCol="0"/>
          <a:lstStyle/>
          <a:p>
            <a:endParaRPr lang="en-US"/>
          </a:p>
        </p:txBody>
      </p:sp>
      <p:sp>
        <p:nvSpPr>
          <p:cNvPr id="10" name="Rectangle 9">
            <a:extLst>
              <a:ext uri="{FF2B5EF4-FFF2-40B4-BE49-F238E27FC236}">
                <a16:creationId xmlns:a16="http://schemas.microsoft.com/office/drawing/2014/main" id="{C22D9C69-B5B8-9228-A35C-13D5F213D0B5}"/>
              </a:ext>
            </a:extLst>
          </p:cNvPr>
          <p:cNvSpPr/>
          <p:nvPr/>
        </p:nvSpPr>
        <p:spPr>
          <a:xfrm>
            <a:off x="0" y="0"/>
            <a:ext cx="650450" cy="6858000"/>
          </a:xfrm>
          <a:prstGeom prst="rect">
            <a:avLst/>
          </a:prstGeom>
          <a:solidFill>
            <a:srgbClr val="143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Logo&#10;&#10;Description automatically generated">
            <a:extLst>
              <a:ext uri="{FF2B5EF4-FFF2-40B4-BE49-F238E27FC236}">
                <a16:creationId xmlns:a16="http://schemas.microsoft.com/office/drawing/2014/main" id="{AB4EC785-E60F-8ECD-F036-66A9C20B884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80682" y="6001480"/>
            <a:ext cx="1456820" cy="806582"/>
          </a:xfrm>
          <a:prstGeom prst="rect">
            <a:avLst/>
          </a:prstGeom>
        </p:spPr>
      </p:pic>
      <p:sp>
        <p:nvSpPr>
          <p:cNvPr id="7" name="Title 1">
            <a:extLst>
              <a:ext uri="{FF2B5EF4-FFF2-40B4-BE49-F238E27FC236}">
                <a16:creationId xmlns:a16="http://schemas.microsoft.com/office/drawing/2014/main" id="{4C03286F-780A-DA31-EA3A-19943B83F70F}"/>
              </a:ext>
            </a:extLst>
          </p:cNvPr>
          <p:cNvSpPr txBox="1">
            <a:spLocks/>
          </p:cNvSpPr>
          <p:nvPr/>
        </p:nvSpPr>
        <p:spPr>
          <a:xfrm>
            <a:off x="838200" y="-14446"/>
            <a:ext cx="1036837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a:solidFill>
                  <a:srgbClr val="143666"/>
                </a:solidFill>
                <a:latin typeface="Montserrat Bold"/>
              </a:rPr>
              <a:t>Electronic Enrollment System Reminders</a:t>
            </a:r>
          </a:p>
        </p:txBody>
      </p:sp>
      <p:pic>
        <p:nvPicPr>
          <p:cNvPr id="3" name="Picture 2" descr="Image preview">
            <a:extLst>
              <a:ext uri="{FF2B5EF4-FFF2-40B4-BE49-F238E27FC236}">
                <a16:creationId xmlns:a16="http://schemas.microsoft.com/office/drawing/2014/main" id="{F0F0EC05-7F33-0704-8718-21376150E272}"/>
              </a:ext>
            </a:extLst>
          </p:cNvPr>
          <p:cNvPicPr>
            <a:picLocks noChangeAspect="1"/>
          </p:cNvPicPr>
          <p:nvPr/>
        </p:nvPicPr>
        <p:blipFill>
          <a:blip r:embed="rId4"/>
          <a:srcRect r="3816" b="18960"/>
          <a:stretch>
            <a:fillRect/>
          </a:stretch>
        </p:blipFill>
        <p:spPr>
          <a:xfrm>
            <a:off x="1343175" y="3760826"/>
            <a:ext cx="9971578" cy="1942329"/>
          </a:xfrm>
          <a:prstGeom prst="rect">
            <a:avLst/>
          </a:prstGeom>
          <a:ln w="12700">
            <a:solidFill>
              <a:schemeClr val="tx1"/>
            </a:solidFill>
          </a:ln>
        </p:spPr>
      </p:pic>
      <p:sp>
        <p:nvSpPr>
          <p:cNvPr id="4" name="TextBox 3">
            <a:extLst>
              <a:ext uri="{FF2B5EF4-FFF2-40B4-BE49-F238E27FC236}">
                <a16:creationId xmlns:a16="http://schemas.microsoft.com/office/drawing/2014/main" id="{71D4B3DE-2EAE-943E-091C-4A6A1F75CEB5}"/>
              </a:ext>
            </a:extLst>
          </p:cNvPr>
          <p:cNvSpPr txBox="1"/>
          <p:nvPr/>
        </p:nvSpPr>
        <p:spPr>
          <a:xfrm>
            <a:off x="964532" y="1291545"/>
            <a:ext cx="10450736"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n-US" sz="2400" dirty="0"/>
              <a:t>If the message below appears when the Employer/Authorized Representative is completing  initial registration in the Electronic Enrollment System, they should call 848-400-5903 or email </a:t>
            </a:r>
            <a:r>
              <a:rPr lang="en-US" sz="2400" u="sng" dirty="0">
                <a:solidFill>
                  <a:srgbClr val="0563C1"/>
                </a:solidFill>
                <a:cs typeface="Arial"/>
                <a:hlinkClick r:id="rId5"/>
              </a:rPr>
              <a:t>enrollment-nj@acumen2.net</a:t>
            </a:r>
            <a:r>
              <a:rPr lang="en-US" sz="2400" dirty="0"/>
              <a:t> to get assistance to resolve the issue and allow enrollment to proceed. This message indicates that information entered by the enrollee does not match information provided to Acumen by the Division. </a:t>
            </a:r>
            <a:endParaRPr lang="en-US" sz="2400">
              <a:ea typeface="Calibri" panose="020F0502020204030204"/>
              <a:cs typeface="Calibri" panose="020F0502020204030204"/>
            </a:endParaRPr>
          </a:p>
        </p:txBody>
      </p:sp>
    </p:spTree>
    <p:extLst>
      <p:ext uri="{BB962C8B-B14F-4D97-AF65-F5344CB8AC3E}">
        <p14:creationId xmlns:p14="http://schemas.microsoft.com/office/powerpoint/2010/main" val="1523177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617A68-7BC0-EA64-1978-B5B029C997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E25B5A-B3C1-EB7E-6CC7-E81A7F4CC4E0}"/>
              </a:ext>
            </a:extLst>
          </p:cNvPr>
          <p:cNvSpPr>
            <a:spLocks noGrp="1"/>
          </p:cNvSpPr>
          <p:nvPr>
            <p:ph type="title"/>
          </p:nvPr>
        </p:nvSpPr>
        <p:spPr>
          <a:xfrm>
            <a:off x="816344" y="269174"/>
            <a:ext cx="8101180" cy="1015663"/>
          </a:xfrm>
        </p:spPr>
        <p:txBody>
          <a:bodyPr>
            <a:normAutofit/>
          </a:bodyPr>
          <a:lstStyle/>
          <a:p>
            <a:r>
              <a:rPr lang="en-US" sz="3600" b="1">
                <a:solidFill>
                  <a:srgbClr val="143666"/>
                </a:solidFill>
                <a:latin typeface="+mn-lt"/>
              </a:rPr>
              <a:t>      </a:t>
            </a:r>
            <a:endParaRPr lang="en-US" sz="4000" b="1">
              <a:solidFill>
                <a:srgbClr val="143666"/>
              </a:solidFill>
              <a:latin typeface="+mn-lt"/>
              <a:cs typeface="Arial"/>
            </a:endParaRPr>
          </a:p>
        </p:txBody>
      </p:sp>
      <p:sp>
        <p:nvSpPr>
          <p:cNvPr id="6" name="object 18" descr="Beige rectangle">
            <a:extLst>
              <a:ext uri="{FF2B5EF4-FFF2-40B4-BE49-F238E27FC236}">
                <a16:creationId xmlns:a16="http://schemas.microsoft.com/office/drawing/2014/main" id="{5BEEB728-34EF-E49B-36BD-DB622DCAE53C}"/>
              </a:ext>
            </a:extLst>
          </p:cNvPr>
          <p:cNvSpPr/>
          <p:nvPr/>
        </p:nvSpPr>
        <p:spPr>
          <a:xfrm>
            <a:off x="1473958" y="1061690"/>
            <a:ext cx="8373149" cy="221068"/>
          </a:xfrm>
          <a:custGeom>
            <a:avLst/>
            <a:gdLst/>
            <a:ahLst/>
            <a:cxnLst/>
            <a:rect l="l" t="t" r="r" b="b"/>
            <a:pathLst>
              <a:path w="3218815">
                <a:moveTo>
                  <a:pt x="0" y="0"/>
                </a:moveTo>
                <a:lnTo>
                  <a:pt x="3218395" y="0"/>
                </a:lnTo>
              </a:path>
            </a:pathLst>
          </a:custGeom>
          <a:ln w="54863">
            <a:solidFill>
              <a:srgbClr val="F08C3E"/>
            </a:solidFill>
          </a:ln>
        </p:spPr>
        <p:txBody>
          <a:bodyPr wrap="square" lIns="0" tIns="0" rIns="0" bIns="0" rtlCol="0"/>
          <a:lstStyle/>
          <a:p>
            <a:endParaRPr lang="en-US"/>
          </a:p>
        </p:txBody>
      </p:sp>
      <p:sp>
        <p:nvSpPr>
          <p:cNvPr id="10" name="Rectangle 9">
            <a:extLst>
              <a:ext uri="{FF2B5EF4-FFF2-40B4-BE49-F238E27FC236}">
                <a16:creationId xmlns:a16="http://schemas.microsoft.com/office/drawing/2014/main" id="{48CB6CF0-2599-8301-D5BC-8EB29195B3CA}"/>
              </a:ext>
            </a:extLst>
          </p:cNvPr>
          <p:cNvSpPr/>
          <p:nvPr/>
        </p:nvSpPr>
        <p:spPr>
          <a:xfrm>
            <a:off x="0" y="0"/>
            <a:ext cx="650450" cy="6858000"/>
          </a:xfrm>
          <a:prstGeom prst="rect">
            <a:avLst/>
          </a:prstGeom>
          <a:solidFill>
            <a:srgbClr val="143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Logo&#10;&#10;Description automatically generated">
            <a:extLst>
              <a:ext uri="{FF2B5EF4-FFF2-40B4-BE49-F238E27FC236}">
                <a16:creationId xmlns:a16="http://schemas.microsoft.com/office/drawing/2014/main" id="{8F54D57E-4978-D0C5-6BFE-57DEDF86F9D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80682" y="6001480"/>
            <a:ext cx="1456820" cy="806582"/>
          </a:xfrm>
          <a:prstGeom prst="rect">
            <a:avLst/>
          </a:prstGeom>
        </p:spPr>
      </p:pic>
      <p:sp>
        <p:nvSpPr>
          <p:cNvPr id="7" name="Title 1">
            <a:extLst>
              <a:ext uri="{FF2B5EF4-FFF2-40B4-BE49-F238E27FC236}">
                <a16:creationId xmlns:a16="http://schemas.microsoft.com/office/drawing/2014/main" id="{2ED0E5C9-683F-7C00-5D68-979174ACF7B1}"/>
              </a:ext>
            </a:extLst>
          </p:cNvPr>
          <p:cNvSpPr txBox="1">
            <a:spLocks/>
          </p:cNvSpPr>
          <p:nvPr/>
        </p:nvSpPr>
        <p:spPr>
          <a:xfrm>
            <a:off x="838200" y="-14446"/>
            <a:ext cx="1036837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a:solidFill>
                  <a:srgbClr val="143666"/>
                </a:solidFill>
                <a:latin typeface="Montserrat Bold"/>
              </a:rPr>
              <a:t>Revision Start and End Dates</a:t>
            </a:r>
          </a:p>
        </p:txBody>
      </p:sp>
      <p:graphicFrame>
        <p:nvGraphicFramePr>
          <p:cNvPr id="3" name="Table 2">
            <a:extLst>
              <a:ext uri="{FF2B5EF4-FFF2-40B4-BE49-F238E27FC236}">
                <a16:creationId xmlns:a16="http://schemas.microsoft.com/office/drawing/2014/main" id="{024E0747-F9A5-078A-ACA2-F0F4689DB1F6}"/>
              </a:ext>
            </a:extLst>
          </p:cNvPr>
          <p:cNvGraphicFramePr>
            <a:graphicFrameLocks noGrp="1"/>
          </p:cNvGraphicFramePr>
          <p:nvPr>
            <p:extLst>
              <p:ext uri="{D42A27DB-BD31-4B8C-83A1-F6EECF244321}">
                <p14:modId xmlns:p14="http://schemas.microsoft.com/office/powerpoint/2010/main" val="215800992"/>
              </p:ext>
            </p:extLst>
          </p:nvPr>
        </p:nvGraphicFramePr>
        <p:xfrm>
          <a:off x="962549" y="1716289"/>
          <a:ext cx="9463274" cy="3393440"/>
        </p:xfrm>
        <a:graphic>
          <a:graphicData uri="http://schemas.openxmlformats.org/drawingml/2006/table">
            <a:tbl>
              <a:tblPr firstRow="1" bandRow="1">
                <a:tableStyleId>{5C22544A-7EE6-4342-B048-85BDC9FD1C3A}</a:tableStyleId>
              </a:tblPr>
              <a:tblGrid>
                <a:gridCol w="1565768">
                  <a:extLst>
                    <a:ext uri="{9D8B030D-6E8A-4147-A177-3AD203B41FA5}">
                      <a16:colId xmlns:a16="http://schemas.microsoft.com/office/drawing/2014/main" val="1882741767"/>
                    </a:ext>
                  </a:extLst>
                </a:gridCol>
                <a:gridCol w="1565768">
                  <a:extLst>
                    <a:ext uri="{9D8B030D-6E8A-4147-A177-3AD203B41FA5}">
                      <a16:colId xmlns:a16="http://schemas.microsoft.com/office/drawing/2014/main" val="551161896"/>
                    </a:ext>
                  </a:extLst>
                </a:gridCol>
                <a:gridCol w="1565768">
                  <a:extLst>
                    <a:ext uri="{9D8B030D-6E8A-4147-A177-3AD203B41FA5}">
                      <a16:colId xmlns:a16="http://schemas.microsoft.com/office/drawing/2014/main" val="468428947"/>
                    </a:ext>
                  </a:extLst>
                </a:gridCol>
                <a:gridCol w="1565768">
                  <a:extLst>
                    <a:ext uri="{9D8B030D-6E8A-4147-A177-3AD203B41FA5}">
                      <a16:colId xmlns:a16="http://schemas.microsoft.com/office/drawing/2014/main" val="3356257155"/>
                    </a:ext>
                  </a:extLst>
                </a:gridCol>
                <a:gridCol w="1565768">
                  <a:extLst>
                    <a:ext uri="{9D8B030D-6E8A-4147-A177-3AD203B41FA5}">
                      <a16:colId xmlns:a16="http://schemas.microsoft.com/office/drawing/2014/main" val="2642097201"/>
                    </a:ext>
                  </a:extLst>
                </a:gridCol>
                <a:gridCol w="1634434">
                  <a:extLst>
                    <a:ext uri="{9D8B030D-6E8A-4147-A177-3AD203B41FA5}">
                      <a16:colId xmlns:a16="http://schemas.microsoft.com/office/drawing/2014/main" val="2444157609"/>
                    </a:ext>
                  </a:extLst>
                </a:gridCol>
              </a:tblGrid>
              <a:tr h="370840">
                <a:tc>
                  <a:txBody>
                    <a:bodyPr/>
                    <a:lstStyle/>
                    <a:p>
                      <a:pPr algn="ctr"/>
                      <a:r>
                        <a:rPr lang="en-US"/>
                        <a:t>Acumen Enrollment Window</a:t>
                      </a:r>
                    </a:p>
                  </a:txBody>
                  <a:tcPr/>
                </a:tc>
                <a:tc>
                  <a:txBody>
                    <a:bodyPr/>
                    <a:lstStyle/>
                    <a:p>
                      <a:pPr algn="ctr"/>
                      <a:r>
                        <a:rPr lang="en-US"/>
                        <a:t>Cohort </a:t>
                      </a:r>
                    </a:p>
                  </a:txBody>
                  <a:tcPr/>
                </a:tc>
                <a:tc>
                  <a:txBody>
                    <a:bodyPr/>
                    <a:lstStyle/>
                    <a:p>
                      <a:pPr lvl="0" algn="ctr">
                        <a:buNone/>
                      </a:pPr>
                      <a:r>
                        <a:rPr lang="en-US" sz="1800" b="1" i="0" u="none" strike="noStrike" noProof="0">
                          <a:latin typeface="Calibri"/>
                        </a:rPr>
                        <a:t>Plan-Revision Approval End Date</a:t>
                      </a:r>
                      <a:r>
                        <a:rPr lang="en-US" sz="1800" b="0" i="0" u="none" strike="noStrike" noProof="0">
                          <a:latin typeface="Calibri"/>
                        </a:rPr>
                        <a:t> (last date a revised plan can be approved)</a:t>
                      </a:r>
                      <a:endParaRPr lang="en-US"/>
                    </a:p>
                  </a:txBody>
                  <a:tcPr/>
                </a:tc>
                <a:tc>
                  <a:txBody>
                    <a:bodyPr/>
                    <a:lstStyle/>
                    <a:p>
                      <a:pPr lvl="0" algn="ctr">
                        <a:buNone/>
                      </a:pPr>
                      <a:r>
                        <a:rPr lang="en-US" sz="1800" b="1" i="0" u="none" strike="noStrike" noProof="0">
                          <a:latin typeface="Calibri"/>
                        </a:rPr>
                        <a:t>Last Date SC can add a new PPL vendor service</a:t>
                      </a:r>
                      <a:endParaRPr lang="en-US" b="1"/>
                    </a:p>
                  </a:txBody>
                  <a:tcPr/>
                </a:tc>
                <a:tc>
                  <a:txBody>
                    <a:bodyPr/>
                    <a:lstStyle/>
                    <a:p>
                      <a:pPr lvl="0" algn="ctr">
                        <a:buNone/>
                      </a:pPr>
                      <a:r>
                        <a:rPr lang="en-US" sz="1800" b="1" i="0" u="none" strike="noStrike" noProof="0">
                          <a:latin typeface="Calibri"/>
                        </a:rPr>
                        <a:t>Service End Date for current PPL vendor services </a:t>
                      </a:r>
                      <a:endParaRPr lang="en-US" b="1"/>
                    </a:p>
                  </a:txBody>
                  <a:tcPr/>
                </a:tc>
                <a:tc>
                  <a:txBody>
                    <a:bodyPr/>
                    <a:lstStyle/>
                    <a:p>
                      <a:pPr lvl="0" algn="ctr">
                        <a:buNone/>
                      </a:pPr>
                      <a:r>
                        <a:rPr lang="en-US" sz="1800" b="1" i="0" u="none" strike="noStrike" noProof="0">
                          <a:latin typeface="Calibri"/>
                        </a:rPr>
                        <a:t>Acumen Go-Live Date</a:t>
                      </a:r>
                      <a:r>
                        <a:rPr lang="en-US" sz="1800" b="0" i="0" u="none" strike="noStrike" noProof="0">
                          <a:latin typeface="Calibri"/>
                        </a:rPr>
                        <a:t> (service start date for new Acumen vendor services)</a:t>
                      </a:r>
                      <a:endParaRPr lang="en-US"/>
                    </a:p>
                  </a:txBody>
                  <a:tcPr/>
                </a:tc>
                <a:extLst>
                  <a:ext uri="{0D108BD9-81ED-4DB2-BD59-A6C34878D82A}">
                    <a16:rowId xmlns:a16="http://schemas.microsoft.com/office/drawing/2014/main" val="2623845807"/>
                  </a:ext>
                </a:extLst>
              </a:tr>
              <a:tr h="370840">
                <a:tc rowSpan="3">
                  <a:txBody>
                    <a:bodyPr/>
                    <a:lstStyle/>
                    <a:p>
                      <a:pPr algn="ctr"/>
                      <a:r>
                        <a:rPr lang="en-US" b="1"/>
                        <a:t>Open Now for ALL Cohorts </a:t>
                      </a:r>
                    </a:p>
                  </a:txBody>
                  <a:tcPr/>
                </a:tc>
                <a:tc>
                  <a:txBody>
                    <a:bodyPr/>
                    <a:lstStyle/>
                    <a:p>
                      <a:pPr algn="ctr"/>
                      <a:r>
                        <a:rPr lang="en-US" b="1"/>
                        <a:t>Combined Cohorts 1-4</a:t>
                      </a:r>
                    </a:p>
                  </a:txBody>
                  <a:tcPr/>
                </a:tc>
                <a:tc>
                  <a:txBody>
                    <a:bodyPr/>
                    <a:lstStyle/>
                    <a:p>
                      <a:pPr lvl="0" algn="ctr">
                        <a:buNone/>
                      </a:pPr>
                      <a:r>
                        <a:rPr lang="en-US" b="1"/>
                        <a:t>July 21</a:t>
                      </a:r>
                    </a:p>
                  </a:txBody>
                  <a:tcPr/>
                </a:tc>
                <a:tc>
                  <a:txBody>
                    <a:bodyPr/>
                    <a:lstStyle/>
                    <a:p>
                      <a:pPr algn="ctr"/>
                      <a:r>
                        <a:rPr lang="en-US" b="1"/>
                        <a:t>CANNOT ADD</a:t>
                      </a:r>
                    </a:p>
                  </a:txBody>
                  <a:tcPr/>
                </a:tc>
                <a:tc>
                  <a:txBody>
                    <a:bodyPr/>
                    <a:lstStyle/>
                    <a:p>
                      <a:pPr algn="ctr"/>
                      <a:r>
                        <a:rPr lang="en-US" b="1"/>
                        <a:t>July 30</a:t>
                      </a:r>
                    </a:p>
                  </a:txBody>
                  <a:tcPr/>
                </a:tc>
                <a:tc>
                  <a:txBody>
                    <a:bodyPr/>
                    <a:lstStyle/>
                    <a:p>
                      <a:pPr algn="ctr"/>
                      <a:r>
                        <a:rPr lang="en-US" b="1"/>
                        <a:t>July 31</a:t>
                      </a:r>
                    </a:p>
                  </a:txBody>
                  <a:tcPr/>
                </a:tc>
                <a:extLst>
                  <a:ext uri="{0D108BD9-81ED-4DB2-BD59-A6C34878D82A}">
                    <a16:rowId xmlns:a16="http://schemas.microsoft.com/office/drawing/2014/main" val="1636500523"/>
                  </a:ext>
                </a:extLst>
              </a:tr>
              <a:tr h="370840">
                <a:tc vMerge="1">
                  <a:txBody>
                    <a:bodyPr/>
                    <a:lstStyle/>
                    <a:p>
                      <a:endParaRPr lang="en-US"/>
                    </a:p>
                  </a:txBody>
                  <a:tcPr/>
                </a:tc>
                <a:tc>
                  <a:txBody>
                    <a:bodyPr/>
                    <a:lstStyle/>
                    <a:p>
                      <a:pPr algn="ctr"/>
                      <a:r>
                        <a:rPr lang="en-US" b="1"/>
                        <a:t>4a</a:t>
                      </a:r>
                    </a:p>
                  </a:txBody>
                  <a:tcPr/>
                </a:tc>
                <a:tc>
                  <a:txBody>
                    <a:bodyPr/>
                    <a:lstStyle/>
                    <a:p>
                      <a:pPr algn="ctr"/>
                      <a:r>
                        <a:rPr lang="en-US" b="1"/>
                        <a:t>August 1</a:t>
                      </a:r>
                    </a:p>
                  </a:txBody>
                  <a:tcPr/>
                </a:tc>
                <a:tc>
                  <a:txBody>
                    <a:bodyPr/>
                    <a:lstStyle/>
                    <a:p>
                      <a:pPr algn="ctr"/>
                      <a:r>
                        <a:rPr lang="en-US" b="1"/>
                        <a:t>August 4</a:t>
                      </a:r>
                    </a:p>
                  </a:txBody>
                  <a:tcPr/>
                </a:tc>
                <a:tc>
                  <a:txBody>
                    <a:bodyPr/>
                    <a:lstStyle/>
                    <a:p>
                      <a:pPr algn="ctr"/>
                      <a:r>
                        <a:rPr lang="en-US" b="1"/>
                        <a:t>August 10</a:t>
                      </a:r>
                    </a:p>
                  </a:txBody>
                  <a:tcPr/>
                </a:tc>
                <a:tc>
                  <a:txBody>
                    <a:bodyPr/>
                    <a:lstStyle/>
                    <a:p>
                      <a:pPr algn="ctr"/>
                      <a:r>
                        <a:rPr lang="en-US" b="1"/>
                        <a:t>August 11</a:t>
                      </a:r>
                    </a:p>
                  </a:txBody>
                  <a:tcPr/>
                </a:tc>
                <a:extLst>
                  <a:ext uri="{0D108BD9-81ED-4DB2-BD59-A6C34878D82A}">
                    <a16:rowId xmlns:a16="http://schemas.microsoft.com/office/drawing/2014/main" val="2140079670"/>
                  </a:ext>
                </a:extLst>
              </a:tr>
              <a:tr h="370840">
                <a:tc vMerge="1">
                  <a:txBody>
                    <a:bodyPr/>
                    <a:lstStyle/>
                    <a:p>
                      <a:endParaRPr lang="en-US"/>
                    </a:p>
                  </a:txBody>
                  <a:tcPr/>
                </a:tc>
                <a:tc>
                  <a:txBody>
                    <a:bodyPr/>
                    <a:lstStyle/>
                    <a:p>
                      <a:pPr algn="ctr"/>
                      <a:r>
                        <a:rPr lang="en-US">
                          <a:solidFill>
                            <a:schemeClr val="tx1">
                              <a:lumMod val="49000"/>
                              <a:lumOff val="51000"/>
                            </a:schemeClr>
                          </a:solidFill>
                        </a:rPr>
                        <a:t>5</a:t>
                      </a:r>
                    </a:p>
                  </a:txBody>
                  <a:tcPr/>
                </a:tc>
                <a:tc>
                  <a:txBody>
                    <a:bodyPr/>
                    <a:lstStyle/>
                    <a:p>
                      <a:pPr algn="ctr"/>
                      <a:r>
                        <a:rPr lang="en-US">
                          <a:solidFill>
                            <a:schemeClr val="tx1">
                              <a:lumMod val="49000"/>
                              <a:lumOff val="51000"/>
                            </a:schemeClr>
                          </a:solidFill>
                        </a:rPr>
                        <a:t>TBD</a:t>
                      </a:r>
                    </a:p>
                  </a:txBody>
                  <a:tcPr/>
                </a:tc>
                <a:tc>
                  <a:txBody>
                    <a:bodyPr/>
                    <a:lstStyle/>
                    <a:p>
                      <a:pPr algn="ctr"/>
                      <a:r>
                        <a:rPr lang="en-US">
                          <a:solidFill>
                            <a:schemeClr val="tx1">
                              <a:lumMod val="49000"/>
                              <a:lumOff val="51000"/>
                            </a:schemeClr>
                          </a:solidFill>
                        </a:rPr>
                        <a:t>TBD</a:t>
                      </a:r>
                    </a:p>
                  </a:txBody>
                  <a:tcPr/>
                </a:tc>
                <a:tc>
                  <a:txBody>
                    <a:bodyPr/>
                    <a:lstStyle/>
                    <a:p>
                      <a:pPr algn="ctr"/>
                      <a:r>
                        <a:rPr lang="en-US">
                          <a:solidFill>
                            <a:schemeClr val="tx1">
                              <a:lumMod val="49000"/>
                              <a:lumOff val="51000"/>
                            </a:schemeClr>
                          </a:solidFill>
                        </a:rPr>
                        <a:t>TBD</a:t>
                      </a:r>
                    </a:p>
                  </a:txBody>
                  <a:tcPr/>
                </a:tc>
                <a:tc>
                  <a:txBody>
                    <a:bodyPr/>
                    <a:lstStyle/>
                    <a:p>
                      <a:pPr algn="ctr"/>
                      <a:r>
                        <a:rPr lang="en-US">
                          <a:solidFill>
                            <a:schemeClr val="tx1">
                              <a:lumMod val="49000"/>
                              <a:lumOff val="51000"/>
                            </a:schemeClr>
                          </a:solidFill>
                        </a:rPr>
                        <a:t>September 14</a:t>
                      </a:r>
                    </a:p>
                  </a:txBody>
                  <a:tcPr/>
                </a:tc>
                <a:extLst>
                  <a:ext uri="{0D108BD9-81ED-4DB2-BD59-A6C34878D82A}">
                    <a16:rowId xmlns:a16="http://schemas.microsoft.com/office/drawing/2014/main" val="1265744378"/>
                  </a:ext>
                </a:extLst>
              </a:tr>
            </a:tbl>
          </a:graphicData>
        </a:graphic>
      </p:graphicFrame>
    </p:spTree>
    <p:extLst>
      <p:ext uri="{BB962C8B-B14F-4D97-AF65-F5344CB8AC3E}">
        <p14:creationId xmlns:p14="http://schemas.microsoft.com/office/powerpoint/2010/main" val="37584086"/>
      </p:ext>
    </p:extLst>
  </p:cSld>
  <p:clrMapOvr>
    <a:masterClrMapping/>
  </p:clrMapOvr>
  <p:extLst>
    <p:ext uri="{6950BFC3-D8DA-4A85-94F7-54DA5524770B}">
      <p188:commentRel xmlns:p188="http://schemas.microsoft.com/office/powerpoint/2018/8/main" xmlns="" r:id="rId4"/>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E01EF-7FFB-4F07-FFA3-B16BDA7EC6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1CE9E4-DE62-CA53-15D0-A3ED6B8B30ED}"/>
              </a:ext>
            </a:extLst>
          </p:cNvPr>
          <p:cNvSpPr>
            <a:spLocks noGrp="1"/>
          </p:cNvSpPr>
          <p:nvPr>
            <p:ph type="title"/>
          </p:nvPr>
        </p:nvSpPr>
        <p:spPr>
          <a:xfrm>
            <a:off x="816344" y="269174"/>
            <a:ext cx="8101180" cy="1015663"/>
          </a:xfrm>
        </p:spPr>
        <p:txBody>
          <a:bodyPr>
            <a:normAutofit/>
          </a:bodyPr>
          <a:lstStyle/>
          <a:p>
            <a:r>
              <a:rPr lang="en-US" sz="3600" b="1">
                <a:solidFill>
                  <a:srgbClr val="143666"/>
                </a:solidFill>
                <a:latin typeface="+mn-lt"/>
              </a:rPr>
              <a:t>      </a:t>
            </a:r>
            <a:endParaRPr lang="en-US" sz="4000" b="1">
              <a:solidFill>
                <a:srgbClr val="143666"/>
              </a:solidFill>
              <a:latin typeface="+mn-lt"/>
              <a:cs typeface="Arial"/>
            </a:endParaRPr>
          </a:p>
        </p:txBody>
      </p:sp>
      <p:sp>
        <p:nvSpPr>
          <p:cNvPr id="10" name="Rectangle 9">
            <a:extLst>
              <a:ext uri="{FF2B5EF4-FFF2-40B4-BE49-F238E27FC236}">
                <a16:creationId xmlns:a16="http://schemas.microsoft.com/office/drawing/2014/main" id="{74102725-7078-ED51-4B41-777281E76098}"/>
              </a:ext>
            </a:extLst>
          </p:cNvPr>
          <p:cNvSpPr/>
          <p:nvPr/>
        </p:nvSpPr>
        <p:spPr>
          <a:xfrm>
            <a:off x="0" y="0"/>
            <a:ext cx="650450" cy="6858000"/>
          </a:xfrm>
          <a:prstGeom prst="rect">
            <a:avLst/>
          </a:prstGeom>
          <a:solidFill>
            <a:srgbClr val="1436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Logo&#10;&#10;Description automatically generated">
            <a:extLst>
              <a:ext uri="{FF2B5EF4-FFF2-40B4-BE49-F238E27FC236}">
                <a16:creationId xmlns:a16="http://schemas.microsoft.com/office/drawing/2014/main" id="{458B32B2-DDB1-4D74-CD35-B5500D032AA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80682" y="6001480"/>
            <a:ext cx="1456820" cy="806582"/>
          </a:xfrm>
          <a:prstGeom prst="rect">
            <a:avLst/>
          </a:prstGeom>
        </p:spPr>
      </p:pic>
      <p:pic>
        <p:nvPicPr>
          <p:cNvPr id="4" name="Picture 3" descr="A blue and orange card with white text&#10;&#10;AI-generated content may be incorrect.">
            <a:extLst>
              <a:ext uri="{FF2B5EF4-FFF2-40B4-BE49-F238E27FC236}">
                <a16:creationId xmlns:a16="http://schemas.microsoft.com/office/drawing/2014/main" id="{ACD4A6C5-92CE-5B3C-792B-6EC394B0922A}"/>
              </a:ext>
            </a:extLst>
          </p:cNvPr>
          <p:cNvPicPr>
            <a:picLocks noChangeAspect="1"/>
          </p:cNvPicPr>
          <p:nvPr/>
        </p:nvPicPr>
        <p:blipFill>
          <a:blip r:embed="rId4"/>
          <a:stretch>
            <a:fillRect/>
          </a:stretch>
        </p:blipFill>
        <p:spPr>
          <a:xfrm>
            <a:off x="2878242" y="43132"/>
            <a:ext cx="5285326" cy="6814868"/>
          </a:xfrm>
          <a:prstGeom prst="rect">
            <a:avLst/>
          </a:prstGeom>
        </p:spPr>
      </p:pic>
    </p:spTree>
    <p:extLst>
      <p:ext uri="{BB962C8B-B14F-4D97-AF65-F5344CB8AC3E}">
        <p14:creationId xmlns:p14="http://schemas.microsoft.com/office/powerpoint/2010/main" val="1448634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DF80DFA-2947-CE57-0711-4E1A13FA257C}"/>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7F7E014D-A553-5A41-4D26-139E67F0DAF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FBCF15FD-C63F-8837-9238-9BD84DDCC47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855C8600-2CD9-3BFD-BA96-29C0768EFA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2029B4B6-8230-861E-445D-AE702B15C4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5C7F1ADB-AEB6-1823-580F-4DA6796AD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1D31904-322B-46E2-3FC0-B62EF8141CC3}"/>
              </a:ext>
            </a:extLst>
          </p:cNvPr>
          <p:cNvSpPr>
            <a:spLocks noGrp="1"/>
          </p:cNvSpPr>
          <p:nvPr>
            <p:ph type="title"/>
          </p:nvPr>
        </p:nvSpPr>
        <p:spPr>
          <a:xfrm>
            <a:off x="447435" y="367860"/>
            <a:ext cx="4565604" cy="1033669"/>
          </a:xfrm>
        </p:spPr>
        <p:txBody>
          <a:bodyPr>
            <a:normAutofit/>
          </a:bodyPr>
          <a:lstStyle/>
          <a:p>
            <a:r>
              <a:rPr lang="en-US" sz="4800">
                <a:solidFill>
                  <a:srgbClr val="FFFFFF"/>
                </a:solidFill>
                <a:latin typeface="+mn-lt"/>
                <a:ea typeface="Calibri"/>
                <a:cs typeface="Calibri"/>
              </a:rPr>
              <a:t>Who To Contact:</a:t>
            </a:r>
          </a:p>
        </p:txBody>
      </p:sp>
      <p:pic>
        <p:nvPicPr>
          <p:cNvPr id="5" name="Content Placeholder 4" descr="Logo&#10;&#10;Description automatically generated">
            <a:extLst>
              <a:ext uri="{FF2B5EF4-FFF2-40B4-BE49-F238E27FC236}">
                <a16:creationId xmlns:a16="http://schemas.microsoft.com/office/drawing/2014/main" id="{8D7D7A59-66D9-C582-271B-1EDBE51B1E67}"/>
              </a:ext>
            </a:extLst>
          </p:cNvPr>
          <p:cNvPicPr>
            <a:picLocks noGrp="1" noChangeAspect="1"/>
          </p:cNvPicPr>
          <p:nvPr>
            <p:ph idx="1"/>
          </p:nvPr>
        </p:nvPicPr>
        <p:blipFill>
          <a:blip r:embed="rId3" cstate="hqprint">
            <a:extLst>
              <a:ext uri="{28A0092B-C50C-407E-A947-70E740481C1C}">
                <a14:useLocalDpi xmlns:a14="http://schemas.microsoft.com/office/drawing/2010/main" val="0"/>
              </a:ext>
            </a:extLst>
          </a:blip>
          <a:stretch>
            <a:fillRect/>
          </a:stretch>
        </p:blipFill>
        <p:spPr>
          <a:xfrm>
            <a:off x="10614007" y="5915755"/>
            <a:ext cx="1456820" cy="806582"/>
          </a:xfrm>
          <a:prstGeom prst="rect">
            <a:avLst/>
          </a:prstGeom>
        </p:spPr>
      </p:pic>
      <p:sp>
        <p:nvSpPr>
          <p:cNvPr id="4" name="object 18" descr="Beige rectangle">
            <a:extLst>
              <a:ext uri="{FF2B5EF4-FFF2-40B4-BE49-F238E27FC236}">
                <a16:creationId xmlns:a16="http://schemas.microsoft.com/office/drawing/2014/main" id="{B97C4844-108A-FE41-27E0-3436DF73EDE9}"/>
              </a:ext>
            </a:extLst>
          </p:cNvPr>
          <p:cNvSpPr/>
          <p:nvPr/>
        </p:nvSpPr>
        <p:spPr>
          <a:xfrm flipV="1">
            <a:off x="0" y="1578451"/>
            <a:ext cx="12191996" cy="55741"/>
          </a:xfrm>
          <a:custGeom>
            <a:avLst/>
            <a:gdLst/>
            <a:ahLst/>
            <a:cxnLst/>
            <a:rect l="l" t="t" r="r" b="b"/>
            <a:pathLst>
              <a:path w="3218815">
                <a:moveTo>
                  <a:pt x="0" y="0"/>
                </a:moveTo>
                <a:lnTo>
                  <a:pt x="3218395" y="0"/>
                </a:lnTo>
              </a:path>
            </a:pathLst>
          </a:custGeom>
          <a:ln w="54863">
            <a:solidFill>
              <a:srgbClr val="F08C3E"/>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C5FA8EBA-218E-1AD6-0A9F-1D7E4F5DAA01}"/>
              </a:ext>
            </a:extLst>
          </p:cNvPr>
          <p:cNvSpPr txBox="1"/>
          <p:nvPr/>
        </p:nvSpPr>
        <p:spPr>
          <a:xfrm>
            <a:off x="447713" y="2003998"/>
            <a:ext cx="9925912" cy="4924425"/>
          </a:xfrm>
          <a:prstGeom prst="rect">
            <a:avLst/>
          </a:prstGeom>
          <a:solidFill>
            <a:schemeClr val="bg1"/>
          </a:solidFill>
        </p:spPr>
        <p:txBody>
          <a:bodyPr wrap="square" lIns="91440" tIns="45720" rIns="91440" bIns="45720" rtlCol="0" anchor="t">
            <a:spAutoFit/>
          </a:bodyPr>
          <a:lstStyle/>
          <a:p>
            <a:pPr marL="571500" indent="-571500">
              <a:buFont typeface="Wingdings" panose="05000000000000000000" pitchFamily="2" charset="2"/>
              <a:buChar char="ü"/>
              <a:defRPr/>
            </a:pPr>
            <a:r>
              <a:rPr lang="en-US" sz="3200" b="1">
                <a:solidFill>
                  <a:schemeClr val="accent1">
                    <a:lumMod val="50000"/>
                  </a:schemeClr>
                </a:solidFill>
                <a:latin typeface="Calibri"/>
                <a:ea typeface="Calibri"/>
                <a:cs typeface="Calibri"/>
              </a:rPr>
              <a:t>Client Service Agent Team</a:t>
            </a:r>
          </a:p>
          <a:p>
            <a:pPr marL="1028700" lvl="1" indent="-571500">
              <a:buFont typeface="Courier New" panose="05000000000000000000" pitchFamily="2" charset="2"/>
              <a:buChar char="o"/>
              <a:defRPr/>
            </a:pPr>
            <a:r>
              <a:rPr lang="en-US" sz="3200" b="1">
                <a:solidFill>
                  <a:schemeClr val="accent1">
                    <a:lumMod val="50000"/>
                  </a:schemeClr>
                </a:solidFill>
                <a:latin typeface="Calibri"/>
                <a:ea typeface="Calibri"/>
                <a:cs typeface="Calibri"/>
              </a:rPr>
              <a:t>848-400-5903</a:t>
            </a:r>
          </a:p>
          <a:p>
            <a:pPr marL="1028700" lvl="1" indent="-571500">
              <a:buFont typeface="Courier New" panose="05000000000000000000" pitchFamily="2" charset="2"/>
              <a:buChar char="o"/>
              <a:defRPr/>
            </a:pPr>
            <a:r>
              <a:rPr lang="en-US" sz="3200" b="1">
                <a:solidFill>
                  <a:schemeClr val="accent1">
                    <a:lumMod val="50000"/>
                  </a:schemeClr>
                </a:solidFill>
                <a:latin typeface="Calibri"/>
                <a:ea typeface="Calibri"/>
                <a:cs typeface="Calibri"/>
                <a:hlinkClick r:id="rId4">
                  <a:extLst>
                    <a:ext uri="{A12FA001-AC4F-418D-AE19-62706E023703}">
                      <ahyp:hlinkClr xmlns:ahyp="http://schemas.microsoft.com/office/drawing/2018/hyperlinkcolor" xmlns="" val="tx"/>
                    </a:ext>
                  </a:extLst>
                </a:hlinkClick>
              </a:rPr>
              <a:t>Enrollment-NJ@acumen2.net</a:t>
            </a:r>
            <a:r>
              <a:rPr lang="en-US" sz="3200" b="1">
                <a:solidFill>
                  <a:schemeClr val="accent1">
                    <a:lumMod val="50000"/>
                  </a:schemeClr>
                </a:solidFill>
                <a:latin typeface="Calibri"/>
                <a:ea typeface="Calibri"/>
                <a:cs typeface="Calibri"/>
              </a:rPr>
              <a:t> </a:t>
            </a:r>
          </a:p>
          <a:p>
            <a:pPr marL="571500" indent="-571500">
              <a:buFont typeface="Wingdings" panose="05000000000000000000" pitchFamily="2" charset="2"/>
              <a:buChar char="ü"/>
              <a:defRPr/>
            </a:pPr>
            <a:r>
              <a:rPr lang="en-US" sz="3200" b="1">
                <a:solidFill>
                  <a:schemeClr val="accent1">
                    <a:lumMod val="50000"/>
                  </a:schemeClr>
                </a:solidFill>
                <a:latin typeface="Calibri"/>
                <a:ea typeface="Calibri"/>
                <a:cs typeface="Calibri"/>
              </a:rPr>
              <a:t>Vendor Service Agent Team</a:t>
            </a:r>
          </a:p>
          <a:p>
            <a:pPr marL="1028700" lvl="1" indent="-571500">
              <a:buFont typeface="Courier New" panose="05000000000000000000" pitchFamily="2" charset="2"/>
              <a:buChar char="o"/>
              <a:defRPr/>
            </a:pPr>
            <a:r>
              <a:rPr lang="en-US" sz="3200" b="1">
                <a:solidFill>
                  <a:schemeClr val="accent1">
                    <a:lumMod val="50000"/>
                  </a:schemeClr>
                </a:solidFill>
                <a:latin typeface="Calibri"/>
                <a:ea typeface="Calibri"/>
                <a:cs typeface="Calibri"/>
              </a:rPr>
              <a:t>848-400-5738</a:t>
            </a:r>
          </a:p>
          <a:p>
            <a:pPr marL="1028700" lvl="1" indent="-571500">
              <a:buFont typeface="Courier New" panose="05000000000000000000" pitchFamily="2" charset="2"/>
              <a:buChar char="o"/>
              <a:defRPr/>
            </a:pPr>
            <a:r>
              <a:rPr lang="en-US" sz="3200" b="1">
                <a:solidFill>
                  <a:schemeClr val="accent1">
                    <a:lumMod val="50000"/>
                  </a:schemeClr>
                </a:solidFill>
                <a:latin typeface="Calibri"/>
                <a:ea typeface="Calibri"/>
                <a:cs typeface="Calibri"/>
                <a:hlinkClick r:id="rId5">
                  <a:extLst>
                    <a:ext uri="{A12FA001-AC4F-418D-AE19-62706E023703}">
                      <ahyp:hlinkClr xmlns:ahyp="http://schemas.microsoft.com/office/drawing/2018/hyperlinkcolor" xmlns="" val="tx"/>
                    </a:ext>
                  </a:extLst>
                </a:hlinkClick>
              </a:rPr>
              <a:t>Vendor-NJ@acumen2.net</a:t>
            </a:r>
            <a:endParaRPr lang="en-US" sz="3200" b="1">
              <a:solidFill>
                <a:schemeClr val="accent1">
                  <a:lumMod val="50000"/>
                </a:schemeClr>
              </a:solidFill>
              <a:latin typeface="Calibri"/>
              <a:ea typeface="Calibri"/>
              <a:cs typeface="Calibri"/>
            </a:endParaRPr>
          </a:p>
          <a:p>
            <a:pPr marL="571500" indent="-571500">
              <a:buFont typeface="Wingdings" panose="05000000000000000000" pitchFamily="2" charset="2"/>
              <a:buChar char="ü"/>
              <a:defRPr/>
            </a:pPr>
            <a:r>
              <a:rPr lang="en-US" sz="3200" b="1">
                <a:solidFill>
                  <a:schemeClr val="accent1">
                    <a:lumMod val="50000"/>
                  </a:schemeClr>
                </a:solidFill>
                <a:latin typeface="Calibri"/>
                <a:ea typeface="Calibri"/>
                <a:cs typeface="Calibri"/>
              </a:rPr>
              <a:t>Customer Service Team </a:t>
            </a:r>
          </a:p>
          <a:p>
            <a:pPr marL="1028700" lvl="1" indent="-571500">
              <a:buFont typeface="Courier New" panose="05000000000000000000" pitchFamily="2" charset="2"/>
              <a:buChar char="o"/>
              <a:defRPr/>
            </a:pPr>
            <a:r>
              <a:rPr lang="en-US" sz="3200" b="1">
                <a:solidFill>
                  <a:schemeClr val="accent1">
                    <a:lumMod val="50000"/>
                  </a:schemeClr>
                </a:solidFill>
                <a:ea typeface="Calibri" panose="020F0502020204030204"/>
                <a:cs typeface="Calibri" panose="020F0502020204030204"/>
              </a:rPr>
              <a:t>833-892-0413</a:t>
            </a:r>
          </a:p>
          <a:p>
            <a:pPr marL="1028700" lvl="1" indent="-571500">
              <a:buFont typeface="Courier New" panose="05000000000000000000" pitchFamily="2" charset="2"/>
              <a:buChar char="o"/>
              <a:defRPr/>
            </a:pPr>
            <a:endParaRPr lang="en-US">
              <a:solidFill>
                <a:srgbClr val="000000"/>
              </a:solidFill>
              <a:latin typeface="Calibri"/>
              <a:ea typeface="Calibri"/>
              <a:cs typeface="Calibri"/>
            </a:endParaRPr>
          </a:p>
          <a:p>
            <a:pPr marL="571500" indent="-571500">
              <a:buFont typeface="Wingdings" panose="05000000000000000000" pitchFamily="2" charset="2"/>
              <a:buChar char="ü"/>
              <a:defRPr/>
            </a:pPr>
            <a:endParaRPr lang="en-US" sz="4000" b="1">
              <a:solidFill>
                <a:schemeClr val="accent1">
                  <a:lumMod val="50000"/>
                </a:schemeClr>
              </a:solidFill>
              <a:latin typeface="Calibri"/>
              <a:ea typeface="Calibri"/>
              <a:cs typeface="Calibri"/>
            </a:endParaRPr>
          </a:p>
        </p:txBody>
      </p:sp>
    </p:spTree>
    <p:extLst>
      <p:ext uri="{BB962C8B-B14F-4D97-AF65-F5344CB8AC3E}">
        <p14:creationId xmlns:p14="http://schemas.microsoft.com/office/powerpoint/2010/main" val="2677819965"/>
      </p:ext>
    </p:extLst>
  </p:cSld>
  <p:clrMapOvr>
    <a:masterClrMapping/>
  </p:clrMapOvr>
  <p:extLst>
    <p:ext uri="{6950BFC3-D8DA-4A85-94F7-54DA5524770B}">
      <p188:commentRel xmlns:p188="http://schemas.microsoft.com/office/powerpoint/2018/8/main" xmlns="" r:id="rId6"/>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fd30f15-15ef-4fab-a44c-fc08e04c7e5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0963746E489B41B580036B80684CFC" ma:contentTypeVersion="15" ma:contentTypeDescription="Create a new document." ma:contentTypeScope="" ma:versionID="1c35c3c481455151586a4af25bb6008e">
  <xsd:schema xmlns:xsd="http://www.w3.org/2001/XMLSchema" xmlns:xs="http://www.w3.org/2001/XMLSchema" xmlns:p="http://schemas.microsoft.com/office/2006/metadata/properties" xmlns:ns3="cfd30f15-15ef-4fab-a44c-fc08e04c7e54" xmlns:ns4="cb28dfd9-4d00-43e4-a212-17943f3af9f7" targetNamespace="http://schemas.microsoft.com/office/2006/metadata/properties" ma:root="true" ma:fieldsID="000dc197c993013c8dfae21b168da21b" ns3:_="" ns4:_="">
    <xsd:import namespace="cfd30f15-15ef-4fab-a44c-fc08e04c7e54"/>
    <xsd:import namespace="cb28dfd9-4d00-43e4-a212-17943f3af9f7"/>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LengthInSeconds" minOccurs="0"/>
                <xsd:element ref="ns3:MediaServiceSearchProperties" minOccurs="0"/>
                <xsd:element ref="ns3:MediaServiceSystem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d30f15-15ef-4fab-a44c-fc08e04c7e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28dfd9-4d00-43e4-a212-17943f3af9f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7154D5-0504-4894-969C-AFA2E9AFC09A}">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b28dfd9-4d00-43e4-a212-17943f3af9f7"/>
    <ds:schemaRef ds:uri="cfd30f15-15ef-4fab-a44c-fc08e04c7e54"/>
    <ds:schemaRef ds:uri="http://www.w3.org/XML/1998/namespace"/>
    <ds:schemaRef ds:uri="http://purl.org/dc/dcmitype/"/>
  </ds:schemaRefs>
</ds:datastoreItem>
</file>

<file path=customXml/itemProps2.xml><?xml version="1.0" encoding="utf-8"?>
<ds:datastoreItem xmlns:ds="http://schemas.openxmlformats.org/officeDocument/2006/customXml" ds:itemID="{8CD2BEFD-E5FA-4CA1-9290-A9F68EB53254}">
  <ds:schemaRefs>
    <ds:schemaRef ds:uri="http://schemas.microsoft.com/sharepoint/v3/contenttype/forms"/>
  </ds:schemaRefs>
</ds:datastoreItem>
</file>

<file path=customXml/itemProps3.xml><?xml version="1.0" encoding="utf-8"?>
<ds:datastoreItem xmlns:ds="http://schemas.openxmlformats.org/officeDocument/2006/customXml" ds:itemID="{0BBE6C46-9503-4E1C-A338-7BF047BCED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d30f15-15ef-4fab-a44c-fc08e04c7e54"/>
    <ds:schemaRef ds:uri="cb28dfd9-4d00-43e4-a212-17943f3af9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cb4b989f-140b-4427-9348-0a7f400bd5d9}" enabled="0" method="" siteId="{cb4b989f-140b-4427-9348-0a7f400bd5d9}" removed="1"/>
</clbl:labelList>
</file>

<file path=docProps/app.xml><?xml version="1.0" encoding="utf-8"?>
<Properties xmlns="http://schemas.openxmlformats.org/officeDocument/2006/extended-properties" xmlns:vt="http://schemas.openxmlformats.org/officeDocument/2006/docPropsVTypes">
  <TotalTime>0</TotalTime>
  <Words>1178</Words>
  <Application>Microsoft Office PowerPoint</Application>
  <PresentationFormat>Widescreen</PresentationFormat>
  <Paragraphs>101</Paragraphs>
  <Slides>9</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Arial</vt:lpstr>
      <vt:lpstr>Calibri</vt:lpstr>
      <vt:lpstr>Calibri Light</vt:lpstr>
      <vt:lpstr>Courier New</vt:lpstr>
      <vt:lpstr>Courier New,monospace</vt:lpstr>
      <vt:lpstr>Montserrat Bold</vt:lpstr>
      <vt:lpstr>Segoe UI</vt:lpstr>
      <vt:lpstr>Times New Roman</vt:lpstr>
      <vt:lpstr>Wingdings</vt:lpstr>
      <vt:lpstr>Wingdings,Sans-Serif</vt:lpstr>
      <vt:lpstr>Office Theme</vt:lpstr>
      <vt:lpstr>NJ VF/EA Acumen Transition- Webinar</vt:lpstr>
      <vt:lpstr>Don't Wait, Enroll Now!</vt:lpstr>
      <vt:lpstr>      </vt:lpstr>
      <vt:lpstr>      </vt:lpstr>
      <vt:lpstr>      </vt:lpstr>
      <vt:lpstr>      </vt:lpstr>
      <vt:lpstr>      </vt:lpstr>
      <vt:lpstr>      </vt:lpstr>
      <vt:lpstr>Who To 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Acumen</dc:title>
  <dc:creator>richard ilges</dc:creator>
  <cp:lastModifiedBy>Flynn, Diane</cp:lastModifiedBy>
  <cp:revision>310</cp:revision>
  <cp:lastPrinted>2025-04-04T18:46:01Z</cp:lastPrinted>
  <dcterms:created xsi:type="dcterms:W3CDTF">2022-08-24T22:16:12Z</dcterms:created>
  <dcterms:modified xsi:type="dcterms:W3CDTF">2025-07-25T15:55:50Z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0x010100C70963746E489B41B580036B80684CFC</vt:lpwstr>
  </property>
  <property fmtid="{D5CDD505-2E9C-101B-9397-08002B2CF9AE}" pid="3" name="MediaServiceImageTags">
    <vt:lpwstr/>
  </property>
</Properties>
</file>