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63" r:id="rId2"/>
  </p:sldMasterIdLst>
  <p:sldIdLst>
    <p:sldId id="257" r:id="rId3"/>
    <p:sldId id="259" r:id="rId4"/>
    <p:sldId id="260" r:id="rId5"/>
    <p:sldId id="261" r:id="rId6"/>
    <p:sldId id="263" r:id="rId7"/>
    <p:sldId id="262" r:id="rId8"/>
    <p:sldId id="429" r:id="rId9"/>
    <p:sldId id="265" r:id="rId10"/>
    <p:sldId id="419" r:id="rId11"/>
    <p:sldId id="256" r:id="rId12"/>
    <p:sldId id="258" r:id="rId13"/>
    <p:sldId id="269" r:id="rId14"/>
    <p:sldId id="271" r:id="rId15"/>
    <p:sldId id="268" r:id="rId16"/>
    <p:sldId id="421" r:id="rId17"/>
    <p:sldId id="272" r:id="rId18"/>
    <p:sldId id="270" r:id="rId19"/>
    <p:sldId id="422" r:id="rId20"/>
    <p:sldId id="423" r:id="rId21"/>
    <p:sldId id="424" r:id="rId22"/>
    <p:sldId id="425" r:id="rId23"/>
    <p:sldId id="426" r:id="rId24"/>
    <p:sldId id="273" r:id="rId25"/>
    <p:sldId id="274" r:id="rId26"/>
    <p:sldId id="275" r:id="rId27"/>
    <p:sldId id="427" r:id="rId28"/>
    <p:sldId id="266" r:id="rId29"/>
    <p:sldId id="267" r:id="rId30"/>
    <p:sldId id="264"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sorterViewPr>
    <p:cViewPr>
      <p:scale>
        <a:sx n="100" d="100"/>
        <a:sy n="100" d="100"/>
      </p:scale>
      <p:origin x="0" y="-37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46</a:t>
            </a:r>
            <a:r>
              <a:rPr lang="en-US" baseline="0" dirty="0"/>
              <a:t> </a:t>
            </a:r>
            <a:r>
              <a:rPr lang="en-US" dirty="0"/>
              <a:t>Completed Plans</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Completed Plans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A9-47E1-A44D-8E2F817062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7A9-47E1-A44D-8E2F817062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7A9-47E1-A44D-8E2F817062C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7A9-47E1-A44D-8E2F817062C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2"/>
                <c:pt idx="0">
                  <c:v>North- 31</c:v>
                </c:pt>
                <c:pt idx="1">
                  <c:v>Central/South- 15</c:v>
                </c:pt>
              </c:strCache>
            </c:strRef>
          </c:cat>
          <c:val>
            <c:numRef>
              <c:f>Sheet1!$B$2:$B$5</c:f>
              <c:numCache>
                <c:formatCode>General</c:formatCode>
                <c:ptCount val="4"/>
                <c:pt idx="0">
                  <c:v>31</c:v>
                </c:pt>
                <c:pt idx="1">
                  <c:v>15</c:v>
                </c:pt>
              </c:numCache>
            </c:numRef>
          </c:val>
          <c:extLst>
            <c:ext xmlns:c16="http://schemas.microsoft.com/office/drawing/2014/chart" uri="{C3380CC4-5D6E-409C-BE32-E72D297353CC}">
              <c16:uniqueId val="{00000000-E76C-49FC-984E-3EDFC9BB27D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6/9/2022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6/9/2022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316D173-13AF-4053-B9C9-F2746BC7BA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535893" y="5687108"/>
            <a:ext cx="1912768" cy="693998"/>
          </a:xfrm>
          <a:prstGeom prst="rect">
            <a:avLst/>
          </a:prstGeom>
        </p:spPr>
      </p:pic>
    </p:spTree>
    <p:extLst>
      <p:ext uri="{BB962C8B-B14F-4D97-AF65-F5344CB8AC3E}">
        <p14:creationId xmlns:p14="http://schemas.microsoft.com/office/powerpoint/2010/main" val="2429415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09161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230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5079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3109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69647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570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357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6/9/2022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817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6/9/2022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6/9/2022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6/9/2022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6/9/2022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99451AFD-547F-4D9D-97AC-C746C2F3D1C5}"/>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9535893" y="5687108"/>
            <a:ext cx="1912768" cy="693998"/>
          </a:xfrm>
          <a:prstGeom prst="rect">
            <a:avLst/>
          </a:prstGeom>
        </p:spPr>
      </p:pic>
    </p:spTree>
    <p:extLst>
      <p:ext uri="{BB962C8B-B14F-4D97-AF65-F5344CB8AC3E}">
        <p14:creationId xmlns:p14="http://schemas.microsoft.com/office/powerpoint/2010/main" val="275993505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hyperlink" Target="mailto:june.depontesernak@centerffs.org"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museumplanner.org/frequently-asked-questions/" TargetMode="External"/><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thebluediamondgallery.com/handwriting/u/update.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enterffs.org/msa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eventbrite.com/e/regional-summit-centralsouth-region-leading-with-cultural-competency-tickets-349095503047" TargetMode="External"/><Relationship Id="rId3" Type="http://schemas.openxmlformats.org/officeDocument/2006/relationships/hyperlink" Target="https://www.eventbrite.com/e/virtual-northern-regionals-technical-assistance-leadership-workshop-tickets-345687880757" TargetMode="External"/><Relationship Id="rId7" Type="http://schemas.openxmlformats.org/officeDocument/2006/relationships/hyperlink" Target="https://www.eventbrite.com/e/regional-summit-centralsouth-region-leading-with-cultural-competency-tickets-349070488227" TargetMode="External"/><Relationship Id="rId2" Type="http://schemas.openxmlformats.org/officeDocument/2006/relationships/hyperlink" Target="https://www.eventbrite.com/e/northern-regionals-technical-assistance-leadership-workshop-tickets-345676145657" TargetMode="External"/><Relationship Id="rId1" Type="http://schemas.openxmlformats.org/officeDocument/2006/relationships/slideLayout" Target="../slideLayouts/slideLayout4.xml"/><Relationship Id="rId6" Type="http://schemas.openxmlformats.org/officeDocument/2006/relationships/hyperlink" Target="https://www.eventbrite.com/e/virtual-northern-regionals-technical-assistance-leadership-workshop-vol-2-tickets-345691993057" TargetMode="External"/><Relationship Id="rId11" Type="http://schemas.openxmlformats.org/officeDocument/2006/relationships/hyperlink" Target="https://www.eventbrite.com/e/regional-summit-centralsouth-region-leading-with-cultural-competency-tickets-349092373687" TargetMode="External"/><Relationship Id="rId5" Type="http://schemas.openxmlformats.org/officeDocument/2006/relationships/hyperlink" Target="https://www.eventbrite.com/e/northern-regionals-technical-assistance-leadership-workshop-vol-2-tickets-345689866697" TargetMode="External"/><Relationship Id="rId10" Type="http://schemas.openxmlformats.org/officeDocument/2006/relationships/hyperlink" Target="https://www.eventbrite.com/e/regional-summit-centralsouth-region-leading-with-cultural-competency-tickets-349091521137" TargetMode="External"/><Relationship Id="rId4" Type="http://schemas.openxmlformats.org/officeDocument/2006/relationships/hyperlink" Target="mailto:FCCultureConnections@familyconnectionsnj.org" TargetMode="External"/><Relationship Id="rId9" Type="http://schemas.openxmlformats.org/officeDocument/2006/relationships/hyperlink" Target="mailto:june.depontesernak@centerffs.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666829"/>
            <a:ext cx="10993549" cy="1475013"/>
          </a:xfrm>
        </p:spPr>
        <p:txBody>
          <a:bodyPr>
            <a:normAutofit/>
          </a:bodyPr>
          <a:lstStyle/>
          <a:p>
            <a:r>
              <a:rPr lang="en-US" dirty="0">
                <a:solidFill>
                  <a:schemeClr val="tx1"/>
                </a:solidFill>
              </a:rPr>
              <a:t>DMHAS </a:t>
            </a:r>
            <a:r>
              <a:rPr lang="en-US" dirty="0"/>
              <a:t>Statewide Diversity </a:t>
            </a:r>
            <a:br>
              <a:rPr lang="en-US" dirty="0"/>
            </a:br>
            <a:r>
              <a:rPr lang="en-US" dirty="0"/>
              <a:t>Cultural Competency Review</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1" y="2256474"/>
            <a:ext cx="10993546" cy="821836"/>
          </a:xfrm>
        </p:spPr>
        <p:txBody>
          <a:bodyPr>
            <a:normAutofit lnSpcReduction="10000"/>
          </a:bodyPr>
          <a:lstStyle/>
          <a:p>
            <a:r>
              <a:rPr lang="en-US" dirty="0"/>
              <a:t>Dr. June DePonte Sernak, Statewide diversity Consultant</a:t>
            </a:r>
          </a:p>
          <a:p>
            <a:r>
              <a:rPr lang="en-US" dirty="0"/>
              <a:t>Center for family services</a:t>
            </a:r>
          </a:p>
          <a:p>
            <a:endParaRPr lang="en-US" dirty="0"/>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close up of a logo&#10;&#10;Description automatically generated">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D11C-A2AC-4DB9-A1B8-299DFD59E3A6}"/>
              </a:ext>
            </a:extLst>
          </p:cNvPr>
          <p:cNvSpPr>
            <a:spLocks noGrp="1"/>
          </p:cNvSpPr>
          <p:nvPr>
            <p:ph type="ctrTitle"/>
          </p:nvPr>
        </p:nvSpPr>
        <p:spPr>
          <a:xfrm>
            <a:off x="2237200" y="1748221"/>
            <a:ext cx="7903261" cy="1810636"/>
          </a:xfrm>
        </p:spPr>
        <p:txBody>
          <a:bodyPr>
            <a:normAutofit fontScale="90000"/>
          </a:bodyPr>
          <a:lstStyle/>
          <a:p>
            <a:r>
              <a:rPr lang="en-US" b="1" dirty="0"/>
              <a:t>Cultural Competency Toolkit</a:t>
            </a:r>
          </a:p>
        </p:txBody>
      </p:sp>
      <p:sp>
        <p:nvSpPr>
          <p:cNvPr id="3" name="Subtitle 2">
            <a:extLst>
              <a:ext uri="{FF2B5EF4-FFF2-40B4-BE49-F238E27FC236}">
                <a16:creationId xmlns:a16="http://schemas.microsoft.com/office/drawing/2014/main" id="{9C60B0FA-3905-4D06-9CB2-82BAEBA138F9}"/>
              </a:ext>
            </a:extLst>
          </p:cNvPr>
          <p:cNvSpPr>
            <a:spLocks noGrp="1"/>
          </p:cNvSpPr>
          <p:nvPr>
            <p:ph type="subTitle" idx="1"/>
          </p:nvPr>
        </p:nvSpPr>
        <p:spPr>
          <a:xfrm>
            <a:off x="3998135" y="4244772"/>
            <a:ext cx="4381390" cy="1388165"/>
          </a:xfrm>
        </p:spPr>
        <p:txBody>
          <a:bodyPr>
            <a:normAutofit fontScale="40000" lnSpcReduction="20000"/>
          </a:bodyPr>
          <a:lstStyle/>
          <a:p>
            <a:endParaRPr lang="en-US" dirty="0"/>
          </a:p>
          <a:p>
            <a:endParaRPr lang="en-US" dirty="0"/>
          </a:p>
          <a:p>
            <a:r>
              <a:rPr lang="en-US" sz="3000" b="1" dirty="0"/>
              <a:t>Dr. June DePonte Sernak</a:t>
            </a:r>
          </a:p>
          <a:p>
            <a:r>
              <a:rPr lang="en-US" sz="3000" b="1" dirty="0"/>
              <a:t>Statewide Diversity Consultant</a:t>
            </a:r>
          </a:p>
          <a:p>
            <a:r>
              <a:rPr lang="en-US" sz="3000" b="1" dirty="0"/>
              <a:t>Center for Family Services</a:t>
            </a:r>
          </a:p>
        </p:txBody>
      </p:sp>
    </p:spTree>
    <p:extLst>
      <p:ext uri="{BB962C8B-B14F-4D97-AF65-F5344CB8AC3E}">
        <p14:creationId xmlns:p14="http://schemas.microsoft.com/office/powerpoint/2010/main" val="131321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6E3B-850B-45C7-A17C-A7C409CA7F8E}"/>
              </a:ext>
            </a:extLst>
          </p:cNvPr>
          <p:cNvSpPr>
            <a:spLocks noGrp="1"/>
          </p:cNvSpPr>
          <p:nvPr>
            <p:ph type="title"/>
          </p:nvPr>
        </p:nvSpPr>
        <p:spPr>
          <a:xfrm>
            <a:off x="568569" y="797169"/>
            <a:ext cx="9875520" cy="1356360"/>
          </a:xfrm>
        </p:spPr>
        <p:txBody>
          <a:bodyPr>
            <a:normAutofit/>
          </a:bodyPr>
          <a:lstStyle/>
          <a:p>
            <a:r>
              <a:rPr lang="en-US" dirty="0"/>
              <a:t>Cultural Competency in Mental Health and Addiction Services</a:t>
            </a:r>
          </a:p>
        </p:txBody>
      </p:sp>
      <p:sp>
        <p:nvSpPr>
          <p:cNvPr id="3" name="Content Placeholder 2">
            <a:extLst>
              <a:ext uri="{FF2B5EF4-FFF2-40B4-BE49-F238E27FC236}">
                <a16:creationId xmlns:a16="http://schemas.microsoft.com/office/drawing/2014/main" id="{D9E616DD-5803-4796-9FA6-A39CD40A38BB}"/>
              </a:ext>
            </a:extLst>
          </p:cNvPr>
          <p:cNvSpPr>
            <a:spLocks noGrp="1"/>
          </p:cNvSpPr>
          <p:nvPr>
            <p:ph idx="1"/>
          </p:nvPr>
        </p:nvSpPr>
        <p:spPr>
          <a:xfrm>
            <a:off x="656490" y="2853884"/>
            <a:ext cx="9875520" cy="5248622"/>
          </a:xfrm>
        </p:spPr>
        <p:txBody>
          <a:bodyPr>
            <a:normAutofit/>
          </a:bodyPr>
          <a:lstStyle/>
          <a:p>
            <a:pPr marL="285750" indent="-285750"/>
            <a:r>
              <a:rPr lang="en-US" sz="2400" dirty="0"/>
              <a:t>Cultural competency is a critical component of effective mental health care delivery to address diversity and equity issues.</a:t>
            </a:r>
          </a:p>
          <a:p>
            <a:pPr marL="285750" indent="-285750"/>
            <a:endParaRPr lang="en-US" sz="2400" dirty="0"/>
          </a:p>
          <a:p>
            <a:pPr marL="285750" indent="-285750"/>
            <a:r>
              <a:rPr lang="en-US" sz="2400" dirty="0"/>
              <a:t>Cultural competency provides advancement to capture process and procedure to gain capacity for diverse patient care, incorporating sociocultural differences and bias to reduce systemic disparities. </a:t>
            </a:r>
          </a:p>
        </p:txBody>
      </p:sp>
    </p:spTree>
    <p:extLst>
      <p:ext uri="{BB962C8B-B14F-4D97-AF65-F5344CB8AC3E}">
        <p14:creationId xmlns:p14="http://schemas.microsoft.com/office/powerpoint/2010/main" val="21357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27FF5-CB69-413E-93A0-354412295717}"/>
              </a:ext>
            </a:extLst>
          </p:cNvPr>
          <p:cNvSpPr>
            <a:spLocks noGrp="1"/>
          </p:cNvSpPr>
          <p:nvPr>
            <p:ph type="title"/>
          </p:nvPr>
        </p:nvSpPr>
        <p:spPr/>
        <p:txBody>
          <a:bodyPr/>
          <a:lstStyle/>
          <a:p>
            <a:r>
              <a:rPr lang="en-US" dirty="0"/>
              <a:t>Cultural Competency Metrics</a:t>
            </a:r>
          </a:p>
        </p:txBody>
      </p:sp>
      <p:sp>
        <p:nvSpPr>
          <p:cNvPr id="3" name="Content Placeholder 2">
            <a:extLst>
              <a:ext uri="{FF2B5EF4-FFF2-40B4-BE49-F238E27FC236}">
                <a16:creationId xmlns:a16="http://schemas.microsoft.com/office/drawing/2014/main" id="{C687583B-A1A5-4E8B-BE0C-9A724879F9F8}"/>
              </a:ext>
            </a:extLst>
          </p:cNvPr>
          <p:cNvSpPr>
            <a:spLocks noGrp="1"/>
          </p:cNvSpPr>
          <p:nvPr>
            <p:ph idx="1"/>
          </p:nvPr>
        </p:nvSpPr>
        <p:spPr/>
        <p:txBody>
          <a:bodyPr>
            <a:normAutofit/>
          </a:bodyPr>
          <a:lstStyle/>
          <a:p>
            <a:r>
              <a:rPr lang="en-US" sz="3200" dirty="0"/>
              <a:t>Cultural Competency Continuum</a:t>
            </a:r>
          </a:p>
          <a:p>
            <a:r>
              <a:rPr lang="en-US" sz="3200" dirty="0"/>
              <a:t>CLAS Standards</a:t>
            </a:r>
          </a:p>
          <a:p>
            <a:r>
              <a:rPr lang="en-US" sz="3200" dirty="0"/>
              <a:t>CC Levels </a:t>
            </a:r>
          </a:p>
        </p:txBody>
      </p:sp>
    </p:spTree>
    <p:extLst>
      <p:ext uri="{BB962C8B-B14F-4D97-AF65-F5344CB8AC3E}">
        <p14:creationId xmlns:p14="http://schemas.microsoft.com/office/powerpoint/2010/main" val="242520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F19932-7BE8-4281-BBB5-836FA0E7DD8D}"/>
              </a:ext>
            </a:extLst>
          </p:cNvPr>
          <p:cNvSpPr/>
          <p:nvPr/>
        </p:nvSpPr>
        <p:spPr>
          <a:xfrm>
            <a:off x="1295400" y="549332"/>
            <a:ext cx="9601200" cy="467532"/>
          </a:xfrm>
          <a:prstGeom prst="rect">
            <a:avLst/>
          </a:prstGeom>
          <a:noFill/>
        </p:spPr>
        <p:txBody>
          <a:bodyPr wrap="square" lIns="38576" tIns="19288" rIns="38576" bIns="1928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85" b="1" i="0" u="none" strike="noStrike" kern="1200" cap="none" spc="0" normalizeH="0" baseline="0" noProof="0" dirty="0">
                <a:ln w="9525">
                  <a:solidFill>
                    <a:srgbClr val="FFFFFF"/>
                  </a:solidFill>
                  <a:prstDash val="solid"/>
                </a:ln>
                <a:solidFill>
                  <a:srgbClr val="FFFFFF">
                    <a:lumMod val="75000"/>
                  </a:srgbClr>
                </a:solidFill>
                <a:effectLst>
                  <a:outerShdw blurRad="12700" dist="38100" dir="2700000" algn="tl" rotWithShape="0">
                    <a:srgbClr val="D7D447">
                      <a:lumMod val="60000"/>
                      <a:lumOff val="40000"/>
                    </a:srgbClr>
                  </a:outerShdw>
                </a:effectLst>
                <a:uLnTx/>
                <a:uFillTx/>
                <a:latin typeface="Arial" panose="020B0604020202020204"/>
                <a:ea typeface="+mn-ea"/>
                <a:cs typeface="+mn-cs"/>
              </a:rPr>
              <a:t>Cultural Competency Continuum</a:t>
            </a:r>
            <a:endParaRPr kumimoji="0" lang="en-US" sz="2278" b="1" i="0" u="none" strike="noStrike" kern="1200" cap="none" spc="0" normalizeH="0" baseline="0" noProof="0" dirty="0">
              <a:ln w="9525">
                <a:solidFill>
                  <a:srgbClr val="FFFFFF"/>
                </a:solidFill>
                <a:prstDash val="solid"/>
              </a:ln>
              <a:solidFill>
                <a:srgbClr val="FFFFFF">
                  <a:lumMod val="75000"/>
                </a:srgbClr>
              </a:solidFill>
              <a:effectLst>
                <a:outerShdw blurRad="12700" dist="38100" dir="2700000" algn="tl" rotWithShape="0">
                  <a:srgbClr val="D7D447">
                    <a:lumMod val="60000"/>
                    <a:lumOff val="40000"/>
                  </a:srgbClr>
                </a:outerShdw>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0A3F42C-D1C4-4E6B-A347-90FD1685EBE0}"/>
              </a:ext>
            </a:extLst>
          </p:cNvPr>
          <p:cNvPicPr>
            <a:picLocks noChangeAspect="1"/>
          </p:cNvPicPr>
          <p:nvPr/>
        </p:nvPicPr>
        <p:blipFill>
          <a:blip r:embed="rId2"/>
          <a:stretch>
            <a:fillRect/>
          </a:stretch>
        </p:blipFill>
        <p:spPr>
          <a:xfrm>
            <a:off x="2097963" y="1119951"/>
            <a:ext cx="7996074" cy="5362929"/>
          </a:xfrm>
          <a:prstGeom prst="rect">
            <a:avLst/>
          </a:prstGeom>
        </p:spPr>
      </p:pic>
    </p:spTree>
    <p:extLst>
      <p:ext uri="{BB962C8B-B14F-4D97-AF65-F5344CB8AC3E}">
        <p14:creationId xmlns:p14="http://schemas.microsoft.com/office/powerpoint/2010/main" val="52762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FFF45D-0E3A-4A03-91E3-441926F55979}"/>
              </a:ext>
            </a:extLst>
          </p:cNvPr>
          <p:cNvSpPr>
            <a:spLocks noGrp="1"/>
          </p:cNvSpPr>
          <p:nvPr>
            <p:ph type="title"/>
          </p:nvPr>
        </p:nvSpPr>
        <p:spPr>
          <a:xfrm>
            <a:off x="580293" y="562708"/>
            <a:ext cx="9875520" cy="1356360"/>
          </a:xfrm>
        </p:spPr>
        <p:txBody>
          <a:bodyPr>
            <a:normAutofit/>
          </a:bodyPr>
          <a:lstStyle/>
          <a:p>
            <a:r>
              <a:rPr lang="en-US" dirty="0"/>
              <a:t>Cultural Proficiency Continuum</a:t>
            </a:r>
            <a:br>
              <a:rPr lang="en-US" dirty="0"/>
            </a:br>
            <a:endParaRPr lang="en-US" dirty="0"/>
          </a:p>
        </p:txBody>
      </p:sp>
      <p:sp>
        <p:nvSpPr>
          <p:cNvPr id="4" name="Content Placeholder 3">
            <a:extLst>
              <a:ext uri="{FF2B5EF4-FFF2-40B4-BE49-F238E27FC236}">
                <a16:creationId xmlns:a16="http://schemas.microsoft.com/office/drawing/2014/main" id="{7108CE4F-343A-4AF9-B73C-273F55C8A828}"/>
              </a:ext>
            </a:extLst>
          </p:cNvPr>
          <p:cNvSpPr>
            <a:spLocks noGrp="1"/>
          </p:cNvSpPr>
          <p:nvPr>
            <p:ph idx="1"/>
          </p:nvPr>
        </p:nvSpPr>
        <p:spPr>
          <a:xfrm>
            <a:off x="194312" y="1811370"/>
            <a:ext cx="11575657" cy="5623267"/>
          </a:xfrm>
        </p:spPr>
        <p:txBody>
          <a:bodyPr>
            <a:normAutofit/>
          </a:bodyPr>
          <a:lstStyle/>
          <a:p>
            <a:pPr marL="0" indent="0" algn="ctr">
              <a:buNone/>
            </a:pPr>
            <a:r>
              <a:rPr lang="en-US" sz="1600" b="1" dirty="0"/>
              <a:t>There are six points along the cultural proficiency continuum that indicate how people see and respond to difference:</a:t>
            </a:r>
          </a:p>
          <a:p>
            <a:r>
              <a:rPr lang="en-US" sz="1600" b="1" dirty="0"/>
              <a:t>Cultural Destructiveness</a:t>
            </a:r>
            <a:r>
              <a:rPr lang="en-US" sz="1600" dirty="0"/>
              <a:t>. See the difference, stomp it out. Negating, disparaging, or purging cultures that are different from your own.</a:t>
            </a:r>
          </a:p>
          <a:p>
            <a:r>
              <a:rPr lang="en-US" sz="1600" b="1" dirty="0"/>
              <a:t>Cultural Incapacity. </a:t>
            </a:r>
            <a:r>
              <a:rPr lang="en-US" sz="1600" dirty="0"/>
              <a:t>See the difference, make it wrong. Elevating the superiority of your own cultural values and beliefs and suppressing those of cultures that are different from your own.</a:t>
            </a:r>
          </a:p>
          <a:p>
            <a:r>
              <a:rPr lang="en-US" sz="1600" b="1" dirty="0"/>
              <a:t>Cultural Blindness</a:t>
            </a:r>
            <a:r>
              <a:rPr lang="en-US" sz="1600" dirty="0"/>
              <a:t>. See the difference, act as if you don’t. Acting as if the cultural differences you see do not matter, or not recognizing that there are differences among and between cultures.</a:t>
            </a:r>
          </a:p>
          <a:p>
            <a:r>
              <a:rPr lang="en-US" sz="1600" b="1" dirty="0"/>
              <a:t>Cultural Pre-competence</a:t>
            </a:r>
            <a:r>
              <a:rPr lang="en-US" sz="1600" dirty="0"/>
              <a:t>. See the differences, respond inadequately. Recognizing that lack of knowledge, experience, and understanding of other cultures limits your ability to effectively interact with them.</a:t>
            </a:r>
          </a:p>
          <a:p>
            <a:r>
              <a:rPr lang="en-US" sz="1600" b="1" dirty="0"/>
              <a:t>Cultural Competence</a:t>
            </a:r>
            <a:r>
              <a:rPr lang="en-US" sz="1600" dirty="0"/>
              <a:t>. See the difference, understand the difference that difference makes. Interacting with other cultural groups in ways that recognize and value their differences.</a:t>
            </a:r>
          </a:p>
          <a:p>
            <a:r>
              <a:rPr lang="en-US" sz="1600" b="1" dirty="0"/>
              <a:t>Cultural Proficiency</a:t>
            </a:r>
            <a:r>
              <a:rPr lang="en-US" sz="1600" dirty="0"/>
              <a:t>. See the difference and respond. Honoring the differences among cultures, viewing diversity as a benefit, and interacting knowledgeably and respectfully among a variety of cultural groups.</a:t>
            </a:r>
          </a:p>
          <a:p>
            <a:endParaRPr lang="en-US" dirty="0"/>
          </a:p>
        </p:txBody>
      </p:sp>
    </p:spTree>
    <p:extLst>
      <p:ext uri="{BB962C8B-B14F-4D97-AF65-F5344CB8AC3E}">
        <p14:creationId xmlns:p14="http://schemas.microsoft.com/office/powerpoint/2010/main" val="352039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2111-8EBA-4129-9613-EBD04DFD7B38}"/>
              </a:ext>
            </a:extLst>
          </p:cNvPr>
          <p:cNvSpPr>
            <a:spLocks noGrp="1"/>
          </p:cNvSpPr>
          <p:nvPr>
            <p:ph type="title"/>
          </p:nvPr>
        </p:nvSpPr>
        <p:spPr>
          <a:xfrm>
            <a:off x="309943" y="157709"/>
            <a:ext cx="9185749" cy="2464952"/>
          </a:xfrm>
        </p:spPr>
        <p:txBody>
          <a:bodyPr>
            <a:normAutofit/>
          </a:bodyPr>
          <a:lstStyle/>
          <a:p>
            <a:r>
              <a:rPr lang="en-US" dirty="0"/>
              <a:t>Culturally and Linguistically Appropriate Services </a:t>
            </a:r>
            <a:br>
              <a:rPr lang="en-US" dirty="0"/>
            </a:br>
            <a:r>
              <a:rPr lang="en-US" dirty="0"/>
              <a:t>(CLAS) National Standards</a:t>
            </a:r>
          </a:p>
        </p:txBody>
      </p:sp>
      <p:sp>
        <p:nvSpPr>
          <p:cNvPr id="3" name="Content Placeholder 2">
            <a:extLst>
              <a:ext uri="{FF2B5EF4-FFF2-40B4-BE49-F238E27FC236}">
                <a16:creationId xmlns:a16="http://schemas.microsoft.com/office/drawing/2014/main" id="{57D79325-CA24-4B0E-9CB4-4F74F1560B23}"/>
              </a:ext>
            </a:extLst>
          </p:cNvPr>
          <p:cNvSpPr>
            <a:spLocks noGrp="1"/>
          </p:cNvSpPr>
          <p:nvPr>
            <p:ph idx="1"/>
          </p:nvPr>
        </p:nvSpPr>
        <p:spPr>
          <a:xfrm>
            <a:off x="678032" y="3018848"/>
            <a:ext cx="8079106" cy="5248622"/>
          </a:xfrm>
        </p:spPr>
        <p:txBody>
          <a:bodyPr/>
          <a:lstStyle/>
          <a:p>
            <a:pPr marL="0" indent="0" algn="ctr">
              <a:buNone/>
            </a:pPr>
            <a:r>
              <a:rPr lang="en-US" sz="2800" dirty="0"/>
              <a:t>Provide effective, equitable, understandable, and respectful quality care and services that are responsive to diverse cultural health beliefs and practices, preferred languages, health literacy, and other communication needs. </a:t>
            </a:r>
          </a:p>
          <a:p>
            <a:endParaRPr lang="en-US" dirty="0"/>
          </a:p>
        </p:txBody>
      </p:sp>
    </p:spTree>
    <p:extLst>
      <p:ext uri="{BB962C8B-B14F-4D97-AF65-F5344CB8AC3E}">
        <p14:creationId xmlns:p14="http://schemas.microsoft.com/office/powerpoint/2010/main" val="138544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7F983A-E969-4A3D-AEDE-A06C3F730A80}"/>
              </a:ext>
            </a:extLst>
          </p:cNvPr>
          <p:cNvPicPr>
            <a:picLocks noChangeAspect="1"/>
          </p:cNvPicPr>
          <p:nvPr/>
        </p:nvPicPr>
        <p:blipFill rotWithShape="1">
          <a:blip r:embed="rId2"/>
          <a:srcRect l="24047" t="34451" r="52127" b="40838"/>
          <a:stretch/>
        </p:blipFill>
        <p:spPr>
          <a:xfrm>
            <a:off x="317663" y="1985795"/>
            <a:ext cx="5824188" cy="3397928"/>
          </a:xfrm>
          <a:prstGeom prst="rect">
            <a:avLst/>
          </a:prstGeom>
        </p:spPr>
      </p:pic>
      <p:pic>
        <p:nvPicPr>
          <p:cNvPr id="3" name="Picture 2">
            <a:extLst>
              <a:ext uri="{FF2B5EF4-FFF2-40B4-BE49-F238E27FC236}">
                <a16:creationId xmlns:a16="http://schemas.microsoft.com/office/drawing/2014/main" id="{68629BC3-3E28-474B-B69E-733F49A11BDB}"/>
              </a:ext>
            </a:extLst>
          </p:cNvPr>
          <p:cNvPicPr>
            <a:picLocks noChangeAspect="1"/>
          </p:cNvPicPr>
          <p:nvPr/>
        </p:nvPicPr>
        <p:blipFill rotWithShape="1">
          <a:blip r:embed="rId2"/>
          <a:srcRect l="23711" t="58954" r="52356" b="21277"/>
          <a:stretch/>
        </p:blipFill>
        <p:spPr>
          <a:xfrm>
            <a:off x="6099260" y="2091800"/>
            <a:ext cx="5755389" cy="2674399"/>
          </a:xfrm>
          <a:prstGeom prst="rect">
            <a:avLst/>
          </a:prstGeom>
        </p:spPr>
      </p:pic>
      <p:pic>
        <p:nvPicPr>
          <p:cNvPr id="2" name="Picture 1">
            <a:extLst>
              <a:ext uri="{FF2B5EF4-FFF2-40B4-BE49-F238E27FC236}">
                <a16:creationId xmlns:a16="http://schemas.microsoft.com/office/drawing/2014/main" id="{77260911-B6F3-4AED-9D57-A627D5B01375}"/>
              </a:ext>
            </a:extLst>
          </p:cNvPr>
          <p:cNvPicPr>
            <a:picLocks noChangeAspect="1"/>
          </p:cNvPicPr>
          <p:nvPr/>
        </p:nvPicPr>
        <p:blipFill rotWithShape="1">
          <a:blip r:embed="rId3"/>
          <a:srcRect b="91050"/>
          <a:stretch/>
        </p:blipFill>
        <p:spPr>
          <a:xfrm>
            <a:off x="1949691" y="457200"/>
            <a:ext cx="8614549" cy="581488"/>
          </a:xfrm>
          <a:prstGeom prst="rect">
            <a:avLst/>
          </a:prstGeom>
        </p:spPr>
      </p:pic>
      <p:pic>
        <p:nvPicPr>
          <p:cNvPr id="5" name="Picture 4">
            <a:extLst>
              <a:ext uri="{FF2B5EF4-FFF2-40B4-BE49-F238E27FC236}">
                <a16:creationId xmlns:a16="http://schemas.microsoft.com/office/drawing/2014/main" id="{9A32F8B7-8CA0-4B97-9FA1-6A518B593231}"/>
              </a:ext>
            </a:extLst>
          </p:cNvPr>
          <p:cNvPicPr>
            <a:picLocks noChangeAspect="1"/>
          </p:cNvPicPr>
          <p:nvPr/>
        </p:nvPicPr>
        <p:blipFill rotWithShape="1">
          <a:blip r:embed="rId4"/>
          <a:srcRect t="83134"/>
          <a:stretch/>
        </p:blipFill>
        <p:spPr>
          <a:xfrm>
            <a:off x="3379403" y="5879679"/>
            <a:ext cx="5755123" cy="617986"/>
          </a:xfrm>
          <a:prstGeom prst="rect">
            <a:avLst/>
          </a:prstGeom>
        </p:spPr>
      </p:pic>
      <p:pic>
        <p:nvPicPr>
          <p:cNvPr id="6" name="Picture 5">
            <a:extLst>
              <a:ext uri="{FF2B5EF4-FFF2-40B4-BE49-F238E27FC236}">
                <a16:creationId xmlns:a16="http://schemas.microsoft.com/office/drawing/2014/main" id="{77310D69-0ED1-4F96-9FAE-EDBD975ABA06}"/>
              </a:ext>
            </a:extLst>
          </p:cNvPr>
          <p:cNvPicPr>
            <a:picLocks noChangeAspect="1"/>
          </p:cNvPicPr>
          <p:nvPr/>
        </p:nvPicPr>
        <p:blipFill rotWithShape="1">
          <a:blip r:embed="rId5"/>
          <a:srcRect b="89855"/>
          <a:stretch/>
        </p:blipFill>
        <p:spPr>
          <a:xfrm>
            <a:off x="2835630" y="1003760"/>
            <a:ext cx="7236376" cy="486079"/>
          </a:xfrm>
          <a:prstGeom prst="rect">
            <a:avLst/>
          </a:prstGeom>
        </p:spPr>
      </p:pic>
    </p:spTree>
    <p:extLst>
      <p:ext uri="{BB962C8B-B14F-4D97-AF65-F5344CB8AC3E}">
        <p14:creationId xmlns:p14="http://schemas.microsoft.com/office/powerpoint/2010/main" val="3504738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B9A3-2C72-4FFB-8F66-4293A8E46774}"/>
              </a:ext>
            </a:extLst>
          </p:cNvPr>
          <p:cNvSpPr>
            <a:spLocks noGrp="1"/>
          </p:cNvSpPr>
          <p:nvPr>
            <p:ph type="title"/>
          </p:nvPr>
        </p:nvSpPr>
        <p:spPr>
          <a:xfrm>
            <a:off x="298939" y="279909"/>
            <a:ext cx="9875520" cy="1356360"/>
          </a:xfrm>
        </p:spPr>
        <p:txBody>
          <a:bodyPr/>
          <a:lstStyle/>
          <a:p>
            <a:r>
              <a:rPr lang="en-US" dirty="0"/>
              <a:t>Cultural Competency Levels</a:t>
            </a:r>
          </a:p>
        </p:txBody>
      </p:sp>
      <p:sp>
        <p:nvSpPr>
          <p:cNvPr id="3" name="Content Placeholder 2">
            <a:extLst>
              <a:ext uri="{FF2B5EF4-FFF2-40B4-BE49-F238E27FC236}">
                <a16:creationId xmlns:a16="http://schemas.microsoft.com/office/drawing/2014/main" id="{C6549730-D0B2-488F-9C0D-BAE30E0BDD06}"/>
              </a:ext>
            </a:extLst>
          </p:cNvPr>
          <p:cNvSpPr>
            <a:spLocks noGrp="1"/>
          </p:cNvSpPr>
          <p:nvPr>
            <p:ph idx="1"/>
          </p:nvPr>
        </p:nvSpPr>
        <p:spPr>
          <a:xfrm>
            <a:off x="410308" y="1609378"/>
            <a:ext cx="7929196" cy="5248622"/>
          </a:xfrm>
        </p:spPr>
        <p:txBody>
          <a:bodyPr>
            <a:normAutofit/>
          </a:bodyPr>
          <a:lstStyle/>
          <a:p>
            <a:pPr marL="0" indent="0">
              <a:buNone/>
            </a:pPr>
            <a:r>
              <a:rPr lang="en-US" sz="2800" dirty="0"/>
              <a:t>Agencies can review CC at multiple levels in their structure to ensure competency in all facets. </a:t>
            </a:r>
          </a:p>
          <a:p>
            <a:r>
              <a:rPr lang="en-US" sz="2800" dirty="0"/>
              <a:t>Macro- Societal Level</a:t>
            </a:r>
          </a:p>
          <a:p>
            <a:r>
              <a:rPr lang="en-US" sz="2800" dirty="0"/>
              <a:t>Meso- I Institutional Level</a:t>
            </a:r>
          </a:p>
          <a:p>
            <a:r>
              <a:rPr lang="en-US" sz="2800" dirty="0"/>
              <a:t>Meso- P Programmatic Level</a:t>
            </a:r>
          </a:p>
          <a:p>
            <a:r>
              <a:rPr lang="en-US" sz="2800" dirty="0"/>
              <a:t>Micro- Individual Clinical Level </a:t>
            </a:r>
          </a:p>
        </p:txBody>
      </p:sp>
    </p:spTree>
    <p:extLst>
      <p:ext uri="{BB962C8B-B14F-4D97-AF65-F5344CB8AC3E}">
        <p14:creationId xmlns:p14="http://schemas.microsoft.com/office/powerpoint/2010/main" val="418479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8DF5-64B0-4208-846A-F4CE2B096F49}"/>
              </a:ext>
            </a:extLst>
          </p:cNvPr>
          <p:cNvSpPr>
            <a:spLocks noGrp="1"/>
          </p:cNvSpPr>
          <p:nvPr>
            <p:ph type="title"/>
          </p:nvPr>
        </p:nvSpPr>
        <p:spPr>
          <a:xfrm>
            <a:off x="263769" y="126509"/>
            <a:ext cx="9875520" cy="1356360"/>
          </a:xfrm>
        </p:spPr>
        <p:txBody>
          <a:bodyPr/>
          <a:lstStyle/>
          <a:p>
            <a:r>
              <a:rPr lang="en-US" dirty="0"/>
              <a:t>Tools for Cultural Competency </a:t>
            </a:r>
          </a:p>
        </p:txBody>
      </p:sp>
      <p:sp>
        <p:nvSpPr>
          <p:cNvPr id="3" name="Content Placeholder 2">
            <a:extLst>
              <a:ext uri="{FF2B5EF4-FFF2-40B4-BE49-F238E27FC236}">
                <a16:creationId xmlns:a16="http://schemas.microsoft.com/office/drawing/2014/main" id="{7491F220-1DF1-42DE-AD96-05B578A5E911}"/>
              </a:ext>
            </a:extLst>
          </p:cNvPr>
          <p:cNvSpPr>
            <a:spLocks noGrp="1"/>
          </p:cNvSpPr>
          <p:nvPr>
            <p:ph idx="1"/>
          </p:nvPr>
        </p:nvSpPr>
        <p:spPr>
          <a:xfrm>
            <a:off x="480647" y="1482869"/>
            <a:ext cx="7322818" cy="5248622"/>
          </a:xfrm>
        </p:spPr>
        <p:txBody>
          <a:bodyPr>
            <a:normAutofit/>
          </a:bodyPr>
          <a:lstStyle/>
          <a:p>
            <a:pPr>
              <a:buFont typeface="Arial" panose="020B0604020202020204" pitchFamily="34" charset="0"/>
              <a:buChar char="•"/>
            </a:pPr>
            <a:r>
              <a:rPr lang="en-US" sz="2400" dirty="0"/>
              <a:t>Regional Technical Assistance Training Session</a:t>
            </a:r>
          </a:p>
          <a:p>
            <a:pPr>
              <a:buFont typeface="Arial" panose="020B0604020202020204" pitchFamily="34" charset="0"/>
              <a:buChar char="•"/>
            </a:pPr>
            <a:r>
              <a:rPr lang="en-US" sz="2400" dirty="0"/>
              <a:t>Cultural Competency Agency Assessment</a:t>
            </a:r>
          </a:p>
          <a:p>
            <a:pPr>
              <a:buFont typeface="Arial" panose="020B0604020202020204" pitchFamily="34" charset="0"/>
              <a:buChar char="•"/>
            </a:pPr>
            <a:r>
              <a:rPr lang="en-US" sz="2400" dirty="0"/>
              <a:t>Technical Assistance for CC Plan Completion</a:t>
            </a:r>
          </a:p>
          <a:p>
            <a:pPr>
              <a:buFont typeface="Arial" panose="020B0604020202020204" pitchFamily="34" charset="0"/>
              <a:buChar char="•"/>
            </a:pPr>
            <a:r>
              <a:rPr lang="en-US" sz="2400" dirty="0"/>
              <a:t>CC Plan Submission and Review</a:t>
            </a:r>
          </a:p>
          <a:p>
            <a:pPr>
              <a:buFont typeface="Arial" panose="020B0604020202020204" pitchFamily="34" charset="0"/>
              <a:buChar char="•"/>
            </a:pPr>
            <a:r>
              <a:rPr lang="en-US" sz="2400" dirty="0"/>
              <a:t>CC Strategy Sessions</a:t>
            </a:r>
          </a:p>
          <a:p>
            <a:pPr>
              <a:buFont typeface="Arial" panose="020B0604020202020204" pitchFamily="34" charset="0"/>
              <a:buChar char="•"/>
            </a:pPr>
            <a:r>
              <a:rPr lang="en-US" sz="2400" dirty="0"/>
              <a:t>CC Leadership Forum</a:t>
            </a:r>
          </a:p>
          <a:p>
            <a:pPr>
              <a:buFont typeface="Arial" panose="020B0604020202020204" pitchFamily="34" charset="0"/>
              <a:buChar char="•"/>
            </a:pPr>
            <a:r>
              <a:rPr lang="en-US" sz="2400" dirty="0"/>
              <a:t>CC Annual Review</a:t>
            </a:r>
          </a:p>
        </p:txBody>
      </p:sp>
    </p:spTree>
    <p:extLst>
      <p:ext uri="{BB962C8B-B14F-4D97-AF65-F5344CB8AC3E}">
        <p14:creationId xmlns:p14="http://schemas.microsoft.com/office/powerpoint/2010/main" val="1653594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89700-CB46-4921-8D9E-197F46714276}"/>
              </a:ext>
            </a:extLst>
          </p:cNvPr>
          <p:cNvSpPr>
            <a:spLocks noGrp="1"/>
          </p:cNvSpPr>
          <p:nvPr>
            <p:ph type="title"/>
          </p:nvPr>
        </p:nvSpPr>
        <p:spPr>
          <a:xfrm>
            <a:off x="345831" y="609600"/>
            <a:ext cx="9875520" cy="1356360"/>
          </a:xfrm>
        </p:spPr>
        <p:txBody>
          <a:bodyPr>
            <a:normAutofit fontScale="90000"/>
          </a:bodyPr>
          <a:lstStyle/>
          <a:p>
            <a:r>
              <a:rPr lang="en-US" dirty="0"/>
              <a:t>Regional Technical Assistance Training Session</a:t>
            </a:r>
            <a:br>
              <a:rPr lang="en-US" dirty="0"/>
            </a:br>
            <a:endParaRPr lang="en-US" dirty="0"/>
          </a:p>
        </p:txBody>
      </p:sp>
      <p:sp>
        <p:nvSpPr>
          <p:cNvPr id="3" name="Content Placeholder 2">
            <a:extLst>
              <a:ext uri="{FF2B5EF4-FFF2-40B4-BE49-F238E27FC236}">
                <a16:creationId xmlns:a16="http://schemas.microsoft.com/office/drawing/2014/main" id="{65C282EC-9C40-4BFC-97CE-B143BBC0598E}"/>
              </a:ext>
            </a:extLst>
          </p:cNvPr>
          <p:cNvSpPr>
            <a:spLocks noGrp="1"/>
          </p:cNvSpPr>
          <p:nvPr>
            <p:ph idx="1"/>
          </p:nvPr>
        </p:nvSpPr>
        <p:spPr>
          <a:xfrm>
            <a:off x="679938" y="1965960"/>
            <a:ext cx="11260527" cy="5248622"/>
          </a:xfrm>
        </p:spPr>
        <p:txBody>
          <a:bodyPr>
            <a:normAutofit/>
          </a:bodyPr>
          <a:lstStyle/>
          <a:p>
            <a:pPr>
              <a:buFont typeface="Arial" panose="020B0604020202020204" pitchFamily="34" charset="0"/>
              <a:buChar char="•"/>
            </a:pPr>
            <a:r>
              <a:rPr lang="en-US" sz="2400" dirty="0"/>
              <a:t>Quarterly Regional TA Sessions</a:t>
            </a:r>
          </a:p>
          <a:p>
            <a:pPr>
              <a:buFont typeface="Arial" panose="020B0604020202020204" pitchFamily="34" charset="0"/>
              <a:buChar char="•"/>
            </a:pPr>
            <a:r>
              <a:rPr lang="en-US" sz="2400" dirty="0"/>
              <a:t>All agencies encouraged to attend</a:t>
            </a:r>
          </a:p>
          <a:p>
            <a:pPr>
              <a:buFont typeface="Arial" panose="020B0604020202020204" pitchFamily="34" charset="0"/>
              <a:buChar char="•"/>
            </a:pPr>
            <a:r>
              <a:rPr lang="en-US" sz="2400" dirty="0"/>
              <a:t>Provide framework to complete CC Plans</a:t>
            </a:r>
          </a:p>
          <a:p>
            <a:pPr>
              <a:buFont typeface="Arial" panose="020B0604020202020204" pitchFamily="34" charset="0"/>
              <a:buChar char="•"/>
            </a:pPr>
            <a:r>
              <a:rPr lang="en-US" sz="2400" dirty="0"/>
              <a:t>Presented by:</a:t>
            </a:r>
          </a:p>
          <a:p>
            <a:pPr lvl="1">
              <a:buFont typeface="Arial" panose="020B0604020202020204" pitchFamily="34" charset="0"/>
              <a:buChar char="•"/>
            </a:pPr>
            <a:r>
              <a:rPr lang="en-US" sz="2400" dirty="0"/>
              <a:t>South &amp; Central Diversity Consultant (TBD)</a:t>
            </a:r>
          </a:p>
          <a:p>
            <a:pPr lvl="1">
              <a:buFont typeface="Arial" panose="020B0604020202020204" pitchFamily="34" charset="0"/>
              <a:buChar char="•"/>
            </a:pPr>
            <a:r>
              <a:rPr lang="en-US" sz="2400" dirty="0"/>
              <a:t>North Region Diversity Coach (Andreea DiLorenzo, Family Connections) </a:t>
            </a:r>
          </a:p>
          <a:p>
            <a:pPr lvl="1">
              <a:buFont typeface="Arial" panose="020B0604020202020204" pitchFamily="34" charset="0"/>
              <a:buChar char="•"/>
            </a:pPr>
            <a:r>
              <a:rPr lang="en-US" sz="2400" dirty="0"/>
              <a:t>Dr. June DePonte Sernak, Statewide Diversity Consultant</a:t>
            </a:r>
          </a:p>
        </p:txBody>
      </p:sp>
    </p:spTree>
    <p:extLst>
      <p:ext uri="{BB962C8B-B14F-4D97-AF65-F5344CB8AC3E}">
        <p14:creationId xmlns:p14="http://schemas.microsoft.com/office/powerpoint/2010/main" val="429025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1BA7-4693-4648-BB4C-A58779962CBD}"/>
              </a:ext>
            </a:extLst>
          </p:cNvPr>
          <p:cNvSpPr>
            <a:spLocks noGrp="1"/>
          </p:cNvSpPr>
          <p:nvPr>
            <p:ph type="title"/>
          </p:nvPr>
        </p:nvSpPr>
        <p:spPr/>
        <p:txBody>
          <a:bodyPr/>
          <a:lstStyle/>
          <a:p>
            <a:r>
              <a:rPr lang="en-US" dirty="0"/>
              <a:t>Cultural Competency Continuum</a:t>
            </a:r>
          </a:p>
        </p:txBody>
      </p:sp>
      <p:sp>
        <p:nvSpPr>
          <p:cNvPr id="3" name="Content Placeholder 2">
            <a:extLst>
              <a:ext uri="{FF2B5EF4-FFF2-40B4-BE49-F238E27FC236}">
                <a16:creationId xmlns:a16="http://schemas.microsoft.com/office/drawing/2014/main" id="{D5F04A37-D50D-4A35-95ED-37A5E1C083EA}"/>
              </a:ext>
            </a:extLst>
          </p:cNvPr>
          <p:cNvSpPr>
            <a:spLocks noGrp="1"/>
          </p:cNvSpPr>
          <p:nvPr>
            <p:ph idx="1"/>
          </p:nvPr>
        </p:nvSpPr>
        <p:spPr>
          <a:xfrm>
            <a:off x="581192" y="2340864"/>
            <a:ext cx="4709899" cy="4517136"/>
          </a:xfrm>
        </p:spPr>
        <p:txBody>
          <a:bodyPr>
            <a:normAutofit lnSpcReduction="10000"/>
          </a:bodyPr>
          <a:lstStyle/>
          <a:p>
            <a:r>
              <a:rPr lang="en-US" sz="1800" dirty="0"/>
              <a:t>Cultural competency is a critical component of effective mental health care delivery to address diversity and equity issues.</a:t>
            </a:r>
          </a:p>
          <a:p>
            <a:r>
              <a:rPr lang="en-US" sz="1800" dirty="0"/>
              <a:t>Cultural competency provides advancement to capture process and procedure to gain capacity for diverse </a:t>
            </a:r>
            <a:r>
              <a:rPr lang="en-US" sz="1800" dirty="0">
                <a:solidFill>
                  <a:schemeClr val="tx1"/>
                </a:solidFill>
              </a:rPr>
              <a:t>individual </a:t>
            </a:r>
            <a:r>
              <a:rPr lang="en-US" sz="1800" dirty="0"/>
              <a:t>care, incorporating sociocultural differences and bias to reduce systemic disparities. </a:t>
            </a:r>
          </a:p>
          <a:p>
            <a:r>
              <a:rPr lang="en-US" sz="1800" dirty="0"/>
              <a:t>Levels of Cultural Competency</a:t>
            </a:r>
          </a:p>
          <a:p>
            <a:pPr lvl="1"/>
            <a:r>
              <a:rPr lang="en-US" sz="1600" dirty="0"/>
              <a:t>Macro- Societal Level</a:t>
            </a:r>
          </a:p>
          <a:p>
            <a:pPr lvl="1"/>
            <a:r>
              <a:rPr lang="en-US" sz="1600" dirty="0"/>
              <a:t>Meso- I Institutional Level</a:t>
            </a:r>
          </a:p>
          <a:p>
            <a:pPr lvl="1"/>
            <a:r>
              <a:rPr lang="en-US" sz="1600" dirty="0"/>
              <a:t>Meso- P Programmatic Level</a:t>
            </a:r>
          </a:p>
          <a:p>
            <a:pPr lvl="1"/>
            <a:r>
              <a:rPr lang="en-US" sz="1600" dirty="0"/>
              <a:t>Micro- Individual Clinical Level  </a:t>
            </a:r>
          </a:p>
          <a:p>
            <a:pPr lvl="1"/>
            <a:endParaRPr lang="en-US" sz="1500" dirty="0"/>
          </a:p>
          <a:p>
            <a:endParaRPr lang="en-US" sz="1800" dirty="0"/>
          </a:p>
        </p:txBody>
      </p:sp>
      <p:pic>
        <p:nvPicPr>
          <p:cNvPr id="6" name="Picture 5">
            <a:extLst>
              <a:ext uri="{FF2B5EF4-FFF2-40B4-BE49-F238E27FC236}">
                <a16:creationId xmlns:a16="http://schemas.microsoft.com/office/drawing/2014/main" id="{D024BBFC-C0D3-479C-A572-8EA55190BA31}"/>
              </a:ext>
            </a:extLst>
          </p:cNvPr>
          <p:cNvPicPr>
            <a:picLocks noChangeAspect="1"/>
          </p:cNvPicPr>
          <p:nvPr/>
        </p:nvPicPr>
        <p:blipFill rotWithShape="1">
          <a:blip r:embed="rId2"/>
          <a:srcRect l="925"/>
          <a:stretch/>
        </p:blipFill>
        <p:spPr>
          <a:xfrm>
            <a:off x="5646197" y="2340864"/>
            <a:ext cx="6151041" cy="3634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7244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ED5-2540-40EB-B94E-1D77A594EA31}"/>
              </a:ext>
            </a:extLst>
          </p:cNvPr>
          <p:cNvSpPr>
            <a:spLocks noGrp="1"/>
          </p:cNvSpPr>
          <p:nvPr>
            <p:ph type="title"/>
          </p:nvPr>
        </p:nvSpPr>
        <p:spPr>
          <a:xfrm>
            <a:off x="715107" y="609600"/>
            <a:ext cx="9875520" cy="1356360"/>
          </a:xfrm>
        </p:spPr>
        <p:txBody>
          <a:bodyPr>
            <a:normAutofit fontScale="90000"/>
          </a:bodyPr>
          <a:lstStyle/>
          <a:p>
            <a:r>
              <a:rPr lang="en-US" dirty="0"/>
              <a:t>Cultural Competency Agency Assessment</a:t>
            </a:r>
            <a:br>
              <a:rPr lang="en-US" dirty="0"/>
            </a:br>
            <a:endParaRPr lang="en-US" dirty="0"/>
          </a:p>
        </p:txBody>
      </p:sp>
      <p:sp>
        <p:nvSpPr>
          <p:cNvPr id="3" name="Content Placeholder 2">
            <a:extLst>
              <a:ext uri="{FF2B5EF4-FFF2-40B4-BE49-F238E27FC236}">
                <a16:creationId xmlns:a16="http://schemas.microsoft.com/office/drawing/2014/main" id="{1DA3B52D-E433-421E-9441-6DCFC2579C83}"/>
              </a:ext>
            </a:extLst>
          </p:cNvPr>
          <p:cNvSpPr>
            <a:spLocks noGrp="1"/>
          </p:cNvSpPr>
          <p:nvPr>
            <p:ph idx="1"/>
          </p:nvPr>
        </p:nvSpPr>
        <p:spPr>
          <a:xfrm>
            <a:off x="715107" y="1965960"/>
            <a:ext cx="9179170" cy="5248622"/>
          </a:xfrm>
        </p:spPr>
        <p:txBody>
          <a:bodyPr>
            <a:normAutofit/>
          </a:bodyPr>
          <a:lstStyle/>
          <a:p>
            <a:pPr>
              <a:buFont typeface="Arial" panose="020B0604020202020204" pitchFamily="34" charset="0"/>
              <a:buChar char="•"/>
            </a:pPr>
            <a:r>
              <a:rPr lang="en-US" sz="2800" dirty="0"/>
              <a:t>CC Assessment in Survey Monkey (approx. 10 minute completion)</a:t>
            </a:r>
          </a:p>
          <a:p>
            <a:pPr>
              <a:buFont typeface="Arial" panose="020B0604020202020204" pitchFamily="34" charset="0"/>
              <a:buChar char="•"/>
            </a:pPr>
            <a:r>
              <a:rPr lang="en-US" sz="2800" dirty="0"/>
              <a:t>Open to all agency staff to participate</a:t>
            </a:r>
          </a:p>
          <a:p>
            <a:pPr>
              <a:buFont typeface="Arial" panose="020B0604020202020204" pitchFamily="34" charset="0"/>
              <a:buChar char="•"/>
            </a:pPr>
            <a:r>
              <a:rPr lang="en-US" sz="2800" dirty="0"/>
              <a:t>Demographic information</a:t>
            </a:r>
          </a:p>
          <a:p>
            <a:pPr>
              <a:buFont typeface="Arial" panose="020B0604020202020204" pitchFamily="34" charset="0"/>
              <a:buChar char="•"/>
            </a:pPr>
            <a:r>
              <a:rPr lang="en-US" sz="2800" dirty="0"/>
              <a:t>National CLAS Standard category based questions</a:t>
            </a:r>
          </a:p>
          <a:p>
            <a:pPr>
              <a:buFont typeface="Wingdings" panose="05000000000000000000" pitchFamily="2" charset="2"/>
              <a:buChar char="q"/>
            </a:pPr>
            <a:endParaRPr lang="en-US" sz="1181" dirty="0"/>
          </a:p>
        </p:txBody>
      </p:sp>
    </p:spTree>
    <p:extLst>
      <p:ext uri="{BB962C8B-B14F-4D97-AF65-F5344CB8AC3E}">
        <p14:creationId xmlns:p14="http://schemas.microsoft.com/office/powerpoint/2010/main" val="207717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7167-C486-419E-9F61-62865C97DF64}"/>
              </a:ext>
            </a:extLst>
          </p:cNvPr>
          <p:cNvSpPr>
            <a:spLocks noGrp="1"/>
          </p:cNvSpPr>
          <p:nvPr>
            <p:ph type="title"/>
          </p:nvPr>
        </p:nvSpPr>
        <p:spPr>
          <a:xfrm>
            <a:off x="406416" y="718693"/>
            <a:ext cx="5617187" cy="1356360"/>
          </a:xfrm>
        </p:spPr>
        <p:txBody>
          <a:bodyPr>
            <a:normAutofit fontScale="90000"/>
          </a:bodyPr>
          <a:lstStyle/>
          <a:p>
            <a:r>
              <a:rPr lang="en-US" dirty="0"/>
              <a:t>TA for CC Plan Completion</a:t>
            </a:r>
            <a:br>
              <a:rPr lang="en-US" dirty="0"/>
            </a:br>
            <a:endParaRPr lang="en-US" dirty="0"/>
          </a:p>
        </p:txBody>
      </p:sp>
      <p:sp>
        <p:nvSpPr>
          <p:cNvPr id="7" name="Star: 5 Points 6">
            <a:extLst>
              <a:ext uri="{FF2B5EF4-FFF2-40B4-BE49-F238E27FC236}">
                <a16:creationId xmlns:a16="http://schemas.microsoft.com/office/drawing/2014/main" id="{9A83C2E6-49F7-40B0-92C8-1B264A3311B9}"/>
              </a:ext>
            </a:extLst>
          </p:cNvPr>
          <p:cNvSpPr/>
          <p:nvPr/>
        </p:nvSpPr>
        <p:spPr>
          <a:xfrm>
            <a:off x="791213" y="5718223"/>
            <a:ext cx="263019" cy="236718"/>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59"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83AA314A-7171-4EE3-84F3-720097FEEDAD}"/>
              </a:ext>
            </a:extLst>
          </p:cNvPr>
          <p:cNvPicPr>
            <a:picLocks noChangeAspect="1"/>
          </p:cNvPicPr>
          <p:nvPr/>
        </p:nvPicPr>
        <p:blipFill>
          <a:blip r:embed="rId2"/>
          <a:stretch>
            <a:fillRect/>
          </a:stretch>
        </p:blipFill>
        <p:spPr>
          <a:xfrm>
            <a:off x="6720575" y="1490473"/>
            <a:ext cx="223762" cy="264913"/>
          </a:xfrm>
          <a:prstGeom prst="rect">
            <a:avLst/>
          </a:prstGeom>
        </p:spPr>
      </p:pic>
      <p:pic>
        <p:nvPicPr>
          <p:cNvPr id="9" name="Picture 8">
            <a:extLst>
              <a:ext uri="{FF2B5EF4-FFF2-40B4-BE49-F238E27FC236}">
                <a16:creationId xmlns:a16="http://schemas.microsoft.com/office/drawing/2014/main" id="{9F5D34B8-B238-452D-9946-9D073F8E6CAD}"/>
              </a:ext>
            </a:extLst>
          </p:cNvPr>
          <p:cNvPicPr>
            <a:picLocks noChangeAspect="1"/>
          </p:cNvPicPr>
          <p:nvPr/>
        </p:nvPicPr>
        <p:blipFill>
          <a:blip r:embed="rId2"/>
          <a:stretch>
            <a:fillRect/>
          </a:stretch>
        </p:blipFill>
        <p:spPr>
          <a:xfrm>
            <a:off x="7171744" y="573083"/>
            <a:ext cx="223762" cy="264913"/>
          </a:xfrm>
          <a:prstGeom prst="rect">
            <a:avLst/>
          </a:prstGeom>
        </p:spPr>
      </p:pic>
      <p:pic>
        <p:nvPicPr>
          <p:cNvPr id="10" name="Picture 9">
            <a:extLst>
              <a:ext uri="{FF2B5EF4-FFF2-40B4-BE49-F238E27FC236}">
                <a16:creationId xmlns:a16="http://schemas.microsoft.com/office/drawing/2014/main" id="{227ACD67-D316-4CA5-8610-4D4C26D50188}"/>
              </a:ext>
            </a:extLst>
          </p:cNvPr>
          <p:cNvPicPr>
            <a:picLocks noChangeAspect="1"/>
          </p:cNvPicPr>
          <p:nvPr/>
        </p:nvPicPr>
        <p:blipFill>
          <a:blip r:embed="rId2"/>
          <a:stretch>
            <a:fillRect/>
          </a:stretch>
        </p:blipFill>
        <p:spPr>
          <a:xfrm>
            <a:off x="7540708" y="1622930"/>
            <a:ext cx="223762" cy="264913"/>
          </a:xfrm>
          <a:prstGeom prst="rect">
            <a:avLst/>
          </a:prstGeom>
        </p:spPr>
      </p:pic>
      <p:pic>
        <p:nvPicPr>
          <p:cNvPr id="11" name="Picture 10">
            <a:extLst>
              <a:ext uri="{FF2B5EF4-FFF2-40B4-BE49-F238E27FC236}">
                <a16:creationId xmlns:a16="http://schemas.microsoft.com/office/drawing/2014/main" id="{C0AC19DE-5385-42AA-904A-AA8B055A6450}"/>
              </a:ext>
            </a:extLst>
          </p:cNvPr>
          <p:cNvPicPr>
            <a:picLocks noChangeAspect="1"/>
          </p:cNvPicPr>
          <p:nvPr/>
        </p:nvPicPr>
        <p:blipFill>
          <a:blip r:embed="rId2"/>
          <a:stretch>
            <a:fillRect/>
          </a:stretch>
        </p:blipFill>
        <p:spPr>
          <a:xfrm>
            <a:off x="6840706" y="2217467"/>
            <a:ext cx="223762" cy="264913"/>
          </a:xfrm>
          <a:prstGeom prst="rect">
            <a:avLst/>
          </a:prstGeom>
        </p:spPr>
      </p:pic>
      <p:pic>
        <p:nvPicPr>
          <p:cNvPr id="12" name="Picture 11">
            <a:extLst>
              <a:ext uri="{FF2B5EF4-FFF2-40B4-BE49-F238E27FC236}">
                <a16:creationId xmlns:a16="http://schemas.microsoft.com/office/drawing/2014/main" id="{2B3AC61A-CCF5-48A2-AF6E-C981D8202BD8}"/>
              </a:ext>
            </a:extLst>
          </p:cNvPr>
          <p:cNvPicPr>
            <a:picLocks noChangeAspect="1"/>
          </p:cNvPicPr>
          <p:nvPr/>
        </p:nvPicPr>
        <p:blipFill>
          <a:blip r:embed="rId2"/>
          <a:stretch>
            <a:fillRect/>
          </a:stretch>
        </p:blipFill>
        <p:spPr>
          <a:xfrm>
            <a:off x="7260271" y="1952554"/>
            <a:ext cx="223762" cy="264913"/>
          </a:xfrm>
          <a:prstGeom prst="rect">
            <a:avLst/>
          </a:prstGeom>
        </p:spPr>
      </p:pic>
      <p:pic>
        <p:nvPicPr>
          <p:cNvPr id="13" name="Picture 12">
            <a:extLst>
              <a:ext uri="{FF2B5EF4-FFF2-40B4-BE49-F238E27FC236}">
                <a16:creationId xmlns:a16="http://schemas.microsoft.com/office/drawing/2014/main" id="{9FC018A9-9494-4F29-A45E-77A298C06731}"/>
              </a:ext>
            </a:extLst>
          </p:cNvPr>
          <p:cNvPicPr>
            <a:picLocks noChangeAspect="1"/>
          </p:cNvPicPr>
          <p:nvPr/>
        </p:nvPicPr>
        <p:blipFill>
          <a:blip r:embed="rId2"/>
          <a:stretch>
            <a:fillRect/>
          </a:stretch>
        </p:blipFill>
        <p:spPr>
          <a:xfrm>
            <a:off x="7805901" y="871836"/>
            <a:ext cx="223762" cy="264913"/>
          </a:xfrm>
          <a:prstGeom prst="rect">
            <a:avLst/>
          </a:prstGeom>
        </p:spPr>
      </p:pic>
      <p:pic>
        <p:nvPicPr>
          <p:cNvPr id="14" name="Picture 13">
            <a:extLst>
              <a:ext uri="{FF2B5EF4-FFF2-40B4-BE49-F238E27FC236}">
                <a16:creationId xmlns:a16="http://schemas.microsoft.com/office/drawing/2014/main" id="{AF039F38-CE71-45A0-B3D2-040F1E5A93BB}"/>
              </a:ext>
            </a:extLst>
          </p:cNvPr>
          <p:cNvPicPr>
            <a:picLocks noChangeAspect="1"/>
          </p:cNvPicPr>
          <p:nvPr/>
        </p:nvPicPr>
        <p:blipFill>
          <a:blip r:embed="rId2"/>
          <a:stretch>
            <a:fillRect/>
          </a:stretch>
        </p:blipFill>
        <p:spPr>
          <a:xfrm>
            <a:off x="8248960" y="1376526"/>
            <a:ext cx="223762" cy="264913"/>
          </a:xfrm>
          <a:prstGeom prst="rect">
            <a:avLst/>
          </a:prstGeom>
        </p:spPr>
      </p:pic>
      <p:pic>
        <p:nvPicPr>
          <p:cNvPr id="15" name="Picture 14">
            <a:extLst>
              <a:ext uri="{FF2B5EF4-FFF2-40B4-BE49-F238E27FC236}">
                <a16:creationId xmlns:a16="http://schemas.microsoft.com/office/drawing/2014/main" id="{51BB183C-93DD-4076-B4C8-7FFB1B8DB564}"/>
              </a:ext>
            </a:extLst>
          </p:cNvPr>
          <p:cNvPicPr>
            <a:picLocks noChangeAspect="1"/>
          </p:cNvPicPr>
          <p:nvPr/>
        </p:nvPicPr>
        <p:blipFill>
          <a:blip r:embed="rId2"/>
          <a:stretch>
            <a:fillRect/>
          </a:stretch>
        </p:blipFill>
        <p:spPr>
          <a:xfrm>
            <a:off x="7825644" y="1490473"/>
            <a:ext cx="223762" cy="264913"/>
          </a:xfrm>
          <a:prstGeom prst="rect">
            <a:avLst/>
          </a:prstGeom>
        </p:spPr>
      </p:pic>
      <p:pic>
        <p:nvPicPr>
          <p:cNvPr id="16" name="Picture 15">
            <a:extLst>
              <a:ext uri="{FF2B5EF4-FFF2-40B4-BE49-F238E27FC236}">
                <a16:creationId xmlns:a16="http://schemas.microsoft.com/office/drawing/2014/main" id="{336A5389-39D3-4274-A430-8A3D645F7DCC}"/>
              </a:ext>
            </a:extLst>
          </p:cNvPr>
          <p:cNvPicPr>
            <a:picLocks noChangeAspect="1"/>
          </p:cNvPicPr>
          <p:nvPr/>
        </p:nvPicPr>
        <p:blipFill>
          <a:blip r:embed="rId2"/>
          <a:stretch>
            <a:fillRect/>
          </a:stretch>
        </p:blipFill>
        <p:spPr>
          <a:xfrm>
            <a:off x="8234479" y="1730248"/>
            <a:ext cx="223762" cy="264913"/>
          </a:xfrm>
          <a:prstGeom prst="rect">
            <a:avLst/>
          </a:prstGeom>
        </p:spPr>
      </p:pic>
      <p:sp>
        <p:nvSpPr>
          <p:cNvPr id="18" name="Star: 5 Points 17">
            <a:extLst>
              <a:ext uri="{FF2B5EF4-FFF2-40B4-BE49-F238E27FC236}">
                <a16:creationId xmlns:a16="http://schemas.microsoft.com/office/drawing/2014/main" id="{CB8BD9A4-6D90-4931-88B6-AEC5EC87CC15}"/>
              </a:ext>
            </a:extLst>
          </p:cNvPr>
          <p:cNvSpPr/>
          <p:nvPr/>
        </p:nvSpPr>
        <p:spPr>
          <a:xfrm>
            <a:off x="784609" y="5140533"/>
            <a:ext cx="263020" cy="236718"/>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59"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9" name="Picture 18">
            <a:extLst>
              <a:ext uri="{FF2B5EF4-FFF2-40B4-BE49-F238E27FC236}">
                <a16:creationId xmlns:a16="http://schemas.microsoft.com/office/drawing/2014/main" id="{C395C949-5CF9-4478-9C14-0E8FA65E505F}"/>
              </a:ext>
            </a:extLst>
          </p:cNvPr>
          <p:cNvPicPr>
            <a:picLocks noChangeAspect="1"/>
          </p:cNvPicPr>
          <p:nvPr/>
        </p:nvPicPr>
        <p:blipFill>
          <a:blip r:embed="rId3"/>
          <a:stretch>
            <a:fillRect/>
          </a:stretch>
        </p:blipFill>
        <p:spPr>
          <a:xfrm>
            <a:off x="7645120" y="1877123"/>
            <a:ext cx="272662" cy="246120"/>
          </a:xfrm>
          <a:prstGeom prst="rect">
            <a:avLst/>
          </a:prstGeom>
        </p:spPr>
      </p:pic>
      <p:pic>
        <p:nvPicPr>
          <p:cNvPr id="20" name="Picture 19">
            <a:extLst>
              <a:ext uri="{FF2B5EF4-FFF2-40B4-BE49-F238E27FC236}">
                <a16:creationId xmlns:a16="http://schemas.microsoft.com/office/drawing/2014/main" id="{D122B8BE-9761-4E6C-8D45-FC68AFFB48C4}"/>
              </a:ext>
            </a:extLst>
          </p:cNvPr>
          <p:cNvPicPr>
            <a:picLocks noChangeAspect="1"/>
          </p:cNvPicPr>
          <p:nvPr/>
        </p:nvPicPr>
        <p:blipFill>
          <a:blip r:embed="rId3"/>
          <a:stretch>
            <a:fillRect/>
          </a:stretch>
        </p:blipFill>
        <p:spPr>
          <a:xfrm>
            <a:off x="7680328" y="2246265"/>
            <a:ext cx="290633" cy="262341"/>
          </a:xfrm>
          <a:prstGeom prst="rect">
            <a:avLst/>
          </a:prstGeom>
        </p:spPr>
      </p:pic>
      <p:pic>
        <p:nvPicPr>
          <p:cNvPr id="21" name="Picture 20">
            <a:extLst>
              <a:ext uri="{FF2B5EF4-FFF2-40B4-BE49-F238E27FC236}">
                <a16:creationId xmlns:a16="http://schemas.microsoft.com/office/drawing/2014/main" id="{CFA34B00-17A4-4760-8E74-F5E52AB90266}"/>
              </a:ext>
            </a:extLst>
          </p:cNvPr>
          <p:cNvPicPr>
            <a:picLocks noChangeAspect="1"/>
          </p:cNvPicPr>
          <p:nvPr/>
        </p:nvPicPr>
        <p:blipFill>
          <a:blip r:embed="rId3"/>
          <a:stretch>
            <a:fillRect/>
          </a:stretch>
        </p:blipFill>
        <p:spPr>
          <a:xfrm>
            <a:off x="7304082" y="2726723"/>
            <a:ext cx="290633" cy="262341"/>
          </a:xfrm>
          <a:prstGeom prst="rect">
            <a:avLst/>
          </a:prstGeom>
        </p:spPr>
      </p:pic>
      <p:pic>
        <p:nvPicPr>
          <p:cNvPr id="22" name="Picture 21">
            <a:extLst>
              <a:ext uri="{FF2B5EF4-FFF2-40B4-BE49-F238E27FC236}">
                <a16:creationId xmlns:a16="http://schemas.microsoft.com/office/drawing/2014/main" id="{3F6A940E-D9D4-485C-A2E8-5EAA92855696}"/>
              </a:ext>
            </a:extLst>
          </p:cNvPr>
          <p:cNvPicPr>
            <a:picLocks noChangeAspect="1"/>
          </p:cNvPicPr>
          <p:nvPr/>
        </p:nvPicPr>
        <p:blipFill>
          <a:blip r:embed="rId3"/>
          <a:stretch>
            <a:fillRect/>
          </a:stretch>
        </p:blipFill>
        <p:spPr>
          <a:xfrm>
            <a:off x="8103644" y="2508606"/>
            <a:ext cx="290633" cy="262341"/>
          </a:xfrm>
          <a:prstGeom prst="rect">
            <a:avLst/>
          </a:prstGeom>
        </p:spPr>
      </p:pic>
      <p:pic>
        <p:nvPicPr>
          <p:cNvPr id="23" name="Picture 22">
            <a:extLst>
              <a:ext uri="{FF2B5EF4-FFF2-40B4-BE49-F238E27FC236}">
                <a16:creationId xmlns:a16="http://schemas.microsoft.com/office/drawing/2014/main" id="{A4C156A7-B2FF-47C4-BA23-024C734EDE23}"/>
              </a:ext>
            </a:extLst>
          </p:cNvPr>
          <p:cNvPicPr>
            <a:picLocks noChangeAspect="1"/>
          </p:cNvPicPr>
          <p:nvPr/>
        </p:nvPicPr>
        <p:blipFill>
          <a:blip r:embed="rId3"/>
          <a:stretch>
            <a:fillRect/>
          </a:stretch>
        </p:blipFill>
        <p:spPr>
          <a:xfrm>
            <a:off x="7938814" y="3102898"/>
            <a:ext cx="290633" cy="262341"/>
          </a:xfrm>
          <a:prstGeom prst="rect">
            <a:avLst/>
          </a:prstGeom>
        </p:spPr>
      </p:pic>
      <p:pic>
        <p:nvPicPr>
          <p:cNvPr id="24" name="Picture 23">
            <a:extLst>
              <a:ext uri="{FF2B5EF4-FFF2-40B4-BE49-F238E27FC236}">
                <a16:creationId xmlns:a16="http://schemas.microsoft.com/office/drawing/2014/main" id="{9B9A64CF-FAC4-4BA1-A934-C3B949645F4F}"/>
              </a:ext>
            </a:extLst>
          </p:cNvPr>
          <p:cNvPicPr>
            <a:picLocks noChangeAspect="1"/>
          </p:cNvPicPr>
          <p:nvPr/>
        </p:nvPicPr>
        <p:blipFill>
          <a:blip r:embed="rId3"/>
          <a:stretch>
            <a:fillRect/>
          </a:stretch>
        </p:blipFill>
        <p:spPr>
          <a:xfrm>
            <a:off x="7193400" y="3166659"/>
            <a:ext cx="290633" cy="262341"/>
          </a:xfrm>
          <a:prstGeom prst="rect">
            <a:avLst/>
          </a:prstGeom>
        </p:spPr>
      </p:pic>
      <p:pic>
        <p:nvPicPr>
          <p:cNvPr id="25" name="Picture 24">
            <a:extLst>
              <a:ext uri="{FF2B5EF4-FFF2-40B4-BE49-F238E27FC236}">
                <a16:creationId xmlns:a16="http://schemas.microsoft.com/office/drawing/2014/main" id="{6FBA74A1-8C41-4688-85BF-0AEB462E7B37}"/>
              </a:ext>
            </a:extLst>
          </p:cNvPr>
          <p:cNvPicPr>
            <a:picLocks noChangeAspect="1"/>
          </p:cNvPicPr>
          <p:nvPr/>
        </p:nvPicPr>
        <p:blipFill>
          <a:blip r:embed="rId3"/>
          <a:stretch>
            <a:fillRect/>
          </a:stretch>
        </p:blipFill>
        <p:spPr>
          <a:xfrm>
            <a:off x="7138308" y="4110635"/>
            <a:ext cx="290633" cy="262341"/>
          </a:xfrm>
          <a:prstGeom prst="rect">
            <a:avLst/>
          </a:prstGeom>
        </p:spPr>
      </p:pic>
      <p:pic>
        <p:nvPicPr>
          <p:cNvPr id="26" name="Picture 25">
            <a:extLst>
              <a:ext uri="{FF2B5EF4-FFF2-40B4-BE49-F238E27FC236}">
                <a16:creationId xmlns:a16="http://schemas.microsoft.com/office/drawing/2014/main" id="{1B8755C7-69F4-406A-A333-F01EC1F7658D}"/>
              </a:ext>
            </a:extLst>
          </p:cNvPr>
          <p:cNvPicPr>
            <a:picLocks noChangeAspect="1"/>
          </p:cNvPicPr>
          <p:nvPr/>
        </p:nvPicPr>
        <p:blipFill>
          <a:blip r:embed="rId3"/>
          <a:stretch>
            <a:fillRect/>
          </a:stretch>
        </p:blipFill>
        <p:spPr>
          <a:xfrm>
            <a:off x="6573970" y="3451229"/>
            <a:ext cx="290633" cy="262341"/>
          </a:xfrm>
          <a:prstGeom prst="rect">
            <a:avLst/>
          </a:prstGeom>
        </p:spPr>
      </p:pic>
      <p:pic>
        <p:nvPicPr>
          <p:cNvPr id="27" name="Picture 26">
            <a:extLst>
              <a:ext uri="{FF2B5EF4-FFF2-40B4-BE49-F238E27FC236}">
                <a16:creationId xmlns:a16="http://schemas.microsoft.com/office/drawing/2014/main" id="{A05AD02C-34FB-4348-8034-AE61082F0BBA}"/>
              </a:ext>
            </a:extLst>
          </p:cNvPr>
          <p:cNvPicPr>
            <a:picLocks noChangeAspect="1"/>
          </p:cNvPicPr>
          <p:nvPr/>
        </p:nvPicPr>
        <p:blipFill>
          <a:blip r:embed="rId3"/>
          <a:stretch>
            <a:fillRect/>
          </a:stretch>
        </p:blipFill>
        <p:spPr>
          <a:xfrm>
            <a:off x="6616891" y="3967599"/>
            <a:ext cx="290633" cy="262341"/>
          </a:xfrm>
          <a:prstGeom prst="rect">
            <a:avLst/>
          </a:prstGeom>
        </p:spPr>
      </p:pic>
      <p:pic>
        <p:nvPicPr>
          <p:cNvPr id="29" name="Picture 28">
            <a:extLst>
              <a:ext uri="{FF2B5EF4-FFF2-40B4-BE49-F238E27FC236}">
                <a16:creationId xmlns:a16="http://schemas.microsoft.com/office/drawing/2014/main" id="{C9206DED-2B42-4182-B466-3538435A2F36}"/>
              </a:ext>
            </a:extLst>
          </p:cNvPr>
          <p:cNvPicPr>
            <a:picLocks noChangeAspect="1"/>
          </p:cNvPicPr>
          <p:nvPr/>
        </p:nvPicPr>
        <p:blipFill>
          <a:blip r:embed="rId3"/>
          <a:stretch>
            <a:fillRect/>
          </a:stretch>
        </p:blipFill>
        <p:spPr>
          <a:xfrm>
            <a:off x="6550841" y="4642276"/>
            <a:ext cx="290633" cy="262341"/>
          </a:xfrm>
          <a:prstGeom prst="rect">
            <a:avLst/>
          </a:prstGeom>
        </p:spPr>
      </p:pic>
      <p:pic>
        <p:nvPicPr>
          <p:cNvPr id="30" name="Picture 29">
            <a:extLst>
              <a:ext uri="{FF2B5EF4-FFF2-40B4-BE49-F238E27FC236}">
                <a16:creationId xmlns:a16="http://schemas.microsoft.com/office/drawing/2014/main" id="{35210C6D-1203-48F6-A5EE-1BDC96CF382D}"/>
              </a:ext>
            </a:extLst>
          </p:cNvPr>
          <p:cNvPicPr>
            <a:picLocks noChangeAspect="1"/>
          </p:cNvPicPr>
          <p:nvPr/>
        </p:nvPicPr>
        <p:blipFill>
          <a:blip r:embed="rId3"/>
          <a:stretch>
            <a:fillRect/>
          </a:stretch>
        </p:blipFill>
        <p:spPr>
          <a:xfrm>
            <a:off x="7114955" y="4814876"/>
            <a:ext cx="290633" cy="262341"/>
          </a:xfrm>
          <a:prstGeom prst="rect">
            <a:avLst/>
          </a:prstGeom>
        </p:spPr>
      </p:pic>
      <p:sp>
        <p:nvSpPr>
          <p:cNvPr id="31" name="TextBox 30">
            <a:extLst>
              <a:ext uri="{FF2B5EF4-FFF2-40B4-BE49-F238E27FC236}">
                <a16:creationId xmlns:a16="http://schemas.microsoft.com/office/drawing/2014/main" id="{E47CB3DE-67D0-4700-A87E-858EB1AC19D6}"/>
              </a:ext>
            </a:extLst>
          </p:cNvPr>
          <p:cNvSpPr txBox="1"/>
          <p:nvPr/>
        </p:nvSpPr>
        <p:spPr>
          <a:xfrm>
            <a:off x="584751" y="2882573"/>
            <a:ext cx="3870018" cy="1015663"/>
          </a:xfrm>
          <a:prstGeom prst="rect">
            <a:avLst/>
          </a:prstGeom>
          <a:noFill/>
        </p:spPr>
        <p:txBody>
          <a:bodyPr wrap="square" rtlCol="0">
            <a:spAutoFit/>
          </a:bodyPr>
          <a:lstStyle/>
          <a:p>
            <a:pPr marL="120558" marR="0" lvl="0" indent="-12055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00589A"/>
                </a:solidFill>
                <a:effectLst/>
                <a:uLnTx/>
                <a:uFillTx/>
                <a:latin typeface="Arial" panose="020B0604020202020204"/>
                <a:ea typeface="+mn-ea"/>
                <a:cs typeface="+mn-cs"/>
              </a:rPr>
              <a:t>Primary TA contact by county</a:t>
            </a:r>
          </a:p>
          <a:p>
            <a:pPr marL="120558" marR="0" lvl="0" indent="-12055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00589A"/>
                </a:solidFill>
                <a:effectLst/>
                <a:uLnTx/>
                <a:uFillTx/>
                <a:latin typeface="Arial" panose="020B0604020202020204"/>
                <a:ea typeface="+mn-ea"/>
                <a:cs typeface="+mn-cs"/>
              </a:rPr>
              <a:t>Set up TA Session</a:t>
            </a:r>
          </a:p>
          <a:p>
            <a:pPr marL="120558" marR="0" lvl="0" indent="-12055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00589A"/>
                </a:solidFill>
                <a:effectLst/>
                <a:uLnTx/>
                <a:uFillTx/>
                <a:latin typeface="Arial" panose="020B0604020202020204"/>
                <a:ea typeface="+mn-ea"/>
                <a:cs typeface="+mn-cs"/>
              </a:rPr>
              <a:t>Provide CC Template</a:t>
            </a:r>
          </a:p>
        </p:txBody>
      </p:sp>
      <p:pic>
        <p:nvPicPr>
          <p:cNvPr id="6" name="Picture 5">
            <a:extLst>
              <a:ext uri="{FF2B5EF4-FFF2-40B4-BE49-F238E27FC236}">
                <a16:creationId xmlns:a16="http://schemas.microsoft.com/office/drawing/2014/main" id="{AA64CC24-E835-4749-8802-368669FF2AE6}"/>
              </a:ext>
            </a:extLst>
          </p:cNvPr>
          <p:cNvPicPr>
            <a:picLocks noChangeAspect="1"/>
          </p:cNvPicPr>
          <p:nvPr/>
        </p:nvPicPr>
        <p:blipFill rotWithShape="1">
          <a:blip r:embed="rId4"/>
          <a:srcRect l="55123" t="23935" r="28156" b="21733"/>
          <a:stretch/>
        </p:blipFill>
        <p:spPr>
          <a:xfrm>
            <a:off x="5375787" y="273046"/>
            <a:ext cx="3463413" cy="6330137"/>
          </a:xfrm>
          <a:prstGeom prst="rect">
            <a:avLst/>
          </a:prstGeom>
        </p:spPr>
      </p:pic>
      <p:sp>
        <p:nvSpPr>
          <p:cNvPr id="3" name="TextBox 2">
            <a:extLst>
              <a:ext uri="{FF2B5EF4-FFF2-40B4-BE49-F238E27FC236}">
                <a16:creationId xmlns:a16="http://schemas.microsoft.com/office/drawing/2014/main" id="{EF336775-DF10-4EF3-9DCA-F17948609D6C}"/>
              </a:ext>
            </a:extLst>
          </p:cNvPr>
          <p:cNvSpPr txBox="1"/>
          <p:nvPr/>
        </p:nvSpPr>
        <p:spPr>
          <a:xfrm>
            <a:off x="1444242" y="4881618"/>
            <a:ext cx="2893720"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589A"/>
              </a:solidFill>
              <a:effectLst/>
              <a:uLnTx/>
              <a:uFillTx/>
              <a:latin typeface="Arial" panose="020B0604020202020204"/>
              <a:ea typeface="+mn-ea"/>
              <a:cs typeface="+mn-cs"/>
            </a:endParaRPr>
          </a:p>
          <a:p>
            <a:pPr defTabSz="457200"/>
            <a:r>
              <a:rPr kumimoji="0" lang="en-US" sz="1600" b="0" i="0" u="none" strike="noStrike" kern="1200" cap="none" spc="0" normalizeH="0" baseline="0" noProof="0" dirty="0">
                <a:ln>
                  <a:noFill/>
                </a:ln>
                <a:solidFill>
                  <a:srgbClr val="00589A"/>
                </a:solidFill>
                <a:effectLst/>
                <a:uLnTx/>
                <a:uFillTx/>
                <a:latin typeface="Arial" panose="020B0604020202020204"/>
                <a:ea typeface="+mn-ea"/>
                <a:cs typeface="+mn-cs"/>
              </a:rPr>
              <a:t>North </a:t>
            </a:r>
            <a:r>
              <a:rPr lang="en-US" sz="1600" dirty="0">
                <a:solidFill>
                  <a:srgbClr val="00589A"/>
                </a:solidFill>
              </a:rPr>
              <a:t>Region</a:t>
            </a:r>
          </a:p>
          <a:p>
            <a:pPr defTabSz="457200"/>
            <a:endParaRPr lang="en-US" sz="1600" dirty="0">
              <a:solidFill>
                <a:srgbClr val="00589A"/>
              </a:solidFill>
            </a:endParaRPr>
          </a:p>
          <a:p>
            <a:pPr defTabSz="457200"/>
            <a:r>
              <a:rPr lang="en-US" sz="1600" dirty="0">
                <a:solidFill>
                  <a:srgbClr val="00589A"/>
                </a:solidFill>
              </a:rPr>
              <a:t>Central South Region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589A"/>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74DEEA21-C301-488A-B336-90BC83F1E103}"/>
              </a:ext>
            </a:extLst>
          </p:cNvPr>
          <p:cNvSpPr/>
          <p:nvPr/>
        </p:nvSpPr>
        <p:spPr>
          <a:xfrm>
            <a:off x="5122985" y="6178062"/>
            <a:ext cx="715107" cy="40689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05874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8B20-0B7D-43CF-AB42-76A2C79B1D03}"/>
              </a:ext>
            </a:extLst>
          </p:cNvPr>
          <p:cNvSpPr>
            <a:spLocks noGrp="1"/>
          </p:cNvSpPr>
          <p:nvPr>
            <p:ph type="title"/>
          </p:nvPr>
        </p:nvSpPr>
        <p:spPr/>
        <p:txBody>
          <a:bodyPr>
            <a:normAutofit fontScale="90000"/>
          </a:bodyPr>
          <a:lstStyle/>
          <a:p>
            <a:r>
              <a:rPr lang="en-US" dirty="0"/>
              <a:t>CC Plan Submission and Review</a:t>
            </a:r>
            <a:br>
              <a:rPr lang="en-US" dirty="0"/>
            </a:br>
            <a:endParaRPr lang="en-US" dirty="0"/>
          </a:p>
        </p:txBody>
      </p:sp>
      <p:sp>
        <p:nvSpPr>
          <p:cNvPr id="3" name="Content Placeholder 2">
            <a:extLst>
              <a:ext uri="{FF2B5EF4-FFF2-40B4-BE49-F238E27FC236}">
                <a16:creationId xmlns:a16="http://schemas.microsoft.com/office/drawing/2014/main" id="{B01801BA-F452-44F7-829F-E4ED06D43DE7}"/>
              </a:ext>
            </a:extLst>
          </p:cNvPr>
          <p:cNvSpPr>
            <a:spLocks noGrp="1"/>
          </p:cNvSpPr>
          <p:nvPr>
            <p:ph idx="1"/>
          </p:nvPr>
        </p:nvSpPr>
        <p:spPr>
          <a:xfrm>
            <a:off x="398584" y="2098116"/>
            <a:ext cx="8897816" cy="5248622"/>
          </a:xfrm>
        </p:spPr>
        <p:txBody>
          <a:bodyPr>
            <a:normAutofit/>
          </a:bodyPr>
          <a:lstStyle/>
          <a:p>
            <a:pPr>
              <a:buFont typeface="Arial" panose="020B0604020202020204" pitchFamily="34" charset="0"/>
              <a:buChar char="•"/>
            </a:pPr>
            <a:r>
              <a:rPr lang="en-US" sz="2000" dirty="0"/>
              <a:t>Complete CC Plan with goals, benchmarks and contact information</a:t>
            </a:r>
          </a:p>
          <a:p>
            <a:pPr>
              <a:buFont typeface="Arial" panose="020B0604020202020204" pitchFamily="34" charset="0"/>
              <a:buChar char="•"/>
            </a:pPr>
            <a:r>
              <a:rPr lang="en-US" sz="2000" dirty="0"/>
              <a:t>Submit completed plan to:          </a:t>
            </a:r>
          </a:p>
          <a:p>
            <a:pPr marL="0" indent="0">
              <a:buNone/>
            </a:pPr>
            <a:r>
              <a:rPr lang="en-US" sz="2000" dirty="0"/>
              <a:t>        Dr. June DePonte Sernak,  Statewide Diversity Consultant        			</a:t>
            </a:r>
            <a:r>
              <a:rPr lang="en-US" sz="2000" dirty="0">
                <a:hlinkClick r:id="rId2"/>
              </a:rPr>
              <a:t>june.depontesernak@centerffs.org</a:t>
            </a:r>
            <a:endParaRPr lang="en-US" sz="2000" dirty="0"/>
          </a:p>
          <a:p>
            <a:pPr>
              <a:buFont typeface="Arial" panose="020B0604020202020204" pitchFamily="34" charset="0"/>
              <a:buChar char="•"/>
            </a:pPr>
            <a:r>
              <a:rPr lang="en-US" sz="2000" dirty="0"/>
              <a:t>CC Plans will be reviewed and follow up scheduled as necessary for clarification purposes</a:t>
            </a:r>
          </a:p>
          <a:p>
            <a:pPr>
              <a:buFont typeface="Arial" panose="020B0604020202020204" pitchFamily="34" charset="0"/>
              <a:buChar char="•"/>
            </a:pPr>
            <a:r>
              <a:rPr lang="en-US" sz="2000" dirty="0"/>
              <a:t>Semi-annual/ Annual review for updates and changes to CC Plan</a:t>
            </a:r>
          </a:p>
          <a:p>
            <a:pPr>
              <a:buFont typeface="Wingdings" panose="05000000000000000000" pitchFamily="2" charset="2"/>
              <a:buChar char="q"/>
            </a:pPr>
            <a:endParaRPr lang="en-US" sz="1181" dirty="0"/>
          </a:p>
          <a:p>
            <a:pPr>
              <a:buFont typeface="Wingdings" panose="05000000000000000000" pitchFamily="2" charset="2"/>
              <a:buChar char="q"/>
            </a:pPr>
            <a:endParaRPr lang="en-US" sz="1181" dirty="0"/>
          </a:p>
          <a:p>
            <a:pPr>
              <a:buFont typeface="Wingdings" panose="05000000000000000000" pitchFamily="2" charset="2"/>
              <a:buChar char="q"/>
            </a:pPr>
            <a:endParaRPr lang="en-US" sz="1181" dirty="0"/>
          </a:p>
        </p:txBody>
      </p:sp>
    </p:spTree>
    <p:extLst>
      <p:ext uri="{BB962C8B-B14F-4D97-AF65-F5344CB8AC3E}">
        <p14:creationId xmlns:p14="http://schemas.microsoft.com/office/powerpoint/2010/main" val="1477788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33B4B6-5136-4648-8A41-F2AF31687C21}"/>
              </a:ext>
            </a:extLst>
          </p:cNvPr>
          <p:cNvPicPr>
            <a:picLocks noChangeAspect="1"/>
          </p:cNvPicPr>
          <p:nvPr/>
        </p:nvPicPr>
        <p:blipFill>
          <a:blip r:embed="rId2"/>
          <a:stretch>
            <a:fillRect/>
          </a:stretch>
        </p:blipFill>
        <p:spPr>
          <a:xfrm>
            <a:off x="3403500" y="250349"/>
            <a:ext cx="5264250" cy="6314574"/>
          </a:xfrm>
          <a:prstGeom prst="rect">
            <a:avLst/>
          </a:prstGeom>
        </p:spPr>
      </p:pic>
    </p:spTree>
    <p:extLst>
      <p:ext uri="{BB962C8B-B14F-4D97-AF65-F5344CB8AC3E}">
        <p14:creationId xmlns:p14="http://schemas.microsoft.com/office/powerpoint/2010/main" val="610571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DD02E5-C1BD-439C-82FA-D838A9179426}"/>
              </a:ext>
            </a:extLst>
          </p:cNvPr>
          <p:cNvPicPr>
            <a:picLocks noChangeAspect="1"/>
          </p:cNvPicPr>
          <p:nvPr/>
        </p:nvPicPr>
        <p:blipFill>
          <a:blip r:embed="rId2"/>
          <a:stretch>
            <a:fillRect/>
          </a:stretch>
        </p:blipFill>
        <p:spPr>
          <a:xfrm>
            <a:off x="3203726" y="407980"/>
            <a:ext cx="5784547" cy="6042039"/>
          </a:xfrm>
          <a:prstGeom prst="rect">
            <a:avLst/>
          </a:prstGeom>
        </p:spPr>
      </p:pic>
    </p:spTree>
    <p:extLst>
      <p:ext uri="{BB962C8B-B14F-4D97-AF65-F5344CB8AC3E}">
        <p14:creationId xmlns:p14="http://schemas.microsoft.com/office/powerpoint/2010/main" val="4145580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B69D8F-D728-467F-A94A-CFD6B414BD98}"/>
              </a:ext>
            </a:extLst>
          </p:cNvPr>
          <p:cNvPicPr>
            <a:picLocks noChangeAspect="1"/>
          </p:cNvPicPr>
          <p:nvPr/>
        </p:nvPicPr>
        <p:blipFill>
          <a:blip r:embed="rId2"/>
          <a:stretch>
            <a:fillRect/>
          </a:stretch>
        </p:blipFill>
        <p:spPr>
          <a:xfrm>
            <a:off x="3570873" y="280553"/>
            <a:ext cx="4994591" cy="6389877"/>
          </a:xfrm>
          <a:prstGeom prst="rect">
            <a:avLst/>
          </a:prstGeom>
        </p:spPr>
      </p:pic>
    </p:spTree>
    <p:extLst>
      <p:ext uri="{BB962C8B-B14F-4D97-AF65-F5344CB8AC3E}">
        <p14:creationId xmlns:p14="http://schemas.microsoft.com/office/powerpoint/2010/main" val="2409926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23F1-9910-40FB-8974-7E594BB99CBE}"/>
              </a:ext>
            </a:extLst>
          </p:cNvPr>
          <p:cNvSpPr>
            <a:spLocks noGrp="1"/>
          </p:cNvSpPr>
          <p:nvPr>
            <p:ph type="title"/>
          </p:nvPr>
        </p:nvSpPr>
        <p:spPr/>
        <p:txBody>
          <a:bodyPr/>
          <a:lstStyle/>
          <a:p>
            <a:r>
              <a:rPr lang="en-US" dirty="0"/>
              <a:t>CC Strategy Sessions</a:t>
            </a:r>
            <a:br>
              <a:rPr lang="en-US" dirty="0"/>
            </a:br>
            <a:endParaRPr lang="en-US" dirty="0"/>
          </a:p>
        </p:txBody>
      </p:sp>
      <p:sp>
        <p:nvSpPr>
          <p:cNvPr id="3" name="Content Placeholder 2">
            <a:extLst>
              <a:ext uri="{FF2B5EF4-FFF2-40B4-BE49-F238E27FC236}">
                <a16:creationId xmlns:a16="http://schemas.microsoft.com/office/drawing/2014/main" id="{7CA94D05-9179-4CF8-8EC6-42AA08F2DDE3}"/>
              </a:ext>
            </a:extLst>
          </p:cNvPr>
          <p:cNvSpPr>
            <a:spLocks noGrp="1"/>
          </p:cNvSpPr>
          <p:nvPr>
            <p:ph idx="1"/>
          </p:nvPr>
        </p:nvSpPr>
        <p:spPr>
          <a:xfrm>
            <a:off x="967153" y="1965960"/>
            <a:ext cx="8310012" cy="4038600"/>
          </a:xfrm>
        </p:spPr>
        <p:txBody>
          <a:bodyPr>
            <a:normAutofit/>
          </a:bodyPr>
          <a:lstStyle/>
          <a:p>
            <a:pPr>
              <a:buFont typeface="Arial" panose="020B0604020202020204" pitchFamily="34" charset="0"/>
              <a:buChar char="•"/>
            </a:pPr>
            <a:r>
              <a:rPr lang="en-US" sz="2400" dirty="0"/>
              <a:t>Agency leaders, departments or programs can request training sessions and strategic support for TA </a:t>
            </a:r>
          </a:p>
          <a:p>
            <a:pPr>
              <a:buFont typeface="Arial" panose="020B0604020202020204" pitchFamily="34" charset="0"/>
              <a:buChar char="•"/>
            </a:pPr>
            <a:r>
              <a:rPr lang="en-US" sz="2400" dirty="0"/>
              <a:t>Topic areas may include*:</a:t>
            </a:r>
          </a:p>
          <a:p>
            <a:pPr lvl="1">
              <a:buFont typeface="Arial" panose="020B0604020202020204" pitchFamily="34" charset="0"/>
              <a:buChar char="•"/>
            </a:pPr>
            <a:r>
              <a:rPr lang="en-US" dirty="0"/>
              <a:t>Unconscious Bias</a:t>
            </a:r>
          </a:p>
          <a:p>
            <a:pPr lvl="1">
              <a:buFont typeface="Arial" panose="020B0604020202020204" pitchFamily="34" charset="0"/>
              <a:buChar char="•"/>
            </a:pPr>
            <a:r>
              <a:rPr lang="en-US" dirty="0"/>
              <a:t>Cultural Intelligence</a:t>
            </a:r>
          </a:p>
          <a:p>
            <a:pPr lvl="1">
              <a:buFont typeface="Arial" panose="020B0604020202020204" pitchFamily="34" charset="0"/>
              <a:buChar char="•"/>
            </a:pPr>
            <a:r>
              <a:rPr lang="en-US" dirty="0"/>
              <a:t>Team Building and Diversity</a:t>
            </a:r>
          </a:p>
          <a:p>
            <a:pPr lvl="1">
              <a:buFont typeface="Arial" panose="020B0604020202020204" pitchFamily="34" charset="0"/>
              <a:buChar char="•"/>
            </a:pPr>
            <a:r>
              <a:rPr lang="en-US" dirty="0"/>
              <a:t>Women in the Workforce</a:t>
            </a:r>
          </a:p>
          <a:p>
            <a:pPr lvl="1">
              <a:buFont typeface="Arial" panose="020B0604020202020204" pitchFamily="34" charset="0"/>
              <a:buChar char="•"/>
            </a:pPr>
            <a:r>
              <a:rPr lang="en-US" dirty="0"/>
              <a:t>Generational Diversity </a:t>
            </a:r>
          </a:p>
          <a:p>
            <a:pPr lvl="1">
              <a:buFont typeface="Wingdings" panose="05000000000000000000" pitchFamily="2" charset="2"/>
              <a:buChar char="q"/>
            </a:pPr>
            <a:endParaRPr lang="en-US" sz="1069" dirty="0"/>
          </a:p>
        </p:txBody>
      </p:sp>
    </p:spTree>
    <p:extLst>
      <p:ext uri="{BB962C8B-B14F-4D97-AF65-F5344CB8AC3E}">
        <p14:creationId xmlns:p14="http://schemas.microsoft.com/office/powerpoint/2010/main" val="3041567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A508-2138-4742-9E43-B045EF83DDD6}"/>
              </a:ext>
            </a:extLst>
          </p:cNvPr>
          <p:cNvSpPr>
            <a:spLocks noGrp="1"/>
          </p:cNvSpPr>
          <p:nvPr>
            <p:ph type="title"/>
          </p:nvPr>
        </p:nvSpPr>
        <p:spPr/>
        <p:txBody>
          <a:bodyPr/>
          <a:lstStyle/>
          <a:p>
            <a:r>
              <a:rPr lang="en-US" dirty="0"/>
              <a:t>CC Leadership Forum</a:t>
            </a:r>
            <a:br>
              <a:rPr lang="en-US" dirty="0"/>
            </a:br>
            <a:endParaRPr lang="en-US" dirty="0"/>
          </a:p>
        </p:txBody>
      </p:sp>
      <p:sp>
        <p:nvSpPr>
          <p:cNvPr id="3" name="Content Placeholder 2">
            <a:extLst>
              <a:ext uri="{FF2B5EF4-FFF2-40B4-BE49-F238E27FC236}">
                <a16:creationId xmlns:a16="http://schemas.microsoft.com/office/drawing/2014/main" id="{DA2C6991-4F8F-4C0F-86A5-854220E457C8}"/>
              </a:ext>
            </a:extLst>
          </p:cNvPr>
          <p:cNvSpPr>
            <a:spLocks noGrp="1"/>
          </p:cNvSpPr>
          <p:nvPr>
            <p:ph idx="1"/>
          </p:nvPr>
        </p:nvSpPr>
        <p:spPr>
          <a:xfrm>
            <a:off x="808893" y="1834817"/>
            <a:ext cx="8018584" cy="5248622"/>
          </a:xfrm>
        </p:spPr>
        <p:txBody>
          <a:bodyPr>
            <a:normAutofit/>
          </a:bodyPr>
          <a:lstStyle/>
          <a:p>
            <a:pPr>
              <a:buFont typeface="Arial" panose="020B0604020202020204" pitchFamily="34" charset="0"/>
              <a:buChar char="•"/>
            </a:pPr>
            <a:r>
              <a:rPr lang="en-US" sz="2400" dirty="0"/>
              <a:t>Annual Leadership Conference to share insights and trends with agency leads and representatives</a:t>
            </a:r>
          </a:p>
          <a:p>
            <a:pPr>
              <a:buFont typeface="Arial" panose="020B0604020202020204" pitchFamily="34" charset="0"/>
              <a:buChar char="•"/>
            </a:pPr>
            <a:r>
              <a:rPr lang="en-US" sz="2400" dirty="0"/>
              <a:t>Keynote speaker</a:t>
            </a:r>
          </a:p>
          <a:p>
            <a:pPr>
              <a:buFont typeface="Arial" panose="020B0604020202020204" pitchFamily="34" charset="0"/>
              <a:buChar char="•"/>
            </a:pPr>
            <a:r>
              <a:rPr lang="en-US" sz="2400" dirty="0"/>
              <a:t>Breakout sessions</a:t>
            </a:r>
          </a:p>
          <a:p>
            <a:pPr>
              <a:buFont typeface="Arial" panose="020B0604020202020204" pitchFamily="34" charset="0"/>
              <a:buChar char="•"/>
            </a:pPr>
            <a:r>
              <a:rPr lang="en-US" sz="2400" dirty="0"/>
              <a:t>Networking opportunities</a:t>
            </a:r>
          </a:p>
          <a:p>
            <a:pPr>
              <a:buFont typeface="Arial" panose="020B0604020202020204" pitchFamily="34" charset="0"/>
              <a:buChar char="•"/>
            </a:pPr>
            <a:r>
              <a:rPr lang="en-US" sz="2400" dirty="0"/>
              <a:t>*Author corner featuring local authors and resources. </a:t>
            </a:r>
          </a:p>
        </p:txBody>
      </p:sp>
    </p:spTree>
    <p:extLst>
      <p:ext uri="{BB962C8B-B14F-4D97-AF65-F5344CB8AC3E}">
        <p14:creationId xmlns:p14="http://schemas.microsoft.com/office/powerpoint/2010/main" val="2856616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A521-0DB9-4D15-9023-454B45454929}"/>
              </a:ext>
            </a:extLst>
          </p:cNvPr>
          <p:cNvSpPr>
            <a:spLocks noGrp="1"/>
          </p:cNvSpPr>
          <p:nvPr>
            <p:ph type="title"/>
          </p:nvPr>
        </p:nvSpPr>
        <p:spPr/>
        <p:txBody>
          <a:bodyPr/>
          <a:lstStyle/>
          <a:p>
            <a:r>
              <a:rPr lang="en-US" dirty="0"/>
              <a:t>CC  Annual Review</a:t>
            </a:r>
          </a:p>
        </p:txBody>
      </p:sp>
      <p:sp>
        <p:nvSpPr>
          <p:cNvPr id="3" name="Content Placeholder 2">
            <a:extLst>
              <a:ext uri="{FF2B5EF4-FFF2-40B4-BE49-F238E27FC236}">
                <a16:creationId xmlns:a16="http://schemas.microsoft.com/office/drawing/2014/main" id="{500BE8FF-E24C-4F82-B267-0F102B6C7AAC}"/>
              </a:ext>
            </a:extLst>
          </p:cNvPr>
          <p:cNvSpPr>
            <a:spLocks noGrp="1"/>
          </p:cNvSpPr>
          <p:nvPr>
            <p:ph idx="1"/>
          </p:nvPr>
        </p:nvSpPr>
        <p:spPr>
          <a:xfrm>
            <a:off x="1044526" y="1811371"/>
            <a:ext cx="7269242" cy="5248622"/>
          </a:xfrm>
        </p:spPr>
        <p:txBody>
          <a:bodyPr>
            <a:normAutofit/>
          </a:bodyPr>
          <a:lstStyle/>
          <a:p>
            <a:pPr>
              <a:buFont typeface="Arial" panose="020B0604020202020204" pitchFamily="34" charset="0"/>
              <a:buChar char="•"/>
            </a:pPr>
            <a:r>
              <a:rPr lang="en-US" sz="2400" dirty="0"/>
              <a:t>Scheduled strategy review session with agencies</a:t>
            </a:r>
          </a:p>
          <a:p>
            <a:pPr>
              <a:buFont typeface="Arial" panose="020B0604020202020204" pitchFamily="34" charset="0"/>
              <a:buChar char="•"/>
            </a:pPr>
            <a:r>
              <a:rPr lang="en-US" sz="2400" dirty="0"/>
              <a:t>Review goals for CC Plan</a:t>
            </a:r>
          </a:p>
          <a:p>
            <a:pPr>
              <a:buFont typeface="Arial" panose="020B0604020202020204" pitchFamily="34" charset="0"/>
              <a:buChar char="•"/>
            </a:pPr>
            <a:r>
              <a:rPr lang="en-US" sz="2400" dirty="0"/>
              <a:t>Update action items</a:t>
            </a:r>
          </a:p>
          <a:p>
            <a:pPr>
              <a:buFont typeface="Arial" panose="020B0604020202020204" pitchFamily="34" charset="0"/>
              <a:buChar char="•"/>
            </a:pPr>
            <a:r>
              <a:rPr lang="en-US" sz="2400" dirty="0"/>
              <a:t>Create metrics for 2022</a:t>
            </a:r>
          </a:p>
          <a:p>
            <a:pPr>
              <a:buFont typeface="Arial" panose="020B0604020202020204" pitchFamily="34" charset="0"/>
              <a:buChar char="•"/>
            </a:pPr>
            <a:r>
              <a:rPr lang="en-US" sz="2400" dirty="0"/>
              <a:t>Provide resources and/or TA sessions for review</a:t>
            </a:r>
          </a:p>
          <a:p>
            <a:pPr>
              <a:buFont typeface="Wingdings" panose="05000000000000000000" pitchFamily="2" charset="2"/>
              <a:buChar char="q"/>
            </a:pPr>
            <a:endParaRPr lang="en-US" sz="1181" dirty="0"/>
          </a:p>
        </p:txBody>
      </p:sp>
    </p:spTree>
    <p:extLst>
      <p:ext uri="{BB962C8B-B14F-4D97-AF65-F5344CB8AC3E}">
        <p14:creationId xmlns:p14="http://schemas.microsoft.com/office/powerpoint/2010/main" val="1981230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104B-FD3A-4888-8D92-A5FAC36B8C96}"/>
              </a:ext>
            </a:extLst>
          </p:cNvPr>
          <p:cNvSpPr>
            <a:spLocks noGrp="1"/>
          </p:cNvSpPr>
          <p:nvPr>
            <p:ph type="title"/>
          </p:nvPr>
        </p:nvSpPr>
        <p:spPr/>
        <p:txBody>
          <a:bodyPr/>
          <a:lstStyle/>
          <a:p>
            <a:r>
              <a:rPr lang="en-US" dirty="0"/>
              <a:t>Contact Information</a:t>
            </a:r>
          </a:p>
        </p:txBody>
      </p:sp>
      <p:pic>
        <p:nvPicPr>
          <p:cNvPr id="5" name="Content Placeholder 4">
            <a:extLst>
              <a:ext uri="{FF2B5EF4-FFF2-40B4-BE49-F238E27FC236}">
                <a16:creationId xmlns:a16="http://schemas.microsoft.com/office/drawing/2014/main" id="{DB5D5EC1-1646-4207-8C34-EC2117C7812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896769" y="1179513"/>
            <a:ext cx="4659312" cy="4659312"/>
          </a:xfrm>
        </p:spPr>
      </p:pic>
      <p:sp>
        <p:nvSpPr>
          <p:cNvPr id="7" name="Text Placeholder 6">
            <a:extLst>
              <a:ext uri="{FF2B5EF4-FFF2-40B4-BE49-F238E27FC236}">
                <a16:creationId xmlns:a16="http://schemas.microsoft.com/office/drawing/2014/main" id="{22901FDE-2BFA-48E4-A860-141C5E95EE7A}"/>
              </a:ext>
            </a:extLst>
          </p:cNvPr>
          <p:cNvSpPr>
            <a:spLocks noGrp="1"/>
          </p:cNvSpPr>
          <p:nvPr>
            <p:ph type="body" sz="half" idx="2"/>
          </p:nvPr>
        </p:nvSpPr>
        <p:spPr>
          <a:xfrm>
            <a:off x="437213" y="2996451"/>
            <a:ext cx="3693140" cy="3493125"/>
          </a:xfrm>
        </p:spPr>
        <p:txBody>
          <a:bodyPr>
            <a:normAutofit/>
          </a:bodyPr>
          <a:lstStyle/>
          <a:p>
            <a:pPr algn="ctr"/>
            <a:r>
              <a:rPr lang="en-US" sz="1800" b="1" dirty="0"/>
              <a:t>Dr. June DePonte Sernak  </a:t>
            </a:r>
          </a:p>
          <a:p>
            <a:pPr algn="ctr"/>
            <a:r>
              <a:rPr lang="en-US" sz="1800" b="1" dirty="0"/>
              <a:t>Statewide Diversity Consultant</a:t>
            </a:r>
          </a:p>
          <a:p>
            <a:pPr algn="ctr"/>
            <a:r>
              <a:rPr lang="en-US" sz="1800" b="1" dirty="0"/>
              <a:t>Center for Family Services</a:t>
            </a:r>
          </a:p>
          <a:p>
            <a:pPr algn="ctr"/>
            <a:r>
              <a:rPr lang="en-US" sz="1800" b="1" dirty="0"/>
              <a:t>june.depontesernak@centerffs.org</a:t>
            </a:r>
          </a:p>
          <a:p>
            <a:pPr algn="ctr"/>
            <a:r>
              <a:rPr lang="en-US" sz="1800" b="1" dirty="0"/>
              <a:t>1-609-569-0239 x62126</a:t>
            </a:r>
          </a:p>
          <a:p>
            <a:pPr algn="ctr"/>
            <a:r>
              <a:rPr lang="en-US" sz="1800" b="1" dirty="0"/>
              <a:t>1-609-707-4070 (cell)</a:t>
            </a:r>
          </a:p>
          <a:p>
            <a:pPr algn="ctr"/>
            <a:r>
              <a:rPr lang="en-US" sz="1800" b="1" dirty="0"/>
              <a:t>www.centerffs.org</a:t>
            </a:r>
          </a:p>
        </p:txBody>
      </p:sp>
    </p:spTree>
    <p:extLst>
      <p:ext uri="{BB962C8B-B14F-4D97-AF65-F5344CB8AC3E}">
        <p14:creationId xmlns:p14="http://schemas.microsoft.com/office/powerpoint/2010/main" val="1653541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DC717-5BE4-4670-ACD6-10F765B7216D}"/>
              </a:ext>
            </a:extLst>
          </p:cNvPr>
          <p:cNvSpPr>
            <a:spLocks noGrp="1"/>
          </p:cNvSpPr>
          <p:nvPr>
            <p:ph type="title"/>
          </p:nvPr>
        </p:nvSpPr>
        <p:spPr/>
        <p:txBody>
          <a:bodyPr/>
          <a:lstStyle/>
          <a:p>
            <a:r>
              <a:rPr lang="en-US" dirty="0"/>
              <a:t>Current </a:t>
            </a:r>
            <a:r>
              <a:rPr lang="en-US" dirty="0">
                <a:solidFill>
                  <a:schemeClr val="tx1"/>
                </a:solidFill>
              </a:rPr>
              <a:t>DMHAS</a:t>
            </a:r>
            <a:r>
              <a:rPr lang="en-US" dirty="0"/>
              <a:t> CC Structure</a:t>
            </a:r>
          </a:p>
        </p:txBody>
      </p:sp>
      <p:sp>
        <p:nvSpPr>
          <p:cNvPr id="3" name="Content Placeholder 2">
            <a:extLst>
              <a:ext uri="{FF2B5EF4-FFF2-40B4-BE49-F238E27FC236}">
                <a16:creationId xmlns:a16="http://schemas.microsoft.com/office/drawing/2014/main" id="{A005BCB9-7A17-4A02-89B0-AFC8FE5CB6AA}"/>
              </a:ext>
            </a:extLst>
          </p:cNvPr>
          <p:cNvSpPr>
            <a:spLocks noGrp="1"/>
          </p:cNvSpPr>
          <p:nvPr>
            <p:ph idx="1"/>
          </p:nvPr>
        </p:nvSpPr>
        <p:spPr>
          <a:xfrm>
            <a:off x="581192" y="2243208"/>
            <a:ext cx="8695973" cy="4095447"/>
          </a:xfrm>
        </p:spPr>
        <p:txBody>
          <a:bodyPr>
            <a:normAutofit/>
          </a:bodyPr>
          <a:lstStyle/>
          <a:p>
            <a:r>
              <a:rPr lang="en-US" sz="2000" dirty="0"/>
              <a:t>Over 200+ Mental Health </a:t>
            </a:r>
            <a:r>
              <a:rPr lang="en-US" sz="2000" dirty="0">
                <a:solidFill>
                  <a:schemeClr val="tx1"/>
                </a:solidFill>
              </a:rPr>
              <a:t>and Addiction </a:t>
            </a:r>
            <a:r>
              <a:rPr lang="en-US" sz="2000" dirty="0"/>
              <a:t>Service Providers Statewide</a:t>
            </a:r>
          </a:p>
          <a:p>
            <a:r>
              <a:rPr lang="en-US" sz="2000" dirty="0"/>
              <a:t>North Region*  </a:t>
            </a:r>
          </a:p>
          <a:p>
            <a:r>
              <a:rPr lang="en-US" sz="2000" dirty="0"/>
              <a:t>Central South Region*</a:t>
            </a:r>
          </a:p>
          <a:p>
            <a:r>
              <a:rPr lang="en-US" sz="2000" dirty="0"/>
              <a:t>Regional </a:t>
            </a:r>
            <a:r>
              <a:rPr lang="en-US" sz="2000" dirty="0">
                <a:solidFill>
                  <a:schemeClr val="tx1"/>
                </a:solidFill>
              </a:rPr>
              <a:t>Workshops</a:t>
            </a:r>
          </a:p>
          <a:p>
            <a:r>
              <a:rPr lang="en-US" sz="2000" dirty="0">
                <a:solidFill>
                  <a:schemeClr val="tx1"/>
                </a:solidFill>
              </a:rPr>
              <a:t>Research-based trainings</a:t>
            </a:r>
          </a:p>
          <a:p>
            <a:r>
              <a:rPr lang="en-US" sz="2000" dirty="0">
                <a:solidFill>
                  <a:schemeClr val="tx1"/>
                </a:solidFill>
              </a:rPr>
              <a:t>Yearly conferences</a:t>
            </a:r>
          </a:p>
          <a:p>
            <a:r>
              <a:rPr lang="en-US" sz="2000" dirty="0"/>
              <a:t>Technical Assistance</a:t>
            </a:r>
          </a:p>
          <a:p>
            <a:endParaRPr lang="en-US" dirty="0"/>
          </a:p>
        </p:txBody>
      </p:sp>
      <p:pic>
        <p:nvPicPr>
          <p:cNvPr id="5" name="Picture 4">
            <a:extLst>
              <a:ext uri="{FF2B5EF4-FFF2-40B4-BE49-F238E27FC236}">
                <a16:creationId xmlns:a16="http://schemas.microsoft.com/office/drawing/2014/main" id="{07C887CE-1D35-4521-B4BB-AE525325AA11}"/>
              </a:ext>
            </a:extLst>
          </p:cNvPr>
          <p:cNvPicPr>
            <a:picLocks noChangeAspect="1"/>
          </p:cNvPicPr>
          <p:nvPr/>
        </p:nvPicPr>
        <p:blipFill rotWithShape="1">
          <a:blip r:embed="rId2"/>
          <a:srcRect l="55850" t="23948" r="27839" b="10239"/>
          <a:stretch/>
        </p:blipFill>
        <p:spPr>
          <a:xfrm>
            <a:off x="8975325" y="702156"/>
            <a:ext cx="2556768" cy="5803039"/>
          </a:xfrm>
          <a:prstGeom prst="rect">
            <a:avLst/>
          </a:prstGeom>
        </p:spPr>
      </p:pic>
    </p:spTree>
    <p:extLst>
      <p:ext uri="{BB962C8B-B14F-4D97-AF65-F5344CB8AC3E}">
        <p14:creationId xmlns:p14="http://schemas.microsoft.com/office/powerpoint/2010/main" val="213067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CCE2-0EA7-4E53-9868-C844F59D353A}"/>
              </a:ext>
            </a:extLst>
          </p:cNvPr>
          <p:cNvSpPr>
            <a:spLocks noGrp="1"/>
          </p:cNvSpPr>
          <p:nvPr>
            <p:ph type="title"/>
          </p:nvPr>
        </p:nvSpPr>
        <p:spPr/>
        <p:txBody>
          <a:bodyPr>
            <a:normAutofit/>
          </a:bodyPr>
          <a:lstStyle/>
          <a:p>
            <a:r>
              <a:rPr lang="en-US" dirty="0"/>
              <a:t>2020-2021 Completed </a:t>
            </a:r>
            <a:br>
              <a:rPr lang="en-US" dirty="0"/>
            </a:br>
            <a:r>
              <a:rPr lang="en-US" sz="1400" dirty="0">
                <a:solidFill>
                  <a:srgbClr val="FF0000"/>
                </a:solidFill>
              </a:rPr>
              <a:t/>
            </a:r>
            <a:br>
              <a:rPr lang="en-US" sz="1400" dirty="0">
                <a:solidFill>
                  <a:srgbClr val="FF0000"/>
                </a:solidFill>
              </a:rPr>
            </a:br>
            <a:endParaRPr lang="en-US" sz="1400" dirty="0">
              <a:solidFill>
                <a:srgbClr val="FF0000"/>
              </a:solidFill>
            </a:endParaRPr>
          </a:p>
        </p:txBody>
      </p:sp>
      <p:sp>
        <p:nvSpPr>
          <p:cNvPr id="9" name="Content Placeholder 8">
            <a:extLst>
              <a:ext uri="{FF2B5EF4-FFF2-40B4-BE49-F238E27FC236}">
                <a16:creationId xmlns:a16="http://schemas.microsoft.com/office/drawing/2014/main" id="{506C4FDD-44D2-4720-A9B7-5D1333255BB4}"/>
              </a:ext>
            </a:extLst>
          </p:cNvPr>
          <p:cNvSpPr>
            <a:spLocks noGrp="1"/>
          </p:cNvSpPr>
          <p:nvPr>
            <p:ph idx="1"/>
          </p:nvPr>
        </p:nvSpPr>
        <p:spPr>
          <a:xfrm>
            <a:off x="581192" y="1589880"/>
            <a:ext cx="7497488" cy="4565964"/>
          </a:xfrm>
        </p:spPr>
        <p:txBody>
          <a:bodyPr>
            <a:normAutofit/>
          </a:bodyPr>
          <a:lstStyle/>
          <a:p>
            <a:r>
              <a:rPr lang="en-US" sz="1600" dirty="0"/>
              <a:t>30% have followed the template for CC plans and took advantage of Technical Assistance.   </a:t>
            </a:r>
          </a:p>
          <a:p>
            <a:r>
              <a:rPr lang="en-US" sz="1600" dirty="0"/>
              <a:t>There are approximately 40 agencies that participated in Technical Assistance </a:t>
            </a:r>
          </a:p>
          <a:p>
            <a:r>
              <a:rPr lang="en-US" sz="1600" dirty="0"/>
              <a:t>Match with the CLAS Standards with the CC Template with a checklist for a overview.</a:t>
            </a:r>
          </a:p>
          <a:p>
            <a:r>
              <a:rPr lang="en-US" sz="1600" dirty="0"/>
              <a:t>25% have clear goals and timeframes assigned to promote cultural competency consistently in their agencies and align logically with CLAS standards.  Each submission is written very differently and requires interpretation as to whether the CLAS standards are fully aligned.  Several submitted assessment results or short narratives without SMART goals and objectives. </a:t>
            </a:r>
          </a:p>
          <a:p>
            <a:r>
              <a:rPr lang="en-US" sz="1600" dirty="0"/>
              <a:t>There are noticeable differences depending on their areas of service. For example, those with housing included COVID guidelines with their CC Plans</a:t>
            </a:r>
            <a:r>
              <a:rPr lang="en-US" sz="1400" dirty="0"/>
              <a:t>.</a:t>
            </a:r>
          </a:p>
        </p:txBody>
      </p:sp>
      <p:graphicFrame>
        <p:nvGraphicFramePr>
          <p:cNvPr id="8" name="Chart 7">
            <a:extLst>
              <a:ext uri="{FF2B5EF4-FFF2-40B4-BE49-F238E27FC236}">
                <a16:creationId xmlns:a16="http://schemas.microsoft.com/office/drawing/2014/main" id="{4824D5D4-F445-4A7B-BA76-07F7C0B96AFD}"/>
              </a:ext>
            </a:extLst>
          </p:cNvPr>
          <p:cNvGraphicFramePr/>
          <p:nvPr>
            <p:extLst>
              <p:ext uri="{D42A27DB-BD31-4B8C-83A1-F6EECF244321}">
                <p14:modId xmlns:p14="http://schemas.microsoft.com/office/powerpoint/2010/main" val="56078052"/>
              </p:ext>
            </p:extLst>
          </p:nvPr>
        </p:nvGraphicFramePr>
        <p:xfrm>
          <a:off x="5819775" y="1216241"/>
          <a:ext cx="8496300" cy="44033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311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6276F4-53E4-4F6E-9E78-ACC872B88FD3}"/>
              </a:ext>
            </a:extLst>
          </p:cNvPr>
          <p:cNvSpPr>
            <a:spLocks noGrp="1"/>
          </p:cNvSpPr>
          <p:nvPr>
            <p:ph type="title"/>
          </p:nvPr>
        </p:nvSpPr>
        <p:spPr/>
        <p:txBody>
          <a:bodyPr/>
          <a:lstStyle/>
          <a:p>
            <a:r>
              <a:rPr lang="en-US" dirty="0"/>
              <a:t>Cultural Competency SWot</a:t>
            </a:r>
          </a:p>
        </p:txBody>
      </p:sp>
      <p:sp>
        <p:nvSpPr>
          <p:cNvPr id="5" name="Rectangle 4">
            <a:extLst>
              <a:ext uri="{FF2B5EF4-FFF2-40B4-BE49-F238E27FC236}">
                <a16:creationId xmlns:a16="http://schemas.microsoft.com/office/drawing/2014/main" id="{8F04E5C4-6887-48DB-B402-08F1B90DC9E4}"/>
              </a:ext>
            </a:extLst>
          </p:cNvPr>
          <p:cNvSpPr/>
          <p:nvPr/>
        </p:nvSpPr>
        <p:spPr>
          <a:xfrm>
            <a:off x="6032377" y="1717990"/>
            <a:ext cx="127246" cy="4949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BE82A0A-54DF-4BAC-B609-3DEF47CA944E}"/>
              </a:ext>
            </a:extLst>
          </p:cNvPr>
          <p:cNvPicPr>
            <a:picLocks noChangeAspect="1"/>
          </p:cNvPicPr>
          <p:nvPr/>
        </p:nvPicPr>
        <p:blipFill>
          <a:blip r:embed="rId2"/>
          <a:stretch>
            <a:fillRect/>
          </a:stretch>
        </p:blipFill>
        <p:spPr>
          <a:xfrm rot="16200000" flipH="1">
            <a:off x="6067356" y="-1598924"/>
            <a:ext cx="184533" cy="11582968"/>
          </a:xfrm>
          <a:prstGeom prst="rect">
            <a:avLst/>
          </a:prstGeom>
        </p:spPr>
      </p:pic>
      <p:sp>
        <p:nvSpPr>
          <p:cNvPr id="7" name="TextBox 6">
            <a:extLst>
              <a:ext uri="{FF2B5EF4-FFF2-40B4-BE49-F238E27FC236}">
                <a16:creationId xmlns:a16="http://schemas.microsoft.com/office/drawing/2014/main" id="{43AF649B-9D7A-4D6A-B340-34226257E241}"/>
              </a:ext>
            </a:extLst>
          </p:cNvPr>
          <p:cNvSpPr txBox="1"/>
          <p:nvPr/>
        </p:nvSpPr>
        <p:spPr>
          <a:xfrm>
            <a:off x="656946" y="1988598"/>
            <a:ext cx="4954713" cy="2031325"/>
          </a:xfrm>
          <a:prstGeom prst="rect">
            <a:avLst/>
          </a:prstGeom>
          <a:noFill/>
        </p:spPr>
        <p:txBody>
          <a:bodyPr wrap="square" rtlCol="0">
            <a:spAutoFit/>
          </a:bodyPr>
          <a:lstStyle/>
          <a:p>
            <a:r>
              <a:rPr lang="en-US" b="1" dirty="0">
                <a:solidFill>
                  <a:schemeClr val="accent2"/>
                </a:solidFill>
              </a:rPr>
              <a:t>Strengths</a:t>
            </a:r>
          </a:p>
          <a:p>
            <a:endParaRPr lang="en-US" dirty="0"/>
          </a:p>
          <a:p>
            <a:r>
              <a:rPr lang="en-US" dirty="0"/>
              <a:t>DMHAS Support</a:t>
            </a:r>
          </a:p>
          <a:p>
            <a:r>
              <a:rPr lang="en-US" dirty="0"/>
              <a:t>Statewide Diversity Consultant Role </a:t>
            </a:r>
          </a:p>
          <a:p>
            <a:r>
              <a:rPr lang="en-US" dirty="0"/>
              <a:t>Technical Assistance</a:t>
            </a:r>
          </a:p>
          <a:p>
            <a:r>
              <a:rPr lang="en-US" dirty="0"/>
              <a:t>Multicultural Services Advisory Committee </a:t>
            </a:r>
            <a:r>
              <a:rPr lang="en-US" sz="1600" dirty="0"/>
              <a:t>(MSAC)</a:t>
            </a:r>
          </a:p>
          <a:p>
            <a:r>
              <a:rPr lang="en-US" dirty="0"/>
              <a:t>Analysis and review of existing completed plans </a:t>
            </a:r>
          </a:p>
        </p:txBody>
      </p:sp>
      <p:sp>
        <p:nvSpPr>
          <p:cNvPr id="8" name="Rectangle 7">
            <a:extLst>
              <a:ext uri="{FF2B5EF4-FFF2-40B4-BE49-F238E27FC236}">
                <a16:creationId xmlns:a16="http://schemas.microsoft.com/office/drawing/2014/main" id="{BCC258F7-805E-4D8A-A654-92FC20019F5C}"/>
              </a:ext>
            </a:extLst>
          </p:cNvPr>
          <p:cNvSpPr/>
          <p:nvPr/>
        </p:nvSpPr>
        <p:spPr>
          <a:xfrm>
            <a:off x="6424953" y="1717990"/>
            <a:ext cx="4986053" cy="1754326"/>
          </a:xfrm>
          <a:prstGeom prst="rect">
            <a:avLst/>
          </a:prstGeom>
        </p:spPr>
        <p:txBody>
          <a:bodyPr wrap="square">
            <a:spAutoFit/>
          </a:bodyPr>
          <a:lstStyle/>
          <a:p>
            <a:r>
              <a:rPr lang="en-US" b="1" dirty="0">
                <a:solidFill>
                  <a:schemeClr val="accent2"/>
                </a:solidFill>
              </a:rPr>
              <a:t>Weaknesses</a:t>
            </a:r>
          </a:p>
          <a:p>
            <a:endParaRPr lang="en-US" dirty="0"/>
          </a:p>
          <a:p>
            <a:r>
              <a:rPr lang="en-US" dirty="0"/>
              <a:t>CRM or Formatted agency list for follow up  </a:t>
            </a:r>
          </a:p>
          <a:p>
            <a:r>
              <a:rPr lang="en-US" dirty="0"/>
              <a:t>Statewide Agency participation</a:t>
            </a:r>
          </a:p>
          <a:p>
            <a:r>
              <a:rPr lang="en-US" dirty="0"/>
              <a:t>Varied levels on Cultural Competency Continuum </a:t>
            </a:r>
          </a:p>
          <a:p>
            <a:r>
              <a:rPr lang="en-US" dirty="0"/>
              <a:t>Marketing</a:t>
            </a:r>
          </a:p>
        </p:txBody>
      </p:sp>
      <p:sp>
        <p:nvSpPr>
          <p:cNvPr id="9" name="Rectangle 8">
            <a:extLst>
              <a:ext uri="{FF2B5EF4-FFF2-40B4-BE49-F238E27FC236}">
                <a16:creationId xmlns:a16="http://schemas.microsoft.com/office/drawing/2014/main" id="{DD9F7912-C007-4BDE-9E7D-6A71DF876277}"/>
              </a:ext>
            </a:extLst>
          </p:cNvPr>
          <p:cNvSpPr/>
          <p:nvPr/>
        </p:nvSpPr>
        <p:spPr>
          <a:xfrm>
            <a:off x="656948" y="4370901"/>
            <a:ext cx="2883033" cy="1754326"/>
          </a:xfrm>
          <a:prstGeom prst="rect">
            <a:avLst/>
          </a:prstGeom>
        </p:spPr>
        <p:txBody>
          <a:bodyPr wrap="none">
            <a:spAutoFit/>
          </a:bodyPr>
          <a:lstStyle/>
          <a:p>
            <a:r>
              <a:rPr lang="en-US" b="1" dirty="0">
                <a:solidFill>
                  <a:schemeClr val="accent2"/>
                </a:solidFill>
              </a:rPr>
              <a:t>Opportunities</a:t>
            </a:r>
          </a:p>
          <a:p>
            <a:endParaRPr lang="en-US" dirty="0"/>
          </a:p>
          <a:p>
            <a:r>
              <a:rPr lang="en-US" dirty="0"/>
              <a:t>Cultural Competency Toolkit</a:t>
            </a:r>
          </a:p>
          <a:p>
            <a:r>
              <a:rPr lang="en-US" dirty="0"/>
              <a:t>Regional Trainings</a:t>
            </a:r>
          </a:p>
          <a:p>
            <a:r>
              <a:rPr lang="en-US" dirty="0"/>
              <a:t>CLAS Standard Metrics </a:t>
            </a:r>
          </a:p>
          <a:p>
            <a:r>
              <a:rPr lang="en-US" dirty="0"/>
              <a:t>CC Leadership Council</a:t>
            </a:r>
          </a:p>
        </p:txBody>
      </p:sp>
      <p:sp>
        <p:nvSpPr>
          <p:cNvPr id="10" name="Rectangle 9">
            <a:extLst>
              <a:ext uri="{FF2B5EF4-FFF2-40B4-BE49-F238E27FC236}">
                <a16:creationId xmlns:a16="http://schemas.microsoft.com/office/drawing/2014/main" id="{42C2D70B-931A-4818-83AE-4C4CDD69EC53}"/>
              </a:ext>
            </a:extLst>
          </p:cNvPr>
          <p:cNvSpPr/>
          <p:nvPr/>
        </p:nvSpPr>
        <p:spPr>
          <a:xfrm>
            <a:off x="6424953" y="4370901"/>
            <a:ext cx="4432437" cy="2031325"/>
          </a:xfrm>
          <a:prstGeom prst="rect">
            <a:avLst/>
          </a:prstGeom>
        </p:spPr>
        <p:txBody>
          <a:bodyPr wrap="square">
            <a:spAutoFit/>
          </a:bodyPr>
          <a:lstStyle/>
          <a:p>
            <a:r>
              <a:rPr lang="en-US" b="1" dirty="0">
                <a:solidFill>
                  <a:schemeClr val="accent2"/>
                </a:solidFill>
              </a:rPr>
              <a:t>Threats</a:t>
            </a:r>
          </a:p>
          <a:p>
            <a:endParaRPr lang="en-US" dirty="0"/>
          </a:p>
          <a:p>
            <a:r>
              <a:rPr lang="en-US" dirty="0"/>
              <a:t>CC Trends</a:t>
            </a:r>
          </a:p>
          <a:p>
            <a:r>
              <a:rPr lang="en-US" dirty="0"/>
              <a:t>DEI Initiatives by Agency</a:t>
            </a:r>
          </a:p>
          <a:p>
            <a:r>
              <a:rPr lang="en-US" dirty="0"/>
              <a:t>Global Systemic Issues</a:t>
            </a:r>
          </a:p>
          <a:p>
            <a:r>
              <a:rPr lang="en-US" dirty="0"/>
              <a:t>Mindshare/Staffing/Timing</a:t>
            </a:r>
          </a:p>
          <a:p>
            <a:endParaRPr lang="en-US" dirty="0"/>
          </a:p>
        </p:txBody>
      </p:sp>
    </p:spTree>
    <p:extLst>
      <p:ext uri="{BB962C8B-B14F-4D97-AF65-F5344CB8AC3E}">
        <p14:creationId xmlns:p14="http://schemas.microsoft.com/office/powerpoint/2010/main" val="591809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CEA6-D1B7-4E29-A1AC-11F942E8D4B7}"/>
              </a:ext>
            </a:extLst>
          </p:cNvPr>
          <p:cNvSpPr>
            <a:spLocks noGrp="1"/>
          </p:cNvSpPr>
          <p:nvPr>
            <p:ph type="title"/>
          </p:nvPr>
        </p:nvSpPr>
        <p:spPr/>
        <p:txBody>
          <a:bodyPr>
            <a:normAutofit/>
          </a:bodyPr>
          <a:lstStyle/>
          <a:p>
            <a:r>
              <a:rPr lang="en-US" dirty="0"/>
              <a:t>2021-2022 DMHAS Statewide Diversity Consultant Update  </a:t>
            </a:r>
            <a:endParaRPr lang="en-US" dirty="0">
              <a:solidFill>
                <a:srgbClr val="FF0000"/>
              </a:solidFill>
            </a:endParaRPr>
          </a:p>
        </p:txBody>
      </p:sp>
      <p:sp>
        <p:nvSpPr>
          <p:cNvPr id="3" name="Content Placeholder 2">
            <a:extLst>
              <a:ext uri="{FF2B5EF4-FFF2-40B4-BE49-F238E27FC236}">
                <a16:creationId xmlns:a16="http://schemas.microsoft.com/office/drawing/2014/main" id="{0CE52B64-243B-4CDF-940F-256E2DBC985B}"/>
              </a:ext>
            </a:extLst>
          </p:cNvPr>
          <p:cNvSpPr>
            <a:spLocks noGrp="1"/>
          </p:cNvSpPr>
          <p:nvPr>
            <p:ph idx="1"/>
          </p:nvPr>
        </p:nvSpPr>
        <p:spPr>
          <a:xfrm>
            <a:off x="581192" y="1182950"/>
            <a:ext cx="11029615" cy="4492100"/>
          </a:xfrm>
        </p:spPr>
        <p:txBody>
          <a:bodyPr>
            <a:normAutofit/>
          </a:bodyPr>
          <a:lstStyle/>
          <a:p>
            <a:r>
              <a:rPr lang="en-US" sz="2000" dirty="0"/>
              <a:t>Creation of Cultural Competency Toolkit</a:t>
            </a:r>
          </a:p>
          <a:p>
            <a:r>
              <a:rPr lang="en-US" sz="2000" dirty="0"/>
              <a:t>Schedule strategy review sessions with agencies</a:t>
            </a:r>
          </a:p>
          <a:p>
            <a:r>
              <a:rPr lang="en-US" sz="2000" dirty="0"/>
              <a:t>Metrics for CC Plans following Checklist &amp; CLAS Standards</a:t>
            </a:r>
          </a:p>
          <a:p>
            <a:r>
              <a:rPr lang="en-US" sz="2000" dirty="0"/>
              <a:t>Quarterly Reporting </a:t>
            </a:r>
          </a:p>
        </p:txBody>
      </p:sp>
      <p:pic>
        <p:nvPicPr>
          <p:cNvPr id="6" name="Picture 5">
            <a:extLst>
              <a:ext uri="{FF2B5EF4-FFF2-40B4-BE49-F238E27FC236}">
                <a16:creationId xmlns:a16="http://schemas.microsoft.com/office/drawing/2014/main" id="{58328D0A-7E38-48F4-ADEB-9337F846A93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810796" y="2415961"/>
            <a:ext cx="3800011" cy="2533340"/>
          </a:xfrm>
          <a:prstGeom prst="rect">
            <a:avLst/>
          </a:prstGeom>
        </p:spPr>
      </p:pic>
    </p:spTree>
    <p:extLst>
      <p:ext uri="{BB962C8B-B14F-4D97-AF65-F5344CB8AC3E}">
        <p14:creationId xmlns:p14="http://schemas.microsoft.com/office/powerpoint/2010/main" val="104329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372D-6CC8-45C5-84A2-D16A41C5274F}"/>
              </a:ext>
            </a:extLst>
          </p:cNvPr>
          <p:cNvSpPr>
            <a:spLocks noGrp="1"/>
          </p:cNvSpPr>
          <p:nvPr>
            <p:ph type="title"/>
          </p:nvPr>
        </p:nvSpPr>
        <p:spPr/>
        <p:txBody>
          <a:bodyPr/>
          <a:lstStyle/>
          <a:p>
            <a:r>
              <a:rPr lang="en-US" dirty="0"/>
              <a:t>Multicultural </a:t>
            </a:r>
            <a:r>
              <a:rPr lang="en-US" dirty="0">
                <a:solidFill>
                  <a:schemeClr val="tx1"/>
                </a:solidFill>
              </a:rPr>
              <a:t>Services </a:t>
            </a:r>
            <a:r>
              <a:rPr lang="en-US" dirty="0"/>
              <a:t>Advisory Committee (MSAC)</a:t>
            </a:r>
            <a:br>
              <a:rPr lang="en-US" dirty="0"/>
            </a:br>
            <a:endParaRPr lang="en-US" dirty="0"/>
          </a:p>
        </p:txBody>
      </p:sp>
      <p:sp>
        <p:nvSpPr>
          <p:cNvPr id="3" name="Content Placeholder 2">
            <a:extLst>
              <a:ext uri="{FF2B5EF4-FFF2-40B4-BE49-F238E27FC236}">
                <a16:creationId xmlns:a16="http://schemas.microsoft.com/office/drawing/2014/main" id="{1069B939-6AAD-4EE3-8A5B-8977E275C1B5}"/>
              </a:ext>
            </a:extLst>
          </p:cNvPr>
          <p:cNvSpPr>
            <a:spLocks noGrp="1"/>
          </p:cNvSpPr>
          <p:nvPr>
            <p:ph idx="1"/>
          </p:nvPr>
        </p:nvSpPr>
        <p:spPr>
          <a:xfrm>
            <a:off x="110675" y="1515241"/>
            <a:ext cx="11029615" cy="3634486"/>
          </a:xfrm>
        </p:spPr>
        <p:txBody>
          <a:bodyPr/>
          <a:lstStyle/>
          <a:p>
            <a:pPr lvl="1"/>
            <a:r>
              <a:rPr lang="en-US" sz="2000" dirty="0"/>
              <a:t>Strategic </a:t>
            </a:r>
            <a:r>
              <a:rPr lang="en-US" sz="2000" dirty="0">
                <a:solidFill>
                  <a:schemeClr val="tx1"/>
                </a:solidFill>
              </a:rPr>
              <a:t>Planning Review</a:t>
            </a:r>
            <a:r>
              <a:rPr lang="en-US" sz="2000" dirty="0">
                <a:solidFill>
                  <a:srgbClr val="FF0000"/>
                </a:solidFill>
              </a:rPr>
              <a:t> </a:t>
            </a:r>
          </a:p>
          <a:p>
            <a:pPr lvl="1"/>
            <a:r>
              <a:rPr lang="en-US" sz="2000" dirty="0"/>
              <a:t>Training Opportunities</a:t>
            </a:r>
          </a:p>
          <a:p>
            <a:pPr lvl="1"/>
            <a:r>
              <a:rPr lang="en-US" sz="2000" dirty="0"/>
              <a:t>Updated Website (</a:t>
            </a:r>
            <a:r>
              <a:rPr lang="en-US" sz="2000" dirty="0">
                <a:hlinkClick r:id="rId2"/>
              </a:rPr>
              <a:t>https://www.centerffs.org/msac</a:t>
            </a:r>
            <a:r>
              <a:rPr lang="en-US" sz="2000" dirty="0"/>
              <a:t> )</a:t>
            </a:r>
          </a:p>
          <a:p>
            <a:pPr lvl="1"/>
            <a:r>
              <a:rPr lang="en-US" sz="2000" dirty="0"/>
              <a:t>Volunteerism, Ambassadorship </a:t>
            </a:r>
          </a:p>
          <a:p>
            <a:pPr lvl="1"/>
            <a:r>
              <a:rPr lang="en-US" sz="2000" dirty="0"/>
              <a:t>Virtual Booth at NJ Prevention Network Summit</a:t>
            </a:r>
          </a:p>
          <a:p>
            <a:endParaRPr lang="en-US" dirty="0"/>
          </a:p>
        </p:txBody>
      </p:sp>
      <p:pic>
        <p:nvPicPr>
          <p:cNvPr id="4" name="Picture 3">
            <a:extLst>
              <a:ext uri="{FF2B5EF4-FFF2-40B4-BE49-F238E27FC236}">
                <a16:creationId xmlns:a16="http://schemas.microsoft.com/office/drawing/2014/main" id="{54BCCB63-FA02-4A80-A86F-145E40F5AB8F}"/>
              </a:ext>
            </a:extLst>
          </p:cNvPr>
          <p:cNvPicPr>
            <a:picLocks noChangeAspect="1"/>
          </p:cNvPicPr>
          <p:nvPr/>
        </p:nvPicPr>
        <p:blipFill rotWithShape="1">
          <a:blip r:embed="rId3"/>
          <a:srcRect l="14926" t="23558" r="14006" b="12569"/>
          <a:stretch/>
        </p:blipFill>
        <p:spPr>
          <a:xfrm>
            <a:off x="6571853" y="3370539"/>
            <a:ext cx="5509472" cy="2785305"/>
          </a:xfrm>
          <a:prstGeom prst="rect">
            <a:avLst/>
          </a:prstGeom>
        </p:spPr>
      </p:pic>
    </p:spTree>
    <p:extLst>
      <p:ext uri="{BB962C8B-B14F-4D97-AF65-F5344CB8AC3E}">
        <p14:creationId xmlns:p14="http://schemas.microsoft.com/office/powerpoint/2010/main" val="129868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34CF-F8DE-40FF-AD7F-EDD5A889B65C}"/>
              </a:ext>
            </a:extLst>
          </p:cNvPr>
          <p:cNvSpPr>
            <a:spLocks noGrp="1"/>
          </p:cNvSpPr>
          <p:nvPr>
            <p:ph type="title"/>
          </p:nvPr>
        </p:nvSpPr>
        <p:spPr/>
        <p:txBody>
          <a:bodyPr>
            <a:normAutofit/>
          </a:bodyPr>
          <a:lstStyle/>
          <a:p>
            <a:r>
              <a:rPr lang="en-US" dirty="0"/>
              <a:t>Regional Training sessions to review CC Toolkit  </a:t>
            </a:r>
            <a:br>
              <a:rPr lang="en-US" dirty="0"/>
            </a:br>
            <a:endParaRPr lang="en-US" dirty="0"/>
          </a:p>
        </p:txBody>
      </p:sp>
      <p:sp>
        <p:nvSpPr>
          <p:cNvPr id="3" name="Content Placeholder 2">
            <a:extLst>
              <a:ext uri="{FF2B5EF4-FFF2-40B4-BE49-F238E27FC236}">
                <a16:creationId xmlns:a16="http://schemas.microsoft.com/office/drawing/2014/main" id="{1C41B001-07D3-429A-95C6-51C2419E06B0}"/>
              </a:ext>
            </a:extLst>
          </p:cNvPr>
          <p:cNvSpPr>
            <a:spLocks noGrp="1"/>
          </p:cNvSpPr>
          <p:nvPr>
            <p:ph sz="half" idx="1"/>
          </p:nvPr>
        </p:nvSpPr>
        <p:spPr>
          <a:xfrm>
            <a:off x="359251" y="1482279"/>
            <a:ext cx="5382386" cy="5051686"/>
          </a:xfrm>
        </p:spPr>
        <p:txBody>
          <a:bodyPr>
            <a:normAutofit fontScale="32500" lnSpcReduction="20000"/>
          </a:bodyPr>
          <a:lstStyle/>
          <a:p>
            <a:pPr marL="0" indent="0">
              <a:buNone/>
            </a:pPr>
            <a:r>
              <a:rPr lang="en-US" sz="3100" b="1" dirty="0"/>
              <a:t>Northern Region</a:t>
            </a:r>
          </a:p>
          <a:p>
            <a:pPr marL="0" indent="0">
              <a:buNone/>
            </a:pPr>
            <a:r>
              <a:rPr lang="en-US" sz="3100" dirty="0">
                <a:solidFill>
                  <a:srgbClr val="FF0000"/>
                </a:solidFill>
              </a:rPr>
              <a:t>June 21</a:t>
            </a:r>
          </a:p>
          <a:p>
            <a:pPr marL="0" indent="0">
              <a:buNone/>
            </a:pPr>
            <a:r>
              <a:rPr lang="en-US" sz="3100" dirty="0"/>
              <a:t>9:30-12:30</a:t>
            </a:r>
          </a:p>
          <a:p>
            <a:pPr marL="0" indent="0">
              <a:buNone/>
            </a:pPr>
            <a:r>
              <a:rPr lang="en-US" sz="3100" dirty="0"/>
              <a:t>In Person Location: Morris County Public Safety Training Academy, 500 West Hanover Avenue, Morristown, NJ, 07960</a:t>
            </a:r>
          </a:p>
          <a:p>
            <a:pPr marL="0" indent="0">
              <a:buNone/>
            </a:pPr>
            <a:r>
              <a:rPr lang="en-US" sz="3100" dirty="0"/>
              <a:t>Register In Person: </a:t>
            </a:r>
            <a:r>
              <a:rPr lang="en-US" sz="3100" dirty="0">
                <a:hlinkClick r:id="rId2"/>
              </a:rPr>
              <a:t>https://www.eventbrite.com/e/northern-regionals-technical-assistance-leadership-workshop-tickets-345676145657</a:t>
            </a:r>
            <a:r>
              <a:rPr lang="en-US" sz="3100" dirty="0"/>
              <a:t> </a:t>
            </a:r>
          </a:p>
          <a:p>
            <a:pPr marL="0" indent="0">
              <a:buNone/>
            </a:pPr>
            <a:r>
              <a:rPr lang="en-US" sz="3100" dirty="0"/>
              <a:t>Virtual Location: Zoom</a:t>
            </a:r>
          </a:p>
          <a:p>
            <a:pPr marL="0" indent="0">
              <a:buNone/>
            </a:pPr>
            <a:r>
              <a:rPr lang="en-US" sz="3100" dirty="0"/>
              <a:t>Register Virtually: </a:t>
            </a:r>
            <a:r>
              <a:rPr lang="en-US" sz="3100" dirty="0">
                <a:hlinkClick r:id="rId3"/>
              </a:rPr>
              <a:t>https://www.eventbrite.com/e/virtual-northern-regionals-technical-assistance-leadership-workshop-tickets-345687880757</a:t>
            </a:r>
            <a:r>
              <a:rPr lang="en-US" sz="3100" dirty="0"/>
              <a:t> </a:t>
            </a:r>
          </a:p>
          <a:p>
            <a:pPr marL="0" indent="0">
              <a:buNone/>
            </a:pPr>
            <a:r>
              <a:rPr lang="en-US" sz="3100" dirty="0"/>
              <a:t>Contact Person: Jayme Ganey, </a:t>
            </a:r>
            <a:r>
              <a:rPr lang="en-US" sz="3100" dirty="0">
                <a:hlinkClick r:id="rId4"/>
              </a:rPr>
              <a:t>FCCultureConnections@familyconnectionsnj.org</a:t>
            </a:r>
            <a:r>
              <a:rPr lang="en-US" sz="3100" dirty="0"/>
              <a:t>  </a:t>
            </a:r>
          </a:p>
          <a:p>
            <a:pPr marL="0" indent="0">
              <a:buNone/>
            </a:pPr>
            <a:r>
              <a:rPr lang="en-US" sz="3100" dirty="0">
                <a:solidFill>
                  <a:srgbClr val="FF0000"/>
                </a:solidFill>
              </a:rPr>
              <a:t>June 27</a:t>
            </a:r>
          </a:p>
          <a:p>
            <a:pPr marL="0" indent="0">
              <a:buNone/>
            </a:pPr>
            <a:r>
              <a:rPr lang="en-US" sz="3100" dirty="0"/>
              <a:t>9:30-12:30</a:t>
            </a:r>
          </a:p>
          <a:p>
            <a:pPr marL="0" indent="0">
              <a:buNone/>
            </a:pPr>
            <a:r>
              <a:rPr lang="en-US" sz="3100" dirty="0"/>
              <a:t>In Person Location: Morris County Public Safety Training Academy, 500 West Hanover Avenue, Morristown, NJ, 07960</a:t>
            </a:r>
          </a:p>
          <a:p>
            <a:pPr marL="0" indent="0">
              <a:buNone/>
            </a:pPr>
            <a:r>
              <a:rPr lang="en-US" sz="3100" dirty="0"/>
              <a:t>Register In Person: </a:t>
            </a:r>
            <a:r>
              <a:rPr lang="en-US" sz="3100" dirty="0">
                <a:hlinkClick r:id="rId5"/>
              </a:rPr>
              <a:t>https://www.eventbrite.com/e/northern-regionals-technical-assistance-leadership-workshop-vol-2-tickets-345689866697</a:t>
            </a:r>
            <a:r>
              <a:rPr lang="en-US" sz="3100" dirty="0"/>
              <a:t> </a:t>
            </a:r>
          </a:p>
          <a:p>
            <a:pPr marL="0" indent="0">
              <a:buNone/>
            </a:pPr>
            <a:r>
              <a:rPr lang="en-US" sz="3100" dirty="0"/>
              <a:t>Virtual Location: Zoom</a:t>
            </a:r>
          </a:p>
          <a:p>
            <a:pPr marL="0" indent="0">
              <a:buNone/>
            </a:pPr>
            <a:r>
              <a:rPr lang="en-US" sz="3100" dirty="0"/>
              <a:t>Register Virtually: </a:t>
            </a:r>
            <a:r>
              <a:rPr lang="en-US" sz="3100" dirty="0">
                <a:hlinkClick r:id="rId6"/>
              </a:rPr>
              <a:t>https://www.eventbrite.com/e/virtual-northern-regionals-technical-assistance-leadership-workshop-vol-2-tickets-345691993057</a:t>
            </a:r>
            <a:r>
              <a:rPr lang="en-US" sz="3100" dirty="0"/>
              <a:t> </a:t>
            </a:r>
          </a:p>
          <a:p>
            <a:pPr marL="0" indent="0">
              <a:buNone/>
            </a:pPr>
            <a:r>
              <a:rPr lang="en-US" sz="3100" dirty="0"/>
              <a:t>Contact Person: Jayme Ganey, </a:t>
            </a:r>
            <a:r>
              <a:rPr lang="en-US" sz="3100" dirty="0">
                <a:hlinkClick r:id="rId4"/>
              </a:rPr>
              <a:t>FCCultureConnections@familyconnectionsnj.org</a:t>
            </a:r>
            <a:r>
              <a:rPr lang="en-US" sz="3100" dirty="0"/>
              <a:t> </a:t>
            </a:r>
          </a:p>
          <a:p>
            <a:endParaRPr lang="en-US" dirty="0"/>
          </a:p>
          <a:p>
            <a:endParaRPr lang="en-US" dirty="0"/>
          </a:p>
        </p:txBody>
      </p:sp>
      <p:sp>
        <p:nvSpPr>
          <p:cNvPr id="4" name="Content Placeholder 3">
            <a:extLst>
              <a:ext uri="{FF2B5EF4-FFF2-40B4-BE49-F238E27FC236}">
                <a16:creationId xmlns:a16="http://schemas.microsoft.com/office/drawing/2014/main" id="{6B034CDD-424C-4DE3-9994-D0F0A5E95D59}"/>
              </a:ext>
            </a:extLst>
          </p:cNvPr>
          <p:cNvSpPr>
            <a:spLocks noGrp="1"/>
          </p:cNvSpPr>
          <p:nvPr>
            <p:ph sz="half" idx="2"/>
          </p:nvPr>
        </p:nvSpPr>
        <p:spPr>
          <a:xfrm>
            <a:off x="6353894" y="1223824"/>
            <a:ext cx="5382386" cy="5634176"/>
          </a:xfrm>
        </p:spPr>
        <p:txBody>
          <a:bodyPr>
            <a:normAutofit fontScale="32500" lnSpcReduction="20000"/>
          </a:bodyPr>
          <a:lstStyle/>
          <a:p>
            <a:pPr marL="0" indent="0">
              <a:buNone/>
            </a:pPr>
            <a:r>
              <a:rPr lang="en-US" sz="3100" b="1" dirty="0"/>
              <a:t>Central/South Region</a:t>
            </a:r>
          </a:p>
          <a:p>
            <a:pPr marL="0" indent="0">
              <a:buNone/>
            </a:pPr>
            <a:r>
              <a:rPr lang="en-US" sz="3100" dirty="0">
                <a:solidFill>
                  <a:srgbClr val="FF0000"/>
                </a:solidFill>
              </a:rPr>
              <a:t>June 29th</a:t>
            </a:r>
          </a:p>
          <a:p>
            <a:pPr marL="0" indent="0">
              <a:buNone/>
            </a:pPr>
            <a:r>
              <a:rPr lang="en-US" sz="3100" dirty="0"/>
              <a:t>9:30 am-12:30 pm</a:t>
            </a:r>
          </a:p>
          <a:p>
            <a:pPr marL="0" indent="0">
              <a:buNone/>
            </a:pPr>
            <a:r>
              <a:rPr lang="en-US" sz="3100" dirty="0"/>
              <a:t>In Person Location: RWJ Hamilton, 3100 Quakerbridge Rd, Mercerville, NJ 08619 </a:t>
            </a:r>
          </a:p>
          <a:p>
            <a:pPr marL="0" indent="0">
              <a:buNone/>
            </a:pPr>
            <a:r>
              <a:rPr lang="en-US" sz="3100" dirty="0"/>
              <a:t>Conference Room A/B</a:t>
            </a:r>
          </a:p>
          <a:p>
            <a:pPr marL="0" indent="0">
              <a:buNone/>
            </a:pPr>
            <a:r>
              <a:rPr lang="en-US" sz="3100" dirty="0"/>
              <a:t>Register In Person: </a:t>
            </a:r>
            <a:r>
              <a:rPr lang="en-US" sz="3100" dirty="0">
                <a:hlinkClick r:id="rId7"/>
              </a:rPr>
              <a:t>https://www.eventbrite.com/e/regional-summit-centralsouth-region-leading-with-cultural-competency-tickets-349070488227</a:t>
            </a:r>
            <a:r>
              <a:rPr lang="en-US" sz="3100" dirty="0"/>
              <a:t>   </a:t>
            </a:r>
          </a:p>
          <a:p>
            <a:pPr marL="0" indent="0">
              <a:buNone/>
            </a:pPr>
            <a:r>
              <a:rPr lang="en-US" sz="3100" dirty="0"/>
              <a:t>Virtual Location: Zoom</a:t>
            </a:r>
          </a:p>
          <a:p>
            <a:pPr marL="0" indent="0">
              <a:buNone/>
            </a:pPr>
            <a:r>
              <a:rPr lang="en-US" sz="3100" dirty="0"/>
              <a:t>Register Virtually: </a:t>
            </a:r>
            <a:r>
              <a:rPr lang="en-US" sz="3100" dirty="0">
                <a:hlinkClick r:id="rId8"/>
              </a:rPr>
              <a:t>https://www.eventbrite.com/e/regional-summit-centralsouth-region-leading-with-cultural-competency-tickets-349095503047</a:t>
            </a:r>
            <a:r>
              <a:rPr lang="en-US" sz="3100" dirty="0"/>
              <a:t> </a:t>
            </a:r>
          </a:p>
          <a:p>
            <a:pPr marL="0" indent="0">
              <a:buNone/>
            </a:pPr>
            <a:r>
              <a:rPr lang="en-US" sz="3100" dirty="0"/>
              <a:t>Contact Person: Dr. June DePonte Sernak, </a:t>
            </a:r>
            <a:r>
              <a:rPr lang="en-US" sz="3100" dirty="0">
                <a:hlinkClick r:id="rId9"/>
              </a:rPr>
              <a:t>june.depontesernak@centerffs.org</a:t>
            </a:r>
            <a:r>
              <a:rPr lang="en-US" sz="3100" dirty="0"/>
              <a:t> </a:t>
            </a:r>
          </a:p>
          <a:p>
            <a:pPr marL="0" indent="0">
              <a:buNone/>
            </a:pPr>
            <a:r>
              <a:rPr lang="en-US" sz="3100" dirty="0">
                <a:solidFill>
                  <a:srgbClr val="FF0000"/>
                </a:solidFill>
              </a:rPr>
              <a:t>June 29th</a:t>
            </a:r>
          </a:p>
          <a:p>
            <a:pPr marL="0" indent="0">
              <a:buNone/>
            </a:pPr>
            <a:r>
              <a:rPr lang="en-US" sz="3100" dirty="0"/>
              <a:t>1:30 pm- 4:30 pm</a:t>
            </a:r>
          </a:p>
          <a:p>
            <a:pPr marL="0" indent="0">
              <a:buNone/>
            </a:pPr>
            <a:r>
              <a:rPr lang="en-US" sz="3100" dirty="0"/>
              <a:t>In Person Location: RWJ Hamilton, 3100 Quakerbridge Rd, Mercerville, NJ 08619</a:t>
            </a:r>
          </a:p>
          <a:p>
            <a:pPr marL="0" indent="0">
              <a:buNone/>
            </a:pPr>
            <a:r>
              <a:rPr lang="en-US" sz="3100" dirty="0"/>
              <a:t>Conference Room A/B</a:t>
            </a:r>
          </a:p>
          <a:p>
            <a:pPr marL="0" indent="0">
              <a:buNone/>
            </a:pPr>
            <a:r>
              <a:rPr lang="en-US" sz="3100" dirty="0"/>
              <a:t>Register In Person: </a:t>
            </a:r>
            <a:r>
              <a:rPr lang="en-US" sz="3100" dirty="0">
                <a:hlinkClick r:id="rId10"/>
              </a:rPr>
              <a:t>https://www.eventbrite.com/e/regional-summit-centralsouth-region-leading-with-cultural-competency-tickets-349091521137</a:t>
            </a:r>
            <a:r>
              <a:rPr lang="en-US" sz="3100" dirty="0"/>
              <a:t> </a:t>
            </a:r>
          </a:p>
          <a:p>
            <a:pPr marL="0" indent="0">
              <a:buNone/>
            </a:pPr>
            <a:r>
              <a:rPr lang="en-US" sz="3100" dirty="0"/>
              <a:t>Virtual Location: Zoom</a:t>
            </a:r>
          </a:p>
          <a:p>
            <a:pPr marL="0" indent="0">
              <a:buNone/>
            </a:pPr>
            <a:r>
              <a:rPr lang="en-US" sz="3100" dirty="0"/>
              <a:t>Register Virtually: </a:t>
            </a:r>
            <a:r>
              <a:rPr lang="en-US" sz="3100" dirty="0">
                <a:hlinkClick r:id="rId11"/>
              </a:rPr>
              <a:t>https://www.eventbrite.com/e/regional-summit-centralsouth-region-leading-with-cultural-competency-tickets-349092373687</a:t>
            </a:r>
            <a:r>
              <a:rPr lang="en-US" sz="3100" dirty="0"/>
              <a:t> </a:t>
            </a:r>
          </a:p>
          <a:p>
            <a:pPr marL="0" indent="0">
              <a:buNone/>
            </a:pPr>
            <a:r>
              <a:rPr lang="en-US" sz="3100" dirty="0"/>
              <a:t>Contact Person: Dr. June DePonte Sernak, </a:t>
            </a:r>
            <a:r>
              <a:rPr lang="en-US" sz="3100" dirty="0">
                <a:hlinkClick r:id="rId9"/>
              </a:rPr>
              <a:t>june.depontesernak@centerffs.org</a:t>
            </a:r>
            <a:r>
              <a:rPr lang="en-US" sz="3100" dirty="0"/>
              <a:t> </a:t>
            </a:r>
          </a:p>
          <a:p>
            <a:endParaRPr lang="en-US" dirty="0"/>
          </a:p>
        </p:txBody>
      </p:sp>
    </p:spTree>
    <p:extLst>
      <p:ext uri="{BB962C8B-B14F-4D97-AF65-F5344CB8AC3E}">
        <p14:creationId xmlns:p14="http://schemas.microsoft.com/office/powerpoint/2010/main" val="427460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08538E-F598-4A77-926A-0CE4556222CF}"/>
              </a:ext>
            </a:extLst>
          </p:cNvPr>
          <p:cNvPicPr>
            <a:picLocks noChangeAspect="1"/>
          </p:cNvPicPr>
          <p:nvPr/>
        </p:nvPicPr>
        <p:blipFill>
          <a:blip r:embed="rId2"/>
          <a:stretch>
            <a:fillRect/>
          </a:stretch>
        </p:blipFill>
        <p:spPr>
          <a:xfrm>
            <a:off x="555377" y="5468815"/>
            <a:ext cx="910008" cy="910008"/>
          </a:xfrm>
          <a:prstGeom prst="rect">
            <a:avLst/>
          </a:prstGeom>
        </p:spPr>
      </p:pic>
      <p:pic>
        <p:nvPicPr>
          <p:cNvPr id="5" name="Picture 4">
            <a:extLst>
              <a:ext uri="{FF2B5EF4-FFF2-40B4-BE49-F238E27FC236}">
                <a16:creationId xmlns:a16="http://schemas.microsoft.com/office/drawing/2014/main" id="{7AB5CE5A-32CA-425A-92DA-658E75102725}"/>
              </a:ext>
            </a:extLst>
          </p:cNvPr>
          <p:cNvPicPr>
            <a:picLocks noChangeAspect="1"/>
          </p:cNvPicPr>
          <p:nvPr/>
        </p:nvPicPr>
        <p:blipFill rotWithShape="1">
          <a:blip r:embed="rId3"/>
          <a:srcRect t="27718"/>
          <a:stretch/>
        </p:blipFill>
        <p:spPr>
          <a:xfrm>
            <a:off x="1539012" y="1922584"/>
            <a:ext cx="9113975" cy="2321170"/>
          </a:xfrm>
          <a:prstGeom prst="rect">
            <a:avLst/>
          </a:prstGeom>
        </p:spPr>
      </p:pic>
    </p:spTree>
    <p:extLst>
      <p:ext uri="{BB962C8B-B14F-4D97-AF65-F5344CB8AC3E}">
        <p14:creationId xmlns:p14="http://schemas.microsoft.com/office/powerpoint/2010/main" val="662357212"/>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OUR.pptx" id="{C8B94E25-33BD-45D5-BF09-DFDE6F66F827}" vid="{3906A810-667D-48F7-952C-A904CEA9ED63}"/>
    </a:ext>
  </a:extLst>
</a:theme>
</file>

<file path=ppt/theme/theme2.xml><?xml version="1.0" encoding="utf-8"?>
<a:theme xmlns:a="http://schemas.openxmlformats.org/drawingml/2006/main" name="Basis">
  <a:themeElements>
    <a:clrScheme name="Custom 18">
      <a:dk1>
        <a:srgbClr val="00589A"/>
      </a:dk1>
      <a:lt1>
        <a:srgbClr val="FFFFFF"/>
      </a:lt1>
      <a:dk2>
        <a:srgbClr val="FFFFFF"/>
      </a:dk2>
      <a:lt2>
        <a:srgbClr val="D8D8D8"/>
      </a:lt2>
      <a:accent1>
        <a:srgbClr val="FFFFFF"/>
      </a:accent1>
      <a:accent2>
        <a:srgbClr val="00589A"/>
      </a:accent2>
      <a:accent3>
        <a:srgbClr val="FFFFFF"/>
      </a:accent3>
      <a:accent4>
        <a:srgbClr val="418AB3"/>
      </a:accent4>
      <a:accent5>
        <a:srgbClr val="D7D447"/>
      </a:accent5>
      <a:accent6>
        <a:srgbClr val="818183"/>
      </a:accent6>
      <a:hlink>
        <a:srgbClr val="F59E00"/>
      </a:hlink>
      <a:folHlink>
        <a:srgbClr val="B2B2B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Future forward</Template>
  <TotalTime>0</TotalTime>
  <Words>1275</Words>
  <Application>Microsoft Office PowerPoint</Application>
  <PresentationFormat>Widescreen</PresentationFormat>
  <Paragraphs>191</Paragraphs>
  <Slides>29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Arial Black</vt:lpstr>
      <vt:lpstr>Corbel</vt:lpstr>
      <vt:lpstr>Franklin Gothic Book</vt:lpstr>
      <vt:lpstr>Franklin Gothic Demi</vt:lpstr>
      <vt:lpstr>Wingdings</vt:lpstr>
      <vt:lpstr>Wingdings 2</vt:lpstr>
      <vt:lpstr>DividendVTI</vt:lpstr>
      <vt:lpstr>Basis</vt:lpstr>
      <vt:lpstr>DMHAS Statewide Diversity  Cultural Competency Review</vt:lpstr>
      <vt:lpstr>Cultural Competency Continuum</vt:lpstr>
      <vt:lpstr>Current DMHAS CC Structure</vt:lpstr>
      <vt:lpstr>2020-2021 Completed   </vt:lpstr>
      <vt:lpstr>Cultural Competency SWot</vt:lpstr>
      <vt:lpstr>2021-2022 DMHAS Statewide Diversity Consultant Update  </vt:lpstr>
      <vt:lpstr>Multicultural Services Advisory Committee (MSAC) </vt:lpstr>
      <vt:lpstr>Regional Training sessions to review CC Toolkit   </vt:lpstr>
      <vt:lpstr>PowerPoint Presentation</vt:lpstr>
      <vt:lpstr>Cultural Competency Toolkit</vt:lpstr>
      <vt:lpstr>Cultural Competency in Mental Health and Addiction Services</vt:lpstr>
      <vt:lpstr>Cultural Competency Metrics</vt:lpstr>
      <vt:lpstr>PowerPoint Presentation</vt:lpstr>
      <vt:lpstr>Cultural Proficiency Continuum </vt:lpstr>
      <vt:lpstr>Culturally and Linguistically Appropriate Services  (CLAS) National Standards</vt:lpstr>
      <vt:lpstr>PowerPoint Presentation</vt:lpstr>
      <vt:lpstr>Cultural Competency Levels</vt:lpstr>
      <vt:lpstr>Tools for Cultural Competency </vt:lpstr>
      <vt:lpstr>Regional Technical Assistance Training Session </vt:lpstr>
      <vt:lpstr>Cultural Competency Agency Assessment </vt:lpstr>
      <vt:lpstr>TA for CC Plan Completion </vt:lpstr>
      <vt:lpstr>CC Plan Submission and Review </vt:lpstr>
      <vt:lpstr>PowerPoint Presentation</vt:lpstr>
      <vt:lpstr>PowerPoint Presentation</vt:lpstr>
      <vt:lpstr>PowerPoint Presentation</vt:lpstr>
      <vt:lpstr>CC Strategy Sessions </vt:lpstr>
      <vt:lpstr>CC Leadership Forum </vt:lpstr>
      <vt:lpstr>CC  Annual Review</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2022-04-11T17:37:36Z</dcterms:created>
  <dcterms:modified xsi:type="dcterms:W3CDTF">2022-06-09T16:47:10Z</dcterms:modified>
</cp:coreProperties>
</file>