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26"/>
  </p:notesMasterIdLst>
  <p:sldIdLst>
    <p:sldId id="256" r:id="rId2"/>
    <p:sldId id="257" r:id="rId3"/>
    <p:sldId id="258" r:id="rId4"/>
    <p:sldId id="275" r:id="rId5"/>
    <p:sldId id="285" r:id="rId6"/>
    <p:sldId id="286" r:id="rId7"/>
    <p:sldId id="263" r:id="rId8"/>
    <p:sldId id="287" r:id="rId9"/>
    <p:sldId id="265" r:id="rId10"/>
    <p:sldId id="272" r:id="rId11"/>
    <p:sldId id="273" r:id="rId12"/>
    <p:sldId id="274" r:id="rId13"/>
    <p:sldId id="279" r:id="rId14"/>
    <p:sldId id="280" r:id="rId15"/>
    <p:sldId id="281" r:id="rId16"/>
    <p:sldId id="282" r:id="rId17"/>
    <p:sldId id="283" r:id="rId18"/>
    <p:sldId id="284" r:id="rId19"/>
    <p:sldId id="290" r:id="rId20"/>
    <p:sldId id="288" r:id="rId21"/>
    <p:sldId id="289" r:id="rId22"/>
    <p:sldId id="291" r:id="rId23"/>
    <p:sldId id="293" r:id="rId24"/>
    <p:sldId id="27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1A56"/>
    <a:srgbClr val="6B4C9A"/>
    <a:srgbClr val="CCCCFF"/>
    <a:srgbClr val="FFCC66"/>
    <a:srgbClr val="CC99FF"/>
    <a:srgbClr val="FFFFCC"/>
    <a:srgbClr val="FFCC00"/>
    <a:srgbClr val="9999F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72" y="8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F459AE-9958-4C11-9845-B0B247E512D3}" type="datetimeFigureOut">
              <a:rPr lang="en-US" smtClean="0"/>
              <a:t>10/22/2025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9FCF8E-5404-4079-B67A-AF3793BBB21C}" type="slidenum">
              <a:rPr lang="en-US" smtClean="0"/>
              <a:t>‹#›</a:t>
            </a:fld>
            <a:endParaRPr lang="en-US" dirty="0"/>
          </a:p>
        </p:txBody>
      </p:sp>
    </p:spTree>
    <p:extLst>
      <p:ext uri="{BB962C8B-B14F-4D97-AF65-F5344CB8AC3E}">
        <p14:creationId xmlns:p14="http://schemas.microsoft.com/office/powerpoint/2010/main" val="1867178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9FCF8E-5404-4079-B67A-AF3793BBB21C}" type="slidenum">
              <a:rPr lang="en-US" smtClean="0"/>
              <a:t>15</a:t>
            </a:fld>
            <a:endParaRPr lang="en-US" dirty="0"/>
          </a:p>
        </p:txBody>
      </p:sp>
    </p:spTree>
    <p:extLst>
      <p:ext uri="{BB962C8B-B14F-4D97-AF65-F5344CB8AC3E}">
        <p14:creationId xmlns:p14="http://schemas.microsoft.com/office/powerpoint/2010/main" val="2573929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9FCF8E-5404-4079-B67A-AF3793BBB21C}" type="slidenum">
              <a:rPr lang="en-US" smtClean="0"/>
              <a:t>19</a:t>
            </a:fld>
            <a:endParaRPr lang="en-US" dirty="0"/>
          </a:p>
        </p:txBody>
      </p:sp>
    </p:spTree>
    <p:extLst>
      <p:ext uri="{BB962C8B-B14F-4D97-AF65-F5344CB8AC3E}">
        <p14:creationId xmlns:p14="http://schemas.microsoft.com/office/powerpoint/2010/main" val="348119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8433891-19BC-4509-9458-E97904D1E65A}" type="datetimeFigureOut">
              <a:rPr lang="en-US" smtClean="0"/>
              <a:t>10/22/2025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E4AA1A-F1A1-443C-A996-C00A7082640E}" type="slidenum">
              <a:rPr lang="en-US" smtClean="0"/>
              <a:t>‹#›</a:t>
            </a:fld>
            <a:endParaRPr lang="en-US" dirty="0"/>
          </a:p>
        </p:txBody>
      </p:sp>
    </p:spTree>
    <p:extLst>
      <p:ext uri="{BB962C8B-B14F-4D97-AF65-F5344CB8AC3E}">
        <p14:creationId xmlns:p14="http://schemas.microsoft.com/office/powerpoint/2010/main" val="2444776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433891-19BC-4509-9458-E97904D1E65A}" type="datetimeFigureOut">
              <a:rPr lang="en-US" smtClean="0"/>
              <a:t>10/22/2025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E4AA1A-F1A1-443C-A996-C00A7082640E}" type="slidenum">
              <a:rPr lang="en-US" smtClean="0"/>
              <a:t>‹#›</a:t>
            </a:fld>
            <a:endParaRPr lang="en-US" dirty="0"/>
          </a:p>
        </p:txBody>
      </p:sp>
    </p:spTree>
    <p:extLst>
      <p:ext uri="{BB962C8B-B14F-4D97-AF65-F5344CB8AC3E}">
        <p14:creationId xmlns:p14="http://schemas.microsoft.com/office/powerpoint/2010/main" val="3672588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433891-19BC-4509-9458-E97904D1E65A}" type="datetimeFigureOut">
              <a:rPr lang="en-US" smtClean="0"/>
              <a:t>10/22/2025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E4AA1A-F1A1-443C-A996-C00A7082640E}" type="slidenum">
              <a:rPr lang="en-US" smtClean="0"/>
              <a:t>‹#›</a:t>
            </a:fld>
            <a:endParaRPr lang="en-US" dirty="0"/>
          </a:p>
        </p:txBody>
      </p:sp>
    </p:spTree>
    <p:extLst>
      <p:ext uri="{BB962C8B-B14F-4D97-AF65-F5344CB8AC3E}">
        <p14:creationId xmlns:p14="http://schemas.microsoft.com/office/powerpoint/2010/main" val="211359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433891-19BC-4509-9458-E97904D1E65A}" type="datetimeFigureOut">
              <a:rPr lang="en-US" smtClean="0"/>
              <a:t>10/22/2025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E4AA1A-F1A1-443C-A996-C00A7082640E}" type="slidenum">
              <a:rPr lang="en-US" smtClean="0"/>
              <a:t>‹#›</a:t>
            </a:fld>
            <a:endParaRPr lang="en-US" dirty="0"/>
          </a:p>
        </p:txBody>
      </p:sp>
    </p:spTree>
    <p:extLst>
      <p:ext uri="{BB962C8B-B14F-4D97-AF65-F5344CB8AC3E}">
        <p14:creationId xmlns:p14="http://schemas.microsoft.com/office/powerpoint/2010/main" val="726905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433891-19BC-4509-9458-E97904D1E65A}" type="datetimeFigureOut">
              <a:rPr lang="en-US" smtClean="0"/>
              <a:t>10/22/2025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E4AA1A-F1A1-443C-A996-C00A7082640E}" type="slidenum">
              <a:rPr lang="en-US" smtClean="0"/>
              <a:t>‹#›</a:t>
            </a:fld>
            <a:endParaRPr lang="en-US" dirty="0"/>
          </a:p>
        </p:txBody>
      </p:sp>
    </p:spTree>
    <p:extLst>
      <p:ext uri="{BB962C8B-B14F-4D97-AF65-F5344CB8AC3E}">
        <p14:creationId xmlns:p14="http://schemas.microsoft.com/office/powerpoint/2010/main" val="4119761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433891-19BC-4509-9458-E97904D1E65A}" type="datetimeFigureOut">
              <a:rPr lang="en-US" smtClean="0"/>
              <a:t>10/22/2025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E4AA1A-F1A1-443C-A996-C00A7082640E}" type="slidenum">
              <a:rPr lang="en-US" smtClean="0"/>
              <a:t>‹#›</a:t>
            </a:fld>
            <a:endParaRPr lang="en-US" dirty="0"/>
          </a:p>
        </p:txBody>
      </p:sp>
    </p:spTree>
    <p:extLst>
      <p:ext uri="{BB962C8B-B14F-4D97-AF65-F5344CB8AC3E}">
        <p14:creationId xmlns:p14="http://schemas.microsoft.com/office/powerpoint/2010/main" val="964498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433891-19BC-4509-9458-E97904D1E65A}" type="datetimeFigureOut">
              <a:rPr lang="en-US" smtClean="0"/>
              <a:t>10/22/2025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5E4AA1A-F1A1-443C-A996-C00A7082640E}" type="slidenum">
              <a:rPr lang="en-US" smtClean="0"/>
              <a:t>‹#›</a:t>
            </a:fld>
            <a:endParaRPr lang="en-US" dirty="0"/>
          </a:p>
        </p:txBody>
      </p:sp>
    </p:spTree>
    <p:extLst>
      <p:ext uri="{BB962C8B-B14F-4D97-AF65-F5344CB8AC3E}">
        <p14:creationId xmlns:p14="http://schemas.microsoft.com/office/powerpoint/2010/main" val="3240629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433891-19BC-4509-9458-E97904D1E65A}" type="datetimeFigureOut">
              <a:rPr lang="en-US" smtClean="0"/>
              <a:t>10/22/2025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E4AA1A-F1A1-443C-A996-C00A7082640E}" type="slidenum">
              <a:rPr lang="en-US" smtClean="0"/>
              <a:t>‹#›</a:t>
            </a:fld>
            <a:endParaRPr lang="en-US" dirty="0"/>
          </a:p>
        </p:txBody>
      </p:sp>
    </p:spTree>
    <p:extLst>
      <p:ext uri="{BB962C8B-B14F-4D97-AF65-F5344CB8AC3E}">
        <p14:creationId xmlns:p14="http://schemas.microsoft.com/office/powerpoint/2010/main" val="919208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433891-19BC-4509-9458-E97904D1E65A}" type="datetimeFigureOut">
              <a:rPr lang="en-US" smtClean="0"/>
              <a:t>10/22/2025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5E4AA1A-F1A1-443C-A996-C00A7082640E}" type="slidenum">
              <a:rPr lang="en-US" smtClean="0"/>
              <a:t>‹#›</a:t>
            </a:fld>
            <a:endParaRPr lang="en-US" dirty="0"/>
          </a:p>
        </p:txBody>
      </p:sp>
    </p:spTree>
    <p:extLst>
      <p:ext uri="{BB962C8B-B14F-4D97-AF65-F5344CB8AC3E}">
        <p14:creationId xmlns:p14="http://schemas.microsoft.com/office/powerpoint/2010/main" val="634153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433891-19BC-4509-9458-E97904D1E65A}" type="datetimeFigureOut">
              <a:rPr lang="en-US" smtClean="0"/>
              <a:t>10/22/2025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E4AA1A-F1A1-443C-A996-C00A7082640E}" type="slidenum">
              <a:rPr lang="en-US" smtClean="0"/>
              <a:t>‹#›</a:t>
            </a:fld>
            <a:endParaRPr lang="en-US" dirty="0"/>
          </a:p>
        </p:txBody>
      </p:sp>
    </p:spTree>
    <p:extLst>
      <p:ext uri="{BB962C8B-B14F-4D97-AF65-F5344CB8AC3E}">
        <p14:creationId xmlns:p14="http://schemas.microsoft.com/office/powerpoint/2010/main" val="1458722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433891-19BC-4509-9458-E97904D1E65A}" type="datetimeFigureOut">
              <a:rPr lang="en-US" smtClean="0"/>
              <a:t>10/22/2025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E4AA1A-F1A1-443C-A996-C00A7082640E}" type="slidenum">
              <a:rPr lang="en-US" smtClean="0"/>
              <a:t>‹#›</a:t>
            </a:fld>
            <a:endParaRPr lang="en-US" dirty="0"/>
          </a:p>
        </p:txBody>
      </p:sp>
    </p:spTree>
    <p:extLst>
      <p:ext uri="{BB962C8B-B14F-4D97-AF65-F5344CB8AC3E}">
        <p14:creationId xmlns:p14="http://schemas.microsoft.com/office/powerpoint/2010/main" val="1060740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33891-19BC-4509-9458-E97904D1E65A}" type="datetimeFigureOut">
              <a:rPr lang="en-US" smtClean="0"/>
              <a:t>10/22/2025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E4AA1A-F1A1-443C-A996-C00A7082640E}" type="slidenum">
              <a:rPr lang="en-US" smtClean="0"/>
              <a:t>‹#›</a:t>
            </a:fld>
            <a:endParaRPr lang="en-US" dirty="0"/>
          </a:p>
        </p:txBody>
      </p:sp>
    </p:spTree>
    <p:extLst>
      <p:ext uri="{BB962C8B-B14F-4D97-AF65-F5344CB8AC3E}">
        <p14:creationId xmlns:p14="http://schemas.microsoft.com/office/powerpoint/2010/main" val="117582793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a:solidFill>
                  <a:srgbClr val="7030A0"/>
                </a:solidFill>
                <a:latin typeface="Arial Black" panose="020B0A04020102020204" pitchFamily="34" charset="0"/>
              </a:rPr>
              <a:t>FUTURE FOCUS:</a:t>
            </a:r>
            <a:br>
              <a:rPr lang="en-US" sz="4000" b="1" dirty="0">
                <a:solidFill>
                  <a:srgbClr val="7030A0"/>
                </a:solidFill>
                <a:latin typeface="Arial Black" panose="020B0A04020102020204" pitchFamily="34" charset="0"/>
              </a:rPr>
            </a:br>
            <a:r>
              <a:rPr lang="en-US" sz="4000" b="1" dirty="0">
                <a:solidFill>
                  <a:srgbClr val="7030A0"/>
                </a:solidFill>
                <a:latin typeface="Arial Black" panose="020B0A04020102020204" pitchFamily="34" charset="0"/>
              </a:rPr>
              <a:t>RESEARCH AND PREVENTION HIGHLIGHTS</a:t>
            </a:r>
          </a:p>
        </p:txBody>
      </p:sp>
      <p:sp>
        <p:nvSpPr>
          <p:cNvPr id="3" name="Subtitle 2"/>
          <p:cNvSpPr>
            <a:spLocks noGrp="1"/>
          </p:cNvSpPr>
          <p:nvPr>
            <p:ph type="subTitle" idx="1"/>
          </p:nvPr>
        </p:nvSpPr>
        <p:spPr>
          <a:xfrm>
            <a:off x="1524000" y="3602038"/>
            <a:ext cx="9144000" cy="2892068"/>
          </a:xfrm>
        </p:spPr>
        <p:txBody>
          <a:bodyPr>
            <a:normAutofit/>
          </a:bodyPr>
          <a:lstStyle/>
          <a:p>
            <a:r>
              <a:rPr lang="en-US" dirty="0">
                <a:solidFill>
                  <a:srgbClr val="7030A0"/>
                </a:solidFill>
                <a:latin typeface="Arial Black" panose="020B0A04020102020204" pitchFamily="34" charset="0"/>
              </a:rPr>
              <a:t>AN OPIA NEWSLETTER</a:t>
            </a:r>
          </a:p>
          <a:p>
            <a:endParaRPr lang="en-US" dirty="0">
              <a:solidFill>
                <a:srgbClr val="7030A0"/>
              </a:solidFill>
              <a:latin typeface="Arial Black" panose="020B0A04020102020204" pitchFamily="34" charset="0"/>
            </a:endParaRPr>
          </a:p>
          <a:p>
            <a:r>
              <a:rPr lang="en-US" dirty="0">
                <a:solidFill>
                  <a:srgbClr val="7030A0"/>
                </a:solidFill>
                <a:latin typeface="Arial Black" panose="020B0A04020102020204" pitchFamily="34" charset="0"/>
              </a:rPr>
              <a:t>RED FLAG RADAR </a:t>
            </a:r>
          </a:p>
          <a:p>
            <a:r>
              <a:rPr lang="en-US" dirty="0">
                <a:solidFill>
                  <a:srgbClr val="7030A0"/>
                </a:solidFill>
                <a:latin typeface="Arial Black" panose="020B0A04020102020204" pitchFamily="34" charset="0"/>
              </a:rPr>
              <a:t>Recognizing Exploitation Before It Escalates</a:t>
            </a:r>
          </a:p>
          <a:p>
            <a:r>
              <a:rPr lang="en-US" dirty="0">
                <a:solidFill>
                  <a:srgbClr val="7030A0"/>
                </a:solidFill>
                <a:latin typeface="Arial Black" panose="020B0A04020102020204" pitchFamily="34" charset="0"/>
              </a:rPr>
              <a:t> Quick Recognition Quiz</a:t>
            </a:r>
          </a:p>
        </p:txBody>
      </p:sp>
    </p:spTree>
    <p:extLst>
      <p:ext uri="{BB962C8B-B14F-4D97-AF65-F5344CB8AC3E}">
        <p14:creationId xmlns:p14="http://schemas.microsoft.com/office/powerpoint/2010/main" val="889222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160" y="334296"/>
            <a:ext cx="10758228" cy="727588"/>
          </a:xfrm>
          <a:solidFill>
            <a:srgbClr val="CCCCFF">
              <a:alpha val="61961"/>
            </a:srgbClr>
          </a:solidFill>
          <a:ln w="57150">
            <a:solidFill>
              <a:schemeClr val="tx1"/>
            </a:solidFill>
          </a:ln>
        </p:spPr>
        <p:txBody>
          <a:bodyPr>
            <a:normAutofit/>
          </a:bodyPr>
          <a:lstStyle/>
          <a:p>
            <a:pPr algn="ctr"/>
            <a:r>
              <a:rPr lang="en-US" dirty="0">
                <a:solidFill>
                  <a:srgbClr val="7030A0"/>
                </a:solidFill>
                <a:latin typeface="Abadi" panose="020B0604020104020204" pitchFamily="34" charset="0"/>
                <a:cs typeface="Arial" panose="020B0604020202020204" pitchFamily="34" charset="0"/>
              </a:rPr>
              <a:t>SCENARIO 3 OF 5: DIGITAL EXPLOITATION</a:t>
            </a:r>
          </a:p>
        </p:txBody>
      </p:sp>
      <p:sp>
        <p:nvSpPr>
          <p:cNvPr id="3" name="Content Placeholder 2"/>
          <p:cNvSpPr>
            <a:spLocks noGrp="1"/>
          </p:cNvSpPr>
          <p:nvPr>
            <p:ph idx="1"/>
          </p:nvPr>
        </p:nvSpPr>
        <p:spPr>
          <a:xfrm>
            <a:off x="6186196" y="1630679"/>
            <a:ext cx="5169192" cy="2343115"/>
          </a:xfrm>
          <a:solidFill>
            <a:srgbClr val="3C1A56"/>
          </a:solidFill>
          <a:ln w="57150">
            <a:solidFill>
              <a:schemeClr val="bg2">
                <a:lumMod val="75000"/>
              </a:schemeClr>
            </a:solidFill>
          </a:ln>
        </p:spPr>
        <p:txBody>
          <a:bodyPr>
            <a:normAutofit fontScale="92500"/>
          </a:bodyPr>
          <a:lstStyle/>
          <a:p>
            <a:pPr marL="0" indent="0" algn="ctr">
              <a:buNone/>
            </a:pPr>
            <a:endParaRPr lang="en-US" sz="1800" dirty="0">
              <a:solidFill>
                <a:schemeClr val="bg1"/>
              </a:solidFill>
              <a:latin typeface="Abadi" panose="020B0604020104020204" pitchFamily="34" charset="0"/>
            </a:endParaRPr>
          </a:p>
          <a:p>
            <a:pPr marL="0" indent="0" algn="ctr">
              <a:buNone/>
            </a:pPr>
            <a:r>
              <a:rPr lang="en-US" sz="1800" dirty="0">
                <a:solidFill>
                  <a:schemeClr val="bg1"/>
                </a:solidFill>
                <a:latin typeface="Abadi" panose="020B0604020104020204" pitchFamily="34" charset="0"/>
              </a:rPr>
              <a:t>IS THIS A RED FLAG?</a:t>
            </a:r>
          </a:p>
          <a:p>
            <a:pPr marL="0" indent="0">
              <a:buNone/>
            </a:pPr>
            <a:r>
              <a:rPr lang="en-US" sz="1800" dirty="0">
                <a:solidFill>
                  <a:schemeClr val="bg1"/>
                </a:solidFill>
                <a:latin typeface="Abadi" panose="020B0604020104020204" pitchFamily="34" charset="0"/>
              </a:rPr>
              <a:t>○ YES - This is concerning and should be addressed</a:t>
            </a:r>
          </a:p>
          <a:p>
            <a:pPr marL="0" indent="0">
              <a:buNone/>
            </a:pPr>
            <a:r>
              <a:rPr lang="en-US" sz="1800" dirty="0">
                <a:solidFill>
                  <a:schemeClr val="bg1"/>
                </a:solidFill>
                <a:latin typeface="Abadi" panose="020B0604020104020204" pitchFamily="34" charset="0"/>
              </a:rPr>
              <a:t>○ NO - This is acceptable with reasonable explanations</a:t>
            </a:r>
          </a:p>
          <a:p>
            <a:pPr marL="0" indent="0" algn="ctr">
              <a:buNone/>
            </a:pPr>
            <a:r>
              <a:rPr lang="en-US" sz="1800" dirty="0">
                <a:solidFill>
                  <a:schemeClr val="bg1"/>
                </a:solidFill>
                <a:latin typeface="Abadi" panose="020B0604020104020204" pitchFamily="34" charset="0"/>
              </a:rPr>
              <a:t>Make your choice before continuing to the next slide</a:t>
            </a:r>
          </a:p>
          <a:p>
            <a:pPr marL="0" indent="0" algn="ctr">
              <a:buNone/>
            </a:pPr>
            <a:endParaRPr lang="en-US" sz="1800" dirty="0">
              <a:solidFill>
                <a:schemeClr val="bg1"/>
              </a:solidFill>
            </a:endParaRPr>
          </a:p>
          <a:p>
            <a:endParaRPr lang="en-US" dirty="0"/>
          </a:p>
        </p:txBody>
      </p:sp>
      <p:sp>
        <p:nvSpPr>
          <p:cNvPr id="4" name="Text Placeholder 3"/>
          <p:cNvSpPr>
            <a:spLocks noGrp="1"/>
          </p:cNvSpPr>
          <p:nvPr>
            <p:ph type="body" sz="half" idx="2"/>
          </p:nvPr>
        </p:nvSpPr>
        <p:spPr>
          <a:xfrm>
            <a:off x="597159" y="1630680"/>
            <a:ext cx="5169192" cy="4823460"/>
          </a:xfrm>
          <a:solidFill>
            <a:schemeClr val="bg1">
              <a:lumMod val="85000"/>
            </a:schemeClr>
          </a:solidFill>
          <a:ln w="57150">
            <a:solidFill>
              <a:srgbClr val="3C1A56"/>
            </a:solidFill>
          </a:ln>
        </p:spPr>
        <p:txBody>
          <a:bodyPr>
            <a:normAutofit lnSpcReduction="10000"/>
          </a:bodyPr>
          <a:lstStyle/>
          <a:p>
            <a:pPr algn="ctr"/>
            <a:endParaRPr lang="en-US" sz="2200" b="1" dirty="0">
              <a:latin typeface="Abadi" panose="020B0604020104020204" pitchFamily="34" charset="0"/>
            </a:endParaRPr>
          </a:p>
          <a:p>
            <a:pPr algn="ctr"/>
            <a:r>
              <a:rPr lang="en-US" sz="2200" b="1" u="sng" dirty="0">
                <a:latin typeface="Abadi" panose="020B0604020104020204" pitchFamily="34" charset="0"/>
              </a:rPr>
              <a:t>THE SITUATION</a:t>
            </a:r>
          </a:p>
          <a:p>
            <a:endParaRPr lang="en-US" b="1" dirty="0">
              <a:latin typeface="Abadi" panose="020B0604020104020204" pitchFamily="34" charset="0"/>
            </a:endParaRPr>
          </a:p>
          <a:p>
            <a:r>
              <a:rPr lang="en-US" sz="2000" b="1" dirty="0">
                <a:latin typeface="Abadi" panose="020B0604020104020204" pitchFamily="34" charset="0"/>
              </a:rPr>
              <a:t>A staff member helps an individual set up a CashApp account to make it easier for the individual to send money to family and make online purchases.</a:t>
            </a:r>
          </a:p>
          <a:p>
            <a:r>
              <a:rPr lang="en-US" sz="2000" b="1" dirty="0">
                <a:latin typeface="Abadi" panose="020B0604020104020204" pitchFamily="34" charset="0"/>
              </a:rPr>
              <a:t>To "help with transactions," the staff member keeps the login information and password. </a:t>
            </a:r>
          </a:p>
          <a:p>
            <a:r>
              <a:rPr lang="en-US" sz="2000" b="1" dirty="0">
                <a:latin typeface="Abadi" panose="020B0604020104020204" pitchFamily="34" charset="0"/>
              </a:rPr>
              <a:t>The staff member regularly accesses the account to make purchases, saying "I'm helping them get what they need.”</a:t>
            </a:r>
          </a:p>
          <a:p>
            <a:r>
              <a:rPr lang="en-US" sz="2000" b="1" dirty="0">
                <a:latin typeface="Abadi" panose="020B0604020104020204" pitchFamily="34" charset="0"/>
              </a:rPr>
              <a:t>The individual doesn't have independent access to check their account balance or transaction history</a:t>
            </a:r>
            <a:r>
              <a:rPr lang="en-US" b="1" dirty="0">
                <a:latin typeface="Abadi" panose="020B0604020104020204" pitchFamily="34" charset="0"/>
              </a:rPr>
              <a:t>.</a:t>
            </a:r>
          </a:p>
        </p:txBody>
      </p:sp>
      <p:pic>
        <p:nvPicPr>
          <p:cNvPr id="6" name="Picture 5">
            <a:extLst>
              <a:ext uri="{FF2B5EF4-FFF2-40B4-BE49-F238E27FC236}">
                <a16:creationId xmlns:a16="http://schemas.microsoft.com/office/drawing/2014/main" id="{C9F8DD2F-A088-98E0-F83A-A8F0E15A1229}"/>
              </a:ext>
            </a:extLst>
          </p:cNvPr>
          <p:cNvPicPr>
            <a:picLocks noChangeAspect="1"/>
          </p:cNvPicPr>
          <p:nvPr/>
        </p:nvPicPr>
        <p:blipFill>
          <a:blip r:embed="rId2"/>
          <a:stretch>
            <a:fillRect/>
          </a:stretch>
        </p:blipFill>
        <p:spPr>
          <a:xfrm>
            <a:off x="5976274" y="4466891"/>
            <a:ext cx="3391373" cy="2391109"/>
          </a:xfrm>
          <a:prstGeom prst="rect">
            <a:avLst/>
          </a:prstGeom>
          <a:solidFill>
            <a:srgbClr val="FFFFFF">
              <a:shade val="85000"/>
            </a:srgbClr>
          </a:solidFill>
          <a:ln w="190500" cap="sq">
            <a:solidFill>
              <a:srgbClr val="92D05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77722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216" y="363896"/>
            <a:ext cx="10842172" cy="668491"/>
          </a:xfrm>
          <a:solidFill>
            <a:schemeClr val="accent2">
              <a:lumMod val="20000"/>
              <a:lumOff val="80000"/>
            </a:schemeClr>
          </a:solidFill>
          <a:ln w="38100">
            <a:solidFill>
              <a:srgbClr val="3C1A56"/>
            </a:solidFill>
          </a:ln>
        </p:spPr>
        <p:txBody>
          <a:bodyPr>
            <a:normAutofit/>
          </a:bodyPr>
          <a:lstStyle/>
          <a:p>
            <a:pPr algn="ctr"/>
            <a:r>
              <a:rPr lang="en-US" sz="3600" dirty="0">
                <a:solidFill>
                  <a:srgbClr val="3C1A56"/>
                </a:solidFill>
                <a:latin typeface="Constantia" panose="02030602050306030303" pitchFamily="18" charset="0"/>
              </a:rPr>
              <a:t>YES - THIS IS A SERIOUS RED FLAG</a:t>
            </a:r>
          </a:p>
        </p:txBody>
      </p:sp>
      <p:sp>
        <p:nvSpPr>
          <p:cNvPr id="4" name="Text Placeholder 3"/>
          <p:cNvSpPr>
            <a:spLocks noGrp="1"/>
          </p:cNvSpPr>
          <p:nvPr>
            <p:ph type="body" sz="half" idx="2"/>
          </p:nvPr>
        </p:nvSpPr>
        <p:spPr>
          <a:xfrm>
            <a:off x="401216" y="1408922"/>
            <a:ext cx="4370809" cy="5085183"/>
          </a:xfrm>
          <a:solidFill>
            <a:schemeClr val="bg1">
              <a:lumMod val="85000"/>
            </a:schemeClr>
          </a:solidFill>
          <a:ln w="57150">
            <a:solidFill>
              <a:srgbClr val="3C1A56"/>
            </a:solidFill>
          </a:ln>
        </p:spPr>
        <p:txBody>
          <a:bodyPr>
            <a:normAutofit/>
          </a:bodyPr>
          <a:lstStyle/>
          <a:p>
            <a:pPr algn="ctr"/>
            <a:r>
              <a:rPr lang="en-US" sz="2000" b="1" u="sng" dirty="0">
                <a:solidFill>
                  <a:srgbClr val="3C1A56"/>
                </a:solidFill>
                <a:latin typeface="Abadi" panose="020B0604020104020204" pitchFamily="34" charset="0"/>
              </a:rPr>
              <a:t>WHY THIS IS EXPLOITATION</a:t>
            </a:r>
          </a:p>
          <a:p>
            <a:r>
              <a:rPr lang="en-US" sz="2000" dirty="0">
                <a:solidFill>
                  <a:srgbClr val="3C1A56"/>
                </a:solidFill>
                <a:latin typeface="Abadi" panose="020B0604020104020204" pitchFamily="34" charset="0"/>
              </a:rPr>
              <a:t>Maintaining control over an individual's digital payment account creates unlimited opportunities for exploitation. CashApp, Zelle,Venmo, Paypal and similar services offer minimal oversight, instant transfers, and limited recovery options for unauthorized transactions.</a:t>
            </a:r>
          </a:p>
          <a:p>
            <a:endParaRPr lang="en-US" sz="2000" dirty="0">
              <a:solidFill>
                <a:srgbClr val="3C1A56"/>
              </a:solidFill>
              <a:latin typeface="Abadi" panose="020B0604020104020204" pitchFamily="34" charset="0"/>
            </a:endParaRPr>
          </a:p>
          <a:p>
            <a:pPr algn="ctr"/>
            <a:r>
              <a:rPr lang="en-US" sz="2000" b="1" u="sng" dirty="0">
                <a:solidFill>
                  <a:srgbClr val="3C1A56"/>
                </a:solidFill>
                <a:latin typeface="Abadi" panose="020B0604020104020204" pitchFamily="34" charset="0"/>
              </a:rPr>
              <a:t>THE PROBLEM</a:t>
            </a:r>
          </a:p>
          <a:p>
            <a:r>
              <a:rPr lang="en-US" sz="2000" dirty="0">
                <a:solidFill>
                  <a:srgbClr val="3C1A56"/>
                </a:solidFill>
                <a:latin typeface="Abadi" panose="020B0604020104020204" pitchFamily="34" charset="0"/>
              </a:rPr>
              <a:t>Staff should NEVER retain exclusive login credentials for individuals' personal financial accounts. This scenario isn't "helping"—it's controlling the individual's money.</a:t>
            </a:r>
          </a:p>
        </p:txBody>
      </p:sp>
      <p:sp>
        <p:nvSpPr>
          <p:cNvPr id="6" name="Content Placeholder 5">
            <a:extLst>
              <a:ext uri="{FF2B5EF4-FFF2-40B4-BE49-F238E27FC236}">
                <a16:creationId xmlns:a16="http://schemas.microsoft.com/office/drawing/2014/main" id="{6D75CAD2-56AE-C6BC-F47B-73647E1B31ED}"/>
              </a:ext>
            </a:extLst>
          </p:cNvPr>
          <p:cNvSpPr>
            <a:spLocks noGrp="1"/>
          </p:cNvSpPr>
          <p:nvPr>
            <p:ph idx="1"/>
          </p:nvPr>
        </p:nvSpPr>
        <p:spPr>
          <a:xfrm>
            <a:off x="5358580" y="1408922"/>
            <a:ext cx="5884807" cy="5085183"/>
          </a:xfrm>
          <a:solidFill>
            <a:schemeClr val="bg2">
              <a:lumMod val="90000"/>
            </a:schemeClr>
          </a:solidFill>
          <a:ln w="57150">
            <a:solidFill>
              <a:srgbClr val="3C1A56"/>
            </a:solidFill>
          </a:ln>
        </p:spPr>
        <p:txBody>
          <a:bodyPr>
            <a:normAutofit fontScale="40000" lnSpcReduction="20000"/>
          </a:bodyPr>
          <a:lstStyle/>
          <a:p>
            <a:pPr marL="0" indent="0" algn="ctr">
              <a:buNone/>
            </a:pPr>
            <a:endParaRPr lang="en-US" sz="4200" b="1" u="sng" dirty="0">
              <a:solidFill>
                <a:srgbClr val="3C1A56"/>
              </a:solidFill>
              <a:latin typeface="Abadi" panose="020B0604020104020204" pitchFamily="34" charset="0"/>
            </a:endParaRPr>
          </a:p>
          <a:p>
            <a:pPr marL="0" indent="0" algn="ctr">
              <a:buNone/>
            </a:pPr>
            <a:r>
              <a:rPr lang="en-US" sz="4200" b="1" u="sng" dirty="0">
                <a:solidFill>
                  <a:srgbClr val="3C1A56"/>
                </a:solidFill>
                <a:latin typeface="Abadi" panose="020B0604020104020204" pitchFamily="34" charset="0"/>
              </a:rPr>
              <a:t>ROOT CAUSES</a:t>
            </a:r>
          </a:p>
          <a:p>
            <a:pPr>
              <a:buFontTx/>
              <a:buChar char="-"/>
            </a:pPr>
            <a:r>
              <a:rPr lang="en-US" sz="4200" dirty="0">
                <a:solidFill>
                  <a:srgbClr val="3C1A56"/>
                </a:solidFill>
                <a:latin typeface="Abadi" panose="020B0604020104020204" pitchFamily="34" charset="0"/>
              </a:rPr>
              <a:t>Staff confuse "helping" with "controlling"- Lack of training on digital exploitation risks</a:t>
            </a:r>
          </a:p>
          <a:p>
            <a:pPr>
              <a:buFontTx/>
              <a:buChar char="-"/>
            </a:pPr>
            <a:r>
              <a:rPr lang="en-US" sz="4200" dirty="0">
                <a:solidFill>
                  <a:srgbClr val="3C1A56"/>
                </a:solidFill>
                <a:latin typeface="Abadi" panose="020B0604020104020204" pitchFamily="34" charset="0"/>
              </a:rPr>
              <a:t>No policies addressing modern payment apps and technology</a:t>
            </a:r>
          </a:p>
          <a:p>
            <a:pPr>
              <a:buFontTx/>
              <a:buChar char="-"/>
            </a:pPr>
            <a:r>
              <a:rPr lang="en-US" sz="4200" dirty="0">
                <a:solidFill>
                  <a:srgbClr val="3C1A56"/>
                </a:solidFill>
                <a:latin typeface="Abadi" panose="020B0604020104020204" pitchFamily="34" charset="0"/>
              </a:rPr>
              <a:t>Convenience prioritized over individual rights and security</a:t>
            </a:r>
          </a:p>
          <a:p>
            <a:pPr marL="0" indent="0">
              <a:buNone/>
            </a:pPr>
            <a:r>
              <a:rPr lang="en-US" sz="4200" dirty="0">
                <a:solidFill>
                  <a:srgbClr val="3C1A56"/>
                </a:solidFill>
                <a:latin typeface="Abadi" panose="020B0604020104020204" pitchFamily="34" charset="0"/>
              </a:rPr>
              <a:t>-   Absence of monitoring for digital transactions</a:t>
            </a:r>
          </a:p>
          <a:p>
            <a:pPr marL="0" indent="0" algn="just">
              <a:buNone/>
            </a:pPr>
            <a:endParaRPr lang="en-US" sz="4500" dirty="0">
              <a:solidFill>
                <a:srgbClr val="3C1A56"/>
              </a:solidFill>
              <a:latin typeface="Abadi" panose="020B0604020104020204" pitchFamily="34" charset="0"/>
            </a:endParaRPr>
          </a:p>
          <a:p>
            <a:pPr marL="0" indent="0" algn="ctr">
              <a:buNone/>
            </a:pPr>
            <a:r>
              <a:rPr lang="en-US" sz="4500" b="1" u="sng" dirty="0">
                <a:solidFill>
                  <a:srgbClr val="3C1A56"/>
                </a:solidFill>
                <a:latin typeface="Abadi" panose="020B0604020104020204" pitchFamily="34" charset="0"/>
              </a:rPr>
              <a:t>WHAT COULD HAPPEN</a:t>
            </a:r>
          </a:p>
          <a:p>
            <a:pPr algn="just">
              <a:buFontTx/>
              <a:buChar char="-"/>
            </a:pPr>
            <a:r>
              <a:rPr lang="en-US" sz="4200" dirty="0">
                <a:solidFill>
                  <a:srgbClr val="3C1A56"/>
                </a:solidFill>
                <a:latin typeface="Abadi" panose="020B0604020104020204" pitchFamily="34" charset="0"/>
              </a:rPr>
              <a:t>Unauthorized transfers to staff or others</a:t>
            </a:r>
          </a:p>
          <a:p>
            <a:pPr algn="just">
              <a:buFontTx/>
              <a:buChar char="-"/>
            </a:pPr>
            <a:r>
              <a:rPr lang="en-US" sz="4200" dirty="0">
                <a:solidFill>
                  <a:srgbClr val="3C1A56"/>
                </a:solidFill>
                <a:latin typeface="Abadi" panose="020B0604020104020204" pitchFamily="34" charset="0"/>
              </a:rPr>
              <a:t>Subscription services signed up for staff benefit</a:t>
            </a:r>
          </a:p>
          <a:p>
            <a:pPr algn="just">
              <a:buFontTx/>
              <a:buChar char="-"/>
            </a:pPr>
            <a:r>
              <a:rPr lang="en-US" sz="4200" dirty="0">
                <a:solidFill>
                  <a:srgbClr val="3C1A56"/>
                </a:solidFill>
                <a:latin typeface="Abadi" panose="020B0604020104020204" pitchFamily="34" charset="0"/>
              </a:rPr>
              <a:t>Individual's funds depleted without their knowledge</a:t>
            </a:r>
          </a:p>
          <a:p>
            <a:pPr marL="0" indent="0" algn="just">
              <a:buNone/>
            </a:pPr>
            <a:r>
              <a:rPr lang="en-US" sz="4200" dirty="0">
                <a:solidFill>
                  <a:srgbClr val="3C1A56"/>
                </a:solidFill>
                <a:latin typeface="Abadi" panose="020B0604020104020204" pitchFamily="34" charset="0"/>
              </a:rPr>
              <a:t>-  No paper trail or accountability for transactions</a:t>
            </a:r>
          </a:p>
          <a:p>
            <a:pPr marL="233363" indent="-233363" algn="just">
              <a:buNone/>
            </a:pPr>
            <a:r>
              <a:rPr lang="en-US" sz="4200" dirty="0">
                <a:solidFill>
                  <a:srgbClr val="3C1A56"/>
                </a:solidFill>
                <a:latin typeface="Abadi" panose="020B0604020104020204" pitchFamily="34" charset="0"/>
              </a:rPr>
              <a:t>- Individual has no way to monitor or control their own money</a:t>
            </a:r>
          </a:p>
        </p:txBody>
      </p:sp>
    </p:spTree>
    <p:extLst>
      <p:ext uri="{BB962C8B-B14F-4D97-AF65-F5344CB8AC3E}">
        <p14:creationId xmlns:p14="http://schemas.microsoft.com/office/powerpoint/2010/main" val="2463944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106" y="275025"/>
            <a:ext cx="10831068" cy="688258"/>
          </a:xfrm>
          <a:solidFill>
            <a:schemeClr val="bg1">
              <a:lumMod val="65000"/>
            </a:schemeClr>
          </a:solidFill>
          <a:ln w="38100">
            <a:solidFill>
              <a:srgbClr val="3C1A56"/>
            </a:solidFill>
          </a:ln>
        </p:spPr>
        <p:txBody>
          <a:bodyPr>
            <a:noAutofit/>
          </a:bodyPr>
          <a:lstStyle/>
          <a:p>
            <a:pPr algn="ctr"/>
            <a:r>
              <a:rPr lang="en-US" sz="3600" dirty="0">
                <a:solidFill>
                  <a:srgbClr val="3C1A56"/>
                </a:solidFill>
                <a:latin typeface="Abadi" panose="020B0604020104020204" pitchFamily="34" charset="0"/>
              </a:rPr>
              <a:t>DIGITAL SAFETY SOLUTIONS</a:t>
            </a:r>
            <a:endParaRPr lang="en-US" sz="3600" b="1" dirty="0">
              <a:solidFill>
                <a:srgbClr val="3C1A56"/>
              </a:solidFill>
              <a:latin typeface="Abadi" panose="020B0604020104020204" pitchFamily="34" charset="0"/>
            </a:endParaRPr>
          </a:p>
        </p:txBody>
      </p:sp>
      <p:sp>
        <p:nvSpPr>
          <p:cNvPr id="3" name="Content Placeholder 2"/>
          <p:cNvSpPr>
            <a:spLocks noGrp="1"/>
          </p:cNvSpPr>
          <p:nvPr>
            <p:ph sz="half" idx="1"/>
          </p:nvPr>
        </p:nvSpPr>
        <p:spPr>
          <a:xfrm>
            <a:off x="414106" y="1530221"/>
            <a:ext cx="4688626" cy="4404048"/>
          </a:xfrm>
          <a:solidFill>
            <a:srgbClr val="3C1A56"/>
          </a:solidFill>
          <a:ln w="76200">
            <a:solidFill>
              <a:schemeClr val="tx1"/>
            </a:solidFill>
          </a:ln>
        </p:spPr>
        <p:txBody>
          <a:bodyPr>
            <a:noAutofit/>
          </a:bodyPr>
          <a:lstStyle/>
          <a:p>
            <a:pPr marL="0" indent="0" algn="ctr">
              <a:buNone/>
            </a:pPr>
            <a:r>
              <a:rPr lang="en-US" sz="1800" b="1" u="sng" dirty="0">
                <a:solidFill>
                  <a:schemeClr val="bg1"/>
                </a:solidFill>
                <a:latin typeface="Abadi" panose="020B0604020104020204" pitchFamily="34" charset="0"/>
              </a:rPr>
              <a:t>SUGGESTED IMMEDIATE ACTIONS</a:t>
            </a:r>
          </a:p>
          <a:p>
            <a:pPr marL="0" indent="0">
              <a:buNone/>
            </a:pPr>
            <a:r>
              <a:rPr lang="en-US" sz="1800" dirty="0">
                <a:solidFill>
                  <a:schemeClr val="bg1"/>
                </a:solidFill>
                <a:latin typeface="Abadi" panose="020B0604020104020204" pitchFamily="34" charset="0"/>
              </a:rPr>
              <a:t>✓ Change all passwords immediately—give individual exclusive access</a:t>
            </a:r>
          </a:p>
          <a:p>
            <a:pPr marL="0" indent="0">
              <a:buNone/>
            </a:pPr>
            <a:r>
              <a:rPr lang="en-US" sz="1800" dirty="0">
                <a:solidFill>
                  <a:schemeClr val="bg1"/>
                </a:solidFill>
                <a:latin typeface="Abadi" panose="020B0604020104020204" pitchFamily="34" charset="0"/>
              </a:rPr>
              <a:t>✓ Review all transactions for past 6 months for unauthorized activity</a:t>
            </a:r>
          </a:p>
          <a:p>
            <a:pPr marL="0" indent="0">
              <a:buNone/>
            </a:pPr>
            <a:r>
              <a:rPr lang="en-US" sz="1800" dirty="0">
                <a:solidFill>
                  <a:schemeClr val="bg1"/>
                </a:solidFill>
                <a:latin typeface="Abadi" panose="020B0604020104020204" pitchFamily="34" charset="0"/>
              </a:rPr>
              <a:t>✓ Remove staff from any digital accounts where they have login access</a:t>
            </a:r>
          </a:p>
          <a:p>
            <a:pPr marL="0" indent="0">
              <a:buNone/>
            </a:pPr>
            <a:r>
              <a:rPr lang="en-US" sz="1800" dirty="0">
                <a:solidFill>
                  <a:schemeClr val="bg1"/>
                </a:solidFill>
                <a:latin typeface="Abadi" panose="020B0604020104020204" pitchFamily="34" charset="0"/>
              </a:rPr>
              <a:t>✓ Report suspected unauthorized transactions to platform and authorities</a:t>
            </a:r>
          </a:p>
          <a:p>
            <a:pPr marL="0" indent="0">
              <a:buNone/>
            </a:pPr>
            <a:r>
              <a:rPr lang="en-US" sz="1800" dirty="0">
                <a:solidFill>
                  <a:schemeClr val="bg1"/>
                </a:solidFill>
                <a:latin typeface="Abadi" panose="020B0604020104020204" pitchFamily="34" charset="0"/>
              </a:rPr>
              <a:t>✓ Provide individual with password manager or secure password storage</a:t>
            </a:r>
          </a:p>
        </p:txBody>
      </p:sp>
      <p:sp>
        <p:nvSpPr>
          <p:cNvPr id="4" name="Content Placeholder 3"/>
          <p:cNvSpPr>
            <a:spLocks noGrp="1"/>
          </p:cNvSpPr>
          <p:nvPr>
            <p:ph sz="half" idx="2"/>
          </p:nvPr>
        </p:nvSpPr>
        <p:spPr>
          <a:xfrm>
            <a:off x="6429982" y="1530221"/>
            <a:ext cx="4815192" cy="4500928"/>
          </a:xfrm>
          <a:solidFill>
            <a:srgbClr val="3C1A56"/>
          </a:solidFill>
        </p:spPr>
        <p:txBody>
          <a:bodyPr>
            <a:noAutofit/>
          </a:bodyPr>
          <a:lstStyle/>
          <a:p>
            <a:pPr marL="0" indent="0" algn="ctr">
              <a:buNone/>
            </a:pPr>
            <a:r>
              <a:rPr lang="en-US" sz="1800" b="1" u="sng" dirty="0">
                <a:solidFill>
                  <a:schemeClr val="bg1"/>
                </a:solidFill>
                <a:latin typeface="Abadi" panose="020B0604020104020204" pitchFamily="34" charset="0"/>
              </a:rPr>
              <a:t>SYSTEMIC PREVENTION CONSIDERATIONS</a:t>
            </a:r>
          </a:p>
          <a:p>
            <a:pPr marL="288925" indent="-288925">
              <a:buNone/>
            </a:pPr>
            <a:r>
              <a:rPr lang="en-US" sz="1800" dirty="0">
                <a:solidFill>
                  <a:schemeClr val="bg1"/>
                </a:solidFill>
                <a:latin typeface="Abadi" panose="020B0604020104020204" pitchFamily="34" charset="0"/>
              </a:rPr>
              <a:t>✓ Clear technology boundary policy: Staff never retain login credentials</a:t>
            </a:r>
          </a:p>
          <a:p>
            <a:pPr marL="288925" indent="-288925">
              <a:buNone/>
            </a:pPr>
            <a:r>
              <a:rPr lang="en-US" sz="1800" dirty="0">
                <a:solidFill>
                  <a:schemeClr val="bg1"/>
                </a:solidFill>
                <a:latin typeface="Abadi" panose="020B0604020104020204" pitchFamily="34" charset="0"/>
              </a:rPr>
              <a:t>✓ Digital literacy training: Teach individuals to manage their own accounts safely</a:t>
            </a:r>
          </a:p>
          <a:p>
            <a:pPr marL="288925" indent="-288925">
              <a:buNone/>
            </a:pPr>
            <a:r>
              <a:rPr lang="en-US" sz="1800" dirty="0">
                <a:solidFill>
                  <a:schemeClr val="bg1"/>
                </a:solidFill>
                <a:latin typeface="Abadi" panose="020B0604020104020204" pitchFamily="34" charset="0"/>
              </a:rPr>
              <a:t>✓ Monitored assistance model: Staff help while individual maintains control</a:t>
            </a:r>
          </a:p>
          <a:p>
            <a:pPr marL="288925" indent="-288925">
              <a:buNone/>
            </a:pPr>
            <a:r>
              <a:rPr lang="en-US" sz="1800" dirty="0">
                <a:solidFill>
                  <a:schemeClr val="bg1"/>
                </a:solidFill>
                <a:latin typeface="Abadi" panose="020B0604020104020204" pitchFamily="34" charset="0"/>
              </a:rPr>
              <a:t>✓ Regular digital account audits as part of financial reviews</a:t>
            </a:r>
          </a:p>
          <a:p>
            <a:pPr marL="288925" indent="-288925">
              <a:buNone/>
            </a:pPr>
            <a:r>
              <a:rPr lang="en-US" sz="1800" dirty="0">
                <a:solidFill>
                  <a:schemeClr val="bg1"/>
                </a:solidFill>
                <a:latin typeface="Abadi" panose="020B0604020104020204" pitchFamily="34" charset="0"/>
              </a:rPr>
              <a:t>✓ Two-factor authentication on all financial accounts</a:t>
            </a:r>
          </a:p>
          <a:p>
            <a:pPr marL="288925" indent="-288925">
              <a:buNone/>
            </a:pPr>
            <a:r>
              <a:rPr lang="en-US" sz="1800" dirty="0">
                <a:solidFill>
                  <a:schemeClr val="bg1"/>
                </a:solidFill>
                <a:latin typeface="Abadi" panose="020B0604020104020204" pitchFamily="34" charset="0"/>
              </a:rPr>
              <a:t>✓ Staff training on recognizing and preventing digital exploitation</a:t>
            </a:r>
          </a:p>
        </p:txBody>
      </p:sp>
      <p:sp>
        <p:nvSpPr>
          <p:cNvPr id="5" name="Rectangle 1"/>
          <p:cNvSpPr>
            <a:spLocks noChangeArrowheads="1"/>
          </p:cNvSpPr>
          <p:nvPr/>
        </p:nvSpPr>
        <p:spPr bwMode="auto">
          <a:xfrm>
            <a:off x="1308846" y="219044"/>
            <a:ext cx="108831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291E3B"/>
                </a:solidFill>
                <a:effectLst/>
                <a:latin typeface="Archivo"/>
              </a:rPr>
              <a:t>  </a:t>
            </a:r>
          </a:p>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291E3B"/>
                </a:solidFill>
                <a:effectLst/>
                <a:latin typeface="Archivo"/>
              </a:rPr>
              <a:t>  </a:t>
            </a:r>
            <a:endParaRPr kumimoji="0" lang="en-US" altLang="en-US" sz="35100" b="0" i="0" u="none" strike="noStrike" cap="none" normalizeH="0" baseline="0" dirty="0">
              <a:ln>
                <a:noFill/>
              </a:ln>
              <a:solidFill>
                <a:srgbClr val="291E3B"/>
              </a:solidFill>
              <a:effectLst/>
              <a:latin typeface="Archivo"/>
            </a:endParaRPr>
          </a:p>
        </p:txBody>
      </p:sp>
    </p:spTree>
    <p:extLst>
      <p:ext uri="{BB962C8B-B14F-4D97-AF65-F5344CB8AC3E}">
        <p14:creationId xmlns:p14="http://schemas.microsoft.com/office/powerpoint/2010/main" val="1491924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159" y="275302"/>
            <a:ext cx="10758229" cy="757085"/>
          </a:xfrm>
          <a:solidFill>
            <a:srgbClr val="CCCCFF">
              <a:alpha val="61961"/>
            </a:srgbClr>
          </a:solidFill>
          <a:ln w="57150">
            <a:solidFill>
              <a:schemeClr val="tx1"/>
            </a:solidFill>
          </a:ln>
        </p:spPr>
        <p:txBody>
          <a:bodyPr>
            <a:normAutofit/>
          </a:bodyPr>
          <a:lstStyle/>
          <a:p>
            <a:pPr algn="ctr"/>
            <a:r>
              <a:rPr lang="en-US" dirty="0">
                <a:solidFill>
                  <a:srgbClr val="7030A0"/>
                </a:solidFill>
                <a:latin typeface="Arial" panose="020B0604020202020204" pitchFamily="34" charset="0"/>
                <a:cs typeface="Arial" panose="020B0604020202020204" pitchFamily="34" charset="0"/>
              </a:rPr>
              <a:t>SCENARIO 4 OF 5: SECURITY FAILURES</a:t>
            </a:r>
          </a:p>
        </p:txBody>
      </p:sp>
      <p:sp>
        <p:nvSpPr>
          <p:cNvPr id="3" name="Content Placeholder 2"/>
          <p:cNvSpPr>
            <a:spLocks noGrp="1"/>
          </p:cNvSpPr>
          <p:nvPr>
            <p:ph idx="1"/>
          </p:nvPr>
        </p:nvSpPr>
        <p:spPr>
          <a:xfrm>
            <a:off x="6721812" y="1630681"/>
            <a:ext cx="4633575" cy="3009413"/>
          </a:xfrm>
          <a:solidFill>
            <a:srgbClr val="3C1A56"/>
          </a:solidFill>
          <a:ln w="57150">
            <a:solidFill>
              <a:schemeClr val="bg2">
                <a:lumMod val="75000"/>
              </a:schemeClr>
            </a:solidFill>
          </a:ln>
        </p:spPr>
        <p:txBody>
          <a:bodyPr>
            <a:normAutofit/>
          </a:bodyPr>
          <a:lstStyle/>
          <a:p>
            <a:pPr marL="0" indent="0" algn="ctr">
              <a:buNone/>
            </a:pPr>
            <a:endParaRPr lang="en-US" sz="1800" dirty="0">
              <a:solidFill>
                <a:schemeClr val="bg1"/>
              </a:solidFill>
            </a:endParaRPr>
          </a:p>
          <a:p>
            <a:pPr marL="0" indent="0" algn="ctr">
              <a:buNone/>
            </a:pPr>
            <a:r>
              <a:rPr lang="en-US" sz="1800" dirty="0">
                <a:solidFill>
                  <a:schemeClr val="bg1"/>
                </a:solidFill>
                <a:latin typeface="Abadi" panose="020B0604020104020204" pitchFamily="34" charset="0"/>
              </a:rPr>
              <a:t>IS THIS A RED FLAG?</a:t>
            </a:r>
          </a:p>
          <a:p>
            <a:pPr marL="0" indent="0" algn="ctr">
              <a:buNone/>
            </a:pPr>
            <a:endParaRPr lang="en-US" sz="1800" dirty="0">
              <a:solidFill>
                <a:schemeClr val="bg1"/>
              </a:solidFill>
              <a:latin typeface="Abadi" panose="020B0604020104020204" pitchFamily="34" charset="0"/>
            </a:endParaRPr>
          </a:p>
          <a:p>
            <a:pPr marL="0" indent="0">
              <a:buNone/>
            </a:pPr>
            <a:r>
              <a:rPr lang="en-US" sz="1800" dirty="0">
                <a:solidFill>
                  <a:schemeClr val="bg1"/>
                </a:solidFill>
                <a:latin typeface="Abadi" panose="020B0604020104020204" pitchFamily="34" charset="0"/>
              </a:rPr>
              <a:t>○ YES - This is concerning and should be addressed</a:t>
            </a:r>
          </a:p>
          <a:p>
            <a:pPr marL="0" indent="0">
              <a:buNone/>
            </a:pPr>
            <a:r>
              <a:rPr lang="en-US" sz="1800" dirty="0">
                <a:solidFill>
                  <a:schemeClr val="bg1"/>
                </a:solidFill>
                <a:latin typeface="Abadi" panose="020B0604020104020204" pitchFamily="34" charset="0"/>
              </a:rPr>
              <a:t>○ NO - This is acceptable with reasonable explanations</a:t>
            </a:r>
          </a:p>
          <a:p>
            <a:pPr marL="0" indent="0">
              <a:buNone/>
            </a:pPr>
            <a:r>
              <a:rPr lang="en-US" sz="1800" dirty="0">
                <a:solidFill>
                  <a:schemeClr val="bg1"/>
                </a:solidFill>
                <a:latin typeface="Abadi" panose="020B0604020104020204" pitchFamily="34" charset="0"/>
              </a:rPr>
              <a:t>Make your choice before continuing to the next slide.</a:t>
            </a:r>
          </a:p>
          <a:p>
            <a:pPr marL="0" indent="0" algn="ctr">
              <a:buNone/>
            </a:pPr>
            <a:endParaRPr lang="en-US" sz="1800" dirty="0">
              <a:solidFill>
                <a:schemeClr val="bg1"/>
              </a:solidFill>
              <a:latin typeface="Abadi" panose="020B0604020104020204" pitchFamily="34" charset="0"/>
            </a:endParaRPr>
          </a:p>
          <a:p>
            <a:endParaRPr lang="en-US" dirty="0"/>
          </a:p>
        </p:txBody>
      </p:sp>
      <p:sp>
        <p:nvSpPr>
          <p:cNvPr id="4" name="Text Placeholder 3"/>
          <p:cNvSpPr>
            <a:spLocks noGrp="1"/>
          </p:cNvSpPr>
          <p:nvPr>
            <p:ph type="body" sz="half" idx="2"/>
          </p:nvPr>
        </p:nvSpPr>
        <p:spPr>
          <a:xfrm>
            <a:off x="597158" y="1556426"/>
            <a:ext cx="5910645" cy="4897713"/>
          </a:xfrm>
          <a:solidFill>
            <a:schemeClr val="bg1">
              <a:lumMod val="85000"/>
            </a:schemeClr>
          </a:solidFill>
          <a:ln w="57150">
            <a:solidFill>
              <a:schemeClr val="tx1"/>
            </a:solidFill>
          </a:ln>
        </p:spPr>
        <p:txBody>
          <a:bodyPr>
            <a:normAutofit fontScale="92500"/>
          </a:bodyPr>
          <a:lstStyle/>
          <a:p>
            <a:pPr algn="ctr"/>
            <a:endParaRPr lang="en-US" sz="2400" b="1" dirty="0">
              <a:latin typeface="Abadi" panose="020B0604020104020204" pitchFamily="34" charset="0"/>
            </a:endParaRPr>
          </a:p>
          <a:p>
            <a:pPr algn="ctr"/>
            <a:r>
              <a:rPr lang="en-US" sz="2400" b="1" u="sng" dirty="0">
                <a:latin typeface="Abadi" panose="020B0604020104020204" pitchFamily="34" charset="0"/>
              </a:rPr>
              <a:t>THE SITUATION</a:t>
            </a:r>
          </a:p>
          <a:p>
            <a:endParaRPr lang="en-US" b="1" dirty="0">
              <a:latin typeface="Abadi" panose="020B0604020104020204" pitchFamily="34" charset="0"/>
            </a:endParaRPr>
          </a:p>
          <a:p>
            <a:r>
              <a:rPr lang="en-US" sz="2400" dirty="0">
                <a:latin typeface="Abadi" panose="020B0604020104020204" pitchFamily="34" charset="0"/>
              </a:rPr>
              <a:t>The safe in the residential home is consistently left unlocked during day shifts because staff say "we're always going in and out of it, so it's easier this way." </a:t>
            </a:r>
          </a:p>
          <a:p>
            <a:r>
              <a:rPr lang="en-US" sz="2400" dirty="0">
                <a:latin typeface="Abadi" panose="020B0604020104020204" pitchFamily="34" charset="0"/>
              </a:rPr>
              <a:t>Multiple staff members have keys and access. </a:t>
            </a:r>
          </a:p>
          <a:p>
            <a:r>
              <a:rPr lang="en-US" sz="2400" dirty="0">
                <a:latin typeface="Abadi" panose="020B0604020104020204" pitchFamily="34" charset="0"/>
              </a:rPr>
              <a:t>There is no log of who opens the safe, when, or for what purpose. </a:t>
            </a:r>
          </a:p>
          <a:p>
            <a:r>
              <a:rPr lang="en-US" sz="2400" dirty="0">
                <a:latin typeface="Abadi" panose="020B0604020104020204" pitchFamily="34" charset="0"/>
              </a:rPr>
              <a:t>When the supervisor notices the unlocked safe, staff respond "Don't worry, we're all here watching it" or "We'll lock it before we leave."</a:t>
            </a:r>
            <a:endParaRPr lang="en-US" b="1" dirty="0">
              <a:latin typeface="Abadi" panose="020B0604020104020204" pitchFamily="34" charset="0"/>
            </a:endParaRPr>
          </a:p>
        </p:txBody>
      </p:sp>
      <p:pic>
        <p:nvPicPr>
          <p:cNvPr id="8" name="Picture 7">
            <a:extLst>
              <a:ext uri="{FF2B5EF4-FFF2-40B4-BE49-F238E27FC236}">
                <a16:creationId xmlns:a16="http://schemas.microsoft.com/office/drawing/2014/main" id="{9CF93F07-5FE9-4A61-FA5C-1B1D0C1DE11D}"/>
              </a:ext>
            </a:extLst>
          </p:cNvPr>
          <p:cNvPicPr>
            <a:picLocks noChangeAspect="1"/>
          </p:cNvPicPr>
          <p:nvPr/>
        </p:nvPicPr>
        <p:blipFill>
          <a:blip r:embed="rId2">
            <a:alphaModFix amt="85000"/>
            <a:extLst>
              <a:ext uri="{BEBA8EAE-BF5A-486C-A8C5-ECC9F3942E4B}">
                <a14:imgProps xmlns:a14="http://schemas.microsoft.com/office/drawing/2010/main">
                  <a14:imgLayer r:embed="rId3">
                    <a14:imgEffect>
                      <a14:backgroundRemoval t="0" b="89918" l="1671" r="89976">
                        <a14:foregroundMark x1="10979" y1="69210" x2="11217" y2="11717"/>
                        <a14:foregroundMark x1="11217" y1="11717" x2="6921" y2="49864"/>
                        <a14:foregroundMark x1="6921" y1="49864" x2="9069" y2="27520"/>
                        <a14:foregroundMark x1="9069" y1="27520" x2="7637" y2="53678"/>
                        <a14:foregroundMark x1="7637" y1="53678" x2="3341" y2="17711"/>
                        <a14:foregroundMark x1="3341" y1="17711" x2="5251" y2="45504"/>
                        <a14:foregroundMark x1="5251" y1="45504" x2="3580" y2="8174"/>
                        <a14:foregroundMark x1="3580" y1="8174" x2="13842" y2="56948"/>
                        <a14:foregroundMark x1="13842" y1="56948" x2="12172" y2="70572"/>
                        <a14:foregroundMark x1="12172" y1="70572" x2="1671" y2="51499"/>
                        <a14:foregroundMark x1="1671" y1="51499" x2="11217" y2="26703"/>
                        <a14:foregroundMark x1="11217" y1="26703" x2="20048" y2="16894"/>
                        <a14:foregroundMark x1="20048" y1="16894" x2="35322" y2="14441"/>
                        <a14:foregroundMark x1="35322" y1="14441" x2="58473" y2="14986"/>
                        <a14:foregroundMark x1="58473" y1="14986" x2="21718" y2="14441"/>
                        <a14:foregroundMark x1="21718" y1="14441" x2="53699" y2="14169"/>
                        <a14:foregroundMark x1="53699" y1="14169" x2="13126" y2="17439"/>
                        <a14:foregroundMark x1="13126" y1="17439" x2="42005" y2="16349"/>
                        <a14:foregroundMark x1="42005" y1="16349" x2="9547" y2="9264"/>
                        <a14:foregroundMark x1="9547" y1="9264" x2="37232" y2="9537"/>
                        <a14:foregroundMark x1="37232" y1="9537" x2="11695" y2="10354"/>
                        <a14:foregroundMark x1="11695" y1="10354" x2="32321" y2="5499"/>
                        <a14:foregroundMark x1="34845" y1="4905" x2="48687" y2="4905"/>
                        <a14:foregroundMark x1="49020" y1="5062" x2="62530" y2="11444"/>
                        <a14:foregroundMark x1="62530" y1="11444" x2="57622" y2="5251"/>
                        <a14:foregroundMark x1="78043" y1="40872" x2="80668" y2="40327"/>
                        <a14:foregroundMark x1="82578" y1="46594" x2="81146" y2="47139"/>
                        <a14:foregroundMark x1="81862" y1="63760" x2="81862" y2="63760"/>
                        <a14:foregroundMark x1="82339" y1="78474" x2="82339" y2="78474"/>
                        <a14:foregroundMark x1="82339" y1="62398" x2="82339" y2="62398"/>
                        <a14:foregroundMark x1="16706" y1="38965" x2="34606" y2="36240"/>
                        <a14:foregroundMark x1="34606" y1="36240" x2="59666" y2="36785"/>
                        <a14:foregroundMark x1="19570" y1="30518" x2="20525" y2="32153"/>
                        <a14:foregroundMark x1="21241" y1="35422" x2="34129" y2="35150"/>
                        <a14:backgroundMark x1="239" y1="1090" x2="15752" y2="1907"/>
                        <a14:backgroundMark x1="15752" y1="1907" x2="42959" y2="0"/>
                        <a14:backgroundMark x1="42959" y1="0" x2="67780" y2="545"/>
                        <a14:backgroundMark x1="67780" y1="545" x2="98807" y2="0"/>
                        <a14:backgroundMark x1="98807" y1="0" x2="98329" y2="272"/>
                        <a14:backgroundMark x1="0" y1="1090" x2="5012" y2="0"/>
                      </a14:backgroundRemoval>
                    </a14:imgEffect>
                  </a14:imgLayer>
                </a14:imgProps>
              </a:ext>
            </a:extLst>
          </a:blip>
          <a:stretch>
            <a:fillRect/>
          </a:stretch>
        </p:blipFill>
        <p:spPr>
          <a:xfrm>
            <a:off x="8550017" y="4516561"/>
            <a:ext cx="3990975" cy="2851928"/>
          </a:xfrm>
          <a:prstGeom prst="rect">
            <a:avLst/>
          </a:prstGeom>
          <a:ln>
            <a:noFill/>
          </a:ln>
          <a:effectLst>
            <a:softEdge rad="112500"/>
          </a:effectLst>
        </p:spPr>
      </p:pic>
    </p:spTree>
    <p:extLst>
      <p:ext uri="{BB962C8B-B14F-4D97-AF65-F5344CB8AC3E}">
        <p14:creationId xmlns:p14="http://schemas.microsoft.com/office/powerpoint/2010/main" val="1119438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216" y="363895"/>
            <a:ext cx="11252719" cy="658660"/>
          </a:xfrm>
          <a:solidFill>
            <a:schemeClr val="accent2">
              <a:lumMod val="20000"/>
              <a:lumOff val="80000"/>
            </a:schemeClr>
          </a:solidFill>
          <a:ln w="38100">
            <a:solidFill>
              <a:srgbClr val="3C1A56"/>
            </a:solidFill>
          </a:ln>
        </p:spPr>
        <p:txBody>
          <a:bodyPr>
            <a:normAutofit/>
          </a:bodyPr>
          <a:lstStyle/>
          <a:p>
            <a:pPr algn="ctr"/>
            <a:r>
              <a:rPr lang="en-US" sz="3600" dirty="0">
                <a:solidFill>
                  <a:srgbClr val="3C1A56"/>
                </a:solidFill>
                <a:latin typeface="Constantia" panose="02030602050306030303" pitchFamily="18" charset="0"/>
              </a:rPr>
              <a:t>YES - THIS IS A SERIOUS RED FLAG</a:t>
            </a:r>
          </a:p>
        </p:txBody>
      </p:sp>
      <p:sp>
        <p:nvSpPr>
          <p:cNvPr id="4" name="Text Placeholder 3"/>
          <p:cNvSpPr>
            <a:spLocks noGrp="1"/>
          </p:cNvSpPr>
          <p:nvPr>
            <p:ph type="body" sz="half" idx="2"/>
          </p:nvPr>
        </p:nvSpPr>
        <p:spPr>
          <a:xfrm>
            <a:off x="401216" y="1408922"/>
            <a:ext cx="4370809" cy="5085184"/>
          </a:xfrm>
          <a:solidFill>
            <a:schemeClr val="bg1">
              <a:lumMod val="85000"/>
            </a:schemeClr>
          </a:solidFill>
          <a:ln w="57150">
            <a:solidFill>
              <a:srgbClr val="3C1A56"/>
            </a:solidFill>
          </a:ln>
        </p:spPr>
        <p:txBody>
          <a:bodyPr>
            <a:normAutofit/>
          </a:bodyPr>
          <a:lstStyle/>
          <a:p>
            <a:pPr algn="ctr"/>
            <a:endParaRPr lang="en-US" sz="1800" b="1" u="sng" dirty="0">
              <a:solidFill>
                <a:srgbClr val="3C1A56"/>
              </a:solidFill>
              <a:latin typeface="Abadi" panose="020B0604020104020204" pitchFamily="34" charset="0"/>
            </a:endParaRPr>
          </a:p>
          <a:p>
            <a:pPr algn="ctr"/>
            <a:r>
              <a:rPr lang="en-US" sz="1800" b="1" u="sng" dirty="0">
                <a:solidFill>
                  <a:srgbClr val="3C1A56"/>
                </a:solidFill>
                <a:latin typeface="Abadi" panose="020B0604020104020204" pitchFamily="34" charset="0"/>
              </a:rPr>
              <a:t>WHY THIS IS AN EXPLOITATION RISK</a:t>
            </a:r>
            <a:endParaRPr lang="en-US" sz="1800" b="1" dirty="0">
              <a:solidFill>
                <a:srgbClr val="3C1A56"/>
              </a:solidFill>
              <a:latin typeface="Abadi" panose="020B0604020104020204" pitchFamily="34" charset="0"/>
            </a:endParaRPr>
          </a:p>
          <a:p>
            <a:pPr algn="just"/>
            <a:r>
              <a:rPr lang="en-US" sz="1800" dirty="0">
                <a:solidFill>
                  <a:srgbClr val="3C1A56"/>
                </a:solidFill>
                <a:latin typeface="Abadi" panose="020B0604020104020204" pitchFamily="34" charset="0"/>
              </a:rPr>
              <a:t>Consistently unlocked safes eliminate the primary security measure protecting individuals' funds and personal valuables. </a:t>
            </a:r>
          </a:p>
          <a:p>
            <a:pPr algn="just"/>
            <a:r>
              <a:rPr lang="en-US" sz="1800" dirty="0">
                <a:solidFill>
                  <a:srgbClr val="3C1A56"/>
                </a:solidFill>
                <a:latin typeface="Abadi" panose="020B0604020104020204" pitchFamily="34" charset="0"/>
              </a:rPr>
              <a:t>This isn't a minor convenience issue—it's a fundamental security failure. </a:t>
            </a:r>
          </a:p>
          <a:p>
            <a:pPr algn="ctr"/>
            <a:r>
              <a:rPr lang="en-US" sz="1800" b="1" u="sng" dirty="0">
                <a:solidFill>
                  <a:srgbClr val="3C1A56"/>
                </a:solidFill>
                <a:latin typeface="Abadi" panose="020B0604020104020204" pitchFamily="34" charset="0"/>
              </a:rPr>
              <a:t>THE PROBLEM</a:t>
            </a:r>
          </a:p>
          <a:p>
            <a:pPr algn="just"/>
            <a:r>
              <a:rPr lang="en-US" sz="1800" dirty="0">
                <a:solidFill>
                  <a:srgbClr val="3C1A56"/>
                </a:solidFill>
                <a:latin typeface="Abadi" panose="020B0604020104020204" pitchFamily="34" charset="0"/>
              </a:rPr>
              <a:t>"Everyone is watching" is not a security system. Staff may be distracted, in different rooms, or on breaks. Visitors, contractors, maintenance workers, or even other individuals could access unlocked funds without detection. Convenience should never override protection protocols.</a:t>
            </a:r>
          </a:p>
        </p:txBody>
      </p:sp>
      <p:sp>
        <p:nvSpPr>
          <p:cNvPr id="6" name="Content Placeholder 5">
            <a:extLst>
              <a:ext uri="{FF2B5EF4-FFF2-40B4-BE49-F238E27FC236}">
                <a16:creationId xmlns:a16="http://schemas.microsoft.com/office/drawing/2014/main" id="{6D75CAD2-56AE-C6BC-F47B-73647E1B31ED}"/>
              </a:ext>
            </a:extLst>
          </p:cNvPr>
          <p:cNvSpPr>
            <a:spLocks noGrp="1"/>
          </p:cNvSpPr>
          <p:nvPr>
            <p:ph idx="1"/>
          </p:nvPr>
        </p:nvSpPr>
        <p:spPr>
          <a:xfrm>
            <a:off x="5632315" y="1408922"/>
            <a:ext cx="6021620" cy="5085184"/>
          </a:xfrm>
          <a:solidFill>
            <a:schemeClr val="bg1">
              <a:lumMod val="85000"/>
            </a:schemeClr>
          </a:solidFill>
          <a:ln w="57150">
            <a:solidFill>
              <a:srgbClr val="3C1A56"/>
            </a:solidFill>
          </a:ln>
        </p:spPr>
        <p:txBody>
          <a:bodyPr>
            <a:normAutofit fontScale="47500" lnSpcReduction="20000"/>
          </a:bodyPr>
          <a:lstStyle/>
          <a:p>
            <a:pPr marL="0" indent="0" algn="ctr">
              <a:buNone/>
            </a:pPr>
            <a:endParaRPr lang="en-US" sz="3300" b="1" u="sng" dirty="0">
              <a:solidFill>
                <a:srgbClr val="3C1A56"/>
              </a:solidFill>
              <a:latin typeface="Abadi" panose="020B0604020104020204" pitchFamily="34" charset="0"/>
            </a:endParaRPr>
          </a:p>
          <a:p>
            <a:pPr marL="0" indent="0" algn="ctr">
              <a:buNone/>
            </a:pPr>
            <a:r>
              <a:rPr lang="en-US" sz="3300" b="1" u="sng" dirty="0">
                <a:solidFill>
                  <a:srgbClr val="3C1A56"/>
                </a:solidFill>
                <a:latin typeface="Abadi" panose="020B0604020104020204" pitchFamily="34" charset="0"/>
              </a:rPr>
              <a:t>ROOT CAUSES</a:t>
            </a:r>
          </a:p>
          <a:p>
            <a:pPr>
              <a:buFontTx/>
              <a:buChar char="-"/>
            </a:pPr>
            <a:r>
              <a:rPr lang="en-US" sz="3400" dirty="0">
                <a:solidFill>
                  <a:srgbClr val="3C1A56"/>
                </a:solidFill>
                <a:latin typeface="Abadi" panose="020B0604020104020204" pitchFamily="34" charset="0"/>
              </a:rPr>
              <a:t>Prioritizing staff convenience over individual protection </a:t>
            </a:r>
          </a:p>
          <a:p>
            <a:pPr>
              <a:buFontTx/>
              <a:buChar char="-"/>
            </a:pPr>
            <a:r>
              <a:rPr lang="en-US" sz="3400" dirty="0">
                <a:solidFill>
                  <a:srgbClr val="3C1A56"/>
                </a:solidFill>
                <a:latin typeface="Abadi" panose="020B0604020104020204" pitchFamily="34" charset="0"/>
              </a:rPr>
              <a:t>Lack of enforcement of security protocols </a:t>
            </a:r>
          </a:p>
          <a:p>
            <a:pPr>
              <a:buFontTx/>
              <a:buChar char="-"/>
            </a:pPr>
            <a:r>
              <a:rPr lang="en-US" sz="3400" dirty="0">
                <a:solidFill>
                  <a:srgbClr val="3C1A56"/>
                </a:solidFill>
                <a:latin typeface="Abadi" panose="020B0604020104020204" pitchFamily="34" charset="0"/>
              </a:rPr>
              <a:t>Inadequate supervision and accountability </a:t>
            </a:r>
          </a:p>
          <a:p>
            <a:pPr>
              <a:buFontTx/>
              <a:buChar char="-"/>
            </a:pPr>
            <a:r>
              <a:rPr lang="en-US" sz="3400" dirty="0">
                <a:solidFill>
                  <a:srgbClr val="3C1A56"/>
                </a:solidFill>
                <a:latin typeface="Abadi" panose="020B0604020104020204" pitchFamily="34" charset="0"/>
              </a:rPr>
              <a:t>No consequences for leaving safe unlocked </a:t>
            </a:r>
          </a:p>
          <a:p>
            <a:pPr>
              <a:buFontTx/>
              <a:buChar char="-"/>
            </a:pPr>
            <a:r>
              <a:rPr lang="en-US" sz="3400" dirty="0">
                <a:solidFill>
                  <a:srgbClr val="3C1A56"/>
                </a:solidFill>
                <a:latin typeface="Abadi" panose="020B0604020104020204" pitchFamily="34" charset="0"/>
              </a:rPr>
              <a:t>Staff don't understand the serious risk they're creating </a:t>
            </a:r>
          </a:p>
          <a:p>
            <a:pPr marL="233363" indent="-233363">
              <a:buNone/>
            </a:pPr>
            <a:r>
              <a:rPr lang="en-US" sz="3400" dirty="0">
                <a:solidFill>
                  <a:srgbClr val="3C1A56"/>
                </a:solidFill>
                <a:latin typeface="Abadi" panose="020B0604020104020204" pitchFamily="34" charset="0"/>
              </a:rPr>
              <a:t>-   Culture that treats security measures as optional suggestion</a:t>
            </a:r>
          </a:p>
          <a:p>
            <a:pPr marL="0" indent="0" algn="ctr">
              <a:buNone/>
            </a:pPr>
            <a:endParaRPr lang="en-US" sz="3600" b="1" u="sng" dirty="0">
              <a:solidFill>
                <a:srgbClr val="3C1A56"/>
              </a:solidFill>
              <a:latin typeface="Abadi" panose="020B0604020104020204" pitchFamily="34" charset="0"/>
            </a:endParaRPr>
          </a:p>
          <a:p>
            <a:pPr marL="0" indent="0" algn="ctr">
              <a:buNone/>
            </a:pPr>
            <a:r>
              <a:rPr lang="en-US" sz="3600" b="1" u="sng" dirty="0">
                <a:solidFill>
                  <a:srgbClr val="3C1A56"/>
                </a:solidFill>
                <a:latin typeface="Abadi" panose="020B0604020104020204" pitchFamily="34" charset="0"/>
              </a:rPr>
              <a:t>WHAT COULD HAPPEN (CONSEQUENCES) </a:t>
            </a:r>
          </a:p>
          <a:p>
            <a:pPr marL="0" indent="0" algn="just">
              <a:buNone/>
            </a:pPr>
            <a:r>
              <a:rPr lang="en-US" sz="3400" dirty="0">
                <a:solidFill>
                  <a:srgbClr val="3C1A56"/>
                </a:solidFill>
                <a:latin typeface="Abadi" panose="020B0604020104020204" pitchFamily="34" charset="0"/>
              </a:rPr>
              <a:t>-   Cash and valuables stolen with no accountability</a:t>
            </a:r>
          </a:p>
          <a:p>
            <a:pPr algn="just">
              <a:buFontTx/>
              <a:buChar char="-"/>
            </a:pPr>
            <a:r>
              <a:rPr lang="en-US" sz="3400" dirty="0">
                <a:solidFill>
                  <a:srgbClr val="3C1A56"/>
                </a:solidFill>
                <a:latin typeface="Abadi" panose="020B0604020104020204" pitchFamily="34" charset="0"/>
              </a:rPr>
              <a:t>Impossible to identify who took what or when </a:t>
            </a:r>
          </a:p>
          <a:p>
            <a:pPr algn="just">
              <a:buFontTx/>
              <a:buChar char="-"/>
            </a:pPr>
            <a:r>
              <a:rPr lang="en-US" sz="3400" dirty="0">
                <a:solidFill>
                  <a:srgbClr val="3C1A56"/>
                </a:solidFill>
                <a:latin typeface="Abadi" panose="020B0604020104020204" pitchFamily="34" charset="0"/>
              </a:rPr>
              <a:t>Multiple individuals' funds at risk simultaneously </a:t>
            </a:r>
          </a:p>
          <a:p>
            <a:pPr algn="just">
              <a:buFontTx/>
              <a:buChar char="-"/>
            </a:pPr>
            <a:r>
              <a:rPr lang="en-US" sz="3400" dirty="0">
                <a:solidFill>
                  <a:srgbClr val="3C1A56"/>
                </a:solidFill>
                <a:latin typeface="Abadi" panose="020B0604020104020204" pitchFamily="34" charset="0"/>
              </a:rPr>
              <a:t>Creates opportunity for both external theft and staff exploitation </a:t>
            </a:r>
          </a:p>
          <a:p>
            <a:pPr algn="just">
              <a:buFontTx/>
              <a:buChar char="-"/>
            </a:pPr>
            <a:r>
              <a:rPr lang="en-US" sz="3400" dirty="0">
                <a:solidFill>
                  <a:srgbClr val="3C1A56"/>
                </a:solidFill>
                <a:latin typeface="Abadi" panose="020B0604020104020204" pitchFamily="34" charset="0"/>
              </a:rPr>
              <a:t>No way to prove or disprove theft allegations </a:t>
            </a:r>
          </a:p>
          <a:p>
            <a:pPr marL="0" indent="0" algn="just">
              <a:buNone/>
            </a:pPr>
            <a:r>
              <a:rPr lang="en-US" sz="3400" dirty="0">
                <a:solidFill>
                  <a:srgbClr val="3C1A56"/>
                </a:solidFill>
                <a:latin typeface="Abadi" panose="020B0604020104020204" pitchFamily="34" charset="0"/>
              </a:rPr>
              <a:t>-   Organizational liability and regulatory violations</a:t>
            </a:r>
          </a:p>
        </p:txBody>
      </p:sp>
    </p:spTree>
    <p:extLst>
      <p:ext uri="{BB962C8B-B14F-4D97-AF65-F5344CB8AC3E}">
        <p14:creationId xmlns:p14="http://schemas.microsoft.com/office/powerpoint/2010/main" val="764544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3" y="383458"/>
            <a:ext cx="10883154" cy="658761"/>
          </a:xfrm>
          <a:solidFill>
            <a:schemeClr val="bg2">
              <a:lumMod val="75000"/>
            </a:schemeClr>
          </a:solidFill>
          <a:ln w="38100">
            <a:solidFill>
              <a:schemeClr val="tx1"/>
            </a:solidFill>
          </a:ln>
        </p:spPr>
        <p:txBody>
          <a:bodyPr>
            <a:noAutofit/>
          </a:bodyPr>
          <a:lstStyle/>
          <a:p>
            <a:pPr algn="ctr"/>
            <a:r>
              <a:rPr lang="en-US" sz="3600" dirty="0">
                <a:solidFill>
                  <a:srgbClr val="3C1A56"/>
                </a:solidFill>
                <a:latin typeface="Constantia" panose="02030602050306030303" pitchFamily="18" charset="0"/>
              </a:rPr>
              <a:t>PHYSICAL SECURITY SOLUTIONS</a:t>
            </a:r>
            <a:endParaRPr lang="en-US" sz="3600" b="1" dirty="0">
              <a:solidFill>
                <a:srgbClr val="3C1A56"/>
              </a:solidFill>
              <a:latin typeface="Constantia" panose="02030602050306030303" pitchFamily="18" charset="0"/>
            </a:endParaRPr>
          </a:p>
        </p:txBody>
      </p:sp>
      <p:sp>
        <p:nvSpPr>
          <p:cNvPr id="3" name="Content Placeholder 2"/>
          <p:cNvSpPr>
            <a:spLocks noGrp="1"/>
          </p:cNvSpPr>
          <p:nvPr>
            <p:ph sz="half" idx="1"/>
          </p:nvPr>
        </p:nvSpPr>
        <p:spPr>
          <a:xfrm>
            <a:off x="326572" y="1504335"/>
            <a:ext cx="4590662" cy="5102942"/>
          </a:xfrm>
          <a:solidFill>
            <a:srgbClr val="3C1A56"/>
          </a:solidFill>
          <a:ln w="76200">
            <a:solidFill>
              <a:schemeClr val="tx1"/>
            </a:solidFill>
          </a:ln>
        </p:spPr>
        <p:txBody>
          <a:bodyPr>
            <a:noAutofit/>
          </a:bodyPr>
          <a:lstStyle/>
          <a:p>
            <a:pPr marL="0" indent="0" algn="ctr">
              <a:buNone/>
            </a:pPr>
            <a:r>
              <a:rPr lang="en-US" sz="2000" b="1" u="sng" dirty="0">
                <a:solidFill>
                  <a:schemeClr val="bg1"/>
                </a:solidFill>
                <a:latin typeface="Abadi" panose="020B0604020104020204" pitchFamily="34" charset="0"/>
              </a:rPr>
              <a:t>SUGGESTED IMMEDIATE ACTIONS</a:t>
            </a:r>
          </a:p>
          <a:p>
            <a:pPr marL="233363" indent="-233363">
              <a:buNone/>
            </a:pPr>
            <a:r>
              <a:rPr lang="en-US" sz="2000" dirty="0">
                <a:solidFill>
                  <a:schemeClr val="bg1"/>
                </a:solidFill>
                <a:latin typeface="Abadi" panose="020B0604020104020204" pitchFamily="34" charset="0"/>
              </a:rPr>
              <a:t>✓ Lock safe immediately—no exceptions during any shift</a:t>
            </a:r>
          </a:p>
          <a:p>
            <a:pPr marL="233363" indent="-233363">
              <a:buNone/>
            </a:pPr>
            <a:r>
              <a:rPr lang="en-US" sz="2000" dirty="0">
                <a:solidFill>
                  <a:schemeClr val="bg1"/>
                </a:solidFill>
                <a:latin typeface="Abadi" panose="020B0604020104020204" pitchFamily="34" charset="0"/>
              </a:rPr>
              <a:t>✓ Implement access log: Staff must document who, when, purpose, and amount for every safe access</a:t>
            </a:r>
          </a:p>
          <a:p>
            <a:pPr marL="233363" indent="-233363">
              <a:buNone/>
            </a:pPr>
            <a:r>
              <a:rPr lang="en-US" sz="2000" dirty="0">
                <a:solidFill>
                  <a:schemeClr val="bg1"/>
                </a:solidFill>
                <a:latin typeface="Abadi" panose="020B0604020104020204" pitchFamily="34" charset="0"/>
              </a:rPr>
              <a:t>✓ Reduce number of staff with safe keys to minimum necessary</a:t>
            </a:r>
          </a:p>
          <a:p>
            <a:pPr marL="233363" indent="-233363">
              <a:buNone/>
            </a:pPr>
            <a:r>
              <a:rPr lang="en-US" sz="2000" dirty="0">
                <a:solidFill>
                  <a:schemeClr val="bg1"/>
                </a:solidFill>
                <a:latin typeface="Abadi" panose="020B0604020104020204" pitchFamily="34" charset="0"/>
              </a:rPr>
              <a:t>✓ Supervisor spot-checks throughout all shifts</a:t>
            </a:r>
          </a:p>
          <a:p>
            <a:pPr marL="233363" indent="-233363">
              <a:buNone/>
            </a:pPr>
            <a:r>
              <a:rPr lang="en-US" sz="2000" dirty="0">
                <a:solidFill>
                  <a:schemeClr val="bg1"/>
                </a:solidFill>
                <a:latin typeface="Abadi" panose="020B0604020104020204" pitchFamily="34" charset="0"/>
              </a:rPr>
              <a:t>✓ Clear consequences for leaving safe unlocked (written warning → suspension)</a:t>
            </a:r>
          </a:p>
          <a:p>
            <a:pPr marL="233363" indent="-233363">
              <a:buNone/>
            </a:pPr>
            <a:r>
              <a:rPr lang="en-US" sz="2000" dirty="0">
                <a:solidFill>
                  <a:schemeClr val="bg1"/>
                </a:solidFill>
                <a:latin typeface="Abadi" panose="020B0604020104020204" pitchFamily="34" charset="0"/>
              </a:rPr>
              <a:t>✓ Post security protocol reminder at safe location</a:t>
            </a:r>
          </a:p>
        </p:txBody>
      </p:sp>
      <p:sp>
        <p:nvSpPr>
          <p:cNvPr id="4" name="Content Placeholder 3"/>
          <p:cNvSpPr>
            <a:spLocks noGrp="1"/>
          </p:cNvSpPr>
          <p:nvPr>
            <p:ph sz="half" idx="2"/>
          </p:nvPr>
        </p:nvSpPr>
        <p:spPr>
          <a:xfrm>
            <a:off x="5904688" y="1504335"/>
            <a:ext cx="5311303" cy="4877804"/>
          </a:xfrm>
          <a:solidFill>
            <a:srgbClr val="3C1A56"/>
          </a:solidFill>
        </p:spPr>
        <p:txBody>
          <a:bodyPr>
            <a:noAutofit/>
          </a:bodyPr>
          <a:lstStyle/>
          <a:p>
            <a:pPr marL="0" indent="0" algn="ctr">
              <a:buNone/>
            </a:pPr>
            <a:r>
              <a:rPr lang="en-US" sz="2000" b="1" u="sng" dirty="0">
                <a:solidFill>
                  <a:schemeClr val="bg1"/>
                </a:solidFill>
                <a:latin typeface="Abadi" panose="020B0604020104020204" pitchFamily="34" charset="0"/>
              </a:rPr>
              <a:t>SYSTEMIC PREVENTION</a:t>
            </a:r>
          </a:p>
          <a:p>
            <a:pPr marL="288925" indent="-288925">
              <a:buNone/>
            </a:pPr>
            <a:r>
              <a:rPr lang="en-US" sz="2000" dirty="0">
                <a:solidFill>
                  <a:schemeClr val="bg1"/>
                </a:solidFill>
                <a:latin typeface="Abadi" panose="020B0604020104020204" pitchFamily="34" charset="0"/>
              </a:rPr>
              <a:t>✓ Electronic safe with automatic locking and digital access log</a:t>
            </a:r>
          </a:p>
          <a:p>
            <a:pPr marL="288925" indent="-288925">
              <a:buNone/>
            </a:pPr>
            <a:r>
              <a:rPr lang="en-US" sz="2000" dirty="0">
                <a:solidFill>
                  <a:schemeClr val="bg1"/>
                </a:solidFill>
                <a:latin typeface="Abadi" panose="020B0604020104020204" pitchFamily="34" charset="0"/>
              </a:rPr>
              <a:t>✓ Security camera monitoring safe area</a:t>
            </a:r>
          </a:p>
          <a:p>
            <a:pPr marL="288925" indent="-288925">
              <a:buNone/>
            </a:pPr>
            <a:r>
              <a:rPr lang="en-US" sz="2000" dirty="0">
                <a:solidFill>
                  <a:schemeClr val="bg1"/>
                </a:solidFill>
                <a:latin typeface="Abadi" panose="020B0604020104020204" pitchFamily="34" charset="0"/>
              </a:rPr>
              <a:t>✓ Dual-access system requiring two staff signatures for large amounts</a:t>
            </a:r>
          </a:p>
          <a:p>
            <a:pPr marL="0" indent="0">
              <a:buNone/>
            </a:pPr>
            <a:r>
              <a:rPr lang="en-US" sz="2000" dirty="0">
                <a:solidFill>
                  <a:schemeClr val="bg1"/>
                </a:solidFill>
                <a:latin typeface="Abadi" panose="020B0604020104020204" pitchFamily="34" charset="0"/>
              </a:rPr>
              <a:t>✓ Weekly safe audits by supervisor</a:t>
            </a:r>
          </a:p>
          <a:p>
            <a:pPr marL="0" indent="0">
              <a:buNone/>
            </a:pPr>
            <a:r>
              <a:rPr lang="en-US" sz="2000" dirty="0">
                <a:solidFill>
                  <a:schemeClr val="bg1"/>
                </a:solidFill>
                <a:latin typeface="Abadi" panose="020B0604020104020204" pitchFamily="34" charset="0"/>
              </a:rPr>
              <a:t>✓ Monthly external security reviews</a:t>
            </a:r>
          </a:p>
          <a:p>
            <a:pPr marL="285750" indent="-285750">
              <a:buNone/>
            </a:pPr>
            <a:r>
              <a:rPr lang="en-US" sz="2000" dirty="0">
                <a:solidFill>
                  <a:schemeClr val="bg1"/>
                </a:solidFill>
                <a:latin typeface="Abadi" panose="020B0604020104020204" pitchFamily="34" charset="0"/>
              </a:rPr>
              <a:t>✓ Staff training on security protocols and consequences</a:t>
            </a:r>
          </a:p>
          <a:p>
            <a:pPr marL="0" indent="0">
              <a:buNone/>
            </a:pPr>
            <a:r>
              <a:rPr lang="en-US" sz="2000" dirty="0">
                <a:solidFill>
                  <a:schemeClr val="bg1"/>
                </a:solidFill>
                <a:latin typeface="Abadi" panose="020B0604020104020204" pitchFamily="34" charset="0"/>
              </a:rPr>
              <a:t>✓ Annual security system evaluation and updates</a:t>
            </a:r>
          </a:p>
        </p:txBody>
      </p:sp>
      <p:sp>
        <p:nvSpPr>
          <p:cNvPr id="5" name="Rectangle 1"/>
          <p:cNvSpPr>
            <a:spLocks noChangeArrowheads="1"/>
          </p:cNvSpPr>
          <p:nvPr/>
        </p:nvSpPr>
        <p:spPr bwMode="auto">
          <a:xfrm>
            <a:off x="1308846" y="219044"/>
            <a:ext cx="108831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291E3B"/>
                </a:solidFill>
                <a:effectLst/>
                <a:latin typeface="Archivo"/>
              </a:rPr>
              <a:t>  </a:t>
            </a:r>
          </a:p>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291E3B"/>
                </a:solidFill>
                <a:effectLst/>
                <a:latin typeface="Archivo"/>
              </a:rPr>
              <a:t>  </a:t>
            </a:r>
            <a:endParaRPr kumimoji="0" lang="en-US" altLang="en-US" sz="35100" b="0" i="0" u="none" strike="noStrike" cap="none" normalizeH="0" baseline="0" dirty="0">
              <a:ln>
                <a:noFill/>
              </a:ln>
              <a:solidFill>
                <a:srgbClr val="291E3B"/>
              </a:solidFill>
              <a:effectLst/>
              <a:latin typeface="Archivo"/>
            </a:endParaRPr>
          </a:p>
        </p:txBody>
      </p:sp>
    </p:spTree>
    <p:extLst>
      <p:ext uri="{BB962C8B-B14F-4D97-AF65-F5344CB8AC3E}">
        <p14:creationId xmlns:p14="http://schemas.microsoft.com/office/powerpoint/2010/main" val="3784300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159" y="324464"/>
            <a:ext cx="10758229" cy="737420"/>
          </a:xfrm>
          <a:solidFill>
            <a:srgbClr val="CCCCFF">
              <a:alpha val="61961"/>
            </a:srgbClr>
          </a:solidFill>
          <a:ln w="57150">
            <a:solidFill>
              <a:schemeClr val="tx1"/>
            </a:solidFill>
          </a:ln>
        </p:spPr>
        <p:txBody>
          <a:bodyPr>
            <a:normAutofit/>
          </a:bodyPr>
          <a:lstStyle/>
          <a:p>
            <a:pPr algn="ctr"/>
            <a:r>
              <a:rPr lang="en-US" dirty="0">
                <a:solidFill>
                  <a:srgbClr val="7030A0"/>
                </a:solidFill>
                <a:latin typeface="Arial" panose="020B0604020202020204" pitchFamily="34" charset="0"/>
                <a:cs typeface="Arial" panose="020B0604020202020204" pitchFamily="34" charset="0"/>
              </a:rPr>
              <a:t>SCENARIO 5 OF 5: SYSTEMIC ENABLERS</a:t>
            </a:r>
          </a:p>
        </p:txBody>
      </p:sp>
      <p:sp>
        <p:nvSpPr>
          <p:cNvPr id="3" name="Content Placeholder 2"/>
          <p:cNvSpPr>
            <a:spLocks noGrp="1"/>
          </p:cNvSpPr>
          <p:nvPr>
            <p:ph idx="1"/>
          </p:nvPr>
        </p:nvSpPr>
        <p:spPr>
          <a:xfrm>
            <a:off x="6186196" y="3715966"/>
            <a:ext cx="5169192" cy="2738173"/>
          </a:xfrm>
          <a:solidFill>
            <a:srgbClr val="3C1A56"/>
          </a:solidFill>
        </p:spPr>
        <p:txBody>
          <a:bodyPr>
            <a:normAutofit/>
          </a:bodyPr>
          <a:lstStyle/>
          <a:p>
            <a:pPr marL="0" indent="0" algn="ctr">
              <a:buNone/>
            </a:pPr>
            <a:endParaRPr lang="en-US" sz="1800" dirty="0">
              <a:solidFill>
                <a:schemeClr val="bg1"/>
              </a:solidFill>
            </a:endParaRPr>
          </a:p>
          <a:p>
            <a:pPr marL="0" indent="0" algn="ctr">
              <a:buNone/>
            </a:pPr>
            <a:r>
              <a:rPr lang="en-US" sz="1800" b="1" u="sng" dirty="0">
                <a:solidFill>
                  <a:schemeClr val="bg1"/>
                </a:solidFill>
                <a:latin typeface="Abadi" panose="020B0604020104020204" pitchFamily="34" charset="0"/>
              </a:rPr>
              <a:t>IS THIS A RED FLAG?</a:t>
            </a:r>
          </a:p>
          <a:p>
            <a:pPr marL="0" indent="0">
              <a:buNone/>
            </a:pPr>
            <a:r>
              <a:rPr lang="en-US" sz="1800" dirty="0">
                <a:solidFill>
                  <a:schemeClr val="bg1"/>
                </a:solidFill>
                <a:latin typeface="Abadi" panose="020B0604020104020204" pitchFamily="34" charset="0"/>
              </a:rPr>
              <a:t>○ YES - This is concerning and should be addressed</a:t>
            </a:r>
          </a:p>
          <a:p>
            <a:pPr marL="0" indent="0">
              <a:buNone/>
            </a:pPr>
            <a:r>
              <a:rPr lang="en-US" sz="1800" dirty="0">
                <a:solidFill>
                  <a:schemeClr val="bg1"/>
                </a:solidFill>
                <a:latin typeface="Abadi" panose="020B0604020104020204" pitchFamily="34" charset="0"/>
              </a:rPr>
              <a:t>○ NO - This is acceptable with reasonable explanations</a:t>
            </a:r>
          </a:p>
          <a:p>
            <a:pPr marL="0" indent="0" algn="ctr">
              <a:buNone/>
            </a:pPr>
            <a:r>
              <a:rPr lang="en-US" sz="1800" dirty="0">
                <a:solidFill>
                  <a:schemeClr val="bg1"/>
                </a:solidFill>
                <a:latin typeface="Abadi" panose="020B0604020104020204" pitchFamily="34" charset="0"/>
              </a:rPr>
              <a:t>Make your choice before continuing to the next slide.</a:t>
            </a:r>
          </a:p>
          <a:p>
            <a:pPr marL="0" indent="0" algn="ctr">
              <a:buNone/>
            </a:pPr>
            <a:endParaRPr lang="en-US" sz="1800" dirty="0">
              <a:solidFill>
                <a:schemeClr val="bg1"/>
              </a:solidFill>
            </a:endParaRPr>
          </a:p>
          <a:p>
            <a:endParaRPr lang="en-US" dirty="0"/>
          </a:p>
        </p:txBody>
      </p:sp>
      <p:sp>
        <p:nvSpPr>
          <p:cNvPr id="4" name="Text Placeholder 3"/>
          <p:cNvSpPr>
            <a:spLocks noGrp="1"/>
          </p:cNvSpPr>
          <p:nvPr>
            <p:ph type="body" sz="half" idx="2"/>
          </p:nvPr>
        </p:nvSpPr>
        <p:spPr>
          <a:xfrm>
            <a:off x="597159" y="1630680"/>
            <a:ext cx="5169192" cy="4823460"/>
          </a:xfrm>
          <a:solidFill>
            <a:schemeClr val="bg1">
              <a:lumMod val="85000"/>
            </a:schemeClr>
          </a:solidFill>
        </p:spPr>
        <p:txBody>
          <a:bodyPr>
            <a:normAutofit lnSpcReduction="10000"/>
          </a:bodyPr>
          <a:lstStyle/>
          <a:p>
            <a:pPr algn="ctr"/>
            <a:r>
              <a:rPr lang="en-US" sz="2200" u="sng" dirty="0">
                <a:latin typeface="Abadi" panose="020B0604020104020204" pitchFamily="34" charset="0"/>
              </a:rPr>
              <a:t>THE SITUATION</a:t>
            </a:r>
          </a:p>
          <a:p>
            <a:endParaRPr lang="en-US" b="1" dirty="0">
              <a:latin typeface="Abadi" panose="020B0604020104020204" pitchFamily="34" charset="0"/>
            </a:endParaRPr>
          </a:p>
          <a:p>
            <a:r>
              <a:rPr lang="en-US" sz="2200" dirty="0">
                <a:latin typeface="Abadi" panose="020B0604020104020204" pitchFamily="34" charset="0"/>
              </a:rPr>
              <a:t>Scheduled monthly financial audits haven't been completed in six months because "everyone's too busy" and "there's too much other work to do."</a:t>
            </a:r>
          </a:p>
          <a:p>
            <a:endParaRPr lang="en-US" sz="2200" dirty="0">
              <a:latin typeface="Abadi" panose="020B0604020104020204" pitchFamily="34" charset="0"/>
            </a:endParaRPr>
          </a:p>
          <a:p>
            <a:r>
              <a:rPr lang="en-US" sz="2200" dirty="0">
                <a:latin typeface="Abadi" panose="020B0604020104020204" pitchFamily="34" charset="0"/>
              </a:rPr>
              <a:t>When questioned, leadership responds: "Nothing seems wrong anyway. We'd know if there was a problem."</a:t>
            </a:r>
          </a:p>
          <a:p>
            <a:endParaRPr lang="en-US" sz="2200" dirty="0">
              <a:latin typeface="Abadi" panose="020B0604020104020204" pitchFamily="34" charset="0"/>
            </a:endParaRPr>
          </a:p>
          <a:p>
            <a:r>
              <a:rPr lang="en-US" sz="2200" dirty="0">
                <a:latin typeface="Abadi" panose="020B0604020104020204" pitchFamily="34" charset="0"/>
              </a:rPr>
              <a:t>Staff financial documentation is incomplete, but supervisors say they'll "catch up when things slow down."</a:t>
            </a:r>
          </a:p>
          <a:p>
            <a:endParaRPr lang="en-US" sz="2000" b="1" dirty="0"/>
          </a:p>
          <a:p>
            <a:endParaRPr lang="en-US" b="1" dirty="0"/>
          </a:p>
        </p:txBody>
      </p:sp>
      <p:pic>
        <p:nvPicPr>
          <p:cNvPr id="6" name="Picture 5">
            <a:extLst>
              <a:ext uri="{FF2B5EF4-FFF2-40B4-BE49-F238E27FC236}">
                <a16:creationId xmlns:a16="http://schemas.microsoft.com/office/drawing/2014/main" id="{5BAB48D7-CB62-013B-1D80-0C688D82BB50}"/>
              </a:ext>
            </a:extLst>
          </p:cNvPr>
          <p:cNvPicPr>
            <a:picLocks noChangeAspect="1"/>
          </p:cNvPicPr>
          <p:nvPr/>
        </p:nvPicPr>
        <p:blipFill>
          <a:blip r:embed="rId2"/>
          <a:stretch>
            <a:fillRect/>
          </a:stretch>
        </p:blipFill>
        <p:spPr>
          <a:xfrm>
            <a:off x="6186196" y="1188775"/>
            <a:ext cx="3352800" cy="2400300"/>
          </a:xfrm>
          <a:prstGeom prst="rect">
            <a:avLst/>
          </a:prstGeom>
          <a:solidFill>
            <a:srgbClr val="FFFFFF">
              <a:shade val="85000"/>
            </a:srgbClr>
          </a:solidFill>
          <a:ln w="190500" cap="sq">
            <a:solidFill>
              <a:schemeClr val="accent2">
                <a:lumMod val="20000"/>
                <a:lumOff val="8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612034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215" y="245388"/>
            <a:ext cx="11220513" cy="776748"/>
          </a:xfrm>
          <a:solidFill>
            <a:schemeClr val="accent2">
              <a:lumMod val="20000"/>
              <a:lumOff val="80000"/>
            </a:schemeClr>
          </a:solidFill>
          <a:ln w="38100">
            <a:solidFill>
              <a:srgbClr val="3C1A56"/>
            </a:solidFill>
          </a:ln>
        </p:spPr>
        <p:txBody>
          <a:bodyPr>
            <a:normAutofit/>
          </a:bodyPr>
          <a:lstStyle/>
          <a:p>
            <a:pPr algn="ctr"/>
            <a:r>
              <a:rPr lang="en-US" sz="3600" dirty="0">
                <a:solidFill>
                  <a:srgbClr val="7030A0"/>
                </a:solidFill>
                <a:latin typeface="Constantia" panose="02030602050306030303" pitchFamily="18" charset="0"/>
              </a:rPr>
              <a:t>YES - THIS IS A CRITICAL FAILURE</a:t>
            </a:r>
          </a:p>
        </p:txBody>
      </p:sp>
      <p:sp>
        <p:nvSpPr>
          <p:cNvPr id="4" name="Text Placeholder 3"/>
          <p:cNvSpPr>
            <a:spLocks noGrp="1"/>
          </p:cNvSpPr>
          <p:nvPr>
            <p:ph type="body" sz="half" idx="2"/>
          </p:nvPr>
        </p:nvSpPr>
        <p:spPr>
          <a:xfrm>
            <a:off x="401216" y="1343608"/>
            <a:ext cx="4370809" cy="5150497"/>
          </a:xfrm>
          <a:solidFill>
            <a:schemeClr val="bg1">
              <a:lumMod val="85000"/>
            </a:schemeClr>
          </a:solidFill>
          <a:ln w="57150">
            <a:solidFill>
              <a:srgbClr val="3C1A56"/>
            </a:solidFill>
          </a:ln>
        </p:spPr>
        <p:txBody>
          <a:bodyPr>
            <a:normAutofit fontScale="85000" lnSpcReduction="20000"/>
          </a:bodyPr>
          <a:lstStyle/>
          <a:p>
            <a:pPr algn="ctr"/>
            <a:endParaRPr lang="en-US" sz="2000" b="1" u="sng" dirty="0">
              <a:solidFill>
                <a:srgbClr val="3C1A56"/>
              </a:solidFill>
              <a:latin typeface="Abadi" panose="020B0604020104020204" pitchFamily="34" charset="0"/>
            </a:endParaRPr>
          </a:p>
          <a:p>
            <a:pPr algn="ctr"/>
            <a:r>
              <a:rPr lang="en-US" sz="2000" b="1" u="sng" dirty="0">
                <a:solidFill>
                  <a:srgbClr val="3C1A56"/>
                </a:solidFill>
                <a:latin typeface="Abadi" panose="020B0604020104020204" pitchFamily="34" charset="0"/>
              </a:rPr>
              <a:t>WHY THIS IS AN EXPLOITATION RISK</a:t>
            </a:r>
            <a:endParaRPr lang="en-US" sz="2000" dirty="0">
              <a:solidFill>
                <a:srgbClr val="3C1A56"/>
              </a:solidFill>
              <a:latin typeface="Abadi" panose="020B0604020104020204" pitchFamily="34" charset="0"/>
            </a:endParaRPr>
          </a:p>
          <a:p>
            <a:endParaRPr lang="en-US" sz="2000" dirty="0">
              <a:solidFill>
                <a:srgbClr val="3C1A56"/>
              </a:solidFill>
              <a:latin typeface="Abadi" panose="020B0604020104020204" pitchFamily="34" charset="0"/>
            </a:endParaRPr>
          </a:p>
          <a:p>
            <a:r>
              <a:rPr lang="en-US" sz="2000" dirty="0">
                <a:solidFill>
                  <a:srgbClr val="3C1A56"/>
                </a:solidFill>
                <a:latin typeface="Abadi" panose="020B0604020104020204" pitchFamily="34" charset="0"/>
              </a:rPr>
              <a:t>Skipped audits eliminate the primary detection mechanism for financial exploitation. </a:t>
            </a:r>
          </a:p>
          <a:p>
            <a:r>
              <a:rPr lang="en-US" sz="2000" dirty="0">
                <a:solidFill>
                  <a:srgbClr val="3C1A56"/>
                </a:solidFill>
                <a:latin typeface="Abadi" panose="020B0604020104020204" pitchFamily="34" charset="0"/>
              </a:rPr>
              <a:t>This isn't about being "too busy"—it's about organizational priorities that enable exploitation to flourish unchecked.</a:t>
            </a:r>
          </a:p>
          <a:p>
            <a:pPr algn="ctr"/>
            <a:endParaRPr lang="en-US" sz="2000" b="1" u="sng" dirty="0">
              <a:solidFill>
                <a:srgbClr val="3C1A56"/>
              </a:solidFill>
              <a:latin typeface="Abadi" panose="020B0604020104020204" pitchFamily="34" charset="0"/>
            </a:endParaRPr>
          </a:p>
          <a:p>
            <a:pPr algn="ctr"/>
            <a:r>
              <a:rPr lang="en-US" sz="2000" b="1" u="sng" dirty="0">
                <a:solidFill>
                  <a:srgbClr val="3C1A56"/>
                </a:solidFill>
                <a:latin typeface="Abadi" panose="020B0604020104020204" pitchFamily="34" charset="0"/>
              </a:rPr>
              <a:t>THE PROBLEM</a:t>
            </a:r>
          </a:p>
          <a:p>
            <a:r>
              <a:rPr lang="en-US" sz="2000" dirty="0">
                <a:solidFill>
                  <a:srgbClr val="3C1A56"/>
                </a:solidFill>
                <a:latin typeface="Abadi" panose="020B0604020104020204" pitchFamily="34" charset="0"/>
              </a:rPr>
              <a:t>"Nothing seems wrong" is meaningless without verification. </a:t>
            </a:r>
          </a:p>
          <a:p>
            <a:r>
              <a:rPr lang="en-US" sz="2000" dirty="0">
                <a:solidFill>
                  <a:srgbClr val="3C1A56"/>
                </a:solidFill>
                <a:latin typeface="Abadi" panose="020B0604020104020204" pitchFamily="34" charset="0"/>
              </a:rPr>
              <a:t>Most exploitation goes undetected for months or years precisely because there's no systematic oversight. </a:t>
            </a:r>
          </a:p>
          <a:p>
            <a:r>
              <a:rPr lang="en-US" sz="2000" dirty="0">
                <a:solidFill>
                  <a:srgbClr val="3C1A56"/>
                </a:solidFill>
                <a:latin typeface="Abadi" panose="020B0604020104020204" pitchFamily="34" charset="0"/>
              </a:rPr>
              <a:t>By the time problems become obvious, significant damage has already occurred. Workload pressures are never an acceptable reason to skip financial safeguards.</a:t>
            </a:r>
          </a:p>
        </p:txBody>
      </p:sp>
      <p:sp>
        <p:nvSpPr>
          <p:cNvPr id="6" name="Content Placeholder 5">
            <a:extLst>
              <a:ext uri="{FF2B5EF4-FFF2-40B4-BE49-F238E27FC236}">
                <a16:creationId xmlns:a16="http://schemas.microsoft.com/office/drawing/2014/main" id="{6D75CAD2-56AE-C6BC-F47B-73647E1B31ED}"/>
              </a:ext>
            </a:extLst>
          </p:cNvPr>
          <p:cNvSpPr>
            <a:spLocks noGrp="1"/>
          </p:cNvSpPr>
          <p:nvPr>
            <p:ph idx="1"/>
          </p:nvPr>
        </p:nvSpPr>
        <p:spPr>
          <a:xfrm>
            <a:off x="5338917" y="1343608"/>
            <a:ext cx="6282812" cy="5150497"/>
          </a:xfrm>
          <a:solidFill>
            <a:schemeClr val="bg1">
              <a:lumMod val="85000"/>
            </a:schemeClr>
          </a:solidFill>
          <a:ln w="57150">
            <a:solidFill>
              <a:srgbClr val="3C1A56"/>
            </a:solidFill>
          </a:ln>
        </p:spPr>
        <p:txBody>
          <a:bodyPr>
            <a:noAutofit/>
          </a:bodyPr>
          <a:lstStyle/>
          <a:p>
            <a:pPr marL="0" indent="0" algn="ctr">
              <a:lnSpc>
                <a:spcPct val="100000"/>
              </a:lnSpc>
              <a:buNone/>
            </a:pPr>
            <a:r>
              <a:rPr lang="en-US" sz="1400" b="1" u="sng" dirty="0">
                <a:solidFill>
                  <a:srgbClr val="3C1A56"/>
                </a:solidFill>
                <a:latin typeface="Abadi" panose="020B0604020104020204" pitchFamily="34" charset="0"/>
              </a:rPr>
              <a:t>ROOT CAUSES</a:t>
            </a:r>
          </a:p>
          <a:p>
            <a:pPr>
              <a:lnSpc>
                <a:spcPct val="100000"/>
              </a:lnSpc>
              <a:buFontTx/>
              <a:buChar char="-"/>
            </a:pPr>
            <a:r>
              <a:rPr lang="en-US" sz="1400" dirty="0">
                <a:solidFill>
                  <a:srgbClr val="3C1A56"/>
                </a:solidFill>
                <a:latin typeface="Abadi" panose="020B0604020104020204" pitchFamily="34" charset="0"/>
              </a:rPr>
              <a:t>Leadership failure to prioritize individual protection- No accountability for completing required oversight</a:t>
            </a:r>
          </a:p>
          <a:p>
            <a:pPr>
              <a:lnSpc>
                <a:spcPct val="100000"/>
              </a:lnSpc>
              <a:buFontTx/>
              <a:buChar char="-"/>
            </a:pPr>
            <a:r>
              <a:rPr lang="en-US" sz="1400" dirty="0">
                <a:solidFill>
                  <a:srgbClr val="3C1A56"/>
                </a:solidFill>
                <a:latin typeface="Abadi" panose="020B0604020104020204" pitchFamily="34" charset="0"/>
              </a:rPr>
              <a:t> Staff workload genuinely overwhelming (understaffing issue)</a:t>
            </a:r>
          </a:p>
          <a:p>
            <a:pPr>
              <a:lnSpc>
                <a:spcPct val="100000"/>
              </a:lnSpc>
              <a:buFontTx/>
              <a:buChar char="-"/>
            </a:pPr>
            <a:r>
              <a:rPr lang="en-US" sz="1400" dirty="0">
                <a:solidFill>
                  <a:srgbClr val="3C1A56"/>
                </a:solidFill>
                <a:latin typeface="Abadi" panose="020B0604020104020204" pitchFamily="34" charset="0"/>
              </a:rPr>
              <a:t>Culture that treats audits as bureaucratic paperwork rather than protection</a:t>
            </a:r>
          </a:p>
          <a:p>
            <a:pPr>
              <a:lnSpc>
                <a:spcPct val="100000"/>
              </a:lnSpc>
              <a:buFontTx/>
              <a:buChar char="-"/>
            </a:pPr>
            <a:r>
              <a:rPr lang="en-US" sz="1400" dirty="0">
                <a:solidFill>
                  <a:srgbClr val="3C1A56"/>
                </a:solidFill>
                <a:latin typeface="Abadi" panose="020B0604020104020204" pitchFamily="34" charset="0"/>
              </a:rPr>
              <a:t>No consequences for skipping mandated reviews</a:t>
            </a:r>
          </a:p>
          <a:p>
            <a:pPr>
              <a:lnSpc>
                <a:spcPct val="100000"/>
              </a:lnSpc>
              <a:buFontTx/>
              <a:buChar char="-"/>
            </a:pPr>
            <a:r>
              <a:rPr lang="en-US" sz="1400" dirty="0">
                <a:solidFill>
                  <a:srgbClr val="3C1A56"/>
                </a:solidFill>
                <a:latin typeface="Abadi" panose="020B0604020104020204" pitchFamily="34" charset="0"/>
              </a:rPr>
              <a:t>Lack of dedicated oversight personnel or clear responsibility</a:t>
            </a:r>
          </a:p>
          <a:p>
            <a:pPr marL="0" indent="0" algn="ctr">
              <a:lnSpc>
                <a:spcPct val="100000"/>
              </a:lnSpc>
              <a:buNone/>
            </a:pPr>
            <a:r>
              <a:rPr lang="en-US" sz="1400" b="1" u="sng" dirty="0">
                <a:solidFill>
                  <a:srgbClr val="3C1A56"/>
                </a:solidFill>
                <a:latin typeface="Abadi" panose="020B0604020104020204" pitchFamily="34" charset="0"/>
              </a:rPr>
              <a:t>WHAT COULD HAPPEN (CONSEQUENCES)</a:t>
            </a:r>
          </a:p>
          <a:p>
            <a:pPr>
              <a:lnSpc>
                <a:spcPct val="100000"/>
              </a:lnSpc>
              <a:buFontTx/>
              <a:buChar char="-"/>
            </a:pPr>
            <a:r>
              <a:rPr lang="en-US" sz="1400" dirty="0">
                <a:solidFill>
                  <a:srgbClr val="3C1A56"/>
                </a:solidFill>
                <a:latin typeface="Abadi" panose="020B0604020104020204" pitchFamily="34" charset="0"/>
              </a:rPr>
              <a:t>Exploitation continues undetected for extended periods</a:t>
            </a:r>
          </a:p>
          <a:p>
            <a:pPr>
              <a:lnSpc>
                <a:spcPct val="100000"/>
              </a:lnSpc>
              <a:buFontTx/>
              <a:buChar char="-"/>
            </a:pPr>
            <a:r>
              <a:rPr lang="en-US" sz="1400" dirty="0">
                <a:solidFill>
                  <a:srgbClr val="3C1A56"/>
                </a:solidFill>
                <a:latin typeface="Abadi" panose="020B0604020104020204" pitchFamily="34" charset="0"/>
              </a:rPr>
              <a:t>Financial losses accumulate across multiple individuals</a:t>
            </a:r>
          </a:p>
          <a:p>
            <a:pPr>
              <a:lnSpc>
                <a:spcPct val="100000"/>
              </a:lnSpc>
              <a:buFontTx/>
              <a:buChar char="-"/>
            </a:pPr>
            <a:r>
              <a:rPr lang="en-US" sz="1400" dirty="0">
                <a:solidFill>
                  <a:srgbClr val="3C1A56"/>
                </a:solidFill>
                <a:latin typeface="Abadi" panose="020B0604020104020204" pitchFamily="34" charset="0"/>
              </a:rPr>
              <a:t>Documentation gaps make it impossible to reconstruct what happened</a:t>
            </a:r>
          </a:p>
          <a:p>
            <a:pPr>
              <a:lnSpc>
                <a:spcPct val="100000"/>
              </a:lnSpc>
              <a:buFontTx/>
              <a:buChar char="-"/>
            </a:pPr>
            <a:r>
              <a:rPr lang="en-US" sz="1400" dirty="0">
                <a:solidFill>
                  <a:srgbClr val="3C1A56"/>
                </a:solidFill>
                <a:latin typeface="Abadi" panose="020B0604020104020204" pitchFamily="34" charset="0"/>
              </a:rPr>
              <a:t>Regulatory sanctions and loss of licensure</a:t>
            </a:r>
          </a:p>
          <a:p>
            <a:pPr>
              <a:lnSpc>
                <a:spcPct val="100000"/>
              </a:lnSpc>
              <a:buFontTx/>
              <a:buChar char="-"/>
            </a:pPr>
            <a:r>
              <a:rPr lang="en-US" sz="1400" dirty="0">
                <a:solidFill>
                  <a:srgbClr val="3C1A56"/>
                </a:solidFill>
                <a:latin typeface="Abadi" panose="020B0604020104020204" pitchFamily="34" charset="0"/>
              </a:rPr>
              <a:t>Legal liability for negligent oversight</a:t>
            </a:r>
          </a:p>
          <a:p>
            <a:pPr>
              <a:lnSpc>
                <a:spcPct val="100000"/>
              </a:lnSpc>
              <a:buFontTx/>
              <a:buChar char="-"/>
            </a:pPr>
            <a:r>
              <a:rPr lang="en-US" sz="1400" dirty="0">
                <a:solidFill>
                  <a:srgbClr val="3C1A56"/>
                </a:solidFill>
                <a:latin typeface="Abadi" panose="020B0604020104020204" pitchFamily="34" charset="0"/>
              </a:rPr>
              <a:t>Organization loses credibility and community trust</a:t>
            </a:r>
          </a:p>
          <a:p>
            <a:pPr>
              <a:lnSpc>
                <a:spcPct val="100000"/>
              </a:lnSpc>
              <a:buFontTx/>
              <a:buChar char="-"/>
            </a:pPr>
            <a:r>
              <a:rPr lang="en-US" sz="1400" dirty="0">
                <a:solidFill>
                  <a:srgbClr val="3C1A56"/>
                </a:solidFill>
                <a:latin typeface="Abadi" panose="020B0604020104020204" pitchFamily="34" charset="0"/>
              </a:rPr>
              <a:t>Pattern of neglect extends beyond financial issues</a:t>
            </a:r>
          </a:p>
        </p:txBody>
      </p:sp>
    </p:spTree>
    <p:extLst>
      <p:ext uri="{BB962C8B-B14F-4D97-AF65-F5344CB8AC3E}">
        <p14:creationId xmlns:p14="http://schemas.microsoft.com/office/powerpoint/2010/main" val="1468984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2" y="334297"/>
            <a:ext cx="11538855" cy="712838"/>
          </a:xfrm>
          <a:solidFill>
            <a:schemeClr val="bg2">
              <a:lumMod val="75000"/>
            </a:schemeClr>
          </a:solidFill>
          <a:ln w="57150">
            <a:solidFill>
              <a:schemeClr val="tx1"/>
            </a:solidFill>
          </a:ln>
        </p:spPr>
        <p:txBody>
          <a:bodyPr>
            <a:noAutofit/>
          </a:bodyPr>
          <a:lstStyle/>
          <a:p>
            <a:pPr algn="ctr"/>
            <a:r>
              <a:rPr lang="en-US" sz="3600" dirty="0">
                <a:solidFill>
                  <a:srgbClr val="3C1A56"/>
                </a:solidFill>
                <a:latin typeface="Constantia" panose="02030602050306030303" pitchFamily="18" charset="0"/>
              </a:rPr>
              <a:t>OVERSIGHT ACCOUNTABILITY SOLUTIONS</a:t>
            </a:r>
            <a:endParaRPr lang="en-US" sz="3600" b="1" dirty="0">
              <a:solidFill>
                <a:srgbClr val="3C1A56"/>
              </a:solidFill>
              <a:latin typeface="Constantia" panose="02030602050306030303" pitchFamily="18" charset="0"/>
            </a:endParaRPr>
          </a:p>
        </p:txBody>
      </p:sp>
      <p:sp>
        <p:nvSpPr>
          <p:cNvPr id="3" name="Content Placeholder 2"/>
          <p:cNvSpPr>
            <a:spLocks noGrp="1"/>
          </p:cNvSpPr>
          <p:nvPr>
            <p:ph sz="half" idx="1"/>
          </p:nvPr>
        </p:nvSpPr>
        <p:spPr>
          <a:xfrm>
            <a:off x="326572" y="1572534"/>
            <a:ext cx="4590662" cy="4784021"/>
          </a:xfrm>
          <a:solidFill>
            <a:srgbClr val="3C1A56"/>
          </a:solidFill>
          <a:ln w="76200">
            <a:solidFill>
              <a:srgbClr val="002060"/>
            </a:solidFill>
          </a:ln>
        </p:spPr>
        <p:txBody>
          <a:bodyPr>
            <a:noAutofit/>
          </a:bodyPr>
          <a:lstStyle/>
          <a:p>
            <a:pPr marL="233363" indent="-233363" algn="ctr">
              <a:buNone/>
            </a:pPr>
            <a:r>
              <a:rPr lang="en-US" sz="1800" b="1" u="sng" dirty="0">
                <a:solidFill>
                  <a:schemeClr val="bg1"/>
                </a:solidFill>
                <a:latin typeface="Abadi" panose="020B0604020104020204" pitchFamily="34" charset="0"/>
              </a:rPr>
              <a:t>SUGGESTED IMMEDIATE ACTIONS</a:t>
            </a:r>
          </a:p>
          <a:p>
            <a:pPr marL="233363" indent="-233363">
              <a:buNone/>
            </a:pPr>
            <a:r>
              <a:rPr lang="en-US" sz="1800" dirty="0">
                <a:solidFill>
                  <a:schemeClr val="bg1"/>
                </a:solidFill>
                <a:latin typeface="Abadi" panose="020B0604020104020204" pitchFamily="34" charset="0"/>
              </a:rPr>
              <a:t>✓ Complete all six months of overdue audits within 30 days—hire temporary help if needed</a:t>
            </a:r>
          </a:p>
          <a:p>
            <a:pPr marL="233363" indent="-233363">
              <a:buNone/>
            </a:pPr>
            <a:r>
              <a:rPr lang="en-US" sz="1800" dirty="0">
                <a:solidFill>
                  <a:schemeClr val="bg1"/>
                </a:solidFill>
                <a:latin typeface="Abadi" panose="020B0604020104020204" pitchFamily="34" charset="0"/>
              </a:rPr>
              <a:t>✓ Assign specific person accountable for monthly audits with protected time</a:t>
            </a:r>
          </a:p>
          <a:p>
            <a:pPr marL="233363" indent="-233363">
              <a:buNone/>
            </a:pPr>
            <a:r>
              <a:rPr lang="en-US" sz="1800" dirty="0">
                <a:solidFill>
                  <a:schemeClr val="bg1"/>
                </a:solidFill>
                <a:latin typeface="Abadi" panose="020B0604020104020204" pitchFamily="34" charset="0"/>
              </a:rPr>
              <a:t>✓ Implement automated calendar alerts and reminders for audit deadlines</a:t>
            </a:r>
          </a:p>
          <a:p>
            <a:pPr marL="233363" indent="-233363">
              <a:buNone/>
            </a:pPr>
            <a:r>
              <a:rPr lang="en-US" sz="1800" dirty="0">
                <a:solidFill>
                  <a:schemeClr val="bg1"/>
                </a:solidFill>
                <a:latin typeface="Abadi" panose="020B0604020104020204" pitchFamily="34" charset="0"/>
              </a:rPr>
              <a:t>✓ Leadership review of audit completion monthly</a:t>
            </a:r>
          </a:p>
          <a:p>
            <a:pPr marL="233363" indent="-233363">
              <a:buNone/>
            </a:pPr>
            <a:r>
              <a:rPr lang="en-US" sz="1800" dirty="0">
                <a:solidFill>
                  <a:schemeClr val="bg1"/>
                </a:solidFill>
                <a:latin typeface="Abadi" panose="020B0604020104020204" pitchFamily="34" charset="0"/>
              </a:rPr>
              <a:t>✓ Address staffing levels if workload genuinely prevents completion</a:t>
            </a:r>
          </a:p>
          <a:p>
            <a:pPr marL="233363" indent="-233363">
              <a:buNone/>
            </a:pPr>
            <a:r>
              <a:rPr lang="en-US" sz="1800" dirty="0">
                <a:solidFill>
                  <a:schemeClr val="bg1"/>
                </a:solidFill>
                <a:latin typeface="Abadi" panose="020B0604020104020204" pitchFamily="34" charset="0"/>
              </a:rPr>
              <a:t>✓ Clear consequences for missed audits (for both staff and leadership)</a:t>
            </a:r>
          </a:p>
        </p:txBody>
      </p:sp>
      <p:sp>
        <p:nvSpPr>
          <p:cNvPr id="4" name="Content Placeholder 3"/>
          <p:cNvSpPr>
            <a:spLocks noGrp="1"/>
          </p:cNvSpPr>
          <p:nvPr>
            <p:ph sz="half" idx="2"/>
          </p:nvPr>
        </p:nvSpPr>
        <p:spPr>
          <a:xfrm>
            <a:off x="5914416" y="1572534"/>
            <a:ext cx="5951011" cy="4784021"/>
          </a:xfrm>
          <a:solidFill>
            <a:srgbClr val="3C1A56"/>
          </a:solidFill>
          <a:ln w="76200">
            <a:solidFill>
              <a:schemeClr val="tx1"/>
            </a:solidFill>
          </a:ln>
        </p:spPr>
        <p:txBody>
          <a:bodyPr>
            <a:noAutofit/>
          </a:bodyPr>
          <a:lstStyle/>
          <a:p>
            <a:pPr marL="0" indent="0" algn="ctr">
              <a:buNone/>
            </a:pPr>
            <a:r>
              <a:rPr lang="en-US" sz="1800" b="1" u="sng" dirty="0">
                <a:solidFill>
                  <a:schemeClr val="bg1"/>
                </a:solidFill>
                <a:latin typeface="Abadi" panose="020B0604020104020204" pitchFamily="34" charset="0"/>
              </a:rPr>
              <a:t>SYSTEMIC PREVENTION</a:t>
            </a:r>
          </a:p>
          <a:p>
            <a:pPr marL="288925" indent="-288925">
              <a:buNone/>
            </a:pPr>
            <a:r>
              <a:rPr lang="en-US" sz="1800" dirty="0">
                <a:solidFill>
                  <a:schemeClr val="bg1"/>
                </a:solidFill>
                <a:latin typeface="Abadi" panose="020B0604020104020204" pitchFamily="34" charset="0"/>
              </a:rPr>
              <a:t>✓ Mandatory audit schedule is non-negotiable regardless of workload</a:t>
            </a:r>
          </a:p>
          <a:p>
            <a:pPr marL="288925" indent="-288925">
              <a:buNone/>
            </a:pPr>
            <a:r>
              <a:rPr lang="en-US" sz="1800" dirty="0">
                <a:solidFill>
                  <a:schemeClr val="bg1"/>
                </a:solidFill>
                <a:latin typeface="Abadi" panose="020B0604020104020204" pitchFamily="34" charset="0"/>
              </a:rPr>
              <a:t>✓ External auditor if internal capacity is insufficient</a:t>
            </a:r>
          </a:p>
          <a:p>
            <a:pPr marL="288925" indent="-288925">
              <a:buNone/>
            </a:pPr>
            <a:r>
              <a:rPr lang="en-US" sz="1800" dirty="0">
                <a:solidFill>
                  <a:schemeClr val="bg1"/>
                </a:solidFill>
                <a:latin typeface="Abadi" panose="020B0604020104020204" pitchFamily="34" charset="0"/>
              </a:rPr>
              <a:t>✓ Digital tracking systems that flag missing reviews</a:t>
            </a:r>
          </a:p>
          <a:p>
            <a:pPr marL="288925" indent="-288925">
              <a:buNone/>
            </a:pPr>
            <a:r>
              <a:rPr lang="en-US" sz="1800" dirty="0">
                <a:solidFill>
                  <a:schemeClr val="bg1"/>
                </a:solidFill>
                <a:latin typeface="Abadi" panose="020B0604020104020204" pitchFamily="34" charset="0"/>
              </a:rPr>
              <a:t>✓ Quarterly leadership oversight of audit completion rates</a:t>
            </a:r>
          </a:p>
          <a:p>
            <a:pPr marL="288925" indent="-288925">
              <a:buNone/>
            </a:pPr>
            <a:r>
              <a:rPr lang="en-US" sz="1800" dirty="0">
                <a:solidFill>
                  <a:schemeClr val="bg1"/>
                </a:solidFill>
                <a:latin typeface="Abadi" panose="020B0604020104020204" pitchFamily="34" charset="0"/>
              </a:rPr>
              <a:t>✓ Adequate staffing to allow time for required oversight</a:t>
            </a:r>
          </a:p>
          <a:p>
            <a:pPr marL="288925" indent="-288925">
              <a:buNone/>
            </a:pPr>
            <a:r>
              <a:rPr lang="en-US" sz="1800" dirty="0">
                <a:solidFill>
                  <a:schemeClr val="bg1"/>
                </a:solidFill>
                <a:latin typeface="Abadi" panose="020B0604020104020204" pitchFamily="34" charset="0"/>
              </a:rPr>
              <a:t>✓ Regular evaluation of whether current systems are realistic and sustainable</a:t>
            </a:r>
          </a:p>
          <a:p>
            <a:pPr marL="288925" indent="-288925">
              <a:buNone/>
            </a:pPr>
            <a:r>
              <a:rPr lang="en-US" sz="1800" dirty="0">
                <a:solidFill>
                  <a:schemeClr val="bg1"/>
                </a:solidFill>
                <a:latin typeface="Abadi" panose="020B0604020104020204" pitchFamily="34" charset="0"/>
              </a:rPr>
              <a:t>✓ Build redundancy—multiple people trained to conduct audits</a:t>
            </a:r>
          </a:p>
          <a:p>
            <a:pPr marL="288925" indent="-288925">
              <a:buNone/>
            </a:pPr>
            <a:r>
              <a:rPr lang="en-US" sz="1800" dirty="0">
                <a:solidFill>
                  <a:schemeClr val="bg1"/>
                </a:solidFill>
                <a:latin typeface="Abadi" panose="020B0604020104020204" pitchFamily="34" charset="0"/>
              </a:rPr>
              <a:t>✓ Audit completion as performance metric for supervisors</a:t>
            </a:r>
          </a:p>
        </p:txBody>
      </p:sp>
      <p:sp>
        <p:nvSpPr>
          <p:cNvPr id="5" name="Rectangle 1"/>
          <p:cNvSpPr>
            <a:spLocks noChangeArrowheads="1"/>
          </p:cNvSpPr>
          <p:nvPr/>
        </p:nvSpPr>
        <p:spPr bwMode="auto">
          <a:xfrm>
            <a:off x="1308846" y="219044"/>
            <a:ext cx="108831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291E3B"/>
                </a:solidFill>
                <a:effectLst/>
                <a:latin typeface="Archivo"/>
              </a:rPr>
              <a:t>  </a:t>
            </a:r>
          </a:p>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291E3B"/>
                </a:solidFill>
                <a:effectLst/>
                <a:latin typeface="Archivo"/>
              </a:rPr>
              <a:t>  </a:t>
            </a:r>
            <a:endParaRPr kumimoji="0" lang="en-US" altLang="en-US" sz="35100" b="0" i="0" u="none" strike="noStrike" cap="none" normalizeH="0" baseline="0" dirty="0">
              <a:ln>
                <a:noFill/>
              </a:ln>
              <a:solidFill>
                <a:srgbClr val="291E3B"/>
              </a:solidFill>
              <a:effectLst/>
              <a:latin typeface="Archivo"/>
            </a:endParaRPr>
          </a:p>
        </p:txBody>
      </p:sp>
    </p:spTree>
    <p:extLst>
      <p:ext uri="{BB962C8B-B14F-4D97-AF65-F5344CB8AC3E}">
        <p14:creationId xmlns:p14="http://schemas.microsoft.com/office/powerpoint/2010/main" val="2095475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964CBE2-084A-47DF-A704-CF5F6217B5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90A1F9F0-F242-41E5-0BAE-5CF69D07626E}"/>
              </a:ext>
            </a:extLst>
          </p:cNvPr>
          <p:cNvSpPr txBox="1"/>
          <p:nvPr/>
        </p:nvSpPr>
        <p:spPr>
          <a:xfrm>
            <a:off x="6538686" y="1361246"/>
            <a:ext cx="4818290" cy="2671936"/>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6100" dirty="0">
                <a:solidFill>
                  <a:schemeClr val="bg1"/>
                </a:solidFill>
                <a:latin typeface="+mj-lt"/>
                <a:ea typeface="+mj-ea"/>
                <a:cs typeface="+mj-cs"/>
              </a:rPr>
              <a:t>PREVENTON BEGINS WITH YOU!!</a:t>
            </a:r>
          </a:p>
        </p:txBody>
      </p:sp>
      <p:pic>
        <p:nvPicPr>
          <p:cNvPr id="5" name="Picture 4">
            <a:extLst>
              <a:ext uri="{FF2B5EF4-FFF2-40B4-BE49-F238E27FC236}">
                <a16:creationId xmlns:a16="http://schemas.microsoft.com/office/drawing/2014/main" id="{9F24110A-DCEB-D321-F763-7BFDAC6C5D2D}"/>
              </a:ext>
            </a:extLst>
          </p:cNvPr>
          <p:cNvPicPr>
            <a:picLocks noChangeAspect="1"/>
          </p:cNvPicPr>
          <p:nvPr/>
        </p:nvPicPr>
        <p:blipFill>
          <a:blip r:embed="rId3"/>
          <a:srcRect t="576" r="-3" b="-3"/>
          <a:stretch>
            <a:fillRect/>
          </a:stretch>
        </p:blipFill>
        <p:spPr>
          <a:xfrm>
            <a:off x="827088" y="1498600"/>
            <a:ext cx="5260975" cy="4707593"/>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sp>
        <p:nvSpPr>
          <p:cNvPr id="23" name="Freeform: Shape 22">
            <a:extLst>
              <a:ext uri="{FF2B5EF4-FFF2-40B4-BE49-F238E27FC236}">
                <a16:creationId xmlns:a16="http://schemas.microsoft.com/office/drawing/2014/main" id="{686A5CBB-E03B-4019-8BCD-78975D39E4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94993204-9792-4E61-A83C-73D4379E2B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218035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7159" y="334297"/>
            <a:ext cx="10756641" cy="678426"/>
          </a:xfrm>
          <a:solidFill>
            <a:schemeClr val="accent2">
              <a:lumMod val="20000"/>
              <a:lumOff val="80000"/>
            </a:schemeClr>
          </a:solidFill>
          <a:ln w="38100">
            <a:solidFill>
              <a:schemeClr val="tx1"/>
            </a:solidFill>
          </a:ln>
        </p:spPr>
        <p:txBody>
          <a:bodyPr>
            <a:normAutofit/>
          </a:bodyPr>
          <a:lstStyle/>
          <a:p>
            <a:pPr algn="ctr"/>
            <a:r>
              <a:rPr lang="en-US" sz="3200" b="1" dirty="0">
                <a:solidFill>
                  <a:srgbClr val="3C1A56"/>
                </a:solidFill>
                <a:latin typeface="Abadi" panose="020B0604020104020204" pitchFamily="34" charset="0"/>
              </a:rPr>
              <a:t>PREVENTION BEGINS at RECOGNITION</a:t>
            </a:r>
          </a:p>
        </p:txBody>
      </p:sp>
      <p:sp>
        <p:nvSpPr>
          <p:cNvPr id="4" name="Content Placeholder 3"/>
          <p:cNvSpPr>
            <a:spLocks noGrp="1"/>
          </p:cNvSpPr>
          <p:nvPr>
            <p:ph sz="half" idx="2"/>
          </p:nvPr>
        </p:nvSpPr>
        <p:spPr>
          <a:xfrm>
            <a:off x="626655" y="1573161"/>
            <a:ext cx="10756641" cy="5019368"/>
          </a:xfrm>
          <a:solidFill>
            <a:schemeClr val="bg2">
              <a:lumMod val="75000"/>
            </a:schemeClr>
          </a:solidFill>
          <a:ln w="57150">
            <a:solidFill>
              <a:srgbClr val="3C1A56"/>
            </a:solidFill>
          </a:ln>
          <a:scene3d>
            <a:camera prst="orthographicFront"/>
            <a:lightRig rig="threePt" dir="t"/>
          </a:scene3d>
          <a:sp3d>
            <a:bevelT w="152400" h="50800" prst="softRound"/>
          </a:sp3d>
        </p:spPr>
        <p:txBody>
          <a:bodyPr>
            <a:normAutofit fontScale="92500" lnSpcReduction="20000"/>
          </a:bodyPr>
          <a:lstStyle/>
          <a:p>
            <a:pPr marL="344488" indent="0" algn="just">
              <a:buNone/>
              <a:tabLst>
                <a:tab pos="10347325" algn="l"/>
              </a:tabLst>
            </a:pPr>
            <a:endParaRPr lang="en-US" sz="2000" b="1" dirty="0">
              <a:solidFill>
                <a:srgbClr val="7030A0"/>
              </a:solidFill>
              <a:latin typeface="Abadi" panose="020F0502020204030204" pitchFamily="34" charset="0"/>
            </a:endParaRPr>
          </a:p>
          <a:p>
            <a:pPr marL="112713" indent="0" algn="just">
              <a:buNone/>
              <a:tabLst>
                <a:tab pos="10347325" algn="l"/>
              </a:tabLst>
            </a:pPr>
            <a:r>
              <a:rPr lang="en-US" sz="2000" b="1" dirty="0">
                <a:solidFill>
                  <a:srgbClr val="3C1A56"/>
                </a:solidFill>
                <a:latin typeface="Abadi" panose="020F0502020204030204" pitchFamily="34" charset="0"/>
                <a:cs typeface="Aharoni" panose="020F0502020204030204" pitchFamily="2" charset="-79"/>
              </a:rPr>
              <a:t>Exploitation rarely starts with dramatic incidents. It begins with small </a:t>
            </a:r>
          </a:p>
          <a:p>
            <a:pPr marL="112713" indent="0" algn="just">
              <a:buNone/>
              <a:tabLst>
                <a:tab pos="10347325" algn="l"/>
              </a:tabLst>
            </a:pPr>
            <a:r>
              <a:rPr lang="en-US" sz="2000" b="1" dirty="0">
                <a:solidFill>
                  <a:srgbClr val="3C1A56"/>
                </a:solidFill>
                <a:latin typeface="Abadi" panose="020F0502020204030204" pitchFamily="34" charset="0"/>
                <a:cs typeface="Aharoni" panose="020F0502020204030204" pitchFamily="2" charset="-79"/>
              </a:rPr>
              <a:t>boundary violations, minor oversights, and seemingly innocent requests—situations that feel harmless until they're not.</a:t>
            </a:r>
          </a:p>
          <a:p>
            <a:pPr marL="112713" indent="0" algn="just">
              <a:buNone/>
              <a:tabLst>
                <a:tab pos="10347325" algn="l"/>
              </a:tabLst>
            </a:pPr>
            <a:endParaRPr lang="en-US" sz="2000" b="1" dirty="0">
              <a:solidFill>
                <a:srgbClr val="3C1A56"/>
              </a:solidFill>
              <a:latin typeface="Abadi" panose="020F0502020204030204" pitchFamily="34" charset="0"/>
              <a:cs typeface="Aharoni" panose="020F0502020204030204" pitchFamily="2" charset="-79"/>
            </a:endParaRPr>
          </a:p>
          <a:p>
            <a:pPr marL="112713" indent="0" algn="just">
              <a:buNone/>
              <a:tabLst>
                <a:tab pos="10347325" algn="l"/>
              </a:tabLst>
            </a:pPr>
            <a:r>
              <a:rPr lang="en-US" sz="2000" b="1" dirty="0">
                <a:solidFill>
                  <a:srgbClr val="3C1A56"/>
                </a:solidFill>
                <a:latin typeface="Abadi" panose="020F0502020204030204" pitchFamily="34" charset="0"/>
                <a:cs typeface="Aharoni" panose="020F0502020204030204" pitchFamily="2" charset="-79"/>
              </a:rPr>
              <a:t>This newsletter presents 5 real scenarios representing the most common early warning signs of exploitation. Each one shows how everyday situations can become serious risks when left unaddressed.</a:t>
            </a:r>
          </a:p>
          <a:p>
            <a:pPr marL="112713" indent="0" algn="just">
              <a:buNone/>
              <a:tabLst>
                <a:tab pos="10347325" algn="l"/>
              </a:tabLst>
            </a:pPr>
            <a:endParaRPr lang="en-US" sz="2000" b="1" dirty="0">
              <a:solidFill>
                <a:srgbClr val="3C1A56"/>
              </a:solidFill>
              <a:latin typeface="Abadi" panose="020F0502020204030204" pitchFamily="34" charset="0"/>
              <a:cs typeface="Aharoni" panose="020F0502020204030204" pitchFamily="2" charset="-79"/>
            </a:endParaRPr>
          </a:p>
          <a:p>
            <a:pPr marL="112713" indent="0" algn="just">
              <a:buNone/>
              <a:tabLst>
                <a:tab pos="10347325" algn="l"/>
              </a:tabLst>
            </a:pPr>
            <a:r>
              <a:rPr lang="en-US" sz="2000" b="1" dirty="0">
                <a:solidFill>
                  <a:srgbClr val="3C1A56"/>
                </a:solidFill>
                <a:latin typeface="Abadi" panose="020F0502020204030204" pitchFamily="34" charset="0"/>
                <a:cs typeface="Aharoni" panose="020F0502020204030204" pitchFamily="2" charset="-79"/>
              </a:rPr>
              <a:t>YOUR CHALLENGE:</a:t>
            </a:r>
          </a:p>
          <a:p>
            <a:pPr marL="112713" indent="0" algn="just">
              <a:buNone/>
              <a:tabLst>
                <a:tab pos="10347325" algn="l"/>
              </a:tabLst>
            </a:pPr>
            <a:r>
              <a:rPr lang="en-US" sz="2000" b="1" dirty="0">
                <a:solidFill>
                  <a:srgbClr val="3C1A56"/>
                </a:solidFill>
                <a:latin typeface="Abadi" panose="020F0502020204030204" pitchFamily="34" charset="0"/>
                <a:cs typeface="Aharoni" panose="020F0502020204030204" pitchFamily="2" charset="-79"/>
              </a:rPr>
              <a:t>For each scenario, ask yourself: Is this a red flag?</a:t>
            </a:r>
          </a:p>
          <a:p>
            <a:pPr marL="112713" indent="0" algn="just">
              <a:buNone/>
              <a:tabLst>
                <a:tab pos="10347325" algn="l"/>
              </a:tabLst>
            </a:pPr>
            <a:endParaRPr lang="en-US" sz="2000" b="1" dirty="0">
              <a:solidFill>
                <a:srgbClr val="3C1A56"/>
              </a:solidFill>
              <a:latin typeface="Abadi" panose="020F0502020204030204" pitchFamily="34" charset="0"/>
              <a:cs typeface="Aharoni" panose="020F0502020204030204" pitchFamily="2" charset="-79"/>
            </a:endParaRPr>
          </a:p>
          <a:p>
            <a:pPr marL="112713" indent="0" algn="just">
              <a:buNone/>
              <a:tabLst>
                <a:tab pos="10347325" algn="l"/>
              </a:tabLst>
            </a:pPr>
            <a:r>
              <a:rPr lang="en-US" sz="2000" b="1" dirty="0">
                <a:solidFill>
                  <a:srgbClr val="3C1A56"/>
                </a:solidFill>
                <a:latin typeface="Abadi" panose="020F0502020204030204" pitchFamily="34" charset="0"/>
                <a:cs typeface="Aharoni" panose="020F0502020204030204" pitchFamily="2" charset="-79"/>
              </a:rPr>
              <a:t>Make your decision, then review the explanation to sharpen your recognition skills and understand the underlying risks.</a:t>
            </a:r>
          </a:p>
          <a:p>
            <a:pPr marL="112713" indent="0" algn="just">
              <a:buNone/>
              <a:tabLst>
                <a:tab pos="10347325" algn="l"/>
              </a:tabLst>
            </a:pPr>
            <a:endParaRPr lang="en-US" sz="2000" b="1" dirty="0">
              <a:solidFill>
                <a:srgbClr val="3C1A56"/>
              </a:solidFill>
              <a:latin typeface="Abadi" panose="020F0502020204030204" pitchFamily="34" charset="0"/>
              <a:cs typeface="Aharoni" panose="020F0502020204030204" pitchFamily="2" charset="-79"/>
            </a:endParaRPr>
          </a:p>
          <a:p>
            <a:pPr marL="112713" indent="0" algn="just">
              <a:buNone/>
              <a:tabLst>
                <a:tab pos="10347325" algn="l"/>
              </a:tabLst>
            </a:pPr>
            <a:r>
              <a:rPr lang="en-US" sz="2000" b="1" dirty="0">
                <a:solidFill>
                  <a:srgbClr val="3C1A56"/>
                </a:solidFill>
                <a:latin typeface="Abadi" panose="020F0502020204030204" pitchFamily="34" charset="0"/>
                <a:cs typeface="Aharoni" panose="020F0502020204030204" pitchFamily="2" charset="-79"/>
              </a:rPr>
              <a:t>Remember: What you recognize, you can prevent.</a:t>
            </a:r>
          </a:p>
        </p:txBody>
      </p:sp>
    </p:spTree>
    <p:extLst>
      <p:ext uri="{BB962C8B-B14F-4D97-AF65-F5344CB8AC3E}">
        <p14:creationId xmlns:p14="http://schemas.microsoft.com/office/powerpoint/2010/main" val="3990176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56945AB-FA3E-C3B3-6134-DAE4229969E9}"/>
              </a:ext>
            </a:extLst>
          </p:cNvPr>
          <p:cNvSpPr/>
          <p:nvPr/>
        </p:nvSpPr>
        <p:spPr>
          <a:xfrm>
            <a:off x="1563329" y="690663"/>
            <a:ext cx="9127369" cy="5887117"/>
          </a:xfrm>
          <a:prstGeom prst="ellipse">
            <a:avLst/>
          </a:prstGeom>
          <a:solidFill>
            <a:schemeClr val="accent2">
              <a:lumMod val="20000"/>
              <a:lumOff val="80000"/>
            </a:schemeClr>
          </a:solidFill>
          <a:ln w="7620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b="1" u="sng" dirty="0">
                <a:solidFill>
                  <a:srgbClr val="3C1A56"/>
                </a:solidFill>
                <a:latin typeface="Abadi" panose="020B0604020104020204" pitchFamily="34" charset="0"/>
              </a:rPr>
              <a:t>WHAT YOU'VE LEARNED TODAY</a:t>
            </a:r>
          </a:p>
          <a:p>
            <a:pPr lvl="0" algn="ctr"/>
            <a:endParaRPr lang="en-US" b="1" dirty="0">
              <a:solidFill>
                <a:srgbClr val="3C1A56"/>
              </a:solidFill>
              <a:latin typeface="Abadi" panose="020B0604020104020204" pitchFamily="34" charset="0"/>
            </a:endParaRPr>
          </a:p>
          <a:p>
            <a:pPr marL="342900" lvl="0" indent="-342900">
              <a:buFont typeface="+mj-lt"/>
              <a:buAutoNum type="arabicPeriod"/>
            </a:pPr>
            <a:r>
              <a:rPr lang="en-US" b="1" dirty="0">
                <a:solidFill>
                  <a:srgbClr val="3C1A56"/>
                </a:solidFill>
                <a:latin typeface="Abadi" panose="020B0604020104020204" pitchFamily="34" charset="0"/>
              </a:rPr>
              <a:t>Exploitation starts small—recognize the early warning signs</a:t>
            </a:r>
          </a:p>
          <a:p>
            <a:pPr marL="342900" lvl="0" indent="-342900">
              <a:buFont typeface="+mj-lt"/>
              <a:buAutoNum type="arabicPeriod"/>
            </a:pPr>
            <a:endParaRPr lang="en-US" b="1" dirty="0">
              <a:solidFill>
                <a:srgbClr val="3C1A56"/>
              </a:solidFill>
              <a:latin typeface="Abadi" panose="020B0604020104020204" pitchFamily="34" charset="0"/>
            </a:endParaRPr>
          </a:p>
          <a:p>
            <a:pPr marL="342900" lvl="0" indent="-342900">
              <a:buFont typeface="+mj-lt"/>
              <a:buAutoNum type="arabicPeriod"/>
            </a:pPr>
            <a:r>
              <a:rPr lang="en-US" b="1" dirty="0">
                <a:solidFill>
                  <a:srgbClr val="3C1A56"/>
                </a:solidFill>
                <a:latin typeface="Abadi" panose="020B0604020104020204" pitchFamily="34" charset="0"/>
              </a:rPr>
              <a:t> Good intentions don't excuse boundary violations or poor oversight</a:t>
            </a:r>
          </a:p>
          <a:p>
            <a:pPr marL="342900" lvl="0" indent="-342900">
              <a:buFont typeface="+mj-lt"/>
              <a:buAutoNum type="arabicPeriod"/>
            </a:pPr>
            <a:endParaRPr lang="en-US" b="1" dirty="0">
              <a:solidFill>
                <a:srgbClr val="3C1A56"/>
              </a:solidFill>
              <a:latin typeface="Abadi" panose="020B0604020104020204" pitchFamily="34" charset="0"/>
            </a:endParaRPr>
          </a:p>
          <a:p>
            <a:pPr marL="342900" lvl="0" indent="-342900">
              <a:buFont typeface="+mj-lt"/>
              <a:buAutoNum type="arabicPeriod"/>
            </a:pPr>
            <a:r>
              <a:rPr lang="en-US" b="1" dirty="0">
                <a:solidFill>
                  <a:srgbClr val="3C1A56"/>
                </a:solidFill>
                <a:latin typeface="Abadi" panose="020B0604020104020204" pitchFamily="34" charset="0"/>
              </a:rPr>
              <a:t>Modern technology creates new exploitation risks that require new policies</a:t>
            </a:r>
          </a:p>
          <a:p>
            <a:pPr marL="342900" lvl="0" indent="-342900">
              <a:buFont typeface="+mj-lt"/>
              <a:buAutoNum type="arabicPeriod"/>
            </a:pPr>
            <a:endParaRPr lang="en-US" b="1" dirty="0">
              <a:solidFill>
                <a:srgbClr val="3C1A56"/>
              </a:solidFill>
              <a:latin typeface="Abadi" panose="020B0604020104020204" pitchFamily="34" charset="0"/>
            </a:endParaRPr>
          </a:p>
          <a:p>
            <a:pPr marL="342900" lvl="0" indent="-342900">
              <a:buFont typeface="+mj-lt"/>
              <a:buAutoNum type="arabicPeriod"/>
            </a:pPr>
            <a:r>
              <a:rPr lang="en-US" b="1" dirty="0">
                <a:solidFill>
                  <a:srgbClr val="3C1A56"/>
                </a:solidFill>
                <a:latin typeface="Abadi" panose="020B0604020104020204" pitchFamily="34" charset="0"/>
              </a:rPr>
              <a:t>Systems and safeguards must be maintained, not just created</a:t>
            </a:r>
          </a:p>
          <a:p>
            <a:pPr marL="342900" lvl="0" indent="-342900">
              <a:buFont typeface="+mj-lt"/>
              <a:buAutoNum type="arabicPeriod"/>
            </a:pPr>
            <a:endParaRPr lang="en-US" b="1" dirty="0">
              <a:solidFill>
                <a:srgbClr val="3C1A56"/>
              </a:solidFill>
              <a:latin typeface="Abadi" panose="020B0604020104020204" pitchFamily="34" charset="0"/>
            </a:endParaRPr>
          </a:p>
          <a:p>
            <a:pPr marL="342900" lvl="0" indent="-342900">
              <a:buFont typeface="+mj-lt"/>
              <a:buAutoNum type="arabicPeriod"/>
            </a:pPr>
            <a:r>
              <a:rPr lang="en-US" b="1" dirty="0">
                <a:solidFill>
                  <a:srgbClr val="3C1A56"/>
                </a:solidFill>
                <a:latin typeface="Abadi" panose="020B0604020104020204" pitchFamily="34" charset="0"/>
              </a:rPr>
              <a:t>Power imbalances make true consent impossible in staff/individual relationships</a:t>
            </a:r>
          </a:p>
        </p:txBody>
      </p:sp>
    </p:spTree>
    <p:extLst>
      <p:ext uri="{BB962C8B-B14F-4D97-AF65-F5344CB8AC3E}">
        <p14:creationId xmlns:p14="http://schemas.microsoft.com/office/powerpoint/2010/main" val="669894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Connector 2">
            <a:extLst>
              <a:ext uri="{FF2B5EF4-FFF2-40B4-BE49-F238E27FC236}">
                <a16:creationId xmlns:a16="http://schemas.microsoft.com/office/drawing/2014/main" id="{781B027C-F1F2-CA28-58FD-F39CE293F716}"/>
              </a:ext>
            </a:extLst>
          </p:cNvPr>
          <p:cNvSpPr/>
          <p:nvPr/>
        </p:nvSpPr>
        <p:spPr>
          <a:xfrm>
            <a:off x="2782111" y="321013"/>
            <a:ext cx="6361889" cy="6313251"/>
          </a:xfrm>
          <a:prstGeom prst="flowChartConnector">
            <a:avLst/>
          </a:prstGeom>
          <a:solidFill>
            <a:schemeClr val="bg2">
              <a:lumMod val="50000"/>
            </a:schemeClr>
          </a:solidFill>
          <a:ln w="7620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latin typeface="Abadi" panose="020B0604020104020204" pitchFamily="34" charset="0"/>
              </a:rPr>
              <a:t>SUGGESTED NEXT STEPS</a:t>
            </a:r>
          </a:p>
          <a:p>
            <a:pPr algn="ctr"/>
            <a:endParaRPr lang="en-US" dirty="0">
              <a:solidFill>
                <a:schemeClr val="bg1"/>
              </a:solidFill>
              <a:latin typeface="Abadi" panose="020B0604020104020204" pitchFamily="34" charset="0"/>
            </a:endParaRPr>
          </a:p>
          <a:p>
            <a:pPr marL="233363" indent="-233363">
              <a:spcBef>
                <a:spcPts val="0"/>
              </a:spcBef>
              <a:buAutoNum type="arabicPeriod"/>
            </a:pPr>
            <a:r>
              <a:rPr lang="en-US" dirty="0">
                <a:solidFill>
                  <a:schemeClr val="bg1"/>
                </a:solidFill>
                <a:latin typeface="Abadi" panose="020B0604020104020204" pitchFamily="34" charset="0"/>
              </a:rPr>
              <a:t>Share these scenarios with your management team this week</a:t>
            </a:r>
          </a:p>
          <a:p>
            <a:pPr marL="342900" indent="-342900">
              <a:spcBef>
                <a:spcPts val="0"/>
              </a:spcBef>
              <a:buAutoNum type="arabicPeriod"/>
            </a:pPr>
            <a:endParaRPr lang="en-US" dirty="0">
              <a:solidFill>
                <a:schemeClr val="bg1"/>
              </a:solidFill>
              <a:latin typeface="Abadi" panose="020B0604020104020204" pitchFamily="34" charset="0"/>
            </a:endParaRPr>
          </a:p>
          <a:p>
            <a:pPr marL="233363" indent="-233363">
              <a:spcBef>
                <a:spcPts val="0"/>
              </a:spcBef>
              <a:buNone/>
            </a:pPr>
            <a:r>
              <a:rPr lang="en-US" dirty="0">
                <a:solidFill>
                  <a:schemeClr val="bg1"/>
                </a:solidFill>
                <a:latin typeface="Abadi" panose="020B0604020104020204" pitchFamily="34" charset="0"/>
              </a:rPr>
              <a:t>2. Review your current policies against these five examples—identify gaps</a:t>
            </a:r>
          </a:p>
          <a:p>
            <a:endParaRPr lang="en-US" dirty="0">
              <a:solidFill>
                <a:schemeClr val="bg1"/>
              </a:solidFill>
              <a:latin typeface="Abadi" panose="020B0604020104020204" pitchFamily="34" charset="0"/>
            </a:endParaRPr>
          </a:p>
          <a:p>
            <a:pPr marL="233363" indent="-233363">
              <a:spcBef>
                <a:spcPts val="0"/>
              </a:spcBef>
              <a:buNone/>
            </a:pPr>
            <a:r>
              <a:rPr lang="en-US" dirty="0">
                <a:solidFill>
                  <a:schemeClr val="bg1"/>
                </a:solidFill>
                <a:latin typeface="Abadi" panose="020B0604020104020204" pitchFamily="34" charset="0"/>
              </a:rPr>
              <a:t>3. Conduct immediate spot-checks of your financial safeguards and security protocols</a:t>
            </a:r>
          </a:p>
          <a:p>
            <a:endParaRPr lang="en-US" dirty="0">
              <a:solidFill>
                <a:schemeClr val="bg1"/>
              </a:solidFill>
              <a:latin typeface="Abadi" panose="020B0604020104020204" pitchFamily="34" charset="0"/>
            </a:endParaRPr>
          </a:p>
          <a:p>
            <a:pPr marL="233363" indent="-233363">
              <a:spcBef>
                <a:spcPts val="0"/>
              </a:spcBef>
              <a:buNone/>
            </a:pPr>
            <a:r>
              <a:rPr lang="en-US" dirty="0">
                <a:solidFill>
                  <a:schemeClr val="bg1"/>
                </a:solidFill>
                <a:latin typeface="Abadi" panose="020B0604020104020204" pitchFamily="34" charset="0"/>
              </a:rPr>
              <a:t>4. Schedule comprehensive exploitation prevention training for all staff levels</a:t>
            </a:r>
          </a:p>
          <a:p>
            <a:endParaRPr lang="en-US" dirty="0">
              <a:solidFill>
                <a:schemeClr val="bg1"/>
              </a:solidFill>
              <a:latin typeface="Abadi" panose="020B0604020104020204" pitchFamily="34" charset="0"/>
            </a:endParaRPr>
          </a:p>
          <a:p>
            <a:pPr marL="233363" indent="-233363">
              <a:spcBef>
                <a:spcPts val="0"/>
              </a:spcBef>
              <a:buNone/>
            </a:pPr>
            <a:r>
              <a:rPr lang="en-US" dirty="0">
                <a:solidFill>
                  <a:schemeClr val="bg1"/>
                </a:solidFill>
                <a:latin typeface="Abadi" panose="020B0604020104020204" pitchFamily="34" charset="0"/>
              </a:rPr>
              <a:t>5. Implement at least one new safeguard within the next 30 days</a:t>
            </a:r>
          </a:p>
        </p:txBody>
      </p:sp>
    </p:spTree>
    <p:extLst>
      <p:ext uri="{BB962C8B-B14F-4D97-AF65-F5344CB8AC3E}">
        <p14:creationId xmlns:p14="http://schemas.microsoft.com/office/powerpoint/2010/main" val="16486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AC8155-244B-9CAF-60D3-AA5504CBEE4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890" b="92582" l="9767" r="89767">
                        <a14:foregroundMark x1="47907" y1="53846" x2="47907" y2="86538"/>
                        <a14:foregroundMark x1="47907" y1="86538" x2="46512" y2="85714"/>
                        <a14:foregroundMark x1="47907" y1="85989" x2="50233" y2="85440"/>
                        <a14:foregroundMark x1="47907" y1="85714" x2="47907" y2="92582"/>
                      </a14:backgroundRemoval>
                    </a14:imgEffect>
                  </a14:imgLayer>
                </a14:imgProps>
              </a:ext>
            </a:extLst>
          </a:blip>
          <a:stretch>
            <a:fillRect/>
          </a:stretch>
        </p:blipFill>
        <p:spPr>
          <a:xfrm>
            <a:off x="9697550" y="408562"/>
            <a:ext cx="2047875" cy="3467100"/>
          </a:xfrm>
          <a:prstGeom prst="rect">
            <a:avLst/>
          </a:prstGeom>
        </p:spPr>
      </p:pic>
      <p:pic>
        <p:nvPicPr>
          <p:cNvPr id="3" name="Picture 2">
            <a:extLst>
              <a:ext uri="{FF2B5EF4-FFF2-40B4-BE49-F238E27FC236}">
                <a16:creationId xmlns:a16="http://schemas.microsoft.com/office/drawing/2014/main" id="{165676D5-EA7E-1189-E89B-73679887135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260" b="99435" l="2963" r="90000">
                        <a14:foregroundMark x1="21481" y1="9605" x2="28519" y2="10734"/>
                        <a14:foregroundMark x1="12222" y1="50000" x2="5926" y2="66667"/>
                        <a14:foregroundMark x1="5926" y1="66667" x2="19630" y2="98870"/>
                        <a14:foregroundMark x1="19630" y1="98870" x2="46667" y2="97740"/>
                        <a14:foregroundMark x1="46667" y1="97740" x2="55926" y2="89548"/>
                        <a14:foregroundMark x1="4815" y1="45763" x2="2963" y2="51977"/>
                        <a14:foregroundMark x1="22963" y1="6497" x2="26667" y2="7345"/>
                        <a14:foregroundMark x1="22963" y1="2825" x2="26667" y2="2260"/>
                        <a14:foregroundMark x1="19259" y1="98588" x2="19259" y2="99435"/>
                      </a14:backgroundRemoval>
                    </a14:imgEffect>
                  </a14:imgLayer>
                </a14:imgProps>
              </a:ext>
            </a:extLst>
          </a:blip>
          <a:stretch>
            <a:fillRect/>
          </a:stretch>
        </p:blipFill>
        <p:spPr>
          <a:xfrm>
            <a:off x="446575" y="2903693"/>
            <a:ext cx="2571750" cy="3371850"/>
          </a:xfrm>
          <a:prstGeom prst="rect">
            <a:avLst/>
          </a:prstGeom>
        </p:spPr>
      </p:pic>
      <p:sp>
        <p:nvSpPr>
          <p:cNvPr id="6" name="TextBox 5">
            <a:extLst>
              <a:ext uri="{FF2B5EF4-FFF2-40B4-BE49-F238E27FC236}">
                <a16:creationId xmlns:a16="http://schemas.microsoft.com/office/drawing/2014/main" id="{F39CFD89-C64D-4CDB-883D-B9C5BB257E44}"/>
              </a:ext>
            </a:extLst>
          </p:cNvPr>
          <p:cNvSpPr txBox="1"/>
          <p:nvPr/>
        </p:nvSpPr>
        <p:spPr>
          <a:xfrm>
            <a:off x="3018325" y="408562"/>
            <a:ext cx="5756024" cy="5822871"/>
          </a:xfrm>
          <a:prstGeom prst="round2DiagRect">
            <a:avLst/>
          </a:prstGeom>
          <a:solidFill>
            <a:srgbClr val="3C1A56"/>
          </a:solidFill>
        </p:spPr>
        <p:txBody>
          <a:bodyPr wrap="square" rtlCol="0">
            <a:spAutoFit/>
          </a:bodyPr>
          <a:lstStyle/>
          <a:p>
            <a:pPr algn="ctr"/>
            <a:r>
              <a:rPr lang="en-US" sz="2800" dirty="0">
                <a:solidFill>
                  <a:schemeClr val="bg1"/>
                </a:solidFill>
              </a:rPr>
              <a:t>REMEMBER:</a:t>
            </a:r>
          </a:p>
          <a:p>
            <a:pPr algn="ctr"/>
            <a:r>
              <a:rPr lang="en-US" sz="2800" dirty="0">
                <a:solidFill>
                  <a:schemeClr val="bg1"/>
                </a:solidFill>
              </a:rPr>
              <a:t>Every red flag you recognize is an opportunity to protect someone's dignity, safety, and financial resources. The question isn't whether exploitation could happen in your organization. </a:t>
            </a:r>
          </a:p>
          <a:p>
            <a:pPr algn="ctr"/>
            <a:r>
              <a:rPr lang="en-US" sz="2800" dirty="0">
                <a:solidFill>
                  <a:schemeClr val="bg1"/>
                </a:solidFill>
              </a:rPr>
              <a:t>The question is: </a:t>
            </a:r>
          </a:p>
          <a:p>
            <a:pPr algn="ctr"/>
            <a:r>
              <a:rPr lang="en-US" sz="2800" dirty="0">
                <a:solidFill>
                  <a:schemeClr val="bg1"/>
                </a:solidFill>
              </a:rPr>
              <a:t>What are you doing today to prevent it?</a:t>
            </a:r>
          </a:p>
          <a:p>
            <a:pPr algn="ctr"/>
            <a:r>
              <a:rPr lang="en-US" sz="2800" dirty="0">
                <a:solidFill>
                  <a:schemeClr val="bg1"/>
                </a:solidFill>
              </a:rPr>
              <a:t>What will you do differently tomorrow?</a:t>
            </a:r>
          </a:p>
        </p:txBody>
      </p:sp>
    </p:spTree>
    <p:extLst>
      <p:ext uri="{BB962C8B-B14F-4D97-AF65-F5344CB8AC3E}">
        <p14:creationId xmlns:p14="http://schemas.microsoft.com/office/powerpoint/2010/main" val="2137735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215" y="245388"/>
            <a:ext cx="11220513" cy="776748"/>
          </a:xfrm>
          <a:solidFill>
            <a:schemeClr val="accent2">
              <a:lumMod val="20000"/>
              <a:lumOff val="80000"/>
            </a:schemeClr>
          </a:solidFill>
          <a:ln w="38100">
            <a:solidFill>
              <a:srgbClr val="3C1A56"/>
            </a:solidFill>
          </a:ln>
        </p:spPr>
        <p:txBody>
          <a:bodyPr>
            <a:normAutofit/>
          </a:bodyPr>
          <a:lstStyle/>
          <a:p>
            <a:pPr algn="ctr"/>
            <a:r>
              <a:rPr lang="en-US" sz="3600" dirty="0">
                <a:solidFill>
                  <a:srgbClr val="7030A0"/>
                </a:solidFill>
                <a:latin typeface="Constantia" panose="02030602050306030303" pitchFamily="18" charset="0"/>
              </a:rPr>
              <a:t>Financial Checklist Tool</a:t>
            </a:r>
          </a:p>
        </p:txBody>
      </p:sp>
      <p:sp>
        <p:nvSpPr>
          <p:cNvPr id="4" name="Text Placeholder 3"/>
          <p:cNvSpPr>
            <a:spLocks noGrp="1"/>
          </p:cNvSpPr>
          <p:nvPr>
            <p:ph type="body" sz="half" idx="2"/>
          </p:nvPr>
        </p:nvSpPr>
        <p:spPr>
          <a:xfrm>
            <a:off x="401215" y="2265331"/>
            <a:ext cx="4377262" cy="3307050"/>
          </a:xfrm>
          <a:solidFill>
            <a:schemeClr val="bg1">
              <a:lumMod val="85000"/>
            </a:schemeClr>
          </a:solidFill>
          <a:ln w="57150">
            <a:solidFill>
              <a:srgbClr val="3C1A56"/>
            </a:solidFill>
          </a:ln>
        </p:spPr>
        <p:txBody>
          <a:bodyPr>
            <a:normAutofit/>
          </a:bodyPr>
          <a:lstStyle/>
          <a:p>
            <a:pPr algn="ctr"/>
            <a:r>
              <a:rPr lang="en-US" sz="2000" b="1" u="sng" dirty="0">
                <a:solidFill>
                  <a:srgbClr val="3C1A56"/>
                </a:solidFill>
                <a:latin typeface="Abadi" panose="020B0604020104020204" pitchFamily="34" charset="0"/>
              </a:rPr>
              <a:t>How to Use This Tool</a:t>
            </a:r>
          </a:p>
          <a:p>
            <a:pPr marL="285750" indent="-227013" algn="just"/>
            <a:r>
              <a:rPr lang="en-US" sz="2000" b="1" dirty="0">
                <a:solidFill>
                  <a:srgbClr val="3C1A56"/>
                </a:solidFill>
                <a:latin typeface="Abadi" panose="020B0604020104020204" pitchFamily="34" charset="0"/>
              </a:rPr>
              <a:t>• </a:t>
            </a:r>
            <a:r>
              <a:rPr lang="en-US" sz="2000" dirty="0">
                <a:solidFill>
                  <a:srgbClr val="3C1A56"/>
                </a:solidFill>
                <a:latin typeface="Abadi" panose="020B0604020104020204" pitchFamily="34" charset="0"/>
              </a:rPr>
              <a:t>Conduct regular reviews using this checklist to identify red flags.</a:t>
            </a:r>
          </a:p>
          <a:p>
            <a:pPr marL="285750" indent="-227013" algn="just"/>
            <a:r>
              <a:rPr lang="en-US" sz="2000" dirty="0">
                <a:solidFill>
                  <a:srgbClr val="3C1A56"/>
                </a:solidFill>
                <a:latin typeface="Abadi" panose="020B0604020104020204" pitchFamily="34" charset="0"/>
              </a:rPr>
              <a:t>• Use findings to initiate corrective actions or deeper investigations.</a:t>
            </a:r>
          </a:p>
          <a:p>
            <a:pPr marL="285750" indent="-227013" algn="just"/>
            <a:r>
              <a:rPr lang="en-US" sz="2000" dirty="0">
                <a:solidFill>
                  <a:srgbClr val="3C1A56"/>
                </a:solidFill>
                <a:latin typeface="Abadi" panose="020B0604020104020204" pitchFamily="34" charset="0"/>
              </a:rPr>
              <a:t>• Integrate into staff onboarding or periodic financial policy training.</a:t>
            </a:r>
          </a:p>
          <a:p>
            <a:pPr marL="285750" indent="-227013" algn="just"/>
            <a:r>
              <a:rPr lang="en-US" sz="2000" dirty="0">
                <a:solidFill>
                  <a:srgbClr val="3C1A56"/>
                </a:solidFill>
                <a:latin typeface="Abadi" panose="020B0604020104020204" pitchFamily="34" charset="0"/>
              </a:rPr>
              <a:t>• Pair with documentation audits and secure storage protocols.</a:t>
            </a:r>
          </a:p>
          <a:p>
            <a:endParaRPr lang="en-US" sz="2000" dirty="0">
              <a:solidFill>
                <a:srgbClr val="3C1A56"/>
              </a:solidFill>
              <a:latin typeface="Abadi" panose="020B0604020104020204" pitchFamily="34" charset="0"/>
            </a:endParaRPr>
          </a:p>
          <a:p>
            <a:pPr algn="ctr"/>
            <a:endParaRPr lang="en-US" sz="2000" b="1" u="sng" dirty="0">
              <a:solidFill>
                <a:srgbClr val="3C1A56"/>
              </a:solidFill>
              <a:latin typeface="Abadi" panose="020B0604020104020204" pitchFamily="34" charset="0"/>
            </a:endParaRPr>
          </a:p>
        </p:txBody>
      </p:sp>
      <p:sp>
        <p:nvSpPr>
          <p:cNvPr id="6" name="Content Placeholder 5">
            <a:extLst>
              <a:ext uri="{FF2B5EF4-FFF2-40B4-BE49-F238E27FC236}">
                <a16:creationId xmlns:a16="http://schemas.microsoft.com/office/drawing/2014/main" id="{6D75CAD2-56AE-C6BC-F47B-73647E1B31ED}"/>
              </a:ext>
            </a:extLst>
          </p:cNvPr>
          <p:cNvSpPr>
            <a:spLocks noGrp="1"/>
          </p:cNvSpPr>
          <p:nvPr>
            <p:ph idx="1"/>
          </p:nvPr>
        </p:nvSpPr>
        <p:spPr>
          <a:xfrm>
            <a:off x="5338917" y="1343608"/>
            <a:ext cx="6282812" cy="5150497"/>
          </a:xfrm>
          <a:solidFill>
            <a:schemeClr val="bg1">
              <a:lumMod val="85000"/>
            </a:schemeClr>
          </a:solidFill>
          <a:ln w="57150">
            <a:solidFill>
              <a:srgbClr val="3C1A56"/>
            </a:solidFill>
          </a:ln>
        </p:spPr>
        <p:txBody>
          <a:bodyPr>
            <a:noAutofit/>
          </a:bodyPr>
          <a:lstStyle/>
          <a:p>
            <a:pPr marL="0" indent="0" algn="ctr">
              <a:lnSpc>
                <a:spcPct val="100000"/>
              </a:lnSpc>
              <a:buNone/>
            </a:pPr>
            <a:endParaRPr lang="en-US" sz="1400" dirty="0">
              <a:solidFill>
                <a:srgbClr val="3C1A56"/>
              </a:solidFill>
              <a:latin typeface="Abadi" panose="020B0604020104020204" pitchFamily="34" charset="0"/>
            </a:endParaRPr>
          </a:p>
          <a:p>
            <a:pPr marL="0" indent="0" algn="ctr">
              <a:lnSpc>
                <a:spcPct val="100000"/>
              </a:lnSpc>
              <a:buNone/>
            </a:pPr>
            <a:endParaRPr lang="en-US" sz="1400" dirty="0">
              <a:solidFill>
                <a:srgbClr val="3C1A56"/>
              </a:solidFill>
              <a:latin typeface="Abadi" panose="020B0604020104020204" pitchFamily="34" charset="0"/>
            </a:endParaRPr>
          </a:p>
        </p:txBody>
      </p:sp>
      <p:pic>
        <p:nvPicPr>
          <p:cNvPr id="20" name="Picture 19">
            <a:extLst>
              <a:ext uri="{FF2B5EF4-FFF2-40B4-BE49-F238E27FC236}">
                <a16:creationId xmlns:a16="http://schemas.microsoft.com/office/drawing/2014/main" id="{C1D695F9-59F4-4ED1-A1E0-D5746E8D4FF0}"/>
              </a:ext>
            </a:extLst>
          </p:cNvPr>
          <p:cNvPicPr>
            <a:picLocks noChangeAspect="1"/>
          </p:cNvPicPr>
          <p:nvPr/>
        </p:nvPicPr>
        <p:blipFill>
          <a:blip r:embed="rId2"/>
          <a:stretch>
            <a:fillRect/>
          </a:stretch>
        </p:blipFill>
        <p:spPr>
          <a:xfrm>
            <a:off x="6469164" y="1538374"/>
            <a:ext cx="3835041" cy="4904350"/>
          </a:xfrm>
          <a:prstGeom prst="rect">
            <a:avLst/>
          </a:prstGeom>
        </p:spPr>
      </p:pic>
    </p:spTree>
    <p:extLst>
      <p:ext uri="{BB962C8B-B14F-4D97-AF65-F5344CB8AC3E}">
        <p14:creationId xmlns:p14="http://schemas.microsoft.com/office/powerpoint/2010/main" val="1198425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52232" y="2462077"/>
            <a:ext cx="6887536" cy="1933845"/>
          </a:xfrm>
          <a:prstGeom prst="rect">
            <a:avLst/>
          </a:prstGeom>
          <a:solidFill>
            <a:srgbClr val="CC99FF"/>
          </a:solidFill>
        </p:spPr>
      </p:pic>
    </p:spTree>
    <p:extLst>
      <p:ext uri="{BB962C8B-B14F-4D97-AF65-F5344CB8AC3E}">
        <p14:creationId xmlns:p14="http://schemas.microsoft.com/office/powerpoint/2010/main" val="3792857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9CE9482-5E47-1A2D-77A8-4304B0DDB1F2}"/>
              </a:ext>
            </a:extLst>
          </p:cNvPr>
          <p:cNvSpPr>
            <a:spLocks noGrp="1"/>
          </p:cNvSpPr>
          <p:nvPr>
            <p:ph type="pic" idx="1"/>
          </p:nvPr>
        </p:nvSpPr>
        <p:spPr>
          <a:xfrm>
            <a:off x="307909" y="334298"/>
            <a:ext cx="11396391" cy="717754"/>
          </a:xfrm>
          <a:solidFill>
            <a:schemeClr val="bg2">
              <a:lumMod val="75000"/>
            </a:schemeClr>
          </a:solidFill>
          <a:ln w="57150">
            <a:solidFill>
              <a:srgbClr val="6B4C9A"/>
            </a:solidFill>
          </a:ln>
        </p:spPr>
        <p:txBody>
          <a:bodyPr>
            <a:normAutofit/>
          </a:bodyPr>
          <a:lstStyle/>
          <a:p>
            <a:pPr algn="ctr"/>
            <a:r>
              <a:rPr lang="en-US" b="1" dirty="0">
                <a:solidFill>
                  <a:srgbClr val="3C1A56"/>
                </a:solidFill>
                <a:latin typeface="Abadi" panose="020B0604020104020204" pitchFamily="34" charset="0"/>
              </a:rPr>
              <a:t>5 TYPES OF EXPLOITATION</a:t>
            </a:r>
          </a:p>
        </p:txBody>
      </p:sp>
      <p:sp>
        <p:nvSpPr>
          <p:cNvPr id="7" name="Title 1">
            <a:extLst>
              <a:ext uri="{FF2B5EF4-FFF2-40B4-BE49-F238E27FC236}">
                <a16:creationId xmlns:a16="http://schemas.microsoft.com/office/drawing/2014/main" id="{32E886C7-00E1-41F3-8A21-6783F7E90F64}"/>
              </a:ext>
            </a:extLst>
          </p:cNvPr>
          <p:cNvSpPr txBox="1">
            <a:spLocks/>
          </p:cNvSpPr>
          <p:nvPr/>
        </p:nvSpPr>
        <p:spPr>
          <a:xfrm>
            <a:off x="6640888" y="1934748"/>
            <a:ext cx="5063412" cy="3648269"/>
          </a:xfrm>
          <a:prstGeom prst="rect">
            <a:avLst/>
          </a:prstGeom>
          <a:solidFill>
            <a:schemeClr val="accent2">
              <a:lumMod val="20000"/>
              <a:lumOff val="80000"/>
            </a:schemeClr>
          </a:solidFill>
          <a:ln w="57150">
            <a:solidFill>
              <a:srgbClr val="3C1A56"/>
            </a:solidFill>
          </a:ln>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2700" dirty="0">
                <a:solidFill>
                  <a:srgbClr val="7030A0"/>
                </a:solidFill>
                <a:latin typeface="Abadi" panose="020B0604020104020204" pitchFamily="34" charset="0"/>
              </a:rPr>
              <a:t>🔒 </a:t>
            </a:r>
            <a:r>
              <a:rPr lang="en-US" sz="2700" b="1" dirty="0">
                <a:solidFill>
                  <a:srgbClr val="7030A0"/>
                </a:solidFill>
                <a:latin typeface="Abadi" panose="020B0604020104020204" pitchFamily="34" charset="0"/>
              </a:rPr>
              <a:t>SECURITY FAILURES</a:t>
            </a:r>
          </a:p>
          <a:p>
            <a:pPr marL="512763"/>
            <a:r>
              <a:rPr lang="en-US" sz="2000" dirty="0">
                <a:solidFill>
                  <a:srgbClr val="7030A0"/>
                </a:solidFill>
                <a:latin typeface="Abadi" panose="020B0604020104020204" pitchFamily="34" charset="0"/>
              </a:rPr>
              <a:t>When protection becomes vulnerability</a:t>
            </a:r>
          </a:p>
          <a:p>
            <a:pPr marL="512763" indent="-512763"/>
            <a:endParaRPr lang="en-US" sz="2700" dirty="0">
              <a:solidFill>
                <a:srgbClr val="7030A0"/>
              </a:solidFill>
              <a:latin typeface="Abadi" panose="020B0604020104020204" pitchFamily="34" charset="0"/>
            </a:endParaRPr>
          </a:p>
          <a:p>
            <a:pPr marL="512763" indent="-512763"/>
            <a:r>
              <a:rPr lang="en-US" sz="2700" dirty="0">
                <a:solidFill>
                  <a:srgbClr val="7030A0"/>
                </a:solidFill>
                <a:latin typeface="Abadi" panose="020B0604020104020204" pitchFamily="34" charset="0"/>
              </a:rPr>
              <a:t>⚙️ </a:t>
            </a:r>
            <a:r>
              <a:rPr lang="en-US" sz="2700" b="1" dirty="0">
                <a:solidFill>
                  <a:srgbClr val="7030A0"/>
                </a:solidFill>
                <a:latin typeface="Abadi" panose="020B0604020104020204" pitchFamily="34" charset="0"/>
              </a:rPr>
              <a:t>SYSTEMIC ENABLERS</a:t>
            </a:r>
          </a:p>
          <a:p>
            <a:pPr marL="512763"/>
            <a:r>
              <a:rPr lang="en-US" sz="2000" dirty="0">
                <a:solidFill>
                  <a:srgbClr val="7030A0"/>
                </a:solidFill>
                <a:latin typeface="Abadi" panose="020B0604020104020204" pitchFamily="34" charset="0"/>
              </a:rPr>
              <a:t>When the system fails to protect</a:t>
            </a:r>
          </a:p>
          <a:p>
            <a:pPr marL="512763"/>
            <a:endParaRPr lang="en-US" sz="2000" dirty="0">
              <a:solidFill>
                <a:srgbClr val="7030A0"/>
              </a:solidFill>
              <a:latin typeface="Sans serif"/>
            </a:endParaRPr>
          </a:p>
          <a:p>
            <a:pPr marL="512763"/>
            <a:endParaRPr lang="en-US" sz="2000" dirty="0">
              <a:solidFill>
                <a:srgbClr val="7030A0"/>
              </a:solidFill>
              <a:latin typeface="Sans serif"/>
            </a:endParaRPr>
          </a:p>
          <a:p>
            <a:pPr marL="512763"/>
            <a:endParaRPr lang="en-US" sz="2000" dirty="0">
              <a:solidFill>
                <a:srgbClr val="7030A0"/>
              </a:solidFill>
              <a:latin typeface="Sans serif"/>
            </a:endParaRPr>
          </a:p>
          <a:p>
            <a:pPr marL="512763"/>
            <a:endParaRPr lang="en-US" sz="2000" dirty="0">
              <a:solidFill>
                <a:srgbClr val="7030A0"/>
              </a:solidFill>
              <a:latin typeface="Sans serif"/>
            </a:endParaRPr>
          </a:p>
        </p:txBody>
      </p:sp>
      <p:sp>
        <p:nvSpPr>
          <p:cNvPr id="8" name="Title 1">
            <a:extLst>
              <a:ext uri="{FF2B5EF4-FFF2-40B4-BE49-F238E27FC236}">
                <a16:creationId xmlns:a16="http://schemas.microsoft.com/office/drawing/2014/main" id="{878A651A-B53A-4849-9CB9-34E8DE4D6EBF}"/>
              </a:ext>
            </a:extLst>
          </p:cNvPr>
          <p:cNvSpPr txBox="1">
            <a:spLocks noGrp="1"/>
          </p:cNvSpPr>
          <p:nvPr>
            <p:ph type="body" sz="half" idx="2"/>
          </p:nvPr>
        </p:nvSpPr>
        <p:spPr>
          <a:xfrm>
            <a:off x="307909" y="1712167"/>
            <a:ext cx="5434129" cy="4093430"/>
          </a:xfrm>
          <a:prstGeom prst="rect">
            <a:avLst/>
          </a:prstGeom>
          <a:solidFill>
            <a:schemeClr val="accent2">
              <a:lumMod val="20000"/>
              <a:lumOff val="80000"/>
            </a:schemeClr>
          </a:solidFill>
          <a:ln w="57150">
            <a:solidFill>
              <a:srgbClr val="3C1A56"/>
            </a:solidFill>
          </a:ln>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a:solidFill>
                  <a:srgbClr val="7030A0"/>
                </a:solidFill>
                <a:latin typeface="Constantia" panose="02030602050306030303" pitchFamily="18" charset="0"/>
              </a:rPr>
              <a:t>🛑 </a:t>
            </a:r>
            <a:r>
              <a:rPr lang="en-US" sz="2700" b="1" dirty="0">
                <a:solidFill>
                  <a:srgbClr val="7030A0"/>
                </a:solidFill>
                <a:latin typeface="Abadi" panose="020B0604020104020204" pitchFamily="34" charset="0"/>
              </a:rPr>
              <a:t>BOUNDARY VIOLATIONS</a:t>
            </a:r>
          </a:p>
          <a:p>
            <a:pPr marL="690563"/>
            <a:r>
              <a:rPr lang="en-US" sz="2000" dirty="0">
                <a:solidFill>
                  <a:srgbClr val="7030A0"/>
                </a:solidFill>
                <a:latin typeface="Abadi" panose="020B0604020104020204" pitchFamily="34" charset="0"/>
              </a:rPr>
              <a:t>The exploitation that doesn't look like exploitation</a:t>
            </a:r>
          </a:p>
          <a:p>
            <a:endParaRPr lang="en-US" sz="2600" dirty="0">
              <a:solidFill>
                <a:srgbClr val="7030A0"/>
              </a:solidFill>
              <a:latin typeface="Abadi" panose="020B0604020104020204" pitchFamily="34" charset="0"/>
            </a:endParaRPr>
          </a:p>
          <a:p>
            <a:pPr marL="569913" indent="-514350"/>
            <a:r>
              <a:rPr lang="en-US" sz="2600" dirty="0">
                <a:solidFill>
                  <a:srgbClr val="7030A0"/>
                </a:solidFill>
                <a:latin typeface="Abadi" panose="020B0604020104020204" pitchFamily="34" charset="0"/>
              </a:rPr>
              <a:t> 💰 </a:t>
            </a:r>
            <a:r>
              <a:rPr lang="en-US" sz="2700" b="1" dirty="0">
                <a:solidFill>
                  <a:srgbClr val="7030A0"/>
                </a:solidFill>
                <a:latin typeface="Abadi" panose="020B0604020104020204" pitchFamily="34" charset="0"/>
              </a:rPr>
              <a:t>FINANCIAL MISMANAGEMENT  </a:t>
            </a:r>
          </a:p>
          <a:p>
            <a:pPr marL="625475"/>
            <a:r>
              <a:rPr lang="en-US" sz="2000" dirty="0">
                <a:solidFill>
                  <a:srgbClr val="7030A0"/>
                </a:solidFill>
                <a:latin typeface="Abadi" panose="020B0604020104020204" pitchFamily="34" charset="0"/>
              </a:rPr>
              <a:t>When "helping" becomes stealing</a:t>
            </a:r>
          </a:p>
          <a:p>
            <a:endParaRPr lang="en-US" sz="2600" dirty="0">
              <a:solidFill>
                <a:srgbClr val="7030A0"/>
              </a:solidFill>
              <a:latin typeface="Abadi" panose="020B0604020104020204" pitchFamily="34" charset="0"/>
            </a:endParaRPr>
          </a:p>
          <a:p>
            <a:r>
              <a:rPr lang="en-US" sz="2600" dirty="0">
                <a:solidFill>
                  <a:srgbClr val="7030A0"/>
                </a:solidFill>
                <a:latin typeface="Abadi" panose="020B0604020104020204" pitchFamily="34" charset="0"/>
              </a:rPr>
              <a:t> 📱 </a:t>
            </a:r>
            <a:r>
              <a:rPr lang="en-US" sz="2700" b="1" dirty="0">
                <a:solidFill>
                  <a:srgbClr val="7030A0"/>
                </a:solidFill>
                <a:latin typeface="Abadi" panose="020B0604020104020204" pitchFamily="34" charset="0"/>
              </a:rPr>
              <a:t>DIGITAL EXPLOITATION</a:t>
            </a:r>
          </a:p>
          <a:p>
            <a:pPr marL="112713" indent="344488"/>
            <a:r>
              <a:rPr lang="en-US" sz="2000" dirty="0">
                <a:solidFill>
                  <a:srgbClr val="7030A0"/>
                </a:solidFill>
                <a:latin typeface="Abadi" panose="020B0604020104020204" pitchFamily="34" charset="0"/>
              </a:rPr>
              <a:t>Modern theft through technology</a:t>
            </a:r>
          </a:p>
          <a:p>
            <a:endParaRPr lang="en-US" dirty="0">
              <a:solidFill>
                <a:srgbClr val="7030A0"/>
              </a:solidFill>
              <a:latin typeface="Constantia" panose="02030602050306030303" pitchFamily="18" charset="0"/>
            </a:endParaRPr>
          </a:p>
        </p:txBody>
      </p:sp>
    </p:spTree>
    <p:extLst>
      <p:ext uri="{BB962C8B-B14F-4D97-AF65-F5344CB8AC3E}">
        <p14:creationId xmlns:p14="http://schemas.microsoft.com/office/powerpoint/2010/main" val="2086342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10574"/>
            <a:ext cx="10515600" cy="717755"/>
          </a:xfrm>
          <a:solidFill>
            <a:srgbClr val="CCCCFF">
              <a:alpha val="61961"/>
            </a:srgbClr>
          </a:solidFill>
          <a:ln w="38100">
            <a:solidFill>
              <a:schemeClr val="tx1"/>
            </a:solidFill>
          </a:ln>
        </p:spPr>
        <p:txBody>
          <a:bodyPr>
            <a:normAutofit/>
          </a:bodyPr>
          <a:lstStyle/>
          <a:p>
            <a:pPr algn="ctr"/>
            <a:r>
              <a:rPr lang="en-US" dirty="0">
                <a:solidFill>
                  <a:srgbClr val="3C1A56"/>
                </a:solidFill>
                <a:latin typeface="Abadi" panose="020B0604020104020204" pitchFamily="34" charset="0"/>
                <a:cs typeface="Arial" panose="020B0604020202020204" pitchFamily="34" charset="0"/>
              </a:rPr>
              <a:t>SCENARIO 1 OF 5: BOUNDARY VIOLATIONS</a:t>
            </a:r>
          </a:p>
        </p:txBody>
      </p:sp>
      <p:sp>
        <p:nvSpPr>
          <p:cNvPr id="3" name="Content Placeholder 2"/>
          <p:cNvSpPr>
            <a:spLocks noGrp="1"/>
          </p:cNvSpPr>
          <p:nvPr>
            <p:ph idx="1"/>
          </p:nvPr>
        </p:nvSpPr>
        <p:spPr>
          <a:xfrm>
            <a:off x="6096000" y="1630679"/>
            <a:ext cx="5259388" cy="2180745"/>
          </a:xfrm>
          <a:solidFill>
            <a:srgbClr val="3C1A56"/>
          </a:solidFill>
          <a:ln w="76200">
            <a:solidFill>
              <a:schemeClr val="bg2">
                <a:lumMod val="50000"/>
              </a:schemeClr>
            </a:solidFill>
            <a:extLst>
              <a:ext uri="{C807C97D-BFC1-408E-A445-0C87EB9F89A2}">
                <ask:lineSketchStyleProps xmlns:ask="http://schemas.microsoft.com/office/drawing/2018/sketchyshapes" xmlns="">
                  <ask:type>
                    <ask:lineSketchNone/>
                  </ask:type>
                </ask:lineSketchStyleProps>
              </a:ext>
            </a:extLst>
          </a:ln>
        </p:spPr>
        <p:txBody>
          <a:bodyPr>
            <a:normAutofit fontScale="92500"/>
          </a:bodyPr>
          <a:lstStyle/>
          <a:p>
            <a:pPr marL="0" indent="0" algn="ctr">
              <a:buNone/>
            </a:pPr>
            <a:endParaRPr lang="en-US" sz="1800" dirty="0">
              <a:solidFill>
                <a:schemeClr val="bg1"/>
              </a:solidFill>
            </a:endParaRPr>
          </a:p>
          <a:p>
            <a:pPr marL="0" indent="0" algn="ctr">
              <a:buNone/>
            </a:pPr>
            <a:r>
              <a:rPr lang="en-US" sz="1800" u="sng" dirty="0">
                <a:solidFill>
                  <a:schemeClr val="bg1"/>
                </a:solidFill>
                <a:latin typeface="Abadi" panose="020B0604020104020204" pitchFamily="34" charset="0"/>
              </a:rPr>
              <a:t>IS THIS A RED FLAG?</a:t>
            </a:r>
          </a:p>
          <a:p>
            <a:pPr marL="0" indent="0">
              <a:buNone/>
            </a:pPr>
            <a:r>
              <a:rPr lang="en-US" sz="1800" dirty="0">
                <a:solidFill>
                  <a:schemeClr val="bg1"/>
                </a:solidFill>
                <a:latin typeface="Abadi" panose="020B0604020104020204" pitchFamily="34" charset="0"/>
              </a:rPr>
              <a:t>○ YES - This is concerning and should be addressed</a:t>
            </a:r>
          </a:p>
          <a:p>
            <a:pPr marL="0" indent="0">
              <a:buNone/>
            </a:pPr>
            <a:r>
              <a:rPr lang="en-US" sz="1800" dirty="0">
                <a:solidFill>
                  <a:schemeClr val="bg1"/>
                </a:solidFill>
                <a:latin typeface="Abadi" panose="020B0604020104020204" pitchFamily="34" charset="0"/>
              </a:rPr>
              <a:t>○ NO - This is acceptable with reasonable explanations</a:t>
            </a:r>
          </a:p>
          <a:p>
            <a:pPr marL="0" indent="0">
              <a:buNone/>
            </a:pPr>
            <a:r>
              <a:rPr lang="en-US" sz="1800" dirty="0">
                <a:solidFill>
                  <a:schemeClr val="bg1"/>
                </a:solidFill>
                <a:latin typeface="Abadi" panose="020B0604020104020204" pitchFamily="34" charset="0"/>
              </a:rPr>
              <a:t>Make your choice before continuing to the next slide.</a:t>
            </a:r>
          </a:p>
          <a:p>
            <a:pPr marL="0" indent="0" algn="ctr">
              <a:buNone/>
            </a:pPr>
            <a:endParaRPr lang="en-US" sz="1800" dirty="0">
              <a:solidFill>
                <a:schemeClr val="bg1"/>
              </a:solidFill>
              <a:latin typeface="Abadi" panose="020B0604020104020204" pitchFamily="34" charset="0"/>
            </a:endParaRPr>
          </a:p>
          <a:p>
            <a:endParaRPr lang="en-US" dirty="0"/>
          </a:p>
        </p:txBody>
      </p:sp>
      <p:sp>
        <p:nvSpPr>
          <p:cNvPr id="4" name="Text Placeholder 3"/>
          <p:cNvSpPr>
            <a:spLocks noGrp="1"/>
          </p:cNvSpPr>
          <p:nvPr>
            <p:ph type="body" sz="half" idx="2"/>
          </p:nvPr>
        </p:nvSpPr>
        <p:spPr>
          <a:xfrm>
            <a:off x="516194" y="1630680"/>
            <a:ext cx="4679649" cy="4419924"/>
          </a:xfrm>
          <a:solidFill>
            <a:schemeClr val="bg2">
              <a:lumMod val="90000"/>
            </a:schemeClr>
          </a:solidFill>
          <a:ln w="57150">
            <a:solidFill>
              <a:srgbClr val="3C1A56"/>
            </a:solidFill>
            <a:prstDash val="solid"/>
            <a:extLst>
              <a:ext uri="{C807C97D-BFC1-408E-A445-0C87EB9F89A2}">
                <ask:lineSketchStyleProps xmlns:ask="http://schemas.microsoft.com/office/drawing/2018/sketchyshapes" xmlns="">
                  <ask:type>
                    <ask:lineSketchNone/>
                  </ask:type>
                </ask:lineSketchStyleProps>
              </a:ext>
            </a:extLst>
          </a:ln>
        </p:spPr>
        <p:txBody>
          <a:bodyPr>
            <a:normAutofit/>
          </a:bodyPr>
          <a:lstStyle/>
          <a:p>
            <a:pPr algn="ctr"/>
            <a:endParaRPr lang="en-US" sz="2200" b="1" dirty="0">
              <a:latin typeface="Abadi" panose="020B0604020104020204" pitchFamily="34" charset="0"/>
            </a:endParaRPr>
          </a:p>
          <a:p>
            <a:pPr algn="ctr"/>
            <a:r>
              <a:rPr lang="en-US" sz="2200" b="1" u="sng" dirty="0">
                <a:latin typeface="Abadi" panose="020B0604020104020204" pitchFamily="34" charset="0"/>
              </a:rPr>
              <a:t>THE SITUATION</a:t>
            </a:r>
          </a:p>
          <a:p>
            <a:endParaRPr lang="en-US" b="1" dirty="0">
              <a:latin typeface="Abadi" panose="020B0604020104020204" pitchFamily="34" charset="0"/>
            </a:endParaRPr>
          </a:p>
          <a:p>
            <a:r>
              <a:rPr lang="en-US" b="1" dirty="0">
                <a:latin typeface="Abadi" panose="020B0604020104020204" pitchFamily="34" charset="0"/>
              </a:rPr>
              <a:t>During a team meeting, staff members joke about how David "always brings the best snacks" and "never says no when we need something”. </a:t>
            </a:r>
          </a:p>
          <a:p>
            <a:r>
              <a:rPr lang="en-US" b="1" dirty="0">
                <a:latin typeface="Abadi" panose="020B0604020104020204" pitchFamily="34" charset="0"/>
              </a:rPr>
              <a:t>They laugh about it together and don't see this as problematic since David seems happy to help. </a:t>
            </a:r>
          </a:p>
          <a:p>
            <a:r>
              <a:rPr lang="en-US" b="1" dirty="0">
                <a:latin typeface="Abadi" panose="020B0604020104020204" pitchFamily="34" charset="0"/>
              </a:rPr>
              <a:t>Several staff members have asked David to pick up coffee, bring in food, or loan them small amounts of money. </a:t>
            </a:r>
          </a:p>
          <a:p>
            <a:r>
              <a:rPr lang="en-US" b="1" dirty="0">
                <a:latin typeface="Abadi" panose="020B0604020104020204" pitchFamily="34" charset="0"/>
              </a:rPr>
              <a:t>David always agrees with a smile.</a:t>
            </a:r>
          </a:p>
          <a:p>
            <a:endParaRPr lang="en-US" b="1" dirty="0"/>
          </a:p>
        </p:txBody>
      </p:sp>
      <p:pic>
        <p:nvPicPr>
          <p:cNvPr id="6" name="Picture 5">
            <a:extLst>
              <a:ext uri="{FF2B5EF4-FFF2-40B4-BE49-F238E27FC236}">
                <a16:creationId xmlns:a16="http://schemas.microsoft.com/office/drawing/2014/main" id="{5DDF2E76-3134-9AB7-4513-EBF6AD572D36}"/>
              </a:ext>
            </a:extLst>
          </p:cNvPr>
          <p:cNvPicPr>
            <a:picLocks noChangeAspect="1"/>
          </p:cNvPicPr>
          <p:nvPr/>
        </p:nvPicPr>
        <p:blipFill>
          <a:blip r:embed="rId2"/>
          <a:stretch>
            <a:fillRect/>
          </a:stretch>
        </p:blipFill>
        <p:spPr>
          <a:xfrm>
            <a:off x="5415066" y="3940830"/>
            <a:ext cx="4191600" cy="2572981"/>
          </a:xfrm>
          <a:prstGeom prst="rect">
            <a:avLst/>
          </a:prstGeom>
          <a:solidFill>
            <a:srgbClr val="FFFFFF">
              <a:shade val="85000"/>
            </a:srgbClr>
          </a:solidFill>
          <a:ln w="190500" cap="sq">
            <a:solidFill>
              <a:schemeClr val="accent2">
                <a:lumMod val="20000"/>
                <a:lumOff val="8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079943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CA6911-C510-1363-E98F-2721B8D570DE}"/>
              </a:ext>
            </a:extLst>
          </p:cNvPr>
          <p:cNvSpPr/>
          <p:nvPr/>
        </p:nvSpPr>
        <p:spPr>
          <a:xfrm>
            <a:off x="478565" y="272555"/>
            <a:ext cx="10716426" cy="965674"/>
          </a:xfrm>
          <a:prstGeom prst="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3600" b="0" i="0" u="none" strike="noStrike" kern="1200" cap="none" spc="0" normalizeH="0" baseline="0" noProof="0" dirty="0">
                <a:ln>
                  <a:noFill/>
                </a:ln>
                <a:solidFill>
                  <a:srgbClr val="3C1A56"/>
                </a:solidFill>
                <a:effectLst/>
                <a:uLnTx/>
                <a:uFillTx/>
                <a:latin typeface="Abadi" panose="020B0604020104020204" pitchFamily="34" charset="0"/>
                <a:ea typeface="+mj-ea"/>
                <a:cs typeface="+mj-cs"/>
              </a:rPr>
              <a:t>YES - THIS IS A RED FLAG</a:t>
            </a:r>
            <a:endParaRPr lang="en-US" dirty="0">
              <a:solidFill>
                <a:srgbClr val="3C1A56"/>
              </a:solidFill>
              <a:latin typeface="Abadi" panose="020B0604020104020204" pitchFamily="34" charset="0"/>
            </a:endParaRPr>
          </a:p>
        </p:txBody>
      </p:sp>
      <p:sp>
        <p:nvSpPr>
          <p:cNvPr id="3" name="Rectangle 2">
            <a:extLst>
              <a:ext uri="{FF2B5EF4-FFF2-40B4-BE49-F238E27FC236}">
                <a16:creationId xmlns:a16="http://schemas.microsoft.com/office/drawing/2014/main" id="{712A95E1-69C8-0DFA-146B-94C5EAE9E39B}"/>
              </a:ext>
            </a:extLst>
          </p:cNvPr>
          <p:cNvSpPr/>
          <p:nvPr/>
        </p:nvSpPr>
        <p:spPr>
          <a:xfrm>
            <a:off x="478565" y="1418603"/>
            <a:ext cx="4734370" cy="5089020"/>
          </a:xfrm>
          <a:prstGeom prst="rect">
            <a:avLst/>
          </a:prstGeom>
          <a:solidFill>
            <a:schemeClr val="bg2">
              <a:lumMod val="90000"/>
            </a:schemeClr>
          </a:solidFill>
          <a:ln w="76200">
            <a:solidFill>
              <a:srgbClr val="3C1A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sng" strike="noStrike" kern="1200" cap="none" spc="0" normalizeH="0" baseline="0" noProof="0" dirty="0">
                <a:ln>
                  <a:noFill/>
                </a:ln>
                <a:solidFill>
                  <a:srgbClr val="3C1A56"/>
                </a:solidFill>
                <a:effectLst/>
                <a:uLnTx/>
                <a:uFillTx/>
                <a:latin typeface="Abadi" panose="020B0604020104020204" pitchFamily="34" charset="0"/>
              </a:rPr>
              <a:t>WHY THIS IS EXPLOITATION</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srgbClr val="3C1A56"/>
                </a:solidFill>
                <a:effectLst/>
                <a:uLnTx/>
                <a:uFillTx/>
                <a:latin typeface="Abadi" panose="020B0604020104020204" pitchFamily="34" charset="0"/>
              </a:rPr>
              <a:t>This scenario reveals a team culture that has normalized exploitation.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srgbClr val="3C1A56"/>
                </a:solidFill>
                <a:effectLst/>
                <a:uLnTx/>
                <a:uFillTx/>
                <a:latin typeface="Abadi" panose="020B0604020104020204" pitchFamily="34" charset="0"/>
              </a:rPr>
              <a:t>The staff's casual attitude about regularly receiving goods and services from David indicates systematic boundary violations that have become embedded in daily practice.</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srgbClr val="3C1A56"/>
                </a:solidFill>
                <a:effectLst/>
                <a:uLnTx/>
                <a:uFillTx/>
                <a:latin typeface="Abadi" panose="020B0604020104020204" pitchFamily="34" charset="0"/>
              </a:rPr>
              <a:t>David's apparent "willingness" likely stems from fear of receiving poor care if he refuses—not genuine generosity.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srgbClr val="3C1A56"/>
                </a:solidFill>
                <a:effectLst/>
                <a:uLnTx/>
                <a:uFillTx/>
                <a:latin typeface="Abadi" panose="020B0604020104020204" pitchFamily="34" charset="0"/>
              </a:rPr>
              <a:t>People with disabilities often feel pressured to comply with staff requests to maintain positive relationships with their caregivers.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srgbClr val="3C1A56"/>
                </a:solidFill>
                <a:effectLst/>
                <a:uLnTx/>
                <a:uFillTx/>
                <a:latin typeface="Abadi" panose="020B0604020104020204" pitchFamily="34" charset="0"/>
              </a:rPr>
              <a:t>The power imbalance makes true consent impossible. The team's failure to recognize this as problematic demonstrates dangerous ignorance of professional boundaries and power dynamics.</a:t>
            </a:r>
          </a:p>
        </p:txBody>
      </p:sp>
      <p:sp>
        <p:nvSpPr>
          <p:cNvPr id="4" name="Rectangle 3">
            <a:extLst>
              <a:ext uri="{FF2B5EF4-FFF2-40B4-BE49-F238E27FC236}">
                <a16:creationId xmlns:a16="http://schemas.microsoft.com/office/drawing/2014/main" id="{0C5EFD82-6144-7BA3-0D82-A2EF49B48F7D}"/>
              </a:ext>
            </a:extLst>
          </p:cNvPr>
          <p:cNvSpPr/>
          <p:nvPr/>
        </p:nvSpPr>
        <p:spPr>
          <a:xfrm>
            <a:off x="6272614" y="1418603"/>
            <a:ext cx="4922377" cy="5089020"/>
          </a:xfrm>
          <a:prstGeom prst="rect">
            <a:avLst/>
          </a:prstGeom>
          <a:solidFill>
            <a:schemeClr val="bg2">
              <a:lumMod val="90000"/>
            </a:schemeClr>
          </a:solidFill>
          <a:ln w="76200">
            <a:solidFill>
              <a:srgbClr val="3C1A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sng" strike="noStrike" kern="1200" cap="none" spc="0" normalizeH="0" baseline="0" noProof="0" dirty="0">
                <a:ln>
                  <a:noFill/>
                </a:ln>
                <a:solidFill>
                  <a:srgbClr val="3C1A56"/>
                </a:solidFill>
                <a:effectLst/>
                <a:uLnTx/>
                <a:uFillTx/>
                <a:latin typeface="Abadi" panose="020B0604020104020204" pitchFamily="34" charset="0"/>
              </a:rPr>
              <a:t>ROOT CAUSES</a:t>
            </a:r>
          </a:p>
          <a:p>
            <a:pPr marL="233363" marR="0" lvl="0" indent="-233363"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3C1A56"/>
                </a:solidFill>
                <a:effectLst/>
                <a:uLnTx/>
                <a:uFillTx/>
                <a:latin typeface="Abadi" panose="020B0604020104020204" pitchFamily="34" charset="0"/>
              </a:rPr>
              <a:t>- 	Lack of explicit boundary training for staff</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en-US" sz="1400" b="0" i="0" u="none" strike="noStrike" kern="1200" cap="none" spc="0" normalizeH="0" baseline="0" noProof="0" dirty="0">
                <a:ln>
                  <a:noFill/>
                </a:ln>
                <a:solidFill>
                  <a:srgbClr val="3C1A56"/>
                </a:solidFill>
                <a:effectLst/>
                <a:uLnTx/>
                <a:uFillTx/>
                <a:latin typeface="Abadi" panose="020B0604020104020204" pitchFamily="34" charset="0"/>
              </a:rPr>
              <a:t>Cultural normalization of "small favors" </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en-US" sz="1400" b="0" i="0" u="none" strike="noStrike" kern="1200" cap="none" spc="0" normalizeH="0" baseline="0" noProof="0" dirty="0">
                <a:ln>
                  <a:noFill/>
                </a:ln>
                <a:solidFill>
                  <a:srgbClr val="3C1A56"/>
                </a:solidFill>
                <a:effectLst/>
                <a:uLnTx/>
                <a:uFillTx/>
                <a:latin typeface="Abadi" panose="020B0604020104020204" pitchFamily="34" charset="0"/>
              </a:rPr>
              <a:t>Staff ignorance of power imbalance dynamics</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en-US" sz="1400" b="0" i="0" u="none" strike="noStrike" kern="1200" cap="none" spc="0" normalizeH="0" baseline="0" noProof="0" dirty="0">
                <a:ln>
                  <a:noFill/>
                </a:ln>
                <a:solidFill>
                  <a:srgbClr val="3C1A56"/>
                </a:solidFill>
                <a:effectLst/>
                <a:uLnTx/>
                <a:uFillTx/>
                <a:latin typeface="Abadi" panose="020B0604020104020204" pitchFamily="34" charset="0"/>
              </a:rPr>
              <a:t>No clear policies prohibiting gifts/services from individuals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3C1A56"/>
              </a:solidFill>
              <a:effectLst/>
              <a:uLnTx/>
              <a:uFillTx/>
              <a:latin typeface="Abadi" panose="020B0604020104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sng" strike="noStrike" kern="1200" cap="none" spc="0" normalizeH="0" baseline="0" noProof="0" dirty="0">
                <a:ln>
                  <a:noFill/>
                </a:ln>
                <a:solidFill>
                  <a:srgbClr val="3C1A56"/>
                </a:solidFill>
                <a:effectLst/>
                <a:uLnTx/>
                <a:uFillTx/>
                <a:latin typeface="Abadi" panose="020B0604020104020204" pitchFamily="34" charset="0"/>
              </a:rPr>
              <a:t>CONSEQUENCE</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3C1A56"/>
                </a:solidFill>
                <a:effectLst/>
                <a:uLnTx/>
                <a:uFillTx/>
                <a:latin typeface="Abadi" panose="020B0604020104020204" pitchFamily="34" charset="0"/>
              </a:rPr>
              <a:t>- Personal funds depleted </a:t>
            </a:r>
          </a:p>
          <a:p>
            <a:pPr marL="0" marR="0" lvl="0" indent="112713" defTabSz="914400" rtl="0" eaLnBrk="1" fontAlgn="auto" latinLnBrk="0" hangingPunct="1">
              <a:lnSpc>
                <a:spcPct val="90000"/>
              </a:lnSpc>
              <a:spcBef>
                <a:spcPts val="1000"/>
              </a:spcBef>
              <a:spcAft>
                <a:spcPts val="0"/>
              </a:spcAft>
              <a:buClrTx/>
              <a:buSzTx/>
              <a:buFontTx/>
              <a:buChar char="-"/>
              <a:tabLst/>
              <a:defRPr/>
            </a:pPr>
            <a:r>
              <a:rPr kumimoji="0" lang="en-US" sz="1400" b="0" i="0" u="none" strike="noStrike" kern="1200" cap="none" spc="0" normalizeH="0" baseline="0" noProof="0" dirty="0">
                <a:ln>
                  <a:noFill/>
                </a:ln>
                <a:solidFill>
                  <a:srgbClr val="3C1A56"/>
                </a:solidFill>
                <a:effectLst/>
                <a:uLnTx/>
                <a:uFillTx/>
                <a:latin typeface="Abadi" panose="020B0604020104020204" pitchFamily="34" charset="0"/>
              </a:rPr>
              <a:t>Other individuals feel pressured to provide similar "favors" </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3C1A56"/>
                </a:solidFill>
                <a:effectLst/>
                <a:uLnTx/>
                <a:uFillTx/>
                <a:latin typeface="Abadi" panose="020B0604020104020204" pitchFamily="34" charset="0"/>
              </a:rPr>
              <a:t>-  Individual’s dignity and autonomy compromised </a:t>
            </a:r>
          </a:p>
          <a:p>
            <a:pPr marL="0" marR="0" lvl="0" indent="112713" defTabSz="914400" rtl="0" eaLnBrk="1" fontAlgn="auto" latinLnBrk="0" hangingPunct="1">
              <a:lnSpc>
                <a:spcPct val="90000"/>
              </a:lnSpc>
              <a:spcBef>
                <a:spcPts val="1000"/>
              </a:spcBef>
              <a:spcAft>
                <a:spcPts val="0"/>
              </a:spcAft>
              <a:buClrTx/>
              <a:buSzTx/>
              <a:buFontTx/>
              <a:buChar char="-"/>
              <a:tabLst/>
              <a:defRPr/>
            </a:pPr>
            <a:r>
              <a:rPr kumimoji="0" lang="en-US" sz="1400" b="0" i="0" u="none" strike="noStrike" kern="1200" cap="none" spc="0" normalizeH="0" baseline="0" noProof="0" dirty="0">
                <a:ln>
                  <a:noFill/>
                </a:ln>
                <a:solidFill>
                  <a:srgbClr val="3C1A56"/>
                </a:solidFill>
                <a:effectLst/>
                <a:uLnTx/>
                <a:uFillTx/>
                <a:latin typeface="Abadi" panose="020B0604020104020204" pitchFamily="34" charset="0"/>
              </a:rPr>
              <a:t>Escalation to larger financial requests </a:t>
            </a:r>
          </a:p>
          <a:p>
            <a:pPr marR="0" lvl="0" defTabSz="914400" rtl="0" eaLnBrk="1" fontAlgn="auto" latinLnBrk="0" hangingPunct="1">
              <a:lnSpc>
                <a:spcPct val="90000"/>
              </a:lnSpc>
              <a:spcBef>
                <a:spcPts val="1000"/>
              </a:spcBef>
              <a:spcAft>
                <a:spcPts val="0"/>
              </a:spcAft>
              <a:buClrTx/>
              <a:buSzTx/>
              <a:tabLst/>
              <a:defRPr/>
            </a:pPr>
            <a:r>
              <a:rPr lang="en-US" sz="1400" dirty="0">
                <a:solidFill>
                  <a:srgbClr val="3C1A56"/>
                </a:solidFill>
                <a:latin typeface="Abadi" panose="020B0604020104020204" pitchFamily="34" charset="0"/>
              </a:rPr>
              <a:t>- </a:t>
            </a:r>
            <a:r>
              <a:rPr kumimoji="0" lang="en-US" sz="1400" b="0" i="0" u="none" strike="noStrike" kern="1200" cap="none" spc="0" normalizeH="0" baseline="0" noProof="0" dirty="0">
                <a:ln>
                  <a:noFill/>
                </a:ln>
                <a:solidFill>
                  <a:srgbClr val="3C1A56"/>
                </a:solidFill>
                <a:effectLst/>
                <a:uLnTx/>
                <a:uFillTx/>
                <a:latin typeface="Abadi" panose="020B0604020104020204" pitchFamily="34" charset="0"/>
              </a:rPr>
              <a:t>Individuals fear refusing and receiving retaliation through   poor care </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3C1A56"/>
                </a:solidFill>
                <a:effectLst/>
                <a:uLnTx/>
                <a:uFillTx/>
                <a:latin typeface="Abadi" panose="020B0604020104020204" pitchFamily="34" charset="0"/>
              </a:rPr>
              <a:t>- Legal and regulatory liability for the organization</a:t>
            </a:r>
          </a:p>
        </p:txBody>
      </p:sp>
    </p:spTree>
    <p:extLst>
      <p:ext uri="{BB962C8B-B14F-4D97-AF65-F5344CB8AC3E}">
        <p14:creationId xmlns:p14="http://schemas.microsoft.com/office/powerpoint/2010/main" val="4277859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7C45BE-87A2-C88C-BB46-255A94EAD937}"/>
              </a:ext>
            </a:extLst>
          </p:cNvPr>
          <p:cNvSpPr/>
          <p:nvPr/>
        </p:nvSpPr>
        <p:spPr>
          <a:xfrm>
            <a:off x="307651" y="341832"/>
            <a:ext cx="11764705" cy="931492"/>
          </a:xfrm>
          <a:prstGeom prst="rect">
            <a:avLst/>
          </a:prstGeom>
          <a:solidFill>
            <a:srgbClr val="3C1A56"/>
          </a:solidFill>
          <a:ln w="76200">
            <a:solidFill>
              <a:srgbClr val="CCC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Abadi" panose="020B0604020104020204" pitchFamily="34" charset="0"/>
              </a:rPr>
              <a:t>PREVENTING BOUNDARY EXPLOITATION</a:t>
            </a:r>
          </a:p>
        </p:txBody>
      </p:sp>
      <p:sp>
        <p:nvSpPr>
          <p:cNvPr id="3" name="Rectangle 2">
            <a:extLst>
              <a:ext uri="{FF2B5EF4-FFF2-40B4-BE49-F238E27FC236}">
                <a16:creationId xmlns:a16="http://schemas.microsoft.com/office/drawing/2014/main" id="{EB2A7ABE-A9B2-A07B-ABEF-2A1302F0A6DD}"/>
              </a:ext>
            </a:extLst>
          </p:cNvPr>
          <p:cNvSpPr/>
          <p:nvPr/>
        </p:nvSpPr>
        <p:spPr>
          <a:xfrm>
            <a:off x="307651" y="1939894"/>
            <a:ext cx="3939611" cy="4918106"/>
          </a:xfrm>
          <a:prstGeom prst="rect">
            <a:avLst/>
          </a:prstGeom>
          <a:solidFill>
            <a:schemeClr val="accent2">
              <a:lumMod val="20000"/>
              <a:lumOff val="80000"/>
            </a:schemeClr>
          </a:solidFill>
          <a:ln w="76200">
            <a:solidFill>
              <a:srgbClr val="3C1A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sng" strike="noStrike" kern="1200" cap="none" spc="0" normalizeH="0" baseline="0" noProof="0" dirty="0">
                <a:ln>
                  <a:noFill/>
                </a:ln>
                <a:solidFill>
                  <a:srgbClr val="3C1A56"/>
                </a:solidFill>
                <a:effectLst/>
                <a:uLnTx/>
                <a:uFillTx/>
                <a:latin typeface="Abadi" panose="020B0604020104020204" pitchFamily="34" charset="0"/>
              </a:rPr>
              <a:t>SUGGESTED IMMEDIATE ACTIONS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3C1A56"/>
                </a:solidFill>
                <a:effectLst/>
                <a:uLnTx/>
                <a:uFillTx/>
                <a:latin typeface="Abadi" panose="020B0604020104020204" pitchFamily="34" charset="0"/>
              </a:rPr>
              <a:t>✓ </a:t>
            </a:r>
            <a:r>
              <a:rPr kumimoji="0" lang="en-US" sz="2000" b="0" i="0" u="none" strike="noStrike" kern="1200" cap="none" spc="0" normalizeH="0" baseline="0" noProof="0" dirty="0">
                <a:ln>
                  <a:noFill/>
                </a:ln>
                <a:solidFill>
                  <a:srgbClr val="3C1A56"/>
                </a:solidFill>
                <a:effectLst/>
                <a:uLnTx/>
                <a:uFillTx/>
                <a:latin typeface="Abadi" panose="020B0604020104020204" pitchFamily="34" charset="0"/>
              </a:rPr>
              <a:t>Stop all staff requests to David immediately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3C1A56"/>
              </a:solidFill>
              <a:effectLst/>
              <a:uLnTx/>
              <a:uFillTx/>
              <a:latin typeface="Abadi" panose="020B0604020104020204" pitchFamily="34" charset="0"/>
            </a:endParaRPr>
          </a:p>
          <a:p>
            <a:pPr marL="233363" marR="0" lvl="0" indent="-233363"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3C1A56"/>
                </a:solidFill>
                <a:effectLst/>
                <a:uLnTx/>
                <a:uFillTx/>
                <a:latin typeface="Abadi" panose="020B0604020104020204" pitchFamily="34" charset="0"/>
              </a:rPr>
              <a:t>✓ Conduct emergency boundary training for entire team</a:t>
            </a:r>
          </a:p>
          <a:p>
            <a:pPr marL="233363" marR="0" lvl="0" indent="-233363"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3C1A56"/>
              </a:solidFill>
              <a:effectLst/>
              <a:uLnTx/>
              <a:uFillTx/>
              <a:latin typeface="Abadi" panose="020B0604020104020204" pitchFamily="34" charset="0"/>
            </a:endParaRPr>
          </a:p>
          <a:p>
            <a:pPr marL="233363" marR="0" lvl="0" indent="-233363"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3C1A56"/>
                </a:solidFill>
                <a:effectLst/>
                <a:uLnTx/>
                <a:uFillTx/>
                <a:latin typeface="Abadi" panose="020B0604020104020204" pitchFamily="34" charset="0"/>
              </a:rPr>
              <a:t>✓ Meet privately with David to affirm his right to say no without consequences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3C1A56"/>
              </a:solidFill>
              <a:effectLst/>
              <a:uLnTx/>
              <a:uFillTx/>
              <a:latin typeface="Abadi" panose="020B0604020104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3C1A56"/>
                </a:solidFill>
                <a:effectLst/>
                <a:uLnTx/>
                <a:uFillTx/>
                <a:latin typeface="Abadi" panose="020B0604020104020204" pitchFamily="34" charset="0"/>
              </a:rPr>
              <a:t>✓ Review other individuals for similar patterns</a:t>
            </a:r>
          </a:p>
        </p:txBody>
      </p:sp>
      <p:sp>
        <p:nvSpPr>
          <p:cNvPr id="4" name="Rectangle 3">
            <a:extLst>
              <a:ext uri="{FF2B5EF4-FFF2-40B4-BE49-F238E27FC236}">
                <a16:creationId xmlns:a16="http://schemas.microsoft.com/office/drawing/2014/main" id="{9B05642E-CA5C-7468-8AD9-E4324DEA2021}"/>
              </a:ext>
            </a:extLst>
          </p:cNvPr>
          <p:cNvSpPr/>
          <p:nvPr/>
        </p:nvSpPr>
        <p:spPr>
          <a:xfrm>
            <a:off x="7944739" y="1939895"/>
            <a:ext cx="4127618" cy="4918105"/>
          </a:xfrm>
          <a:prstGeom prst="rect">
            <a:avLst/>
          </a:prstGeom>
          <a:solidFill>
            <a:schemeClr val="accent2">
              <a:lumMod val="20000"/>
              <a:lumOff val="80000"/>
            </a:schemeClr>
          </a:solidFill>
          <a:ln w="76200">
            <a:solidFill>
              <a:srgbClr val="3C1A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rgbClr val="3C1A56"/>
                </a:solidFill>
                <a:latin typeface="Abadi" panose="020B0604020104020204" pitchFamily="34" charset="0"/>
              </a:rPr>
              <a:t>SYSTEMIC PREVENTION CONSIDERATIONS</a:t>
            </a:r>
          </a:p>
          <a:p>
            <a:endParaRPr lang="en-US" dirty="0">
              <a:solidFill>
                <a:srgbClr val="3C1A56"/>
              </a:solidFill>
              <a:latin typeface="Abadi" panose="020B0604020104020204" pitchFamily="34" charset="0"/>
            </a:endParaRPr>
          </a:p>
          <a:p>
            <a:pPr marL="288925" indent="-288925">
              <a:buNone/>
            </a:pPr>
            <a:r>
              <a:rPr lang="en-US" dirty="0">
                <a:solidFill>
                  <a:srgbClr val="3C1A56"/>
                </a:solidFill>
                <a:latin typeface="Abadi" panose="020B0604020104020204" pitchFamily="34" charset="0"/>
              </a:rPr>
              <a:t>✓ </a:t>
            </a:r>
            <a:r>
              <a:rPr lang="en-US" sz="1600" dirty="0">
                <a:solidFill>
                  <a:srgbClr val="3C1A56"/>
                </a:solidFill>
                <a:latin typeface="Abadi" panose="020B0604020104020204" pitchFamily="34" charset="0"/>
              </a:rPr>
              <a:t>Implement zero-tolerance policy on boundary violations</a:t>
            </a:r>
          </a:p>
          <a:p>
            <a:pPr marL="288925" indent="-288925">
              <a:buNone/>
            </a:pPr>
            <a:endParaRPr lang="en-US" sz="1600" dirty="0">
              <a:solidFill>
                <a:srgbClr val="3C1A56"/>
              </a:solidFill>
              <a:latin typeface="Abadi" panose="020B0604020104020204" pitchFamily="34" charset="0"/>
            </a:endParaRPr>
          </a:p>
          <a:p>
            <a:pPr marL="288925" indent="-288925">
              <a:buNone/>
            </a:pPr>
            <a:r>
              <a:rPr lang="en-US" sz="1600" dirty="0">
                <a:solidFill>
                  <a:srgbClr val="3C1A56"/>
                </a:solidFill>
                <a:latin typeface="Abadi" panose="020B0604020104020204" pitchFamily="34" charset="0"/>
              </a:rPr>
              <a:t>✓ Mandate annual ethics training including power dynamics education</a:t>
            </a:r>
          </a:p>
          <a:p>
            <a:pPr marL="288925" indent="-288925">
              <a:buNone/>
            </a:pPr>
            <a:endParaRPr lang="en-US" sz="1600" dirty="0">
              <a:solidFill>
                <a:srgbClr val="3C1A56"/>
              </a:solidFill>
              <a:latin typeface="Abadi" panose="020B0604020104020204" pitchFamily="34" charset="0"/>
            </a:endParaRPr>
          </a:p>
          <a:p>
            <a:pPr marL="288925" indent="-288925">
              <a:buNone/>
            </a:pPr>
            <a:r>
              <a:rPr lang="en-US" sz="1600" dirty="0">
                <a:solidFill>
                  <a:srgbClr val="3C1A56"/>
                </a:solidFill>
                <a:latin typeface="Abadi" panose="020B0604020104020204" pitchFamily="34" charset="0"/>
              </a:rPr>
              <a:t>✓ Consider if the boundary violation is a reportable incident</a:t>
            </a:r>
          </a:p>
          <a:p>
            <a:pPr marL="288925" indent="-288925">
              <a:buNone/>
            </a:pPr>
            <a:endParaRPr lang="en-US" sz="1600" dirty="0">
              <a:solidFill>
                <a:srgbClr val="3C1A56"/>
              </a:solidFill>
              <a:latin typeface="Abadi" panose="020B0604020104020204" pitchFamily="34" charset="0"/>
            </a:endParaRPr>
          </a:p>
          <a:p>
            <a:pPr marL="288925" indent="-288925">
              <a:buNone/>
            </a:pPr>
            <a:r>
              <a:rPr lang="en-US" sz="1600" dirty="0">
                <a:solidFill>
                  <a:srgbClr val="3C1A56"/>
                </a:solidFill>
                <a:latin typeface="Abadi" panose="020B0604020104020204" pitchFamily="34" charset="0"/>
              </a:rPr>
              <a:t>✓ Include boundary scenarios in new hire orientation</a:t>
            </a:r>
          </a:p>
          <a:p>
            <a:pPr marL="288925" indent="-288925">
              <a:buNone/>
            </a:pPr>
            <a:endParaRPr lang="en-US" sz="1600" dirty="0">
              <a:solidFill>
                <a:srgbClr val="3C1A56"/>
              </a:solidFill>
              <a:latin typeface="Abadi" panose="020B0604020104020204" pitchFamily="34" charset="0"/>
            </a:endParaRPr>
          </a:p>
          <a:p>
            <a:pPr marL="288925" indent="-288925">
              <a:buNone/>
            </a:pPr>
            <a:r>
              <a:rPr lang="en-US" sz="1600" dirty="0">
                <a:solidFill>
                  <a:srgbClr val="3C1A56"/>
                </a:solidFill>
                <a:latin typeface="Abadi" panose="020B0604020104020204" pitchFamily="34" charset="0"/>
              </a:rPr>
              <a:t>✓ Regular supervision check-ins about staff/individual relationships</a:t>
            </a:r>
          </a:p>
          <a:p>
            <a:pPr marL="288925" indent="-288925">
              <a:buNone/>
            </a:pPr>
            <a:endParaRPr lang="en-US" sz="1600" dirty="0">
              <a:solidFill>
                <a:srgbClr val="3C1A56"/>
              </a:solidFill>
              <a:latin typeface="Abadi" panose="020B0604020104020204" pitchFamily="34" charset="0"/>
            </a:endParaRPr>
          </a:p>
          <a:p>
            <a:r>
              <a:rPr lang="en-US" sz="1600" dirty="0">
                <a:solidFill>
                  <a:srgbClr val="3C1A56"/>
                </a:solidFill>
                <a:latin typeface="Abadi" panose="020B0604020104020204" pitchFamily="34" charset="0"/>
              </a:rPr>
              <a:t>✓ Clear consequences for violations</a:t>
            </a:r>
          </a:p>
        </p:txBody>
      </p:sp>
      <p:pic>
        <p:nvPicPr>
          <p:cNvPr id="6" name="Picture 5">
            <a:extLst>
              <a:ext uri="{FF2B5EF4-FFF2-40B4-BE49-F238E27FC236}">
                <a16:creationId xmlns:a16="http://schemas.microsoft.com/office/drawing/2014/main" id="{8EC78AC7-5551-8378-7548-60652F6E1F32}"/>
              </a:ext>
            </a:extLst>
          </p:cNvPr>
          <p:cNvPicPr>
            <a:picLocks noChangeAspect="1"/>
          </p:cNvPicPr>
          <p:nvPr/>
        </p:nvPicPr>
        <p:blipFill>
          <a:blip r:embed="rId2"/>
          <a:stretch>
            <a:fillRect/>
          </a:stretch>
        </p:blipFill>
        <p:spPr>
          <a:xfrm>
            <a:off x="4566302" y="2888477"/>
            <a:ext cx="2871388" cy="2563045"/>
          </a:xfrm>
          <a:prstGeom prst="rect">
            <a:avLst/>
          </a:prstGeom>
          <a:ln>
            <a:noFill/>
          </a:ln>
          <a:effectLst>
            <a:softEdge rad="112500"/>
          </a:effectLst>
        </p:spPr>
      </p:pic>
    </p:spTree>
    <p:extLst>
      <p:ext uri="{BB962C8B-B14F-4D97-AF65-F5344CB8AC3E}">
        <p14:creationId xmlns:p14="http://schemas.microsoft.com/office/powerpoint/2010/main" val="3585921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83" y="314632"/>
            <a:ext cx="11113805" cy="737420"/>
          </a:xfrm>
          <a:solidFill>
            <a:srgbClr val="CCCCFF">
              <a:alpha val="61961"/>
            </a:srgbClr>
          </a:solidFill>
          <a:ln w="57150">
            <a:solidFill>
              <a:schemeClr val="tx1"/>
            </a:solidFill>
          </a:ln>
        </p:spPr>
        <p:txBody>
          <a:bodyPr>
            <a:normAutofit/>
          </a:bodyPr>
          <a:lstStyle/>
          <a:p>
            <a:pPr algn="ctr"/>
            <a:r>
              <a:rPr lang="en-US" dirty="0">
                <a:solidFill>
                  <a:srgbClr val="7030A0"/>
                </a:solidFill>
                <a:latin typeface="Abadi" panose="020B0604020104020204" pitchFamily="34" charset="0"/>
                <a:cs typeface="Arial" panose="020B0604020202020204" pitchFamily="34" charset="0"/>
              </a:rPr>
              <a:t>SCENARIO 2 OF 5: FINANCIAL MISMANAGEMENT</a:t>
            </a:r>
          </a:p>
        </p:txBody>
      </p:sp>
      <p:sp>
        <p:nvSpPr>
          <p:cNvPr id="3" name="Content Placeholder 2"/>
          <p:cNvSpPr>
            <a:spLocks noGrp="1"/>
          </p:cNvSpPr>
          <p:nvPr>
            <p:ph idx="1"/>
          </p:nvPr>
        </p:nvSpPr>
        <p:spPr>
          <a:xfrm>
            <a:off x="6096000" y="1236222"/>
            <a:ext cx="5259388" cy="2532473"/>
          </a:xfrm>
          <a:solidFill>
            <a:srgbClr val="3C1A56"/>
          </a:solidFill>
          <a:ln w="76200">
            <a:solidFill>
              <a:schemeClr val="bg2">
                <a:lumMod val="75000"/>
              </a:schemeClr>
            </a:solidFill>
            <a:prstDash val="solid"/>
          </a:ln>
        </p:spPr>
        <p:txBody>
          <a:bodyPr>
            <a:normAutofit/>
          </a:bodyPr>
          <a:lstStyle/>
          <a:p>
            <a:pPr marL="0" indent="0" algn="ctr">
              <a:buNone/>
            </a:pPr>
            <a:endParaRPr lang="en-US" sz="1800" dirty="0">
              <a:solidFill>
                <a:schemeClr val="bg1"/>
              </a:solidFill>
            </a:endParaRPr>
          </a:p>
          <a:p>
            <a:pPr marL="0" indent="0" algn="ctr">
              <a:buNone/>
            </a:pPr>
            <a:r>
              <a:rPr lang="en-US" sz="1400" b="1" u="sng" dirty="0">
                <a:solidFill>
                  <a:schemeClr val="bg1"/>
                </a:solidFill>
                <a:latin typeface="Abadi" panose="020B0604020104020204" pitchFamily="34" charset="0"/>
              </a:rPr>
              <a:t>IS THIS A RED FLAG?</a:t>
            </a:r>
          </a:p>
          <a:p>
            <a:pPr marL="0" indent="0">
              <a:buNone/>
            </a:pPr>
            <a:endParaRPr lang="en-US" sz="1400" b="1" dirty="0">
              <a:solidFill>
                <a:schemeClr val="bg1"/>
              </a:solidFill>
              <a:latin typeface="Abadi" panose="020B0604020104020204" pitchFamily="34" charset="0"/>
            </a:endParaRPr>
          </a:p>
          <a:p>
            <a:pPr marL="0" indent="0">
              <a:buNone/>
            </a:pPr>
            <a:r>
              <a:rPr lang="en-US" sz="1400" b="1" dirty="0">
                <a:solidFill>
                  <a:schemeClr val="bg1"/>
                </a:solidFill>
                <a:latin typeface="Abadi" panose="020B0604020104020204" pitchFamily="34" charset="0"/>
              </a:rPr>
              <a:t>○ </a:t>
            </a:r>
            <a:r>
              <a:rPr lang="en-US" sz="1600" b="1" dirty="0">
                <a:solidFill>
                  <a:schemeClr val="bg1"/>
                </a:solidFill>
                <a:latin typeface="Abadi" panose="020B0604020104020204" pitchFamily="34" charset="0"/>
              </a:rPr>
              <a:t>YES - This is concerning and should be addressed</a:t>
            </a:r>
          </a:p>
          <a:p>
            <a:pPr marL="0" indent="0">
              <a:buNone/>
            </a:pPr>
            <a:endParaRPr lang="en-US" sz="1600" b="1" dirty="0">
              <a:solidFill>
                <a:schemeClr val="bg1"/>
              </a:solidFill>
              <a:latin typeface="Abadi" panose="020B0604020104020204" pitchFamily="34" charset="0"/>
            </a:endParaRPr>
          </a:p>
          <a:p>
            <a:pPr marL="0" indent="0">
              <a:buNone/>
            </a:pPr>
            <a:r>
              <a:rPr lang="en-US" sz="1600" b="1" dirty="0">
                <a:solidFill>
                  <a:schemeClr val="bg1"/>
                </a:solidFill>
                <a:latin typeface="Abadi" panose="020B0604020104020204" pitchFamily="34" charset="0"/>
              </a:rPr>
              <a:t>○ NO - This is acceptable with reasonable explanations</a:t>
            </a:r>
          </a:p>
          <a:p>
            <a:pPr marL="0" indent="0" algn="ctr">
              <a:buNone/>
            </a:pPr>
            <a:r>
              <a:rPr lang="en-US" sz="1600" b="1" dirty="0">
                <a:solidFill>
                  <a:schemeClr val="bg1"/>
                </a:solidFill>
                <a:latin typeface="Abadi" panose="020B0604020104020204" pitchFamily="34" charset="0"/>
              </a:rPr>
              <a:t>Make your choice before continuing to the next slide</a:t>
            </a:r>
            <a:r>
              <a:rPr lang="en-US" sz="1400" b="1" dirty="0">
                <a:latin typeface="Abadi" panose="020B0604020104020204" pitchFamily="34" charset="0"/>
              </a:rPr>
              <a:t>.</a:t>
            </a:r>
          </a:p>
          <a:p>
            <a:pPr marL="0" indent="0" algn="ctr">
              <a:buNone/>
            </a:pPr>
            <a:endParaRPr lang="en-US" sz="1800" dirty="0">
              <a:solidFill>
                <a:schemeClr val="bg1"/>
              </a:solidFill>
              <a:latin typeface="Abadi" panose="020B0604020104020204" pitchFamily="34" charset="0"/>
            </a:endParaRPr>
          </a:p>
          <a:p>
            <a:endParaRPr lang="en-US" dirty="0"/>
          </a:p>
        </p:txBody>
      </p:sp>
      <p:sp>
        <p:nvSpPr>
          <p:cNvPr id="4" name="Text Placeholder 3"/>
          <p:cNvSpPr>
            <a:spLocks noGrp="1"/>
          </p:cNvSpPr>
          <p:nvPr>
            <p:ph type="body" sz="half" idx="2"/>
          </p:nvPr>
        </p:nvSpPr>
        <p:spPr>
          <a:xfrm>
            <a:off x="241583" y="1236221"/>
            <a:ext cx="4711926" cy="4347456"/>
          </a:xfrm>
          <a:solidFill>
            <a:schemeClr val="bg2">
              <a:lumMod val="90000"/>
            </a:schemeClr>
          </a:solidFill>
          <a:ln w="76200">
            <a:solidFill>
              <a:srgbClr val="3C1A56"/>
            </a:solidFill>
            <a:prstDash val="solid"/>
          </a:ln>
        </p:spPr>
        <p:txBody>
          <a:bodyPr>
            <a:normAutofit/>
          </a:bodyPr>
          <a:lstStyle/>
          <a:p>
            <a:pPr algn="ctr"/>
            <a:r>
              <a:rPr lang="en-US" b="1" u="sng" dirty="0">
                <a:latin typeface="Abadi" panose="020B0604020104020204" pitchFamily="34" charset="0"/>
              </a:rPr>
              <a:t>THE SITUATION</a:t>
            </a:r>
          </a:p>
          <a:p>
            <a:endParaRPr lang="en-US" b="1" dirty="0">
              <a:latin typeface="Abadi" panose="020B0604020104020204" pitchFamily="34" charset="0"/>
            </a:endParaRPr>
          </a:p>
          <a:p>
            <a:r>
              <a:rPr lang="en-US" b="1" dirty="0">
                <a:latin typeface="Abadi" panose="020B0604020104020204" pitchFamily="34" charset="0"/>
              </a:rPr>
              <a:t>Staff members frequently return from shopping trips without receipts for purchases made with individuals' funds.</a:t>
            </a:r>
          </a:p>
          <a:p>
            <a:endParaRPr lang="en-US" b="1" dirty="0">
              <a:latin typeface="Abadi" panose="020B0604020104020204" pitchFamily="34" charset="0"/>
            </a:endParaRPr>
          </a:p>
          <a:p>
            <a:r>
              <a:rPr lang="en-US" b="1" dirty="0">
                <a:latin typeface="Abadi" panose="020B0604020104020204" pitchFamily="34" charset="0"/>
              </a:rPr>
              <a:t>When questioned, they explain: "The machine was broken" or "I forgot to ask for it, but I remember what we spent" or "The receipt faded, and I threw it away."</a:t>
            </a:r>
          </a:p>
          <a:p>
            <a:endParaRPr lang="en-US" b="1" dirty="0">
              <a:latin typeface="Abadi" panose="020B0604020104020204" pitchFamily="34" charset="0"/>
            </a:endParaRPr>
          </a:p>
          <a:p>
            <a:r>
              <a:rPr lang="en-US" b="1" dirty="0">
                <a:latin typeface="Abadi" panose="020B0604020104020204" pitchFamily="34" charset="0"/>
              </a:rPr>
              <a:t>This happens multiple times per month across different staff members. Supervisors accept these explanations and don't pursue documentation.</a:t>
            </a:r>
          </a:p>
          <a:p>
            <a:endParaRPr lang="en-US" b="1" dirty="0">
              <a:latin typeface="Abadi" panose="020B0604020104020204" pitchFamily="34" charset="0"/>
            </a:endParaRPr>
          </a:p>
          <a:p>
            <a:endParaRPr lang="en-US" b="1" dirty="0"/>
          </a:p>
        </p:txBody>
      </p:sp>
      <p:pic>
        <p:nvPicPr>
          <p:cNvPr id="6" name="Picture 5">
            <a:extLst>
              <a:ext uri="{FF2B5EF4-FFF2-40B4-BE49-F238E27FC236}">
                <a16:creationId xmlns:a16="http://schemas.microsoft.com/office/drawing/2014/main" id="{87BE8DA6-6944-3C08-F112-3FBE21B8EA14}"/>
              </a:ext>
            </a:extLst>
          </p:cNvPr>
          <p:cNvPicPr>
            <a:picLocks noChangeAspect="1"/>
          </p:cNvPicPr>
          <p:nvPr/>
        </p:nvPicPr>
        <p:blipFill>
          <a:blip r:embed="rId2"/>
          <a:stretch>
            <a:fillRect/>
          </a:stretch>
        </p:blipFill>
        <p:spPr>
          <a:xfrm>
            <a:off x="5366464" y="4263150"/>
            <a:ext cx="4140228" cy="23498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715784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3C52A-CA84-0395-55E0-F76AED4ABD71}"/>
              </a:ext>
            </a:extLst>
          </p:cNvPr>
          <p:cNvSpPr>
            <a:spLocks noGrp="1"/>
          </p:cNvSpPr>
          <p:nvPr>
            <p:ph type="title"/>
          </p:nvPr>
        </p:nvSpPr>
        <p:spPr>
          <a:solidFill>
            <a:schemeClr val="accent2">
              <a:lumMod val="20000"/>
              <a:lumOff val="80000"/>
            </a:schemeClr>
          </a:solidFill>
          <a:ln w="57150">
            <a:solidFill>
              <a:srgbClr val="3C1A56"/>
            </a:solidFill>
          </a:ln>
        </p:spPr>
        <p:txBody>
          <a:bodyPr/>
          <a:lstStyle/>
          <a:p>
            <a:pPr algn="ctr"/>
            <a:r>
              <a:rPr lang="en-US" dirty="0">
                <a:solidFill>
                  <a:srgbClr val="3C1A56"/>
                </a:solidFill>
                <a:latin typeface="Abadi" panose="020B0604020104020204" pitchFamily="34" charset="0"/>
              </a:rPr>
              <a:t>YES - THIS IS A RED FLAG</a:t>
            </a:r>
          </a:p>
        </p:txBody>
      </p:sp>
      <p:sp>
        <p:nvSpPr>
          <p:cNvPr id="3" name="Content Placeholder 2">
            <a:extLst>
              <a:ext uri="{FF2B5EF4-FFF2-40B4-BE49-F238E27FC236}">
                <a16:creationId xmlns:a16="http://schemas.microsoft.com/office/drawing/2014/main" id="{AB07B9D7-594F-154C-C968-DAB918B688A4}"/>
              </a:ext>
            </a:extLst>
          </p:cNvPr>
          <p:cNvSpPr>
            <a:spLocks noGrp="1"/>
          </p:cNvSpPr>
          <p:nvPr>
            <p:ph sz="half" idx="1"/>
          </p:nvPr>
        </p:nvSpPr>
        <p:spPr>
          <a:solidFill>
            <a:schemeClr val="bg1">
              <a:lumMod val="85000"/>
            </a:schemeClr>
          </a:solidFill>
          <a:ln w="57150">
            <a:solidFill>
              <a:schemeClr val="tx1"/>
            </a:solidFill>
          </a:ln>
        </p:spPr>
        <p:txBody>
          <a:bodyPr>
            <a:normAutofit fontScale="47500" lnSpcReduction="2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300" b="1" i="0" u="sng" strike="noStrike" kern="1200" cap="none" spc="0" normalizeH="0" baseline="0" noProof="0" dirty="0">
              <a:ln>
                <a:noFill/>
              </a:ln>
              <a:solidFill>
                <a:srgbClr val="6B4C9A"/>
              </a:solidFill>
              <a:effectLst/>
              <a:uLnTx/>
              <a:uFillTx/>
              <a:latin typeface="Abadi" panose="020B0604020104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300" b="1" i="0" u="sng" strike="noStrike" kern="1200" cap="none" spc="0" normalizeH="0" baseline="0" noProof="0" dirty="0">
                <a:ln>
                  <a:noFill/>
                </a:ln>
                <a:solidFill>
                  <a:srgbClr val="3C1A56"/>
                </a:solidFill>
                <a:effectLst/>
                <a:uLnTx/>
                <a:uFillTx/>
                <a:latin typeface="Abadi" panose="020B0604020104020204" pitchFamily="34" charset="0"/>
              </a:rPr>
              <a:t>WHY THIS IS CONCERNING</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300" b="0" i="0" u="none" strike="noStrike" kern="1200" cap="none" spc="0" normalizeH="0" baseline="0" noProof="0" dirty="0">
                <a:ln>
                  <a:noFill/>
                </a:ln>
                <a:solidFill>
                  <a:srgbClr val="3C1A56"/>
                </a:solidFill>
                <a:effectLst/>
                <a:uLnTx/>
                <a:uFillTx/>
                <a:latin typeface="Abadi" panose="020B0604020104020204" pitchFamily="34" charset="0"/>
              </a:rPr>
              <a:t>Consistent lack of receipts indicates either poor financial oversight or intentional avoidance of accountability.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300" b="0" i="0" u="none" strike="noStrike" kern="1200" cap="none" spc="0" normalizeH="0" baseline="0" noProof="0" dirty="0">
                <a:ln>
                  <a:noFill/>
                </a:ln>
                <a:solidFill>
                  <a:srgbClr val="3C1A56"/>
                </a:solidFill>
                <a:effectLst/>
                <a:uLnTx/>
                <a:uFillTx/>
                <a:latin typeface="Abadi" panose="020B0604020104020204" pitchFamily="34" charset="0"/>
              </a:rPr>
              <a:t>Without receipts, there's no way to verify actual purchases, costs, or whether items were truly purchased for the individual.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300" b="0" i="0" u="none" strike="noStrike" kern="1200" cap="none" spc="0" normalizeH="0" baseline="0" noProof="0" dirty="0">
              <a:ln>
                <a:noFill/>
              </a:ln>
              <a:solidFill>
                <a:srgbClr val="3C1A56"/>
              </a:solidFill>
              <a:effectLst/>
              <a:uLnTx/>
              <a:uFillTx/>
              <a:latin typeface="Abadi" panose="020B0604020104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300" b="0" i="0" u="none" strike="noStrike" kern="1200" cap="none" spc="0" normalizeH="0" baseline="0" noProof="0" dirty="0">
                <a:ln>
                  <a:noFill/>
                </a:ln>
                <a:solidFill>
                  <a:srgbClr val="3C1A56"/>
                </a:solidFill>
                <a:effectLst/>
                <a:uLnTx/>
                <a:uFillTx/>
                <a:latin typeface="Abadi" panose="020B0604020104020204" pitchFamily="34" charset="0"/>
              </a:rPr>
              <a:t>This creates multiple opportunities for exploitation: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300" b="0" i="0" u="none" strike="noStrike" kern="1200" cap="none" spc="0" normalizeH="0" baseline="0" noProof="0" dirty="0">
                <a:ln>
                  <a:noFill/>
                </a:ln>
                <a:solidFill>
                  <a:srgbClr val="3C1A56"/>
                </a:solidFill>
                <a:effectLst/>
                <a:uLnTx/>
                <a:uFillTx/>
                <a:latin typeface="Abadi" panose="020B0604020104020204" pitchFamily="34" charset="0"/>
              </a:rPr>
              <a:t>- Staff can pocket cash by claiming higher prices </a:t>
            </a:r>
          </a:p>
          <a:p>
            <a:pPr marL="112713" marR="0" lvl="0" indent="-112713"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300" b="0" i="0" u="none" strike="noStrike" kern="1200" cap="none" spc="0" normalizeH="0" baseline="0" noProof="0" dirty="0">
                <a:ln>
                  <a:noFill/>
                </a:ln>
                <a:solidFill>
                  <a:srgbClr val="3C1A56"/>
                </a:solidFill>
                <a:effectLst/>
                <a:uLnTx/>
                <a:uFillTx/>
                <a:latin typeface="Abadi" panose="020B0604020104020204" pitchFamily="34" charset="0"/>
              </a:rPr>
              <a:t>-Personal purchases can be mixed with individual's purchases </a:t>
            </a:r>
          </a:p>
          <a:p>
            <a:pPr marL="112713" marR="0" lvl="0" indent="-112713"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300" b="0" i="0" u="none" strike="noStrike" kern="1200" cap="none" spc="0" normalizeH="0" baseline="0" noProof="0" dirty="0">
                <a:ln>
                  <a:noFill/>
                </a:ln>
                <a:solidFill>
                  <a:srgbClr val="3C1A56"/>
                </a:solidFill>
                <a:effectLst/>
                <a:uLnTx/>
                <a:uFillTx/>
                <a:latin typeface="Abadi" panose="020B0604020104020204" pitchFamily="34" charset="0"/>
              </a:rPr>
              <a:t>-Theft becomes untraceable </a:t>
            </a:r>
          </a:p>
          <a:p>
            <a:pPr marL="112713" marR="0" lvl="0" indent="-112713"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300" b="0" i="0" u="none" strike="noStrike" kern="1200" cap="none" spc="0" normalizeH="0" baseline="0" noProof="0" dirty="0">
                <a:ln>
                  <a:noFill/>
                </a:ln>
                <a:solidFill>
                  <a:srgbClr val="3C1A56"/>
                </a:solidFill>
                <a:effectLst/>
                <a:uLnTx/>
                <a:uFillTx/>
                <a:latin typeface="Abadi" panose="020B0604020104020204" pitchFamily="34" charset="0"/>
              </a:rPr>
              <a:t>- Pattern of missing receipts suggests systematic problem, not occasional mishaps</a:t>
            </a:r>
          </a:p>
          <a:p>
            <a:endParaRPr lang="en-US" dirty="0"/>
          </a:p>
        </p:txBody>
      </p:sp>
      <p:sp>
        <p:nvSpPr>
          <p:cNvPr id="4" name="Content Placeholder 3">
            <a:extLst>
              <a:ext uri="{FF2B5EF4-FFF2-40B4-BE49-F238E27FC236}">
                <a16:creationId xmlns:a16="http://schemas.microsoft.com/office/drawing/2014/main" id="{5C374B8A-8D65-7E6E-933A-97A6F9855323}"/>
              </a:ext>
            </a:extLst>
          </p:cNvPr>
          <p:cNvSpPr>
            <a:spLocks noGrp="1"/>
          </p:cNvSpPr>
          <p:nvPr>
            <p:ph sz="half" idx="2"/>
          </p:nvPr>
        </p:nvSpPr>
        <p:spPr>
          <a:solidFill>
            <a:schemeClr val="bg1">
              <a:lumMod val="85000"/>
            </a:schemeClr>
          </a:solidFill>
          <a:ln w="57150">
            <a:solidFill>
              <a:schemeClr val="tx1"/>
            </a:solidFill>
          </a:ln>
        </p:spPr>
        <p:txBody>
          <a:bodyPr>
            <a:normAutofit fontScale="47500" lnSpcReduction="20000"/>
          </a:bodyPr>
          <a:lstStyle/>
          <a:p>
            <a:pPr marL="0" indent="0" algn="ctr">
              <a:buNone/>
            </a:pPr>
            <a:endParaRPr lang="en-US" sz="3300" b="1" u="sng" dirty="0">
              <a:solidFill>
                <a:srgbClr val="6B4C9A"/>
              </a:solidFill>
              <a:latin typeface="Abadi" panose="020B0604020104020204" pitchFamily="34" charset="0"/>
            </a:endParaRPr>
          </a:p>
          <a:p>
            <a:pPr marL="0" indent="0" algn="ctr">
              <a:buNone/>
            </a:pPr>
            <a:r>
              <a:rPr lang="en-US" sz="3300" b="1" u="sng" dirty="0">
                <a:solidFill>
                  <a:srgbClr val="3C1A56"/>
                </a:solidFill>
                <a:latin typeface="Abadi" panose="020B0604020104020204" pitchFamily="34" charset="0"/>
              </a:rPr>
              <a:t>ROOT CAUSES</a:t>
            </a:r>
            <a:endParaRPr lang="en-US" sz="3300" dirty="0">
              <a:solidFill>
                <a:srgbClr val="3C1A56"/>
              </a:solidFill>
              <a:latin typeface="Abadi" panose="020B0604020104020204" pitchFamily="34" charset="0"/>
            </a:endParaRPr>
          </a:p>
          <a:p>
            <a:pPr marL="0" indent="0">
              <a:buNone/>
            </a:pPr>
            <a:r>
              <a:rPr lang="en-US" sz="3300" dirty="0">
                <a:solidFill>
                  <a:srgbClr val="3C1A56"/>
                </a:solidFill>
                <a:latin typeface="Abadi" panose="020B0604020104020204" pitchFamily="34" charset="0"/>
              </a:rPr>
              <a:t>- Inadequate financial protocols and enforcement</a:t>
            </a:r>
          </a:p>
          <a:p>
            <a:pPr marL="0" indent="0">
              <a:buNone/>
            </a:pPr>
            <a:r>
              <a:rPr lang="en-US" sz="3300" dirty="0">
                <a:solidFill>
                  <a:srgbClr val="3C1A56"/>
                </a:solidFill>
                <a:latin typeface="Abadi" panose="020B0604020104020204" pitchFamily="34" charset="0"/>
              </a:rPr>
              <a:t>- Lack of meaningful oversight and consequences</a:t>
            </a:r>
          </a:p>
          <a:p>
            <a:pPr marL="0" indent="0">
              <a:buNone/>
            </a:pPr>
            <a:r>
              <a:rPr lang="en-US" sz="3300" dirty="0">
                <a:solidFill>
                  <a:srgbClr val="3C1A56"/>
                </a:solidFill>
                <a:latin typeface="Abadi" panose="020B0604020104020204" pitchFamily="34" charset="0"/>
              </a:rPr>
              <a:t>- Staff’s own financial stress creating temptation</a:t>
            </a:r>
          </a:p>
          <a:p>
            <a:pPr marL="0" indent="0">
              <a:buNone/>
            </a:pPr>
            <a:r>
              <a:rPr lang="en-US" sz="3300" dirty="0">
                <a:solidFill>
                  <a:srgbClr val="3C1A56"/>
                </a:solidFill>
                <a:latin typeface="Abadi" panose="020B0604020104020204" pitchFamily="34" charset="0"/>
              </a:rPr>
              <a:t>- No verification systems for undocumented expenses</a:t>
            </a:r>
          </a:p>
          <a:p>
            <a:pPr marL="0" indent="0">
              <a:buNone/>
            </a:pPr>
            <a:r>
              <a:rPr lang="en-US" sz="3300" dirty="0">
                <a:solidFill>
                  <a:srgbClr val="3C1A56"/>
                </a:solidFill>
                <a:latin typeface="Abadi" panose="020B0604020104020204" pitchFamily="34" charset="0"/>
              </a:rPr>
              <a:t>- Supervisors prioritizing convenience over accountability</a:t>
            </a:r>
          </a:p>
          <a:p>
            <a:pPr marL="0" indent="0">
              <a:buNone/>
            </a:pPr>
            <a:endParaRPr lang="en-US" sz="3300" dirty="0">
              <a:solidFill>
                <a:srgbClr val="3C1A56"/>
              </a:solidFill>
              <a:latin typeface="Abadi" panose="020B0604020104020204" pitchFamily="34" charset="0"/>
            </a:endParaRPr>
          </a:p>
          <a:p>
            <a:pPr marL="0" indent="0" algn="ctr">
              <a:buNone/>
            </a:pPr>
            <a:r>
              <a:rPr lang="en-US" sz="3300" b="1" u="sng" dirty="0">
                <a:solidFill>
                  <a:srgbClr val="3C1A56"/>
                </a:solidFill>
                <a:latin typeface="Abadi" panose="020B0604020104020204" pitchFamily="34" charset="0"/>
              </a:rPr>
              <a:t>CONSEQUENCE</a:t>
            </a:r>
          </a:p>
          <a:p>
            <a:pPr marL="0" indent="0" algn="just">
              <a:buNone/>
            </a:pPr>
            <a:r>
              <a:rPr lang="en-US" sz="3300" dirty="0">
                <a:solidFill>
                  <a:srgbClr val="3C1A56"/>
                </a:solidFill>
                <a:latin typeface="Abadi" panose="020B0604020104020204" pitchFamily="34" charset="0"/>
              </a:rPr>
              <a:t>Funds disappear without trace; exploitation continues unchecked; weak culture of financial responsibility spreads throughout organization</a:t>
            </a:r>
            <a:r>
              <a:rPr lang="en-US" sz="3300" dirty="0">
                <a:solidFill>
                  <a:srgbClr val="6B4C9A"/>
                </a:solidFill>
                <a:latin typeface="Abadi" panose="020B0604020104020204" pitchFamily="34" charset="0"/>
              </a:rPr>
              <a:t>.</a:t>
            </a:r>
          </a:p>
          <a:p>
            <a:endParaRPr lang="en-US" dirty="0"/>
          </a:p>
        </p:txBody>
      </p:sp>
    </p:spTree>
    <p:extLst>
      <p:ext uri="{BB962C8B-B14F-4D97-AF65-F5344CB8AC3E}">
        <p14:creationId xmlns:p14="http://schemas.microsoft.com/office/powerpoint/2010/main" val="423558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17" y="365125"/>
            <a:ext cx="10723983" cy="657429"/>
          </a:xfrm>
          <a:solidFill>
            <a:schemeClr val="bg1">
              <a:lumMod val="65000"/>
            </a:schemeClr>
          </a:solidFill>
          <a:ln w="38100">
            <a:solidFill>
              <a:srgbClr val="3C1A56"/>
            </a:solidFill>
          </a:ln>
        </p:spPr>
        <p:txBody>
          <a:bodyPr>
            <a:normAutofit fontScale="90000"/>
          </a:bodyPr>
          <a:lstStyle/>
          <a:p>
            <a:pPr algn="ctr"/>
            <a:r>
              <a:rPr lang="en-US" dirty="0">
                <a:latin typeface="Abadi" panose="020B0604020104020204" pitchFamily="34" charset="0"/>
              </a:rPr>
              <a:t>FINANCIAL ACCOUNTABILITY SOLUTIONS</a:t>
            </a:r>
          </a:p>
        </p:txBody>
      </p:sp>
      <p:sp>
        <p:nvSpPr>
          <p:cNvPr id="4" name="Content Placeholder 3"/>
          <p:cNvSpPr>
            <a:spLocks noGrp="1"/>
          </p:cNvSpPr>
          <p:nvPr>
            <p:ph sz="half" idx="2"/>
          </p:nvPr>
        </p:nvSpPr>
        <p:spPr>
          <a:xfrm>
            <a:off x="629817" y="1690688"/>
            <a:ext cx="4691743" cy="4802187"/>
          </a:xfrm>
          <a:solidFill>
            <a:srgbClr val="3C1A56"/>
          </a:solidFill>
          <a:ln w="76200">
            <a:solidFill>
              <a:schemeClr val="tx1"/>
            </a:solidFill>
          </a:ln>
        </p:spPr>
        <p:txBody>
          <a:bodyPr>
            <a:noAutofit/>
          </a:bodyPr>
          <a:lstStyle/>
          <a:p>
            <a:pPr marL="0" indent="0" algn="ctr">
              <a:buNone/>
            </a:pPr>
            <a:r>
              <a:rPr lang="en-US" sz="2000" u="sng" dirty="0">
                <a:solidFill>
                  <a:schemeClr val="bg1"/>
                </a:solidFill>
                <a:latin typeface="Abadi" panose="020B0604020104020204" pitchFamily="34" charset="0"/>
              </a:rPr>
              <a:t>SUGGESTED IMMEDIATE ACTIONS</a:t>
            </a:r>
          </a:p>
          <a:p>
            <a:pPr marL="233363" indent="-233363">
              <a:buNone/>
            </a:pPr>
            <a:r>
              <a:rPr lang="en-US" sz="2000" dirty="0">
                <a:solidFill>
                  <a:schemeClr val="bg1"/>
                </a:solidFill>
                <a:latin typeface="Abadi" panose="020B0604020104020204" pitchFamily="34" charset="0"/>
              </a:rPr>
              <a:t>✓ </a:t>
            </a:r>
            <a:r>
              <a:rPr lang="en-US" sz="2100" dirty="0">
                <a:solidFill>
                  <a:schemeClr val="bg1"/>
                </a:solidFill>
                <a:latin typeface="Abadi" panose="020B0604020104020204" pitchFamily="34" charset="0"/>
              </a:rPr>
              <a:t>Implement mandatory receipt policy with same-day submission requirement</a:t>
            </a:r>
          </a:p>
          <a:p>
            <a:pPr marL="233363" indent="-233363">
              <a:buNone/>
            </a:pPr>
            <a:r>
              <a:rPr lang="en-US" sz="2100" dirty="0">
                <a:solidFill>
                  <a:schemeClr val="bg1"/>
                </a:solidFill>
                <a:latin typeface="Abadi" panose="020B0604020104020204" pitchFamily="34" charset="0"/>
              </a:rPr>
              <a:t>✓ Require supervisor sign-off on all expenses over $20</a:t>
            </a:r>
          </a:p>
          <a:p>
            <a:pPr marL="233363" indent="-233363">
              <a:buNone/>
            </a:pPr>
            <a:r>
              <a:rPr lang="en-US" sz="2100" dirty="0">
                <a:solidFill>
                  <a:schemeClr val="bg1"/>
                </a:solidFill>
                <a:latin typeface="Abadi" panose="020B0604020104020204" pitchFamily="34" charset="0"/>
              </a:rPr>
              <a:t>✓ For missing receipts: Staff must return to store for duplicate or provide manager verification within 24 hours</a:t>
            </a:r>
          </a:p>
          <a:p>
            <a:pPr marL="233363" indent="-233363">
              <a:buNone/>
            </a:pPr>
            <a:r>
              <a:rPr lang="en-US" sz="2100" dirty="0">
                <a:solidFill>
                  <a:schemeClr val="bg1"/>
                </a:solidFill>
                <a:latin typeface="Abadi" panose="020B0604020104020204" pitchFamily="34" charset="0"/>
              </a:rPr>
              <a:t>✓ Review past 6 months of expenses for patterns</a:t>
            </a:r>
          </a:p>
          <a:p>
            <a:pPr marL="233363" indent="-233363">
              <a:buNone/>
            </a:pPr>
            <a:r>
              <a:rPr lang="en-US" sz="2100" dirty="0">
                <a:solidFill>
                  <a:schemeClr val="bg1"/>
                </a:solidFill>
                <a:latin typeface="Abadi" panose="020B0604020104020204" pitchFamily="34" charset="0"/>
              </a:rPr>
              <a:t>✓ Meet with staff to clarify expectations and consequences</a:t>
            </a:r>
          </a:p>
        </p:txBody>
      </p:sp>
      <p:sp>
        <p:nvSpPr>
          <p:cNvPr id="6" name="Content Placeholder 5">
            <a:extLst>
              <a:ext uri="{FF2B5EF4-FFF2-40B4-BE49-F238E27FC236}">
                <a16:creationId xmlns:a16="http://schemas.microsoft.com/office/drawing/2014/main" id="{C5905C46-5F17-788C-23D5-BF7E2E93603C}"/>
              </a:ext>
            </a:extLst>
          </p:cNvPr>
          <p:cNvSpPr>
            <a:spLocks noGrp="1"/>
          </p:cNvSpPr>
          <p:nvPr>
            <p:ph sz="half" idx="1"/>
          </p:nvPr>
        </p:nvSpPr>
        <p:spPr>
          <a:xfrm>
            <a:off x="6172201" y="1690688"/>
            <a:ext cx="5181599" cy="4802187"/>
          </a:xfrm>
          <a:solidFill>
            <a:srgbClr val="3C1A56"/>
          </a:solidFill>
          <a:ln w="76200">
            <a:solidFill>
              <a:schemeClr val="tx1"/>
            </a:solidFill>
          </a:ln>
        </p:spPr>
        <p:txBody>
          <a:bodyPr>
            <a:normAutofit fontScale="92500"/>
          </a:bodyPr>
          <a:lstStyle/>
          <a:p>
            <a:pPr marL="0" indent="0" algn="ctr">
              <a:buNone/>
            </a:pPr>
            <a:r>
              <a:rPr lang="en-US" sz="2200" u="sng" dirty="0">
                <a:solidFill>
                  <a:schemeClr val="bg1"/>
                </a:solidFill>
                <a:latin typeface="Abadi" panose="020B0604020104020204" pitchFamily="34" charset="0"/>
              </a:rPr>
              <a:t>SYSTEMIC PREVENTION CONSIDERATIONS</a:t>
            </a:r>
          </a:p>
          <a:p>
            <a:pPr marL="288925" indent="-288925">
              <a:buNone/>
            </a:pPr>
            <a:r>
              <a:rPr lang="en-US" sz="2200" dirty="0">
                <a:solidFill>
                  <a:schemeClr val="bg1"/>
                </a:solidFill>
                <a:latin typeface="Abadi" panose="020B0604020104020204" pitchFamily="34" charset="0"/>
              </a:rPr>
              <a:t>✓ Digital receipt submission via photo/app for real-time tracking</a:t>
            </a:r>
          </a:p>
          <a:p>
            <a:pPr marL="288925" indent="-288925">
              <a:buNone/>
            </a:pPr>
            <a:r>
              <a:rPr lang="en-US" sz="2200" dirty="0">
                <a:solidFill>
                  <a:schemeClr val="bg1"/>
                </a:solidFill>
                <a:latin typeface="Abadi" panose="020B0604020104020204" pitchFamily="34" charset="0"/>
              </a:rPr>
              <a:t>✓ Random audits of purchases and documentation</a:t>
            </a:r>
          </a:p>
          <a:p>
            <a:pPr marL="288925" indent="-288925">
              <a:buNone/>
            </a:pPr>
            <a:r>
              <a:rPr lang="en-US" sz="2200" dirty="0">
                <a:solidFill>
                  <a:schemeClr val="bg1"/>
                </a:solidFill>
                <a:latin typeface="Abadi" panose="020B0604020104020204" pitchFamily="34" charset="0"/>
              </a:rPr>
              <a:t>✓ Pre-approved shopping lists for routine purchases</a:t>
            </a:r>
          </a:p>
          <a:p>
            <a:pPr marL="288925" indent="-288925">
              <a:buNone/>
            </a:pPr>
            <a:r>
              <a:rPr lang="en-US" sz="2200" dirty="0">
                <a:solidFill>
                  <a:schemeClr val="bg1"/>
                </a:solidFill>
                <a:latin typeface="Abadi" panose="020B0604020104020204" pitchFamily="34" charset="0"/>
              </a:rPr>
              <a:t>✓ Consequences for repeated violations (counseling → suspension → termination)</a:t>
            </a:r>
          </a:p>
          <a:p>
            <a:pPr marL="288925" indent="-288925">
              <a:buNone/>
            </a:pPr>
            <a:r>
              <a:rPr lang="en-US" sz="2200" dirty="0">
                <a:solidFill>
                  <a:schemeClr val="bg1"/>
                </a:solidFill>
                <a:latin typeface="Abadi" panose="020B0604020104020204" pitchFamily="34" charset="0"/>
              </a:rPr>
              <a:t>✓ Monthly reconciliation of all individual accounts</a:t>
            </a:r>
          </a:p>
          <a:p>
            <a:pPr marL="288925" indent="-288925">
              <a:buNone/>
            </a:pPr>
            <a:r>
              <a:rPr lang="en-US" sz="2200" dirty="0">
                <a:solidFill>
                  <a:schemeClr val="bg1"/>
                </a:solidFill>
                <a:latin typeface="Abadi" panose="020B0604020104020204" pitchFamily="34" charset="0"/>
              </a:rPr>
              <a:t>✓ Staff training on financial management and documentation standards</a:t>
            </a:r>
          </a:p>
          <a:p>
            <a:pPr marL="0" indent="0">
              <a:buNone/>
            </a:pPr>
            <a:endParaRPr lang="en-US" sz="2000" dirty="0"/>
          </a:p>
        </p:txBody>
      </p:sp>
    </p:spTree>
    <p:extLst>
      <p:ext uri="{BB962C8B-B14F-4D97-AF65-F5344CB8AC3E}">
        <p14:creationId xmlns:p14="http://schemas.microsoft.com/office/powerpoint/2010/main" val="1777312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5711ee8f-5e83-4145-be03-c551134f4160}" enabled="0" method="" siteId="{5711ee8f-5e83-4145-be03-c551134f4160}" removed="1"/>
</clbl:labelList>
</file>

<file path=docProps/app.xml><?xml version="1.0" encoding="utf-8"?>
<Properties xmlns="http://schemas.openxmlformats.org/officeDocument/2006/extended-properties" xmlns:vt="http://schemas.openxmlformats.org/officeDocument/2006/docPropsVTypes">
  <Template/>
  <TotalTime>350</TotalTime>
  <Words>2468</Words>
  <Application>Microsoft Office PowerPoint</Application>
  <PresentationFormat>Widescreen</PresentationFormat>
  <Paragraphs>336</Paragraphs>
  <Slides>24</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Abadi</vt:lpstr>
      <vt:lpstr>Aharoni</vt:lpstr>
      <vt:lpstr>Aptos</vt:lpstr>
      <vt:lpstr>Archivo</vt:lpstr>
      <vt:lpstr>Arial</vt:lpstr>
      <vt:lpstr>Arial Black</vt:lpstr>
      <vt:lpstr>Calibri</vt:lpstr>
      <vt:lpstr>Calibri Light</vt:lpstr>
      <vt:lpstr>Constantia</vt:lpstr>
      <vt:lpstr>Sans serif</vt:lpstr>
      <vt:lpstr>Office Theme</vt:lpstr>
      <vt:lpstr>FUTURE FOCUS: RESEARCH AND PREVENTION HIGHLIGHTS</vt:lpstr>
      <vt:lpstr>PREVENTION BEGINS at RECOGNITION</vt:lpstr>
      <vt:lpstr>PowerPoint Presentation</vt:lpstr>
      <vt:lpstr>SCENARIO 1 OF 5: BOUNDARY VIOLATIONS</vt:lpstr>
      <vt:lpstr>PowerPoint Presentation</vt:lpstr>
      <vt:lpstr>PowerPoint Presentation</vt:lpstr>
      <vt:lpstr>SCENARIO 2 OF 5: FINANCIAL MISMANAGEMENT</vt:lpstr>
      <vt:lpstr>YES - THIS IS A RED FLAG</vt:lpstr>
      <vt:lpstr>FINANCIAL ACCOUNTABILITY SOLUTIONS</vt:lpstr>
      <vt:lpstr>SCENARIO 3 OF 5: DIGITAL EXPLOITATION</vt:lpstr>
      <vt:lpstr>YES - THIS IS A SERIOUS RED FLAG</vt:lpstr>
      <vt:lpstr>DIGITAL SAFETY SOLUTIONS</vt:lpstr>
      <vt:lpstr>SCENARIO 4 OF 5: SECURITY FAILURES</vt:lpstr>
      <vt:lpstr>YES - THIS IS A SERIOUS RED FLAG</vt:lpstr>
      <vt:lpstr>PHYSICAL SECURITY SOLUTIONS</vt:lpstr>
      <vt:lpstr>SCENARIO 5 OF 5: SYSTEMIC ENABLERS</vt:lpstr>
      <vt:lpstr>YES - THIS IS A CRITICAL FAILURE</vt:lpstr>
      <vt:lpstr>OVERSIGHT ACCOUNTABILITY SOLUTIONS</vt:lpstr>
      <vt:lpstr>PowerPoint Presentation</vt:lpstr>
      <vt:lpstr>PowerPoint Presentation</vt:lpstr>
      <vt:lpstr>PowerPoint Presentation</vt:lpstr>
      <vt:lpstr>PowerPoint Presentation</vt:lpstr>
      <vt:lpstr>Financial Checklist Tool</vt:lpstr>
      <vt:lpstr>PowerPoint Presentation</vt:lpstr>
    </vt:vector>
  </TitlesOfParts>
  <Company>New Jersey DHS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Graham, Patricia</dc:creator>
  <cp:lastModifiedBy>Deborah Robinson (DHS)</cp:lastModifiedBy>
  <cp:revision>10</cp:revision>
  <dcterms:created xsi:type="dcterms:W3CDTF">2025-07-16T15:15:11Z</dcterms:created>
  <dcterms:modified xsi:type="dcterms:W3CDTF">2025-10-22T16:29:51Z</dcterms:modified>
</cp:coreProperties>
</file>