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9999FF"/>
    <a:srgbClr val="CC99FF"/>
    <a:srgbClr val="FFCC66"/>
    <a:srgbClr val="CCCCFF"/>
    <a:srgbClr val="FFFFC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09" d="100"/>
          <a:sy n="109"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433891-19BC-4509-9458-E97904D1E65A}"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4AA1A-F1A1-443C-A996-C00A7082640E}" type="slidenum">
              <a:rPr lang="en-US" smtClean="0"/>
              <a:t>‹#›</a:t>
            </a:fld>
            <a:endParaRPr lang="en-US"/>
          </a:p>
        </p:txBody>
      </p:sp>
    </p:spTree>
    <p:extLst>
      <p:ext uri="{BB962C8B-B14F-4D97-AF65-F5344CB8AC3E}">
        <p14:creationId xmlns:p14="http://schemas.microsoft.com/office/powerpoint/2010/main" val="244477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433891-19BC-4509-9458-E97904D1E65A}"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4AA1A-F1A1-443C-A996-C00A7082640E}" type="slidenum">
              <a:rPr lang="en-US" smtClean="0"/>
              <a:t>‹#›</a:t>
            </a:fld>
            <a:endParaRPr lang="en-US"/>
          </a:p>
        </p:txBody>
      </p:sp>
    </p:spTree>
    <p:extLst>
      <p:ext uri="{BB962C8B-B14F-4D97-AF65-F5344CB8AC3E}">
        <p14:creationId xmlns:p14="http://schemas.microsoft.com/office/powerpoint/2010/main" val="3672588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433891-19BC-4509-9458-E97904D1E65A}"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4AA1A-F1A1-443C-A996-C00A7082640E}" type="slidenum">
              <a:rPr lang="en-US" smtClean="0"/>
              <a:t>‹#›</a:t>
            </a:fld>
            <a:endParaRPr lang="en-US"/>
          </a:p>
        </p:txBody>
      </p:sp>
    </p:spTree>
    <p:extLst>
      <p:ext uri="{BB962C8B-B14F-4D97-AF65-F5344CB8AC3E}">
        <p14:creationId xmlns:p14="http://schemas.microsoft.com/office/powerpoint/2010/main" val="2113598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433891-19BC-4509-9458-E97904D1E65A}"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4AA1A-F1A1-443C-A996-C00A7082640E}" type="slidenum">
              <a:rPr lang="en-US" smtClean="0"/>
              <a:t>‹#›</a:t>
            </a:fld>
            <a:endParaRPr lang="en-US"/>
          </a:p>
        </p:txBody>
      </p:sp>
    </p:spTree>
    <p:extLst>
      <p:ext uri="{BB962C8B-B14F-4D97-AF65-F5344CB8AC3E}">
        <p14:creationId xmlns:p14="http://schemas.microsoft.com/office/powerpoint/2010/main" val="72690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433891-19BC-4509-9458-E97904D1E65A}"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E4AA1A-F1A1-443C-A996-C00A7082640E}" type="slidenum">
              <a:rPr lang="en-US" smtClean="0"/>
              <a:t>‹#›</a:t>
            </a:fld>
            <a:endParaRPr lang="en-US"/>
          </a:p>
        </p:txBody>
      </p:sp>
    </p:spTree>
    <p:extLst>
      <p:ext uri="{BB962C8B-B14F-4D97-AF65-F5344CB8AC3E}">
        <p14:creationId xmlns:p14="http://schemas.microsoft.com/office/powerpoint/2010/main" val="4119761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433891-19BC-4509-9458-E97904D1E65A}"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4AA1A-F1A1-443C-A996-C00A7082640E}" type="slidenum">
              <a:rPr lang="en-US" smtClean="0"/>
              <a:t>‹#›</a:t>
            </a:fld>
            <a:endParaRPr lang="en-US"/>
          </a:p>
        </p:txBody>
      </p:sp>
    </p:spTree>
    <p:extLst>
      <p:ext uri="{BB962C8B-B14F-4D97-AF65-F5344CB8AC3E}">
        <p14:creationId xmlns:p14="http://schemas.microsoft.com/office/powerpoint/2010/main" val="96449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433891-19BC-4509-9458-E97904D1E65A}"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E4AA1A-F1A1-443C-A996-C00A7082640E}" type="slidenum">
              <a:rPr lang="en-US" smtClean="0"/>
              <a:t>‹#›</a:t>
            </a:fld>
            <a:endParaRPr lang="en-US"/>
          </a:p>
        </p:txBody>
      </p:sp>
    </p:spTree>
    <p:extLst>
      <p:ext uri="{BB962C8B-B14F-4D97-AF65-F5344CB8AC3E}">
        <p14:creationId xmlns:p14="http://schemas.microsoft.com/office/powerpoint/2010/main" val="3240629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433891-19BC-4509-9458-E97904D1E65A}" type="datetimeFigureOut">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E4AA1A-F1A1-443C-A996-C00A7082640E}" type="slidenum">
              <a:rPr lang="en-US" smtClean="0"/>
              <a:t>‹#›</a:t>
            </a:fld>
            <a:endParaRPr lang="en-US"/>
          </a:p>
        </p:txBody>
      </p:sp>
    </p:spTree>
    <p:extLst>
      <p:ext uri="{BB962C8B-B14F-4D97-AF65-F5344CB8AC3E}">
        <p14:creationId xmlns:p14="http://schemas.microsoft.com/office/powerpoint/2010/main" val="919208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433891-19BC-4509-9458-E97904D1E65A}" type="datetimeFigureOut">
              <a:rPr lang="en-US" smtClean="0"/>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E4AA1A-F1A1-443C-A996-C00A7082640E}" type="slidenum">
              <a:rPr lang="en-US" smtClean="0"/>
              <a:t>‹#›</a:t>
            </a:fld>
            <a:endParaRPr lang="en-US"/>
          </a:p>
        </p:txBody>
      </p:sp>
    </p:spTree>
    <p:extLst>
      <p:ext uri="{BB962C8B-B14F-4D97-AF65-F5344CB8AC3E}">
        <p14:creationId xmlns:p14="http://schemas.microsoft.com/office/powerpoint/2010/main" val="63415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433891-19BC-4509-9458-E97904D1E65A}"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4AA1A-F1A1-443C-A996-C00A7082640E}" type="slidenum">
              <a:rPr lang="en-US" smtClean="0"/>
              <a:t>‹#›</a:t>
            </a:fld>
            <a:endParaRPr lang="en-US"/>
          </a:p>
        </p:txBody>
      </p:sp>
    </p:spTree>
    <p:extLst>
      <p:ext uri="{BB962C8B-B14F-4D97-AF65-F5344CB8AC3E}">
        <p14:creationId xmlns:p14="http://schemas.microsoft.com/office/powerpoint/2010/main" val="1458722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433891-19BC-4509-9458-E97904D1E65A}"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E4AA1A-F1A1-443C-A996-C00A7082640E}" type="slidenum">
              <a:rPr lang="en-US" smtClean="0"/>
              <a:t>‹#›</a:t>
            </a:fld>
            <a:endParaRPr lang="en-US"/>
          </a:p>
        </p:txBody>
      </p:sp>
    </p:spTree>
    <p:extLst>
      <p:ext uri="{BB962C8B-B14F-4D97-AF65-F5344CB8AC3E}">
        <p14:creationId xmlns:p14="http://schemas.microsoft.com/office/powerpoint/2010/main" val="1060740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33891-19BC-4509-9458-E97904D1E65A}" type="datetimeFigureOut">
              <a:rPr lang="en-US" smtClean="0"/>
              <a:t>10/22/2025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4AA1A-F1A1-443C-A996-C00A7082640E}" type="slidenum">
              <a:rPr lang="en-US" smtClean="0"/>
              <a:t>‹#›</a:t>
            </a:fld>
            <a:endParaRPr lang="en-US"/>
          </a:p>
        </p:txBody>
      </p:sp>
    </p:spTree>
    <p:extLst>
      <p:ext uri="{BB962C8B-B14F-4D97-AF65-F5344CB8AC3E}">
        <p14:creationId xmlns:p14="http://schemas.microsoft.com/office/powerpoint/2010/main" val="117582793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hyperlink" Target="https://boggscenterregistration.rwjms.rutgers.edu/index.php/event/training"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video" Target="../media/media5.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hyperlink" Target="https://activatedinsights.com/articles/101-ways-to-recruit-new-caregiver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hyperlink" Target="https://careacademy.com/blog/caregiver-recruitment/" TargetMode="External"/><Relationship Id="rId4" Type="http://schemas.openxmlformats.org/officeDocument/2006/relationships/hyperlink" Target="https://www.nj.gov/humanservices/njnewamericans/programs/refugees/support/index.shtml" TargetMode="External"/></Relationships>
</file>

<file path=ppt/slides/_rels/slide8.xml.rels><?xml version="1.0" encoding="UTF-8" standalone="yes"?>
<Relationships xmlns="http://schemas.openxmlformats.org/package/2006/relationships"><Relationship Id="rId3" Type="http://schemas.microsoft.com/office/2007/relationships/media" Target="../media/media10.mp4"/><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slideLayout" Target="../slideLayouts/slideLayout8.xml"/><Relationship Id="rId4" Type="http://schemas.openxmlformats.org/officeDocument/2006/relationships/video" Target="../media/media10.mp4"/></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hyperlink" Target="https://resources.workable.com/tutorial/employee-referral"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2968992"/>
          </a:xfrm>
        </p:spPr>
        <p:txBody>
          <a:bodyPr>
            <a:normAutofit/>
          </a:bodyPr>
          <a:lstStyle/>
          <a:p>
            <a:r>
              <a:rPr lang="en-US" sz="4000" b="1" dirty="0">
                <a:solidFill>
                  <a:srgbClr val="7030A0"/>
                </a:solidFill>
                <a:latin typeface="Arial Black" panose="020B0A04020102020204" pitchFamily="34" charset="0"/>
              </a:rPr>
              <a:t>FUTURE FOCUS:</a:t>
            </a:r>
            <a:br>
              <a:rPr lang="en-US" sz="4000" b="1" dirty="0">
                <a:solidFill>
                  <a:srgbClr val="7030A0"/>
                </a:solidFill>
                <a:latin typeface="Arial Black" panose="020B0A04020102020204" pitchFamily="34" charset="0"/>
              </a:rPr>
            </a:br>
            <a:br>
              <a:rPr lang="en-US" sz="4000" b="1" dirty="0">
                <a:solidFill>
                  <a:srgbClr val="7030A0"/>
                </a:solidFill>
                <a:latin typeface="Arial Black" panose="020B0A04020102020204" pitchFamily="34" charset="0"/>
              </a:rPr>
            </a:br>
            <a:r>
              <a:rPr lang="en-US" sz="5400" b="1" dirty="0">
                <a:solidFill>
                  <a:srgbClr val="7030A0"/>
                </a:solidFill>
                <a:latin typeface="Bradley Hand ITC" panose="03070402050302030203" pitchFamily="66" charset="0"/>
              </a:rPr>
              <a:t>RESEARCH AND PREVENTION HIGHLIGHTS</a:t>
            </a:r>
          </a:p>
        </p:txBody>
      </p:sp>
      <p:sp>
        <p:nvSpPr>
          <p:cNvPr id="3" name="Subtitle 2"/>
          <p:cNvSpPr>
            <a:spLocks noGrp="1"/>
          </p:cNvSpPr>
          <p:nvPr>
            <p:ph type="subTitle" idx="1"/>
          </p:nvPr>
        </p:nvSpPr>
        <p:spPr>
          <a:xfrm>
            <a:off x="1524000" y="3602037"/>
            <a:ext cx="9144000" cy="2247777"/>
          </a:xfrm>
        </p:spPr>
        <p:txBody>
          <a:bodyPr/>
          <a:lstStyle/>
          <a:p>
            <a:endParaRPr lang="en-US" dirty="0"/>
          </a:p>
          <a:p>
            <a:endParaRPr lang="en-US" dirty="0">
              <a:solidFill>
                <a:srgbClr val="7030A0"/>
              </a:solidFill>
              <a:latin typeface="Elephant" panose="02020904090505020303" pitchFamily="18" charset="0"/>
            </a:endParaRPr>
          </a:p>
          <a:p>
            <a:r>
              <a:rPr lang="en-US" dirty="0">
                <a:solidFill>
                  <a:srgbClr val="7030A0"/>
                </a:solidFill>
                <a:latin typeface="Arial Black" panose="020B0A04020102020204" pitchFamily="34" charset="0"/>
              </a:rPr>
              <a:t>AN OPIA NEWSLETTER</a:t>
            </a:r>
          </a:p>
          <a:p>
            <a:r>
              <a:rPr lang="en-US" sz="1800" i="1" dirty="0">
                <a:solidFill>
                  <a:srgbClr val="7030A0"/>
                </a:solidFill>
                <a:latin typeface="Arial Black" panose="020B0A04020102020204" pitchFamily="34" charset="0"/>
              </a:rPr>
              <a:t>Volume 1- August 2025</a:t>
            </a:r>
          </a:p>
        </p:txBody>
      </p:sp>
      <p:pic>
        <p:nvPicPr>
          <p:cNvPr id="4" name="Slide 1">
            <a:hlinkClick r:id="" action="ppaction://media"/>
            <a:extLst>
              <a:ext uri="{FF2B5EF4-FFF2-40B4-BE49-F238E27FC236}">
                <a16:creationId xmlns:a16="http://schemas.microsoft.com/office/drawing/2014/main" id="{BABF7771-699A-E4DC-44D0-E52B5A4D72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0543" y="524452"/>
            <a:ext cx="487363" cy="487363"/>
          </a:xfrm>
          <a:prstGeom prst="rect">
            <a:avLst/>
          </a:prstGeom>
        </p:spPr>
      </p:pic>
    </p:spTree>
    <p:extLst>
      <p:ext uri="{BB962C8B-B14F-4D97-AF65-F5344CB8AC3E}">
        <p14:creationId xmlns:p14="http://schemas.microsoft.com/office/powerpoint/2010/main" val="889222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989">
        <p15:prstTrans prst="pageCurlDouble"/>
      </p:transition>
    </mc:Choice>
    <mc:Fallback xmlns="">
      <p:transition spd="slow" advTm="89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p:cNvSpPr/>
          <p:nvPr/>
        </p:nvSpPr>
        <p:spPr>
          <a:xfrm>
            <a:off x="2011679" y="1402080"/>
            <a:ext cx="8972843" cy="4822874"/>
          </a:xfrm>
          <a:prstGeom prst="flowChartPunchedTape">
            <a:avLst/>
          </a:prstGeom>
          <a:solidFill>
            <a:srgbClr val="7030A0"/>
          </a:solidFill>
          <a:ln w="76200">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5" name="Rectangle 4"/>
          <p:cNvSpPr/>
          <p:nvPr/>
        </p:nvSpPr>
        <p:spPr>
          <a:xfrm>
            <a:off x="2421887" y="3295581"/>
            <a:ext cx="8152425" cy="769441"/>
          </a:xfrm>
          <a:prstGeom prst="rect">
            <a:avLst/>
          </a:prstGeom>
          <a:noFill/>
          <a:effectLst>
            <a:outerShdw blurRad="1003300" dist="38100" dir="2700000" sx="102000" sy="102000" algn="tl" rotWithShape="0">
              <a:prstClr val="black">
                <a:alpha val="61000"/>
              </a:prstClr>
            </a:outerShdw>
            <a:reflection blurRad="6350" stA="50000" endA="300" endPos="55500" dist="50800" dir="5400000" sy="-100000" algn="bl" rotWithShape="0"/>
            <a:softEdge rad="31750"/>
          </a:effectLst>
        </p:spPr>
        <p:txBody>
          <a:bodyPr wrap="none" lIns="91440" tIns="45720" rIns="91440" bIns="45720">
            <a:spAutoFit/>
          </a:bodyPr>
          <a:lstStyle/>
          <a:p>
            <a:pPr algn="ctr"/>
            <a:r>
              <a:rPr lang="en-US" sz="4400" b="1" spc="50" dirty="0">
                <a:ln w="0"/>
                <a:solidFill>
                  <a:schemeClr val="bg2"/>
                </a:solidFill>
                <a:effectLst>
                  <a:innerShdw blurRad="63500" dist="50800" dir="13500000">
                    <a:srgbClr val="000000">
                      <a:alpha val="50000"/>
                    </a:srgbClr>
                  </a:innerShdw>
                </a:effectLst>
              </a:rPr>
              <a:t>Upcoming Training Opportunities</a:t>
            </a:r>
            <a:endParaRPr lang="en-US" sz="4400" b="1" cap="none" spc="50" dirty="0">
              <a:ln w="0"/>
              <a:solidFill>
                <a:schemeClr val="bg2"/>
              </a:solidFill>
              <a:effectLst>
                <a:innerShdw blurRad="63500" dist="50800" dir="13500000">
                  <a:srgbClr val="000000">
                    <a:alpha val="50000"/>
                  </a:srgbClr>
                </a:innerShdw>
              </a:effectLst>
            </a:endParaRPr>
          </a:p>
        </p:txBody>
      </p:sp>
      <p:pic>
        <p:nvPicPr>
          <p:cNvPr id="3" name="Slide 10">
            <a:hlinkClick r:id="" action="ppaction://media"/>
            <a:extLst>
              <a:ext uri="{FF2B5EF4-FFF2-40B4-BE49-F238E27FC236}">
                <a16:creationId xmlns:a16="http://schemas.microsoft.com/office/drawing/2014/main" id="{73A859DA-1CB1-4AD8-519B-504BC9C1D5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0544" y="385907"/>
            <a:ext cx="487363" cy="487363"/>
          </a:xfrm>
          <a:prstGeom prst="rect">
            <a:avLst/>
          </a:prstGeom>
        </p:spPr>
      </p:pic>
    </p:spTree>
    <p:extLst>
      <p:ext uri="{BB962C8B-B14F-4D97-AF65-F5344CB8AC3E}">
        <p14:creationId xmlns:p14="http://schemas.microsoft.com/office/powerpoint/2010/main" val="1789975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140">
        <p15:prstTrans prst="pageCurlDouble"/>
      </p:transition>
    </mc:Choice>
    <mc:Fallback xmlns="">
      <p:transition spd="slow" advTm="41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4"/>
          <a:stretch>
            <a:fillRect/>
          </a:stretch>
        </p:blipFill>
        <p:spPr>
          <a:xfrm>
            <a:off x="1028003" y="644434"/>
            <a:ext cx="9854434" cy="5617028"/>
          </a:xfrm>
          <a:prstGeom prst="rect">
            <a:avLst/>
          </a:prstGeom>
        </p:spPr>
      </p:pic>
      <p:pic>
        <p:nvPicPr>
          <p:cNvPr id="4" name="Slide 11">
            <a:hlinkClick r:id="" action="ppaction://media"/>
            <a:extLst>
              <a:ext uri="{FF2B5EF4-FFF2-40B4-BE49-F238E27FC236}">
                <a16:creationId xmlns:a16="http://schemas.microsoft.com/office/drawing/2014/main" id="{DCCAD9BD-DF81-8172-2B3E-8951B31FF2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090" y="702705"/>
            <a:ext cx="487363" cy="487363"/>
          </a:xfrm>
          <a:prstGeom prst="rect">
            <a:avLst/>
          </a:prstGeom>
        </p:spPr>
      </p:pic>
    </p:spTree>
    <p:extLst>
      <p:ext uri="{BB962C8B-B14F-4D97-AF65-F5344CB8AC3E}">
        <p14:creationId xmlns:p14="http://schemas.microsoft.com/office/powerpoint/2010/main" val="4229591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892">
        <p15:prstTrans prst="pageCurlDouble"/>
      </p:transition>
    </mc:Choice>
    <mc:Fallback xmlns="">
      <p:transition spd="slow" advTm="108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942" y="574431"/>
            <a:ext cx="3932237" cy="1600200"/>
          </a:xfrm>
        </p:spPr>
        <p:txBody>
          <a:bodyPr>
            <a:normAutofit/>
          </a:bodyPr>
          <a:lstStyle/>
          <a:p>
            <a:pPr algn="ctr"/>
            <a:r>
              <a:rPr lang="en-US" sz="2000" b="1" dirty="0"/>
              <a:t>Target Audience: Service Provider Leadership including Directors, Program Directors, HR Staff, Training Department Staff, and similar leadership positions.</a:t>
            </a:r>
          </a:p>
        </p:txBody>
      </p:sp>
      <p:sp>
        <p:nvSpPr>
          <p:cNvPr id="3" name="Content Placeholder 2"/>
          <p:cNvSpPr>
            <a:spLocks noGrp="1"/>
          </p:cNvSpPr>
          <p:nvPr>
            <p:ph idx="1"/>
          </p:nvPr>
        </p:nvSpPr>
        <p:spPr>
          <a:solidFill>
            <a:srgbClr val="7030A0"/>
          </a:solidFill>
        </p:spPr>
        <p:txBody>
          <a:bodyPr>
            <a:normAutofit fontScale="47500" lnSpcReduction="20000"/>
          </a:bodyPr>
          <a:lstStyle/>
          <a:p>
            <a:pPr marL="0" indent="0" algn="ctr">
              <a:buNone/>
            </a:pPr>
            <a:endParaRPr lang="en-US" dirty="0">
              <a:solidFill>
                <a:schemeClr val="bg1"/>
              </a:solidFill>
            </a:endParaRPr>
          </a:p>
          <a:p>
            <a:pPr marL="0" indent="0" algn="ctr">
              <a:buNone/>
            </a:pPr>
            <a:r>
              <a:rPr lang="en-US" dirty="0">
                <a:solidFill>
                  <a:schemeClr val="bg1"/>
                </a:solidFill>
              </a:rPr>
              <a:t>The Boggs Center is collaborating with the University of Minnesota, Institute on Community Integration’s Direct Support Workforce Solutions to bring a 10-part learning series for provider agency leaders to New Jersey. Through this series, experts in the field will provide presentations and guided learning focused on 10 strategies essential to effective Direct Support Professional Recruitment and Retention. </a:t>
            </a:r>
          </a:p>
          <a:p>
            <a:pPr marL="0" indent="0" algn="ctr">
              <a:buNone/>
            </a:pPr>
            <a:br>
              <a:rPr lang="en-US" dirty="0">
                <a:solidFill>
                  <a:schemeClr val="bg1"/>
                </a:solidFill>
              </a:rPr>
            </a:br>
            <a:endParaRPr lang="en-US" dirty="0">
              <a:solidFill>
                <a:schemeClr val="bg1"/>
              </a:solidFill>
            </a:endParaRPr>
          </a:p>
          <a:p>
            <a:pPr marL="0" indent="0" algn="ctr">
              <a:buNone/>
            </a:pPr>
            <a:r>
              <a:rPr lang="en-US" dirty="0">
                <a:solidFill>
                  <a:schemeClr val="bg1"/>
                </a:solidFill>
              </a:rPr>
              <a:t>Each topic will be presented across two sessions, the first being an engaging presentation. The second, taking place a week later, will be a facilitated Learning Forum to allow for more questions and answers, collective idea sharing, and networking. </a:t>
            </a:r>
          </a:p>
          <a:p>
            <a:pPr marL="0" indent="0" algn="ctr">
              <a:buNone/>
            </a:pPr>
            <a:br>
              <a:rPr lang="en-US" dirty="0">
                <a:solidFill>
                  <a:schemeClr val="bg1"/>
                </a:solidFill>
              </a:rPr>
            </a:br>
            <a:endParaRPr lang="en-US" dirty="0">
              <a:solidFill>
                <a:schemeClr val="bg1"/>
              </a:solidFill>
            </a:endParaRPr>
          </a:p>
          <a:p>
            <a:pPr marL="0" indent="0" algn="ctr">
              <a:buNone/>
            </a:pPr>
            <a:r>
              <a:rPr lang="en-US" dirty="0">
                <a:solidFill>
                  <a:schemeClr val="bg1"/>
                </a:solidFill>
              </a:rPr>
              <a:t>Certificates of Attendance will be provided to those who complete both days of the sessions.</a:t>
            </a:r>
          </a:p>
          <a:p>
            <a:pPr marL="0" indent="0" algn="ctr">
              <a:buNone/>
            </a:pPr>
            <a:br>
              <a:rPr lang="en-US" dirty="0">
                <a:solidFill>
                  <a:schemeClr val="bg1"/>
                </a:solidFill>
              </a:rPr>
            </a:br>
            <a:endParaRPr lang="en-US" dirty="0">
              <a:solidFill>
                <a:schemeClr val="bg1"/>
              </a:solidFill>
            </a:endParaRPr>
          </a:p>
          <a:p>
            <a:pPr marL="0" indent="0" algn="ctr">
              <a:buNone/>
            </a:pPr>
            <a:r>
              <a:rPr lang="en-US" dirty="0">
                <a:solidFill>
                  <a:schemeClr val="bg1"/>
                </a:solidFill>
              </a:rPr>
              <a:t>Space is limited. Interested professionals within the target audience must register by topic. We ask that those registering, mark their calendars and plan to attend due to demand and space limits. </a:t>
            </a:r>
          </a:p>
          <a:p>
            <a:pPr algn="ctr"/>
            <a:endParaRPr lang="en-US" dirty="0"/>
          </a:p>
        </p:txBody>
      </p:sp>
      <p:pic>
        <p:nvPicPr>
          <p:cNvPr id="5" name="Picture 4"/>
          <p:cNvPicPr>
            <a:picLocks noChangeAspect="1"/>
          </p:cNvPicPr>
          <p:nvPr/>
        </p:nvPicPr>
        <p:blipFill>
          <a:blip r:embed="rId4"/>
          <a:stretch>
            <a:fillRect/>
          </a:stretch>
        </p:blipFill>
        <p:spPr>
          <a:xfrm>
            <a:off x="839788" y="2581152"/>
            <a:ext cx="3932236" cy="3803650"/>
          </a:xfrm>
          <a:prstGeom prst="rect">
            <a:avLst/>
          </a:prstGeom>
        </p:spPr>
      </p:pic>
      <p:sp>
        <p:nvSpPr>
          <p:cNvPr id="4" name="Text Placeholder 3"/>
          <p:cNvSpPr>
            <a:spLocks noGrp="1"/>
          </p:cNvSpPr>
          <p:nvPr>
            <p:ph type="body" sz="half" idx="2"/>
          </p:nvPr>
        </p:nvSpPr>
        <p:spPr>
          <a:xfrm>
            <a:off x="839788" y="2581151"/>
            <a:ext cx="3932237" cy="3545743"/>
          </a:xfrm>
        </p:spPr>
        <p:txBody>
          <a:bodyPr/>
          <a:lstStyle/>
          <a:p>
            <a:r>
              <a:rPr lang="en-US" dirty="0"/>
              <a:t>.</a:t>
            </a:r>
          </a:p>
        </p:txBody>
      </p:sp>
      <p:pic>
        <p:nvPicPr>
          <p:cNvPr id="6" name="Slide 12">
            <a:hlinkClick r:id="" action="ppaction://media"/>
            <a:extLst>
              <a:ext uri="{FF2B5EF4-FFF2-40B4-BE49-F238E27FC236}">
                <a16:creationId xmlns:a16="http://schemas.microsoft.com/office/drawing/2014/main" id="{80E12C8F-473F-AD35-40F6-2EDB7FDC9E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579" y="52432"/>
            <a:ext cx="487363" cy="487363"/>
          </a:xfrm>
          <a:prstGeom prst="rect">
            <a:avLst/>
          </a:prstGeom>
        </p:spPr>
      </p:pic>
    </p:spTree>
    <p:extLst>
      <p:ext uri="{BB962C8B-B14F-4D97-AF65-F5344CB8AC3E}">
        <p14:creationId xmlns:p14="http://schemas.microsoft.com/office/powerpoint/2010/main" val="2415561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1279">
        <p15:prstTrans prst="pageCurlDouble"/>
      </p:transition>
    </mc:Choice>
    <mc:Fallback xmlns="">
      <p:transition spd="slow" advTm="712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90000"/>
            </a:schemeClr>
          </a:solidFill>
          <a:ln>
            <a:solidFill>
              <a:srgbClr val="7030A0"/>
            </a:solidFill>
          </a:ln>
        </p:spPr>
        <p:txBody>
          <a:bodyPr>
            <a:normAutofit/>
          </a:bodyPr>
          <a:lstStyle/>
          <a:p>
            <a:pPr algn="ctr"/>
            <a:r>
              <a:rPr lang="en-US" sz="2400" b="1" dirty="0">
                <a:latin typeface="Constantia" panose="02030602050306030303" pitchFamily="18" charset="0"/>
              </a:rPr>
              <a:t>To register </a:t>
            </a:r>
            <a:r>
              <a:rPr lang="en-US" sz="2400" b="1" cap="all" dirty="0">
                <a:solidFill>
                  <a:srgbClr val="FF0000"/>
                </a:solidFill>
                <a:latin typeface="Constantia" panose="02030602050306030303" pitchFamily="18" charset="0"/>
                <a:hlinkClick r:id="rId4"/>
              </a:rPr>
              <a:t>click here</a:t>
            </a:r>
            <a:br>
              <a:rPr lang="en-US" sz="1600" cap="all" dirty="0">
                <a:solidFill>
                  <a:srgbClr val="FF0000"/>
                </a:solidFill>
              </a:rPr>
            </a:br>
            <a:r>
              <a:rPr lang="en-US" sz="1800" b="1" dirty="0">
                <a:latin typeface="Constantia" panose="02030602050306030303" pitchFamily="18" charset="0"/>
              </a:rPr>
              <a:t>Then click on  Workforce Development &amp; Frontline Supervisors</a:t>
            </a:r>
          </a:p>
        </p:txBody>
      </p:sp>
      <p:sp>
        <p:nvSpPr>
          <p:cNvPr id="3" name="Content Placeholder 2"/>
          <p:cNvSpPr>
            <a:spLocks noGrp="1"/>
          </p:cNvSpPr>
          <p:nvPr>
            <p:ph sz="half" idx="1"/>
          </p:nvPr>
        </p:nvSpPr>
        <p:spPr>
          <a:solidFill>
            <a:schemeClr val="accent2">
              <a:lumMod val="20000"/>
              <a:lumOff val="80000"/>
            </a:schemeClr>
          </a:solidFill>
          <a:ln>
            <a:solidFill>
              <a:schemeClr val="tx1"/>
            </a:solidFill>
          </a:ln>
        </p:spPr>
        <p:txBody>
          <a:bodyPr>
            <a:normAutofit lnSpcReduction="10000"/>
          </a:bodyPr>
          <a:lstStyle/>
          <a:p>
            <a:pPr marL="0" lvl="0" indent="0" algn="ctr">
              <a:lnSpc>
                <a:spcPct val="100000"/>
              </a:lnSpc>
              <a:spcBef>
                <a:spcPts val="0"/>
              </a:spcBef>
              <a:buNone/>
            </a:pPr>
            <a:r>
              <a:rPr lang="en-US" sz="1600" b="1" dirty="0">
                <a:latin typeface="inherit"/>
              </a:rPr>
              <a:t>Data Tells a Story: Leveraging Data for Workforce Results</a:t>
            </a:r>
            <a:endParaRPr lang="en-US" sz="1600" b="1" dirty="0">
              <a:latin typeface="Arial" panose="020B0604020202020204" pitchFamily="34" charset="0"/>
            </a:endParaRPr>
          </a:p>
          <a:p>
            <a:pPr marL="0" lvl="0" indent="0" algn="ctr">
              <a:lnSpc>
                <a:spcPct val="100000"/>
              </a:lnSpc>
              <a:spcBef>
                <a:spcPts val="0"/>
              </a:spcBef>
              <a:buNone/>
            </a:pPr>
            <a:r>
              <a:rPr lang="en-US" sz="1600" b="1" dirty="0">
                <a:solidFill>
                  <a:srgbClr val="FF0000"/>
                </a:solidFill>
                <a:latin typeface="Arial" panose="020B0604020202020204" pitchFamily="34" charset="0"/>
              </a:rPr>
              <a:t>August 14 &amp; 21, 2025 l 1:00 PM – 3:00 PM l Zoom</a:t>
            </a:r>
          </a:p>
          <a:p>
            <a:pPr marL="0" lvl="0" indent="0" algn="ctr">
              <a:lnSpc>
                <a:spcPct val="100000"/>
              </a:lnSpc>
              <a:spcBef>
                <a:spcPts val="0"/>
              </a:spcBef>
              <a:buNone/>
            </a:pPr>
            <a:endParaRPr lang="en-US" sz="1600" b="1" dirty="0">
              <a:solidFill>
                <a:srgbClr val="FF0000"/>
              </a:solidFill>
              <a:latin typeface="inherit"/>
            </a:endParaRPr>
          </a:p>
          <a:p>
            <a:pPr marL="0" lvl="0" indent="0" algn="ctr">
              <a:lnSpc>
                <a:spcPct val="100000"/>
              </a:lnSpc>
              <a:spcBef>
                <a:spcPts val="0"/>
              </a:spcBef>
              <a:buNone/>
            </a:pPr>
            <a:r>
              <a:rPr lang="en-US" sz="1600" b="1" dirty="0">
                <a:latin typeface="inherit"/>
              </a:rPr>
              <a:t>Recruitment Marketing</a:t>
            </a:r>
            <a:endParaRPr lang="en-US" sz="1600" b="1" dirty="0">
              <a:latin typeface="Arial" panose="020B0604020202020204" pitchFamily="34" charset="0"/>
            </a:endParaRPr>
          </a:p>
          <a:p>
            <a:pPr marL="0" lvl="0" indent="0" algn="ctr">
              <a:lnSpc>
                <a:spcPct val="100000"/>
              </a:lnSpc>
              <a:spcBef>
                <a:spcPts val="0"/>
              </a:spcBef>
              <a:buNone/>
            </a:pPr>
            <a:r>
              <a:rPr lang="en-US" sz="1600" b="1" dirty="0">
                <a:solidFill>
                  <a:srgbClr val="FF0000"/>
                </a:solidFill>
                <a:latin typeface="Arial" panose="020B0604020202020204" pitchFamily="34" charset="0"/>
              </a:rPr>
              <a:t>September 18 &amp; 25, 2025 l 1:00 PM – 3:00 PM l Zoom</a:t>
            </a:r>
          </a:p>
          <a:p>
            <a:pPr marL="0" lvl="0" indent="0" algn="ctr">
              <a:lnSpc>
                <a:spcPct val="100000"/>
              </a:lnSpc>
              <a:spcBef>
                <a:spcPts val="0"/>
              </a:spcBef>
              <a:buNone/>
            </a:pPr>
            <a:endParaRPr lang="en-US" sz="1600" b="1" dirty="0">
              <a:solidFill>
                <a:srgbClr val="CC0033"/>
              </a:solidFill>
              <a:latin typeface="inherit"/>
            </a:endParaRPr>
          </a:p>
          <a:p>
            <a:pPr marL="0" lvl="0" indent="0" algn="ctr">
              <a:lnSpc>
                <a:spcPct val="100000"/>
              </a:lnSpc>
              <a:spcBef>
                <a:spcPts val="0"/>
              </a:spcBef>
              <a:buNone/>
            </a:pPr>
            <a:r>
              <a:rPr lang="en-US" sz="1600" b="1" dirty="0">
                <a:latin typeface="inherit"/>
              </a:rPr>
              <a:t>Realistic Job Preview</a:t>
            </a:r>
            <a:endParaRPr lang="en-US" sz="1600" b="1" dirty="0">
              <a:latin typeface="Arial" panose="020B0604020202020204" pitchFamily="34" charset="0"/>
            </a:endParaRPr>
          </a:p>
          <a:p>
            <a:pPr marL="0" lvl="0" indent="0" algn="ctr">
              <a:lnSpc>
                <a:spcPct val="100000"/>
              </a:lnSpc>
              <a:spcBef>
                <a:spcPts val="0"/>
              </a:spcBef>
              <a:buNone/>
            </a:pPr>
            <a:r>
              <a:rPr lang="en-US" sz="1600" b="1" dirty="0">
                <a:solidFill>
                  <a:srgbClr val="FF0000"/>
                </a:solidFill>
                <a:latin typeface="Arial" panose="020B0604020202020204" pitchFamily="34" charset="0"/>
              </a:rPr>
              <a:t>October 16 &amp; 23, 2025 l 1:00 PM – 3:00 PM l Zoom</a:t>
            </a:r>
          </a:p>
          <a:p>
            <a:pPr marL="0" lvl="0" indent="0" algn="ctr">
              <a:lnSpc>
                <a:spcPct val="100000"/>
              </a:lnSpc>
              <a:spcBef>
                <a:spcPts val="0"/>
              </a:spcBef>
              <a:buNone/>
            </a:pPr>
            <a:endParaRPr lang="en-US" sz="1600" b="1" dirty="0">
              <a:latin typeface="inherit"/>
            </a:endParaRPr>
          </a:p>
          <a:p>
            <a:pPr marL="0" lvl="0" indent="0" algn="ctr">
              <a:lnSpc>
                <a:spcPct val="100000"/>
              </a:lnSpc>
              <a:spcBef>
                <a:spcPts val="0"/>
              </a:spcBef>
              <a:buNone/>
            </a:pPr>
            <a:r>
              <a:rPr lang="en-US" sz="1600" b="1" dirty="0">
                <a:latin typeface="inherit"/>
              </a:rPr>
              <a:t>Competency-Based Job Analysis &amp; Job Descriptions</a:t>
            </a:r>
            <a:endParaRPr lang="en-US" sz="1600" b="1" dirty="0">
              <a:latin typeface="Arial" panose="020B0604020202020204" pitchFamily="34" charset="0"/>
            </a:endParaRPr>
          </a:p>
          <a:p>
            <a:pPr marL="0" lvl="0" indent="0" algn="ctr">
              <a:lnSpc>
                <a:spcPct val="100000"/>
              </a:lnSpc>
              <a:spcBef>
                <a:spcPts val="0"/>
              </a:spcBef>
              <a:buNone/>
            </a:pPr>
            <a:r>
              <a:rPr lang="en-US" sz="1600" b="1" dirty="0">
                <a:solidFill>
                  <a:srgbClr val="FF0000"/>
                </a:solidFill>
                <a:latin typeface="Arial" panose="020B0604020202020204" pitchFamily="34" charset="0"/>
              </a:rPr>
              <a:t>November 13 &amp; 29, 2025 l 1:00 PM – 3:00 PM l Zoom</a:t>
            </a:r>
          </a:p>
          <a:p>
            <a:pPr marL="0" lvl="0" indent="0" algn="ctr">
              <a:lnSpc>
                <a:spcPct val="100000"/>
              </a:lnSpc>
              <a:spcBef>
                <a:spcPts val="0"/>
              </a:spcBef>
              <a:buNone/>
            </a:pPr>
            <a:endParaRPr lang="en-US" sz="1600" b="1" dirty="0">
              <a:solidFill>
                <a:srgbClr val="C00000"/>
              </a:solidFill>
              <a:latin typeface="inherit"/>
            </a:endParaRPr>
          </a:p>
          <a:p>
            <a:pPr marL="0" lvl="0" indent="0" algn="ctr">
              <a:lnSpc>
                <a:spcPct val="100000"/>
              </a:lnSpc>
              <a:spcBef>
                <a:spcPts val="0"/>
              </a:spcBef>
              <a:buNone/>
            </a:pPr>
            <a:r>
              <a:rPr lang="en-US" sz="1600" b="1" dirty="0">
                <a:latin typeface="inherit"/>
              </a:rPr>
              <a:t>Structured Behavioral Interviewing and Score Guide</a:t>
            </a:r>
            <a:endParaRPr lang="en-US" sz="1600" b="1" dirty="0">
              <a:latin typeface="Arial" panose="020B0604020202020204" pitchFamily="34" charset="0"/>
            </a:endParaRPr>
          </a:p>
          <a:p>
            <a:pPr marL="0" lvl="0" indent="0" algn="ctr">
              <a:lnSpc>
                <a:spcPct val="100000"/>
              </a:lnSpc>
              <a:spcBef>
                <a:spcPts val="0"/>
              </a:spcBef>
              <a:buNone/>
            </a:pPr>
            <a:r>
              <a:rPr lang="en-US" sz="1600" b="1" dirty="0">
                <a:solidFill>
                  <a:srgbClr val="FF0000"/>
                </a:solidFill>
                <a:latin typeface="Arial" panose="020B0604020202020204" pitchFamily="34" charset="0"/>
              </a:rPr>
              <a:t>January 22 &amp; 29, 2026 l 1:00 PM – 3:00 PM l Zoom</a:t>
            </a:r>
          </a:p>
          <a:p>
            <a:pPr marL="0" lvl="0" indent="0" algn="ctr">
              <a:lnSpc>
                <a:spcPct val="100000"/>
              </a:lnSpc>
              <a:spcBef>
                <a:spcPts val="0"/>
              </a:spcBef>
              <a:buNone/>
            </a:pPr>
            <a:endParaRPr lang="en-US" sz="1400" b="1" dirty="0">
              <a:solidFill>
                <a:schemeClr val="bg1"/>
              </a:solidFill>
              <a:latin typeface="inherit"/>
            </a:endParaRPr>
          </a:p>
          <a:p>
            <a:endParaRPr lang="en-US" dirty="0"/>
          </a:p>
        </p:txBody>
      </p:sp>
      <p:sp>
        <p:nvSpPr>
          <p:cNvPr id="4" name="Content Placeholder 3"/>
          <p:cNvSpPr>
            <a:spLocks noGrp="1"/>
          </p:cNvSpPr>
          <p:nvPr>
            <p:ph sz="half" idx="2"/>
          </p:nvPr>
        </p:nvSpPr>
        <p:spPr>
          <a:solidFill>
            <a:schemeClr val="accent2">
              <a:lumMod val="20000"/>
              <a:lumOff val="80000"/>
            </a:schemeClr>
          </a:solidFill>
          <a:ln>
            <a:solidFill>
              <a:schemeClr val="tx1"/>
            </a:solidFill>
          </a:ln>
        </p:spPr>
        <p:txBody>
          <a:bodyPr>
            <a:normAutofit lnSpcReduction="10000"/>
          </a:bodyPr>
          <a:lstStyle/>
          <a:p>
            <a:pPr marL="0" indent="0" algn="ctr">
              <a:spcBef>
                <a:spcPts val="0"/>
              </a:spcBef>
              <a:buNone/>
            </a:pPr>
            <a:endParaRPr lang="en-US" sz="1600" b="1" dirty="0">
              <a:solidFill>
                <a:srgbClr val="CC0033"/>
              </a:solidFill>
              <a:latin typeface="inherit"/>
            </a:endParaRPr>
          </a:p>
          <a:p>
            <a:pPr marL="0" lvl="0" indent="0" algn="ctr">
              <a:lnSpc>
                <a:spcPct val="100000"/>
              </a:lnSpc>
              <a:spcBef>
                <a:spcPts val="0"/>
              </a:spcBef>
              <a:buNone/>
            </a:pPr>
            <a:r>
              <a:rPr lang="en-US" sz="1600" b="1" dirty="0">
                <a:latin typeface="inherit"/>
              </a:rPr>
              <a:t>Orientation and Onboarding</a:t>
            </a:r>
            <a:endParaRPr lang="en-US" sz="1600" b="1" dirty="0">
              <a:latin typeface="Arial" panose="020B0604020202020204" pitchFamily="34" charset="0"/>
            </a:endParaRPr>
          </a:p>
          <a:p>
            <a:pPr marL="0" lvl="0" indent="0" algn="ctr">
              <a:lnSpc>
                <a:spcPct val="100000"/>
              </a:lnSpc>
              <a:spcBef>
                <a:spcPts val="0"/>
              </a:spcBef>
              <a:buNone/>
            </a:pPr>
            <a:r>
              <a:rPr lang="en-US" sz="1600" b="1" dirty="0">
                <a:solidFill>
                  <a:srgbClr val="FF0000"/>
                </a:solidFill>
                <a:latin typeface="Arial" panose="020B0604020202020204" pitchFamily="34" charset="0"/>
              </a:rPr>
              <a:t>February 12 &amp; 19, 2026 l 1:00 PM – 3:00 PM l Zoom</a:t>
            </a:r>
            <a:endParaRPr lang="en-US" sz="1600" dirty="0">
              <a:solidFill>
                <a:srgbClr val="FF0000"/>
              </a:solidFill>
              <a:latin typeface="Segoe UI Web (West European)"/>
            </a:endParaRPr>
          </a:p>
          <a:p>
            <a:pPr marL="0" indent="0" algn="ctr">
              <a:spcBef>
                <a:spcPts val="0"/>
              </a:spcBef>
              <a:buNone/>
            </a:pPr>
            <a:endParaRPr lang="en-US" sz="1600" b="1" dirty="0">
              <a:latin typeface="inherit"/>
            </a:endParaRPr>
          </a:p>
          <a:p>
            <a:pPr marL="0" indent="0" algn="ctr">
              <a:spcBef>
                <a:spcPts val="0"/>
              </a:spcBef>
              <a:buNone/>
            </a:pPr>
            <a:r>
              <a:rPr lang="en-US" sz="1600" b="1" dirty="0">
                <a:latin typeface="inherit"/>
              </a:rPr>
              <a:t>Competency-Based Training</a:t>
            </a:r>
            <a:endParaRPr lang="en-US" sz="1600" b="1" dirty="0">
              <a:latin typeface="Arial" panose="020B0604020202020204" pitchFamily="34" charset="0"/>
            </a:endParaRPr>
          </a:p>
          <a:p>
            <a:pPr marL="0" indent="0" algn="ctr">
              <a:spcBef>
                <a:spcPts val="0"/>
              </a:spcBef>
              <a:buNone/>
            </a:pPr>
            <a:r>
              <a:rPr lang="en-US" sz="1600" b="1" dirty="0">
                <a:solidFill>
                  <a:srgbClr val="FF0000"/>
                </a:solidFill>
                <a:latin typeface="Arial" panose="020B0604020202020204" pitchFamily="34" charset="0"/>
              </a:rPr>
              <a:t>March 12 &amp; 19, 2026 l 1:00 PM – 3:00 PM l Zoom</a:t>
            </a:r>
            <a:endParaRPr lang="en-US" sz="1600" dirty="0">
              <a:solidFill>
                <a:srgbClr val="FF0000"/>
              </a:solidFill>
              <a:latin typeface="Segoe UI Web (West European)"/>
            </a:endParaRPr>
          </a:p>
          <a:p>
            <a:pPr marL="0" indent="0">
              <a:spcBef>
                <a:spcPts val="0"/>
              </a:spcBef>
              <a:buNone/>
            </a:pPr>
            <a:endParaRPr lang="en-US" sz="1600" b="1" dirty="0">
              <a:solidFill>
                <a:srgbClr val="C00000"/>
              </a:solidFill>
              <a:latin typeface="inherit"/>
            </a:endParaRPr>
          </a:p>
          <a:p>
            <a:pPr marL="0" indent="0" algn="ctr">
              <a:spcBef>
                <a:spcPts val="0"/>
              </a:spcBef>
              <a:buNone/>
            </a:pPr>
            <a:r>
              <a:rPr lang="en-US" sz="1600" b="1" dirty="0">
                <a:latin typeface="inherit"/>
              </a:rPr>
              <a:t>Career Pathways &amp; Credentialing</a:t>
            </a:r>
            <a:endParaRPr lang="en-US" sz="1600" b="1" dirty="0">
              <a:latin typeface="Arial" panose="020B0604020202020204" pitchFamily="34" charset="0"/>
            </a:endParaRPr>
          </a:p>
          <a:p>
            <a:pPr marL="0" indent="0" algn="ctr">
              <a:spcBef>
                <a:spcPts val="0"/>
              </a:spcBef>
              <a:buNone/>
            </a:pPr>
            <a:r>
              <a:rPr lang="en-US" sz="1600" b="1" dirty="0">
                <a:solidFill>
                  <a:srgbClr val="FF0000"/>
                </a:solidFill>
                <a:latin typeface="Arial" panose="020B0604020202020204" pitchFamily="34" charset="0"/>
              </a:rPr>
              <a:t>April 16 &amp; 23, 2026 l 1:00 PM – 3:00 PM l Zoom</a:t>
            </a:r>
            <a:endParaRPr lang="en-US" sz="1600" dirty="0">
              <a:solidFill>
                <a:srgbClr val="FF0000"/>
              </a:solidFill>
              <a:latin typeface="Segoe UI Web (West European)"/>
            </a:endParaRPr>
          </a:p>
          <a:p>
            <a:pPr marL="0" indent="0" algn="ctr">
              <a:spcBef>
                <a:spcPts val="0"/>
              </a:spcBef>
              <a:buNone/>
            </a:pPr>
            <a:endParaRPr lang="en-US" sz="1600" b="1" dirty="0">
              <a:latin typeface="inherit"/>
            </a:endParaRPr>
          </a:p>
          <a:p>
            <a:pPr marL="0" indent="0" algn="ctr">
              <a:spcBef>
                <a:spcPts val="0"/>
              </a:spcBef>
              <a:buNone/>
            </a:pPr>
            <a:r>
              <a:rPr lang="en-US" sz="1600" b="1" dirty="0">
                <a:latin typeface="inherit"/>
              </a:rPr>
              <a:t>Competency-Based Evaluations &amp; Performance Reviews</a:t>
            </a:r>
            <a:endParaRPr lang="en-US" sz="1600" b="1" dirty="0">
              <a:latin typeface="Arial" panose="020B0604020202020204" pitchFamily="34" charset="0"/>
            </a:endParaRPr>
          </a:p>
          <a:p>
            <a:pPr marL="0" indent="0" algn="ctr">
              <a:spcBef>
                <a:spcPts val="0"/>
              </a:spcBef>
              <a:buNone/>
            </a:pPr>
            <a:r>
              <a:rPr lang="en-US" sz="1600" b="1" dirty="0">
                <a:solidFill>
                  <a:srgbClr val="FF0000"/>
                </a:solidFill>
                <a:latin typeface="Arial" panose="020B0604020202020204" pitchFamily="34" charset="0"/>
              </a:rPr>
              <a:t>May 14 &amp; 21, 2026 l 1:00 PM – 3:00 PM l Zoom</a:t>
            </a:r>
            <a:endParaRPr lang="en-US" sz="1600" dirty="0">
              <a:solidFill>
                <a:srgbClr val="FF0000"/>
              </a:solidFill>
              <a:latin typeface="Segoe UI Web (West European)"/>
            </a:endParaRPr>
          </a:p>
          <a:p>
            <a:pPr marL="0" indent="0">
              <a:spcBef>
                <a:spcPts val="0"/>
              </a:spcBef>
              <a:buNone/>
            </a:pPr>
            <a:endParaRPr lang="en-US" sz="1600" b="1" dirty="0">
              <a:latin typeface="inherit"/>
            </a:endParaRPr>
          </a:p>
          <a:p>
            <a:pPr marL="0" indent="0" algn="ctr">
              <a:spcBef>
                <a:spcPts val="0"/>
              </a:spcBef>
              <a:buNone/>
            </a:pPr>
            <a:r>
              <a:rPr lang="en-US" sz="1600" b="1" dirty="0">
                <a:latin typeface="inherit"/>
              </a:rPr>
              <a:t>Employee Feedback &amp; Engagement </a:t>
            </a:r>
            <a:endParaRPr lang="en-US" sz="1600" b="1" dirty="0">
              <a:latin typeface="Arial" panose="020B0604020202020204" pitchFamily="34" charset="0"/>
            </a:endParaRPr>
          </a:p>
          <a:p>
            <a:pPr marL="0" indent="0" algn="ctr">
              <a:spcBef>
                <a:spcPts val="0"/>
              </a:spcBef>
              <a:buNone/>
            </a:pPr>
            <a:r>
              <a:rPr lang="en-US" sz="1600" b="1" dirty="0">
                <a:solidFill>
                  <a:srgbClr val="FF0000"/>
                </a:solidFill>
                <a:latin typeface="Arial" panose="020B0604020202020204" pitchFamily="34" charset="0"/>
              </a:rPr>
              <a:t>June 18 &amp; 25, 2026 l 1:00 PM – 3:00 PM l Zoom</a:t>
            </a:r>
            <a:endParaRPr lang="en-US" sz="1600" dirty="0">
              <a:solidFill>
                <a:srgbClr val="FF0000"/>
              </a:solidFill>
              <a:latin typeface="Segoe UI Web (West European)"/>
            </a:endParaRPr>
          </a:p>
          <a:p>
            <a:pPr algn="ctr">
              <a:spcBef>
                <a:spcPts val="0"/>
              </a:spcBef>
            </a:pPr>
            <a:endParaRPr lang="en-US" sz="1600" dirty="0">
              <a:solidFill>
                <a:srgbClr val="C00000"/>
              </a:solidFill>
            </a:endParaRPr>
          </a:p>
        </p:txBody>
      </p:sp>
      <p:pic>
        <p:nvPicPr>
          <p:cNvPr id="5" name="Slide 13">
            <a:hlinkClick r:id="" action="ppaction://media"/>
            <a:extLst>
              <a:ext uri="{FF2B5EF4-FFF2-40B4-BE49-F238E27FC236}">
                <a16:creationId xmlns:a16="http://schemas.microsoft.com/office/drawing/2014/main" id="{C9B4C0EF-5A10-2EA6-3D6B-C169C6005C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161" y="312016"/>
            <a:ext cx="487363" cy="487363"/>
          </a:xfrm>
          <a:prstGeom prst="rect">
            <a:avLst/>
          </a:prstGeom>
        </p:spPr>
      </p:pic>
    </p:spTree>
    <p:extLst>
      <p:ext uri="{BB962C8B-B14F-4D97-AF65-F5344CB8AC3E}">
        <p14:creationId xmlns:p14="http://schemas.microsoft.com/office/powerpoint/2010/main" val="1382275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874">
        <p15:prstTrans prst="pageCurlDouble"/>
      </p:transition>
    </mc:Choice>
    <mc:Fallback xmlns="">
      <p:transition spd="slow" advTm="108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652232" y="2462077"/>
            <a:ext cx="6887536" cy="1933845"/>
          </a:xfrm>
          <a:prstGeom prst="rect">
            <a:avLst/>
          </a:prstGeom>
          <a:solidFill>
            <a:srgbClr val="CC99FF"/>
          </a:solidFill>
          <a:effectLst>
            <a:softEdge rad="0"/>
          </a:effectLst>
          <a:scene3d>
            <a:camera prst="orthographicFront"/>
            <a:lightRig rig="threePt" dir="t"/>
          </a:scene3d>
          <a:sp3d>
            <a:bevelB/>
          </a:sp3d>
        </p:spPr>
      </p:pic>
      <p:pic>
        <p:nvPicPr>
          <p:cNvPr id="3" name="Slide 14">
            <a:hlinkClick r:id="" action="ppaction://media"/>
            <a:extLst>
              <a:ext uri="{FF2B5EF4-FFF2-40B4-BE49-F238E27FC236}">
                <a16:creationId xmlns:a16="http://schemas.microsoft.com/office/drawing/2014/main" id="{892D134A-C3C7-2E0B-A8EF-F9CB897B3C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043" y="31376"/>
            <a:ext cx="487363" cy="487363"/>
          </a:xfrm>
          <a:prstGeom prst="rect">
            <a:avLst/>
          </a:prstGeom>
        </p:spPr>
      </p:pic>
      <p:sp>
        <p:nvSpPr>
          <p:cNvPr id="4" name="Rectangle 3"/>
          <p:cNvSpPr/>
          <p:nvPr/>
        </p:nvSpPr>
        <p:spPr>
          <a:xfrm>
            <a:off x="4082468" y="4592934"/>
            <a:ext cx="4027064"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Office of Prevention</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79285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316">
        <p15:prstTrans prst="pageCurlDouble"/>
      </p:transition>
    </mc:Choice>
    <mc:Fallback xmlns="">
      <p:transition spd="slow" advTm="53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a:bodyPr>
          <a:lstStyle/>
          <a:p>
            <a:pPr algn="ctr"/>
            <a:r>
              <a:rPr lang="en-US" sz="3200" b="1" dirty="0">
                <a:solidFill>
                  <a:srgbClr val="7030A0"/>
                </a:solidFill>
                <a:latin typeface="Constantia" panose="02030602050306030303" pitchFamily="18" charset="0"/>
              </a:rPr>
              <a:t>PREVENTION BEGINS AT RECRUITMENT</a:t>
            </a:r>
          </a:p>
        </p:txBody>
      </p:sp>
      <p:sp>
        <p:nvSpPr>
          <p:cNvPr id="4" name="Content Placeholder 3"/>
          <p:cNvSpPr>
            <a:spLocks noGrp="1"/>
          </p:cNvSpPr>
          <p:nvPr>
            <p:ph sz="half" idx="2"/>
          </p:nvPr>
        </p:nvSpPr>
        <p:spPr>
          <a:solidFill>
            <a:schemeClr val="bg2">
              <a:lumMod val="90000"/>
            </a:schemeClr>
          </a:solidFill>
          <a:ln w="57150">
            <a:solidFill>
              <a:srgbClr val="7030A0"/>
            </a:solidFill>
          </a:ln>
          <a:scene3d>
            <a:camera prst="orthographicFront"/>
            <a:lightRig rig="threePt" dir="t"/>
          </a:scene3d>
          <a:sp3d>
            <a:bevelT prst="relaxedInset"/>
          </a:sp3d>
        </p:spPr>
        <p:txBody>
          <a:bodyPr/>
          <a:lstStyle/>
          <a:p>
            <a:pPr marL="0" indent="0" algn="ctr">
              <a:buNone/>
            </a:pPr>
            <a:endParaRPr lang="en-US" b="1" dirty="0">
              <a:solidFill>
                <a:srgbClr val="FFFFCC"/>
              </a:solidFill>
              <a:latin typeface="Constantia" panose="02030602050306030303" pitchFamily="18" charset="0"/>
            </a:endParaRPr>
          </a:p>
          <a:p>
            <a:pPr marL="0" indent="0" algn="ctr">
              <a:buNone/>
            </a:pPr>
            <a:r>
              <a:rPr lang="en-US" b="1" dirty="0">
                <a:solidFill>
                  <a:srgbClr val="7030A0"/>
                </a:solidFill>
                <a:latin typeface="Constantia" panose="02030602050306030303" pitchFamily="18" charset="0"/>
              </a:rPr>
              <a:t>Recruiting dedicated, compassionate, and skilled Direct Support Professionals (DSPs) is crucial for providing exceptional care to individuals with developmental disabilities.</a:t>
            </a:r>
          </a:p>
        </p:txBody>
      </p:sp>
      <p:pic>
        <p:nvPicPr>
          <p:cNvPr id="7" name="Content Placeholder 6"/>
          <p:cNvPicPr>
            <a:picLocks noGrp="1" noChangeAspect="1"/>
          </p:cNvPicPr>
          <p:nvPr>
            <p:ph sz="half" idx="1"/>
          </p:nvPr>
        </p:nvPicPr>
        <p:blipFill>
          <a:blip r:embed="rId5"/>
          <a:stretch>
            <a:fillRect/>
          </a:stretch>
        </p:blipFill>
        <p:spPr>
          <a:xfrm>
            <a:off x="838200" y="2537105"/>
            <a:ext cx="5181600" cy="2928377"/>
          </a:xfrm>
          <a:prstGeom prst="rect">
            <a:avLst/>
          </a:prstGeom>
          <a:ln w="57150">
            <a:solidFill>
              <a:schemeClr val="tx1"/>
            </a:solidFill>
          </a:ln>
          <a:scene3d>
            <a:camera prst="orthographicFront"/>
            <a:lightRig rig="threePt" dir="t"/>
          </a:scene3d>
          <a:sp3d>
            <a:bevelT prst="relaxedInset"/>
          </a:sp3d>
        </p:spPr>
      </p:pic>
      <p:pic>
        <p:nvPicPr>
          <p:cNvPr id="3" name="Slide 2 Take 1">
            <a:hlinkClick r:id="" action="ppaction://media"/>
            <a:extLst>
              <a:ext uri="{FF2B5EF4-FFF2-40B4-BE49-F238E27FC236}">
                <a16:creationId xmlns:a16="http://schemas.microsoft.com/office/drawing/2014/main" id="{6E045676-68E5-B6B2-2A9B-35BA1BBA81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688" y="429780"/>
            <a:ext cx="487363" cy="487363"/>
          </a:xfrm>
          <a:prstGeom prst="rect">
            <a:avLst/>
          </a:prstGeom>
        </p:spPr>
      </p:pic>
    </p:spTree>
    <p:extLst>
      <p:ext uri="{BB962C8B-B14F-4D97-AF65-F5344CB8AC3E}">
        <p14:creationId xmlns:p14="http://schemas.microsoft.com/office/powerpoint/2010/main" val="3990176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9033">
        <p15:prstTrans prst="pageCurlDouble"/>
      </p:transition>
    </mc:Choice>
    <mc:Fallback xmlns="">
      <p:transition spd="slow" advTm="190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4"/>
          <a:srcRect l="8358" r="8358"/>
          <a:stretch>
            <a:fillRect/>
          </a:stretch>
        </p:blipFill>
        <p:spPr>
          <a:prstGeom prst="rect">
            <a:avLst/>
          </a:prstGeom>
          <a:ln w="57150">
            <a:solidFill>
              <a:schemeClr val="tx1"/>
            </a:solidFill>
          </a:ln>
        </p:spPr>
      </p:pic>
      <p:sp>
        <p:nvSpPr>
          <p:cNvPr id="4" name="Text Placeholder 3"/>
          <p:cNvSpPr>
            <a:spLocks noGrp="1"/>
          </p:cNvSpPr>
          <p:nvPr>
            <p:ph type="body" sz="half" idx="2"/>
          </p:nvPr>
        </p:nvSpPr>
        <p:spPr>
          <a:xfrm>
            <a:off x="710834" y="2737339"/>
            <a:ext cx="3932237" cy="3811588"/>
          </a:xfrm>
          <a:solidFill>
            <a:srgbClr val="7030A0"/>
          </a:solidFill>
          <a:ln w="57150">
            <a:solidFill>
              <a:srgbClr val="7030A0"/>
            </a:solidFill>
          </a:ln>
        </p:spPr>
        <p:txBody>
          <a:bodyPr>
            <a:normAutofit/>
          </a:bodyPr>
          <a:lstStyle/>
          <a:p>
            <a:endParaRPr lang="en-US" sz="2800" dirty="0">
              <a:solidFill>
                <a:schemeClr val="bg1"/>
              </a:solidFill>
              <a:latin typeface="Constantia" panose="02030602050306030303" pitchFamily="18" charset="0"/>
            </a:endParaRPr>
          </a:p>
          <a:p>
            <a:r>
              <a:rPr lang="en-US" sz="2800" dirty="0">
                <a:solidFill>
                  <a:schemeClr val="bg1"/>
                </a:solidFill>
                <a:latin typeface="Constantia" panose="02030602050306030303" pitchFamily="18" charset="0"/>
              </a:rPr>
              <a:t>By focusing on what a DSP </a:t>
            </a:r>
            <a:r>
              <a:rPr lang="en-US" sz="2800" b="1" u="sng" dirty="0">
                <a:solidFill>
                  <a:schemeClr val="bg1"/>
                </a:solidFill>
                <a:latin typeface="Constantia" panose="02030602050306030303" pitchFamily="18" charset="0"/>
              </a:rPr>
              <a:t>GETS</a:t>
            </a:r>
            <a:r>
              <a:rPr lang="en-US" sz="2800" dirty="0">
                <a:solidFill>
                  <a:schemeClr val="bg1"/>
                </a:solidFill>
                <a:latin typeface="Constantia" panose="02030602050306030303" pitchFamily="18" charset="0"/>
              </a:rPr>
              <a:t> to do, you’ll stand out above all the job posts that include long lists of what employees have to do.</a:t>
            </a:r>
          </a:p>
        </p:txBody>
      </p:sp>
      <p:sp>
        <p:nvSpPr>
          <p:cNvPr id="2" name="Title 1"/>
          <p:cNvSpPr>
            <a:spLocks noGrp="1"/>
          </p:cNvSpPr>
          <p:nvPr>
            <p:ph type="title"/>
          </p:nvPr>
        </p:nvSpPr>
        <p:spPr>
          <a:xfrm rot="20167017">
            <a:off x="375700" y="899360"/>
            <a:ext cx="3932237" cy="1420666"/>
          </a:xfrm>
          <a:solidFill>
            <a:schemeClr val="accent2">
              <a:lumMod val="20000"/>
              <a:lumOff val="80000"/>
            </a:schemeClr>
          </a:solidFill>
          <a:ln w="57150" cap="rnd">
            <a:solidFill>
              <a:srgbClr val="7030A0"/>
            </a:solidFill>
            <a:prstDash val="sysDot"/>
            <a:miter lim="800000"/>
          </a:ln>
        </p:spPr>
        <p:txBody>
          <a:bodyPr>
            <a:normAutofit fontScale="90000"/>
          </a:bodyPr>
          <a:lstStyle/>
          <a:p>
            <a:br>
              <a:rPr lang="en-US" dirty="0">
                <a:solidFill>
                  <a:srgbClr val="7030A0"/>
                </a:solidFill>
                <a:latin typeface="Constantia" panose="02030602050306030303" pitchFamily="18" charset="0"/>
              </a:rPr>
            </a:br>
            <a:br>
              <a:rPr lang="en-US" dirty="0">
                <a:solidFill>
                  <a:srgbClr val="7030A0"/>
                </a:solidFill>
                <a:latin typeface="Constantia" panose="02030602050306030303" pitchFamily="18" charset="0"/>
              </a:rPr>
            </a:br>
            <a:r>
              <a:rPr lang="en-US" sz="2700" dirty="0">
                <a:solidFill>
                  <a:srgbClr val="7030A0"/>
                </a:solidFill>
                <a:latin typeface="Constantia" panose="02030602050306030303" pitchFamily="18" charset="0"/>
              </a:rPr>
              <a:t>To get more applicants for DSP positions, focus your job post on what a DSP </a:t>
            </a:r>
            <a:r>
              <a:rPr lang="en-US" sz="2700" b="1" u="sng" dirty="0">
                <a:solidFill>
                  <a:srgbClr val="7030A0"/>
                </a:solidFill>
                <a:latin typeface="Constantia" panose="02030602050306030303" pitchFamily="18" charset="0"/>
              </a:rPr>
              <a:t>GETS</a:t>
            </a:r>
            <a:r>
              <a:rPr lang="en-US" sz="2700" dirty="0">
                <a:solidFill>
                  <a:srgbClr val="7030A0"/>
                </a:solidFill>
                <a:latin typeface="Constantia" panose="02030602050306030303" pitchFamily="18" charset="0"/>
              </a:rPr>
              <a:t> to do!</a:t>
            </a:r>
          </a:p>
        </p:txBody>
      </p:sp>
      <p:pic>
        <p:nvPicPr>
          <p:cNvPr id="6" name="Slide 3">
            <a:hlinkClick r:id="" action="ppaction://media"/>
            <a:extLst>
              <a:ext uri="{FF2B5EF4-FFF2-40B4-BE49-F238E27FC236}">
                <a16:creationId xmlns:a16="http://schemas.microsoft.com/office/drawing/2014/main" id="{11C00ED6-23E0-D3C0-DF5D-7C2B51D135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3471" y="136525"/>
            <a:ext cx="487363" cy="487363"/>
          </a:xfrm>
          <a:prstGeom prst="rect">
            <a:avLst/>
          </a:prstGeom>
        </p:spPr>
      </p:pic>
    </p:spTree>
    <p:extLst>
      <p:ext uri="{BB962C8B-B14F-4D97-AF65-F5344CB8AC3E}">
        <p14:creationId xmlns:p14="http://schemas.microsoft.com/office/powerpoint/2010/main" val="20863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151">
        <p15:prstTrans prst="pageCurlDouble"/>
      </p:transition>
    </mc:Choice>
    <mc:Fallback xmlns="">
      <p:transition spd="slow" advTm="51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7030A0"/>
                </a:solidFill>
                <a:latin typeface="Constantia" panose="02030602050306030303" pitchFamily="18" charset="0"/>
              </a:rPr>
              <a:t>FOCUS ON ONE SPECIFIC THING!</a:t>
            </a:r>
          </a:p>
        </p:txBody>
      </p:sp>
      <p:pic>
        <p:nvPicPr>
          <p:cNvPr id="4" name="Slide 4 Take 2">
            <a:hlinkClick r:id="" action="ppaction://media"/>
            <a:extLst>
              <a:ext uri="{FF2B5EF4-FFF2-40B4-BE49-F238E27FC236}">
                <a16:creationId xmlns:a16="http://schemas.microsoft.com/office/drawing/2014/main" id="{26DD0F8F-D8CB-78BB-EFB7-283338A011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3525" y="365125"/>
            <a:ext cx="487363" cy="487363"/>
          </a:xfrm>
          <a:prstGeom prst="rect">
            <a:avLst/>
          </a:prstGeom>
        </p:spPr>
      </p:pic>
      <p:pic>
        <p:nvPicPr>
          <p:cNvPr id="5" name="Focus your job post on what DSPs get to do">
            <a:hlinkClick r:id="" action="ppaction://media"/>
            <a:extLst>
              <a:ext uri="{FF2B5EF4-FFF2-40B4-BE49-F238E27FC236}">
                <a16:creationId xmlns:a16="http://schemas.microsoft.com/office/drawing/2014/main" id="{786F6FF1-C36E-412C-BD20-7FB2864641AE}"/>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197716" y="1690688"/>
            <a:ext cx="7442364" cy="4186330"/>
          </a:xfrm>
          <a:prstGeom prst="rect">
            <a:avLst/>
          </a:prstGeom>
        </p:spPr>
      </p:pic>
    </p:spTree>
    <p:extLst>
      <p:ext uri="{BB962C8B-B14F-4D97-AF65-F5344CB8AC3E}">
        <p14:creationId xmlns:p14="http://schemas.microsoft.com/office/powerpoint/2010/main" val="2256888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80000">
        <p15:prstTrans prst="pageCurlDouble"/>
      </p:transition>
    </mc:Choice>
    <mc:Fallback xmlns="">
      <p:transition spd="slow" advClick="0" advTm="18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20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Callout 7"/>
          <p:cNvSpPr/>
          <p:nvPr/>
        </p:nvSpPr>
        <p:spPr>
          <a:xfrm rot="20737624">
            <a:off x="103432" y="1981451"/>
            <a:ext cx="5901521" cy="3667313"/>
          </a:xfrm>
          <a:prstGeom prst="wedgeEllipseCallout">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solidFill>
                  <a:srgbClr val="7030A0"/>
                </a:solidFill>
                <a:latin typeface="Constantia" panose="02030602050306030303" pitchFamily="18" charset="0"/>
              </a:rPr>
              <a:t>SET CLEAR EXPECTATIONS</a:t>
            </a:r>
          </a:p>
        </p:txBody>
      </p:sp>
      <p:sp>
        <p:nvSpPr>
          <p:cNvPr id="4" name="Content Placeholder 3"/>
          <p:cNvSpPr>
            <a:spLocks noGrp="1"/>
          </p:cNvSpPr>
          <p:nvPr>
            <p:ph sz="half" idx="2"/>
          </p:nvPr>
        </p:nvSpPr>
        <p:spPr>
          <a:solidFill>
            <a:schemeClr val="accent2">
              <a:lumMod val="20000"/>
              <a:lumOff val="80000"/>
            </a:schemeClr>
          </a:solidFill>
          <a:ln w="76200" cmpd="dbl">
            <a:solidFill>
              <a:schemeClr val="tx1"/>
            </a:solidFill>
          </a:ln>
        </p:spPr>
        <p:txBody>
          <a:bodyPr>
            <a:normAutofit fontScale="92500"/>
          </a:bodyPr>
          <a:lstStyle/>
          <a:p>
            <a:pPr>
              <a:buFont typeface="Wingdings" panose="05000000000000000000" pitchFamily="2" charset="2"/>
              <a:buChar char="v"/>
            </a:pPr>
            <a:r>
              <a:rPr lang="en-US" b="1" dirty="0"/>
              <a:t>Highlight Roles, Responsibilities, and Rewards</a:t>
            </a:r>
            <a:r>
              <a:rPr lang="en-US" dirty="0"/>
              <a:t>: Provide a clear picture of what the job entails and the benefits of the position.</a:t>
            </a:r>
          </a:p>
          <a:p>
            <a:pPr>
              <a:buFont typeface="Wingdings" panose="05000000000000000000" pitchFamily="2" charset="2"/>
              <a:buChar char="v"/>
            </a:pPr>
            <a:r>
              <a:rPr lang="en-US" b="1" dirty="0"/>
              <a:t>Outline Required Qualifications: </a:t>
            </a:r>
            <a:r>
              <a:rPr lang="en-US" dirty="0"/>
              <a:t>Specify the necessary skills and qualifications to set clear expectations.</a:t>
            </a:r>
          </a:p>
          <a:p>
            <a:pPr>
              <a:buFont typeface="Wingdings" panose="05000000000000000000" pitchFamily="2" charset="2"/>
              <a:buChar char="v"/>
            </a:pPr>
            <a:r>
              <a:rPr lang="en-US" b="1" dirty="0"/>
              <a:t>Empathy, Patience, and Communication: </a:t>
            </a:r>
            <a:r>
              <a:rPr lang="en-US" dirty="0"/>
              <a:t>These are critical soft skills for quality care.</a:t>
            </a:r>
          </a:p>
        </p:txBody>
      </p:sp>
      <p:sp>
        <p:nvSpPr>
          <p:cNvPr id="5" name="Content Placeholder 4"/>
          <p:cNvSpPr>
            <a:spLocks noGrp="1"/>
          </p:cNvSpPr>
          <p:nvPr>
            <p:ph sz="half" idx="1"/>
          </p:nvPr>
        </p:nvSpPr>
        <p:spPr>
          <a:xfrm rot="20599776">
            <a:off x="618743" y="2576239"/>
            <a:ext cx="5181600" cy="2477739"/>
          </a:xfrm>
        </p:spPr>
        <p:txBody>
          <a:bodyPr/>
          <a:lstStyle/>
          <a:p>
            <a:pPr marL="0" indent="0">
              <a:buNone/>
            </a:pPr>
            <a:r>
              <a:rPr lang="en-US" b="1" dirty="0">
                <a:latin typeface="Bradley Hand ITC" panose="03070402050302030203" pitchFamily="66" charset="0"/>
              </a:rPr>
              <a:t>Well crafted job descriptions set clear expectations and attract candidates who are well suited for the role by highlighting the essential skills and values needed for success!</a:t>
            </a:r>
          </a:p>
          <a:p>
            <a:endParaRPr lang="en-US" dirty="0"/>
          </a:p>
        </p:txBody>
      </p:sp>
      <p:pic>
        <p:nvPicPr>
          <p:cNvPr id="3" name="Slide 5">
            <a:hlinkClick r:id="" action="ppaction://media"/>
            <a:extLst>
              <a:ext uri="{FF2B5EF4-FFF2-40B4-BE49-F238E27FC236}">
                <a16:creationId xmlns:a16="http://schemas.microsoft.com/office/drawing/2014/main" id="{D986E719-ED18-E8F2-D6F1-D28BD5EBCB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2364" y="240281"/>
            <a:ext cx="487363" cy="487363"/>
          </a:xfrm>
          <a:prstGeom prst="rect">
            <a:avLst/>
          </a:prstGeom>
        </p:spPr>
      </p:pic>
    </p:spTree>
    <p:extLst>
      <p:ext uri="{BB962C8B-B14F-4D97-AF65-F5344CB8AC3E}">
        <p14:creationId xmlns:p14="http://schemas.microsoft.com/office/powerpoint/2010/main" val="3220112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2148">
        <p15:prstTrans prst="pageCurlDouble"/>
      </p:transition>
    </mc:Choice>
    <mc:Fallback xmlns="">
      <p:transition spd="slow" advTm="421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574" y="607078"/>
            <a:ext cx="6019800" cy="1545985"/>
          </a:xfrm>
          <a:solidFill>
            <a:schemeClr val="bg2">
              <a:lumMod val="90000"/>
            </a:schemeClr>
          </a:solidFill>
          <a:ln>
            <a:solidFill>
              <a:srgbClr val="7030A0"/>
            </a:solidFill>
          </a:ln>
        </p:spPr>
        <p:txBody>
          <a:bodyPr>
            <a:noAutofit/>
          </a:bodyPr>
          <a:lstStyle/>
          <a:p>
            <a:pPr algn="ctr"/>
            <a:br>
              <a:rPr lang="en-US" sz="1800" dirty="0">
                <a:solidFill>
                  <a:srgbClr val="7030A0"/>
                </a:solidFill>
                <a:latin typeface="Constantia" panose="02030602050306030303" pitchFamily="18" charset="0"/>
              </a:rPr>
            </a:br>
            <a:br>
              <a:rPr lang="en-US" sz="1800" dirty="0">
                <a:solidFill>
                  <a:srgbClr val="7030A0"/>
                </a:solidFill>
                <a:latin typeface="Constantia" panose="02030602050306030303" pitchFamily="18" charset="0"/>
              </a:rPr>
            </a:br>
            <a:br>
              <a:rPr lang="en-US" sz="1800" dirty="0">
                <a:solidFill>
                  <a:srgbClr val="7030A0"/>
                </a:solidFill>
                <a:latin typeface="Constantia" panose="02030602050306030303" pitchFamily="18" charset="0"/>
              </a:rPr>
            </a:br>
            <a:br>
              <a:rPr lang="en-US" sz="1800" dirty="0">
                <a:solidFill>
                  <a:srgbClr val="7030A0"/>
                </a:solidFill>
                <a:latin typeface="Constantia" panose="02030602050306030303" pitchFamily="18" charset="0"/>
              </a:rPr>
            </a:br>
            <a:br>
              <a:rPr lang="en-US" sz="1800" dirty="0">
                <a:solidFill>
                  <a:srgbClr val="7030A0"/>
                </a:solidFill>
                <a:latin typeface="Constantia" panose="02030602050306030303" pitchFamily="18" charset="0"/>
              </a:rPr>
            </a:br>
            <a:r>
              <a:rPr lang="en-US" sz="2000" b="1" dirty="0">
                <a:solidFill>
                  <a:srgbClr val="7030A0"/>
                </a:solidFill>
                <a:latin typeface="Bradley Hand ITC" panose="03070402050302030203" pitchFamily="66" charset="0"/>
              </a:rPr>
              <a:t>Did you know there are </a:t>
            </a:r>
            <a:r>
              <a:rPr lang="en-US" sz="3200" b="1" dirty="0">
                <a:solidFill>
                  <a:srgbClr val="7030A0"/>
                </a:solidFill>
                <a:latin typeface="Arial Black" panose="020B0A04020102020204" pitchFamily="34" charset="0"/>
              </a:rPr>
              <a:t>101</a:t>
            </a:r>
            <a:r>
              <a:rPr lang="en-US" sz="2000" b="1" dirty="0">
                <a:solidFill>
                  <a:srgbClr val="7030A0"/>
                </a:solidFill>
                <a:latin typeface="Bradley Hand ITC" panose="03070402050302030203" pitchFamily="66" charset="0"/>
              </a:rPr>
              <a:t>Ways to Recruit New Caregivers?</a:t>
            </a:r>
            <a:br>
              <a:rPr lang="en-US" sz="2000" b="1" dirty="0">
                <a:solidFill>
                  <a:srgbClr val="7030A0"/>
                </a:solidFill>
                <a:latin typeface="Bradley Hand ITC" panose="03070402050302030203" pitchFamily="66" charset="0"/>
              </a:rPr>
            </a:br>
            <a:br>
              <a:rPr lang="en-US" sz="1800" dirty="0">
                <a:solidFill>
                  <a:srgbClr val="7030A0"/>
                </a:solidFill>
                <a:latin typeface="Constantia" panose="02030602050306030303" pitchFamily="18" charset="0"/>
              </a:rPr>
            </a:br>
            <a:r>
              <a:rPr lang="en-US" sz="1800" b="1" dirty="0">
                <a:solidFill>
                  <a:srgbClr val="7030A0"/>
                </a:solidFill>
                <a:latin typeface="Constantia" panose="02030602050306030303" pitchFamily="18" charset="0"/>
                <a:hlinkClick r:id="rId4"/>
              </a:rPr>
              <a:t>Click here to read the article</a:t>
            </a:r>
            <a:br>
              <a:rPr lang="en-US" dirty="0"/>
            </a:br>
            <a:br>
              <a:rPr lang="en-US" dirty="0"/>
            </a:br>
            <a:endParaRPr lang="en-US" sz="1800" b="1" dirty="0">
              <a:solidFill>
                <a:srgbClr val="7030A0"/>
              </a:solidFill>
              <a:latin typeface="Constantia" panose="02030602050306030303" pitchFamily="18" charset="0"/>
            </a:endParaRPr>
          </a:p>
        </p:txBody>
      </p:sp>
      <p:sp>
        <p:nvSpPr>
          <p:cNvPr id="3" name="Content Placeholder 2"/>
          <p:cNvSpPr>
            <a:spLocks noGrp="1"/>
          </p:cNvSpPr>
          <p:nvPr>
            <p:ph sz="half" idx="1"/>
          </p:nvPr>
        </p:nvSpPr>
        <p:spPr>
          <a:xfrm>
            <a:off x="6888563" y="996462"/>
            <a:ext cx="4909457" cy="4443045"/>
          </a:xfrm>
          <a:solidFill>
            <a:schemeClr val="bg2">
              <a:lumMod val="50000"/>
            </a:schemeClr>
          </a:solidFill>
          <a:ln>
            <a:solidFill>
              <a:schemeClr val="tx1"/>
            </a:solidFill>
          </a:ln>
        </p:spPr>
        <p:txBody>
          <a:bodyPr>
            <a:normAutofit fontScale="70000" lnSpcReduction="20000"/>
          </a:bodyPr>
          <a:lstStyle/>
          <a:p>
            <a:pPr marL="0" indent="0">
              <a:buNone/>
            </a:pPr>
            <a:endParaRPr lang="en-US" dirty="0">
              <a:solidFill>
                <a:schemeClr val="bg1"/>
              </a:solidFill>
              <a:latin typeface="Constantia" panose="02030602050306030303" pitchFamily="18" charset="0"/>
            </a:endParaRPr>
          </a:p>
          <a:p>
            <a:pPr marL="0" indent="0">
              <a:lnSpc>
                <a:spcPct val="170000"/>
              </a:lnSpc>
              <a:buNone/>
            </a:pPr>
            <a:r>
              <a:rPr lang="en-US" b="1" dirty="0">
                <a:solidFill>
                  <a:schemeClr val="bg1"/>
                </a:solidFill>
                <a:latin typeface="Constantia" panose="02030602050306030303" pitchFamily="18" charset="0"/>
              </a:rPr>
              <a:t>Demand for caregivers is greater than ever and with the current job market, you’re  competing for caregivers not only with other agencies but with retail giants  like Amazon and Walmart, fast food chains like McDonalds, and gig platforms like Uber and Task Rabbit.</a:t>
            </a:r>
          </a:p>
        </p:txBody>
      </p:sp>
      <p:sp>
        <p:nvSpPr>
          <p:cNvPr id="5" name="Rectangle 1"/>
          <p:cNvSpPr>
            <a:spLocks noChangeArrowheads="1"/>
          </p:cNvSpPr>
          <p:nvPr/>
        </p:nvSpPr>
        <p:spPr bwMode="auto">
          <a:xfrm>
            <a:off x="1308846" y="219044"/>
            <a:ext cx="108831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Tx/>
              <a:buNone/>
              <a:tabLst/>
            </a:pPr>
            <a:endParaRPr/>
          </a:p>
          <a:p>
            <a:pPr marL="0" marR="0" lvl="0" indent="0" algn="ctr" defTabSz="914400" rtl="0" eaLnBrk="0" fontAlgn="ctr" latinLnBrk="0" hangingPunct="0">
              <a:lnSpc>
                <a:spcPct val="100000"/>
              </a:lnSpc>
              <a:spcBef>
                <a:spcPct val="0"/>
              </a:spcBef>
              <a:spcAft>
                <a:spcPct val="0"/>
              </a:spcAft>
              <a:buClrTx/>
              <a:buSzTx/>
              <a:buFontTx/>
              <a:buNone/>
              <a:tabLst/>
            </a:pPr>
            <a:endParaRPr kumimoji="0" lang="en-US" altLang="en-US" sz="35100" b="0" i="0" u="none" strike="noStrike" cap="none" normalizeH="0" baseline="0" dirty="0">
              <a:ln>
                <a:noFill/>
              </a:ln>
              <a:solidFill>
                <a:srgbClr val="291E3B"/>
              </a:solidFill>
              <a:effectLst/>
              <a:latin typeface="Archivo"/>
            </a:endParaRPr>
          </a:p>
        </p:txBody>
      </p:sp>
      <p:pic>
        <p:nvPicPr>
          <p:cNvPr id="1027" name="Picture 3" descr="A smiling woman in a yellow shirt assists an elderly woman using a walker. The elderly woman has white hair and wears a green cardigan. The background is an abstract design with shades of orange and peach. Both figures are outlined with illustrative elem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605" y="2401434"/>
            <a:ext cx="5625738" cy="385591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20678719">
            <a:off x="1685180" y="168457"/>
            <a:ext cx="114646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4" name="Recorded Sound">
            <a:hlinkClick r:id="" action="ppaction://media"/>
            <a:extLst>
              <a:ext uri="{FF2B5EF4-FFF2-40B4-BE49-F238E27FC236}">
                <a16:creationId xmlns:a16="http://schemas.microsoft.com/office/drawing/2014/main" id="{913E2FB6-9757-C77A-0BB4-7E940C8117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211" y="119715"/>
            <a:ext cx="487363" cy="487363"/>
          </a:xfrm>
          <a:prstGeom prst="rect">
            <a:avLst/>
          </a:prstGeom>
        </p:spPr>
      </p:pic>
    </p:spTree>
    <p:extLst>
      <p:ext uri="{BB962C8B-B14F-4D97-AF65-F5344CB8AC3E}">
        <p14:creationId xmlns:p14="http://schemas.microsoft.com/office/powerpoint/2010/main" val="1450408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659">
        <p15:prstTrans prst="pageCurlDouble"/>
      </p:transition>
    </mc:Choice>
    <mc:Fallback xmlns="">
      <p:transition spd="slow" advTm="266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9386"/>
            <a:ext cx="3932237" cy="1463040"/>
          </a:xfrm>
          <a:solidFill>
            <a:schemeClr val="bg2">
              <a:alpha val="62000"/>
            </a:schemeClr>
          </a:solidFill>
        </p:spPr>
        <p:txBody>
          <a:bodyPr/>
          <a:lstStyle/>
          <a:p>
            <a:pPr algn="ctr"/>
            <a:r>
              <a:rPr lang="en-US" sz="1800" b="1" dirty="0">
                <a:solidFill>
                  <a:srgbClr val="7030A0"/>
                </a:solidFill>
                <a:latin typeface="Arial Rounded MT Bold" panose="020F0704030504030204" pitchFamily="34" charset="0"/>
              </a:rPr>
              <a:t>Diverse Recruitment Channels</a:t>
            </a:r>
            <a:br>
              <a:rPr lang="en-US" sz="1800" b="1" dirty="0">
                <a:solidFill>
                  <a:srgbClr val="7030A0"/>
                </a:solidFill>
                <a:latin typeface="Constantia" panose="02030602050306030303" pitchFamily="18" charset="0"/>
              </a:rPr>
            </a:br>
            <a:br>
              <a:rPr lang="en-US" sz="1800" b="1" dirty="0">
                <a:solidFill>
                  <a:srgbClr val="7030A0"/>
                </a:solidFill>
                <a:latin typeface="Constantia" panose="02030602050306030303" pitchFamily="18" charset="0"/>
              </a:rPr>
            </a:br>
            <a:r>
              <a:rPr lang="en-US" sz="1600" b="1" dirty="0">
                <a:solidFill>
                  <a:srgbClr val="7030A0"/>
                </a:solidFill>
                <a:latin typeface="Arial" panose="020B0604020202020204" pitchFamily="34" charset="0"/>
                <a:cs typeface="Arial" panose="020B0604020202020204" pitchFamily="34" charset="0"/>
              </a:rPr>
              <a:t>Utilizing a variety of recruitment channels ensures you a wide and diverse pool of candidates</a:t>
            </a:r>
            <a:endParaRPr lang="en-US" sz="1600" dirty="0">
              <a:solidFill>
                <a:srgbClr val="7030A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solidFill>
            <a:srgbClr val="9966FF"/>
          </a:solidFill>
        </p:spPr>
        <p:txBody>
          <a:bodyPr>
            <a:normAutofit/>
          </a:bodyPr>
          <a:lstStyle/>
          <a:p>
            <a:pPr marL="0" indent="0" algn="ctr">
              <a:buNone/>
            </a:pPr>
            <a:endParaRPr lang="en-US" sz="1800" b="1" u="sng" dirty="0">
              <a:solidFill>
                <a:schemeClr val="bg1"/>
              </a:solidFill>
            </a:endParaRPr>
          </a:p>
          <a:p>
            <a:pPr marL="0" indent="0" algn="ctr">
              <a:buNone/>
            </a:pPr>
            <a:r>
              <a:rPr lang="en-US" sz="1800" b="1" u="sng" dirty="0">
                <a:solidFill>
                  <a:schemeClr val="bg1"/>
                </a:solidFill>
              </a:rPr>
              <a:t>Connect with Immigrants</a:t>
            </a:r>
          </a:p>
          <a:p>
            <a:pPr marL="0" indent="0" algn="ctr">
              <a:buNone/>
            </a:pPr>
            <a:r>
              <a:rPr lang="en-US" sz="1800" dirty="0">
                <a:solidFill>
                  <a:schemeClr val="bg1"/>
                </a:solidFill>
              </a:rPr>
              <a:t>Immigrants account for a good percentage of health care support; connecting with immigrant populations may be a way to find workers.  Faith based and human services agencies, ethnic grocery stores, and ESL programs could be useful resources when searching for workers new to the United States.  Immigrants contribute to New Jersey’s workforce and bring a wealth of talent and skills.  Connect with the local Service Provider if you have employment opportunities.</a:t>
            </a:r>
          </a:p>
          <a:p>
            <a:pPr algn="ctr"/>
            <a:endParaRPr lang="en-US" sz="1800" dirty="0">
              <a:solidFill>
                <a:schemeClr val="bg1"/>
              </a:solidFill>
            </a:endParaRPr>
          </a:p>
          <a:p>
            <a:pPr marL="0" indent="0" algn="ctr">
              <a:buNone/>
            </a:pPr>
            <a:r>
              <a:rPr lang="en-US" sz="1800" b="1" u="sng" dirty="0">
                <a:solidFill>
                  <a:schemeClr val="bg1">
                    <a:lumMod val="95000"/>
                  </a:schemeClr>
                </a:solidFill>
                <a:hlinkClick r:id="rId4"/>
              </a:rPr>
              <a:t>Click here </a:t>
            </a:r>
            <a:r>
              <a:rPr lang="en-US" sz="1800" b="1" dirty="0">
                <a:solidFill>
                  <a:schemeClr val="bg1">
                    <a:lumMod val="95000"/>
                  </a:schemeClr>
                </a:solidFill>
                <a:hlinkClick r:id="rId4"/>
              </a:rPr>
              <a:t>to visit the New Jersey Office of New American’s Support Page</a:t>
            </a:r>
            <a:endParaRPr lang="en-US" sz="1800" b="1" dirty="0">
              <a:solidFill>
                <a:schemeClr val="bg1">
                  <a:lumMod val="95000"/>
                </a:schemeClr>
              </a:solidFill>
            </a:endParaRPr>
          </a:p>
          <a:p>
            <a:pPr marL="0" indent="0" algn="ctr">
              <a:buNone/>
            </a:pPr>
            <a:endParaRPr lang="en-US" sz="1800" dirty="0">
              <a:solidFill>
                <a:schemeClr val="bg1">
                  <a:lumMod val="95000"/>
                </a:schemeClr>
              </a:solidFill>
            </a:endParaRPr>
          </a:p>
          <a:p>
            <a:pPr marL="0" indent="0" algn="ctr">
              <a:buNone/>
            </a:pPr>
            <a:endParaRPr lang="en-US" sz="1800" dirty="0">
              <a:solidFill>
                <a:schemeClr val="bg1"/>
              </a:solidFill>
            </a:endParaRPr>
          </a:p>
          <a:p>
            <a:endParaRPr lang="en-US" dirty="0"/>
          </a:p>
        </p:txBody>
      </p:sp>
      <p:sp>
        <p:nvSpPr>
          <p:cNvPr id="4" name="Text Placeholder 3"/>
          <p:cNvSpPr>
            <a:spLocks noGrp="1"/>
          </p:cNvSpPr>
          <p:nvPr>
            <p:ph type="body" sz="half" idx="2"/>
          </p:nvPr>
        </p:nvSpPr>
        <p:spPr>
          <a:xfrm>
            <a:off x="839788" y="1630680"/>
            <a:ext cx="3932237" cy="4823460"/>
          </a:xfrm>
          <a:solidFill>
            <a:srgbClr val="CCCCFF"/>
          </a:solidFill>
        </p:spPr>
        <p:txBody>
          <a:bodyPr/>
          <a:lstStyle/>
          <a:p>
            <a:pPr marL="285750" indent="-285750">
              <a:buFont typeface="Wingdings" panose="05000000000000000000" pitchFamily="2" charset="2"/>
              <a:buChar char="ü"/>
            </a:pPr>
            <a:r>
              <a:rPr lang="en-US" b="1" dirty="0"/>
              <a:t>Online Job Boards and Social Media: </a:t>
            </a:r>
            <a:r>
              <a:rPr lang="en-US" dirty="0"/>
              <a:t>Post job openings on various platforms to reach a wider audience</a:t>
            </a:r>
          </a:p>
          <a:p>
            <a:pPr marL="285750" indent="-285750">
              <a:buFont typeface="Wingdings" panose="05000000000000000000" pitchFamily="2" charset="2"/>
              <a:buChar char="ü"/>
            </a:pPr>
            <a:r>
              <a:rPr lang="en-US" b="1" dirty="0"/>
              <a:t>Fairs and Community Events: </a:t>
            </a:r>
            <a:r>
              <a:rPr lang="en-US" dirty="0"/>
              <a:t>Attend events to meet potential candidates in person.</a:t>
            </a:r>
          </a:p>
          <a:p>
            <a:pPr marL="285750" indent="-285750">
              <a:buFont typeface="Wingdings" panose="05000000000000000000" pitchFamily="2" charset="2"/>
              <a:buChar char="ü"/>
            </a:pPr>
            <a:r>
              <a:rPr lang="en-US" b="1" dirty="0"/>
              <a:t>Vocational Programs and Schools: </a:t>
            </a:r>
            <a:r>
              <a:rPr lang="en-US" dirty="0"/>
              <a:t>Partner with educational institutions to find qualified candidates.</a:t>
            </a:r>
          </a:p>
          <a:p>
            <a:pPr marL="285750" indent="-285750">
              <a:buFont typeface="Wingdings" panose="05000000000000000000" pitchFamily="2" charset="2"/>
              <a:buChar char="ü"/>
            </a:pPr>
            <a:r>
              <a:rPr lang="en-US" b="1" dirty="0"/>
              <a:t>Employee Advocacy: </a:t>
            </a:r>
            <a:r>
              <a:rPr lang="en-US" dirty="0"/>
              <a:t>Encourage current DSPs to share job postings within their personal networks or on social media.</a:t>
            </a:r>
          </a:p>
          <a:p>
            <a:pPr algn="ctr"/>
            <a:r>
              <a:rPr lang="en-US" b="1" u="sng" dirty="0">
                <a:hlinkClick r:id="rId5"/>
              </a:rPr>
              <a:t>Click here </a:t>
            </a:r>
            <a:r>
              <a:rPr lang="en-US" b="1" dirty="0">
                <a:hlinkClick r:id="rId5"/>
              </a:rPr>
              <a:t>for Recruiting Strategies from industry experts.</a:t>
            </a:r>
            <a:endParaRPr lang="en-US" b="1" dirty="0"/>
          </a:p>
        </p:txBody>
      </p:sp>
      <p:pic>
        <p:nvPicPr>
          <p:cNvPr id="5" name="Picture 4"/>
          <p:cNvPicPr>
            <a:picLocks noChangeAspect="1"/>
          </p:cNvPicPr>
          <p:nvPr/>
        </p:nvPicPr>
        <p:blipFill>
          <a:blip r:embed="rId6"/>
          <a:stretch>
            <a:fillRect/>
          </a:stretch>
        </p:blipFill>
        <p:spPr>
          <a:xfrm>
            <a:off x="7554913" y="4869179"/>
            <a:ext cx="1428750" cy="790575"/>
          </a:xfrm>
          <a:prstGeom prst="rect">
            <a:avLst/>
          </a:prstGeom>
        </p:spPr>
      </p:pic>
      <p:pic>
        <p:nvPicPr>
          <p:cNvPr id="6" name="Picture 5"/>
          <p:cNvPicPr>
            <a:picLocks noChangeAspect="1"/>
          </p:cNvPicPr>
          <p:nvPr/>
        </p:nvPicPr>
        <p:blipFill>
          <a:blip r:embed="rId7"/>
          <a:stretch>
            <a:fillRect/>
          </a:stretch>
        </p:blipFill>
        <p:spPr>
          <a:xfrm>
            <a:off x="1594327" y="5264467"/>
            <a:ext cx="2255520" cy="1029653"/>
          </a:xfrm>
          <a:prstGeom prst="rect">
            <a:avLst/>
          </a:prstGeom>
        </p:spPr>
      </p:pic>
      <p:pic>
        <p:nvPicPr>
          <p:cNvPr id="7" name="Slide 7">
            <a:hlinkClick r:id="" action="ppaction://media"/>
            <a:extLst>
              <a:ext uri="{FF2B5EF4-FFF2-40B4-BE49-F238E27FC236}">
                <a16:creationId xmlns:a16="http://schemas.microsoft.com/office/drawing/2014/main" id="{453D0391-3D4D-8ED7-43AB-EBA644E9AF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4943" y="293543"/>
            <a:ext cx="487363" cy="487363"/>
          </a:xfrm>
          <a:prstGeom prst="rect">
            <a:avLst/>
          </a:prstGeom>
        </p:spPr>
      </p:pic>
    </p:spTree>
    <p:extLst>
      <p:ext uri="{BB962C8B-B14F-4D97-AF65-F5344CB8AC3E}">
        <p14:creationId xmlns:p14="http://schemas.microsoft.com/office/powerpoint/2010/main" val="1715784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2746">
        <p15:prstTrans prst="pageCurlDouble"/>
      </p:transition>
    </mc:Choice>
    <mc:Fallback xmlns="">
      <p:transition spd="slow" advTm="927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802256"/>
            <a:ext cx="3932237" cy="1076835"/>
          </a:xfrm>
          <a:solidFill>
            <a:schemeClr val="bg1">
              <a:lumMod val="85000"/>
            </a:schemeClr>
          </a:solidFill>
        </p:spPr>
        <p:txBody>
          <a:bodyPr>
            <a:normAutofit fontScale="90000"/>
          </a:bodyPr>
          <a:lstStyle/>
          <a:p>
            <a:pPr algn="ctr"/>
            <a:r>
              <a:rPr lang="en-US" sz="2400" dirty="0">
                <a:solidFill>
                  <a:srgbClr val="7030A0"/>
                </a:solidFill>
                <a:latin typeface="Constantia" panose="02030602050306030303" pitchFamily="18" charset="0"/>
              </a:rPr>
              <a:t>Consider creating a video and posting on social media in target areas.</a:t>
            </a:r>
          </a:p>
        </p:txBody>
      </p:sp>
      <p:sp>
        <p:nvSpPr>
          <p:cNvPr id="4" name="Text Placeholder 3"/>
          <p:cNvSpPr>
            <a:spLocks noGrp="1"/>
          </p:cNvSpPr>
          <p:nvPr>
            <p:ph type="body" sz="half" idx="2"/>
          </p:nvPr>
        </p:nvSpPr>
        <p:spPr>
          <a:xfrm>
            <a:off x="839787" y="1984075"/>
            <a:ext cx="3932237" cy="4192438"/>
          </a:xfrm>
          <a:solidFill>
            <a:srgbClr val="FFCC66"/>
          </a:solidFill>
        </p:spPr>
        <p:txBody>
          <a:bodyPr>
            <a:normAutofit lnSpcReduction="10000"/>
          </a:bodyPr>
          <a:lstStyle/>
          <a:p>
            <a:pPr marL="342900" indent="-342900">
              <a:buFont typeface="Wingdings" panose="05000000000000000000" pitchFamily="2" charset="2"/>
              <a:buChar char="Ø"/>
            </a:pPr>
            <a:r>
              <a:rPr lang="en-US" sz="2000" dirty="0">
                <a:latin typeface="Comic Sans MS" panose="030F0702030302020204" pitchFamily="66" charset="0"/>
              </a:rPr>
              <a:t>Attracting candidates who value professional growth can enhance the quality of care provided.</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latin typeface="Comic Sans MS" panose="030F0702030302020204" pitchFamily="66" charset="0"/>
              </a:rPr>
              <a:t>Seek individuals who are enthusiastic about ongoing professional development.</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latin typeface="Comic Sans MS" panose="030F0702030302020204" pitchFamily="66" charset="0"/>
              </a:rPr>
              <a:t>Keep in mind, employees who have adopted your company culture are your best sales tools!</a:t>
            </a:r>
          </a:p>
          <a:p>
            <a:pPr algn="ctr"/>
            <a:r>
              <a:rPr lang="en-US" sz="2000" dirty="0">
                <a:latin typeface="Comic Sans MS" panose="030F0702030302020204" pitchFamily="66" charset="0"/>
              </a:rPr>
              <a:t>Click to watch the video.</a:t>
            </a:r>
          </a:p>
          <a:p>
            <a:endParaRPr lang="en-US" sz="2000" dirty="0"/>
          </a:p>
          <a:p>
            <a:endParaRPr lang="en-US" sz="2000" dirty="0"/>
          </a:p>
        </p:txBody>
      </p:sp>
      <p:sp>
        <p:nvSpPr>
          <p:cNvPr id="3" name="Down Arrow 2"/>
          <p:cNvSpPr/>
          <p:nvPr/>
        </p:nvSpPr>
        <p:spPr>
          <a:xfrm rot="18288865">
            <a:off x="297666" y="213131"/>
            <a:ext cx="484632" cy="97840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3400118">
            <a:off x="4836366" y="188196"/>
            <a:ext cx="484632" cy="105814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lide 8">
            <a:hlinkClick r:id="" action="ppaction://media"/>
            <a:extLst>
              <a:ext uri="{FF2B5EF4-FFF2-40B4-BE49-F238E27FC236}">
                <a16:creationId xmlns:a16="http://schemas.microsoft.com/office/drawing/2014/main" id="{B46787D6-0113-F532-6B8D-ECCB9839DD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584" y="1078992"/>
            <a:ext cx="487363" cy="487363"/>
          </a:xfrm>
          <a:prstGeom prst="rect">
            <a:avLst/>
          </a:prstGeom>
        </p:spPr>
      </p:pic>
      <p:pic>
        <p:nvPicPr>
          <p:cNvPr id="10" name="Explore a career as a Direct Support Professional (1)">
            <a:hlinkClick r:id="" action="ppaction://media"/>
            <a:extLst>
              <a:ext uri="{FF2B5EF4-FFF2-40B4-BE49-F238E27FC236}">
                <a16:creationId xmlns:a16="http://schemas.microsoft.com/office/drawing/2014/main" id="{4DFA57A7-E5F3-40B6-AB05-0D919F160E1C}"/>
              </a:ext>
            </a:extLst>
          </p:cNvPr>
          <p:cNvPicPr>
            <a:picLocks noGrp="1" noChangeAspect="1"/>
          </p:cNvPicPr>
          <p:nvPr>
            <p:ph idx="1"/>
            <a:videoFile r:link="rId4"/>
            <p:extLst>
              <p:ext uri="{DAA4B4D4-6D71-4841-9C94-3DE7FCFB9230}">
                <p14:media xmlns:p14="http://schemas.microsoft.com/office/powerpoint/2010/main" r:embed="rId3"/>
              </p:ext>
            </p:extLst>
          </p:nvPr>
        </p:nvPicPr>
        <p:blipFill>
          <a:blip r:embed="rId7"/>
          <a:stretch>
            <a:fillRect/>
          </a:stretch>
        </p:blipFill>
        <p:spPr>
          <a:xfrm>
            <a:off x="5254210" y="1295553"/>
            <a:ext cx="6172200" cy="4266893"/>
          </a:xfrm>
        </p:spPr>
      </p:pic>
    </p:spTree>
    <p:extLst>
      <p:ext uri="{BB962C8B-B14F-4D97-AF65-F5344CB8AC3E}">
        <p14:creationId xmlns:p14="http://schemas.microsoft.com/office/powerpoint/2010/main" val="2811950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67000">
        <p15:prstTrans prst="pageCurlDouble"/>
      </p:transition>
    </mc:Choice>
    <mc:Fallback xmlns="">
      <p:transition spd="slow" advClick="0" advTm="16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7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9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SOME OUT OF THE BOX IDEAS</a:t>
            </a:r>
          </a:p>
        </p:txBody>
      </p:sp>
      <p:pic>
        <p:nvPicPr>
          <p:cNvPr id="5" name="Content Placeholder 4"/>
          <p:cNvPicPr>
            <a:picLocks noGrp="1" noChangeAspect="1"/>
          </p:cNvPicPr>
          <p:nvPr>
            <p:ph sz="half" idx="1"/>
          </p:nvPr>
        </p:nvPicPr>
        <p:blipFill>
          <a:blip r:embed="rId4"/>
          <a:stretch>
            <a:fillRect/>
          </a:stretch>
        </p:blipFill>
        <p:spPr>
          <a:xfrm>
            <a:off x="3112493" y="3212489"/>
            <a:ext cx="2009775" cy="1476375"/>
          </a:xfrm>
          <a:prstGeom prst="rect">
            <a:avLst/>
          </a:prstGeom>
        </p:spPr>
      </p:pic>
      <p:sp>
        <p:nvSpPr>
          <p:cNvPr id="4" name="Content Placeholder 3"/>
          <p:cNvSpPr>
            <a:spLocks noGrp="1"/>
          </p:cNvSpPr>
          <p:nvPr>
            <p:ph sz="half" idx="2"/>
          </p:nvPr>
        </p:nvSpPr>
        <p:spPr>
          <a:xfrm>
            <a:off x="5439509" y="1359877"/>
            <a:ext cx="6518030" cy="5181600"/>
          </a:xfrm>
          <a:solidFill>
            <a:schemeClr val="bg2"/>
          </a:solidFill>
          <a:ln w="76200">
            <a:solidFill>
              <a:schemeClr val="tx1"/>
            </a:solidFill>
            <a:prstDash val="sysDot"/>
          </a:ln>
        </p:spPr>
        <p:txBody>
          <a:bodyPr>
            <a:normAutofit fontScale="92500" lnSpcReduction="10000"/>
          </a:bodyPr>
          <a:lstStyle/>
          <a:p>
            <a:pPr marL="0" indent="0">
              <a:buNone/>
            </a:pPr>
            <a:endParaRPr lang="en-US" sz="1400" b="1" dirty="0"/>
          </a:p>
          <a:p>
            <a:pPr marL="0" indent="0">
              <a:buNone/>
            </a:pPr>
            <a:r>
              <a:rPr lang="en-US" sz="1800" dirty="0"/>
              <a:t>Your employees can be your eyes and ears.  Develop a business card they can offer when they see people doing great things.  There are people all over the community; in supermarkets, doctor offices, churches, etc.</a:t>
            </a:r>
          </a:p>
          <a:p>
            <a:pPr marL="0" indent="0">
              <a:buNone/>
            </a:pPr>
            <a:endParaRPr lang="en-US" sz="1400" b="1" dirty="0"/>
          </a:p>
          <a:p>
            <a:pPr marL="0" indent="0">
              <a:buNone/>
            </a:pPr>
            <a:r>
              <a:rPr lang="en-US" sz="1800" dirty="0"/>
              <a:t>When employees observe optimal care being given by someone in the community, let them have a card ready they can hand someone while saying, </a:t>
            </a:r>
            <a:r>
              <a:rPr lang="en-US" sz="1800" i="1" dirty="0"/>
              <a:t>“Hey I see you are a compassionate and patient person.  Have you considered a career in caring for other people?  I work at a great place! Check it out!</a:t>
            </a:r>
          </a:p>
          <a:p>
            <a:pPr marL="0" indent="0">
              <a:buNone/>
            </a:pPr>
            <a:endParaRPr lang="en-US" sz="1400" b="1" dirty="0"/>
          </a:p>
          <a:p>
            <a:pPr marL="0" indent="0">
              <a:buNone/>
            </a:pPr>
            <a:r>
              <a:rPr lang="en-US" sz="1800" dirty="0"/>
              <a:t>Consider joining Facebook group town pages in areas you are recruiting.</a:t>
            </a:r>
          </a:p>
          <a:p>
            <a:pPr marL="0" indent="0">
              <a:buNone/>
            </a:pPr>
            <a:endParaRPr lang="en-US" sz="1400" b="1" dirty="0"/>
          </a:p>
          <a:p>
            <a:pPr marL="0" indent="0">
              <a:buNone/>
            </a:pPr>
            <a:r>
              <a:rPr lang="en-US" sz="1800" dirty="0"/>
              <a:t>Offer incentives for employees who refer successful candidates! Employee referral bonus amounts don’t need to be over the top.  Simple and inexpensive incentives such as event tickets, gift cards or extra days off can easily motivate employees.</a:t>
            </a:r>
          </a:p>
          <a:p>
            <a:pPr marL="0" indent="0" algn="ctr">
              <a:buNone/>
            </a:pPr>
            <a:r>
              <a:rPr lang="en-US" sz="1600" b="1" i="1" u="sng" dirty="0">
                <a:hlinkClick r:id="rId5"/>
              </a:rPr>
              <a:t>Click here to view </a:t>
            </a:r>
            <a:r>
              <a:rPr lang="en-US" sz="1600" b="1" i="1" u="sng" dirty="0">
                <a:solidFill>
                  <a:srgbClr val="7030A0"/>
                </a:solidFill>
                <a:hlinkClick r:id="rId5"/>
              </a:rPr>
              <a:t>“The Art of the Employee Referral Guide”</a:t>
            </a:r>
            <a:endParaRPr lang="en-US" sz="1600" b="1" i="1" u="sng" dirty="0">
              <a:solidFill>
                <a:srgbClr val="7030A0"/>
              </a:solidFill>
            </a:endParaRPr>
          </a:p>
        </p:txBody>
      </p:sp>
      <p:pic>
        <p:nvPicPr>
          <p:cNvPr id="7" name="Picture 6"/>
          <p:cNvPicPr>
            <a:picLocks noChangeAspect="1"/>
          </p:cNvPicPr>
          <p:nvPr/>
        </p:nvPicPr>
        <p:blipFill>
          <a:blip r:embed="rId6"/>
          <a:stretch>
            <a:fillRect/>
          </a:stretch>
        </p:blipFill>
        <p:spPr>
          <a:xfrm>
            <a:off x="463023" y="4761522"/>
            <a:ext cx="2705100" cy="2028825"/>
          </a:xfrm>
          <a:prstGeom prst="rect">
            <a:avLst/>
          </a:prstGeom>
        </p:spPr>
      </p:pic>
      <p:sp>
        <p:nvSpPr>
          <p:cNvPr id="8" name="Rectangle 7"/>
          <p:cNvSpPr/>
          <p:nvPr/>
        </p:nvSpPr>
        <p:spPr>
          <a:xfrm>
            <a:off x="838200" y="1539997"/>
            <a:ext cx="2402645" cy="13611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Have you considered working as a Direct Support Professional?</a:t>
            </a:r>
          </a:p>
          <a:p>
            <a:pPr algn="ctr"/>
            <a:r>
              <a:rPr lang="en-US" sz="1200" dirty="0">
                <a:solidFill>
                  <a:schemeClr val="tx1"/>
                </a:solidFill>
              </a:rPr>
              <a:t>I work for a great agency. </a:t>
            </a:r>
          </a:p>
          <a:p>
            <a:pPr algn="ctr"/>
            <a:r>
              <a:rPr lang="en-US" sz="1200" dirty="0">
                <a:solidFill>
                  <a:schemeClr val="tx1"/>
                </a:solidFill>
              </a:rPr>
              <a:t>Give them a call</a:t>
            </a:r>
          </a:p>
          <a:p>
            <a:r>
              <a:rPr lang="en-US" sz="1200" dirty="0">
                <a:solidFill>
                  <a:schemeClr val="tx1"/>
                </a:solidFill>
              </a:rPr>
              <a:t>ABC Agency</a:t>
            </a:r>
          </a:p>
          <a:p>
            <a:r>
              <a:rPr lang="en-US" sz="1200" dirty="0">
                <a:solidFill>
                  <a:schemeClr val="tx1"/>
                </a:solidFill>
              </a:rPr>
              <a:t>123 Main Drive, Anywhere USA</a:t>
            </a:r>
          </a:p>
          <a:p>
            <a:r>
              <a:rPr lang="en-US" sz="1200" dirty="0">
                <a:solidFill>
                  <a:schemeClr val="tx1"/>
                </a:solidFill>
              </a:rPr>
              <a:t>(800)123-4567</a:t>
            </a:r>
          </a:p>
        </p:txBody>
      </p:sp>
      <p:pic>
        <p:nvPicPr>
          <p:cNvPr id="3" name="Slide 9">
            <a:hlinkClick r:id="" action="ppaction://media"/>
            <a:extLst>
              <a:ext uri="{FF2B5EF4-FFF2-40B4-BE49-F238E27FC236}">
                <a16:creationId xmlns:a16="http://schemas.microsoft.com/office/drawing/2014/main" id="{D1AA49A2-F1A8-29E4-C664-B015502ED1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9341" y="265834"/>
            <a:ext cx="487363" cy="487363"/>
          </a:xfrm>
          <a:prstGeom prst="rect">
            <a:avLst/>
          </a:prstGeom>
        </p:spPr>
      </p:pic>
    </p:spTree>
    <p:extLst>
      <p:ext uri="{BB962C8B-B14F-4D97-AF65-F5344CB8AC3E}">
        <p14:creationId xmlns:p14="http://schemas.microsoft.com/office/powerpoint/2010/main" val="1777312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7545">
        <p15:prstTrans prst="pageCurlDouble"/>
      </p:transition>
    </mc:Choice>
    <mc:Fallback xmlns="">
      <p:transition spd="slow" advTm="675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3165</TotalTime>
  <Words>1105</Words>
  <Application>Microsoft Office PowerPoint</Application>
  <PresentationFormat>Widescreen</PresentationFormat>
  <Paragraphs>98</Paragraphs>
  <Slides>14</Slides>
  <Notes>0</Notes>
  <HiddenSlides>0</HiddenSlides>
  <MMClips>16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vt:i4>
      </vt:variant>
    </vt:vector>
  </HeadingPairs>
  <TitlesOfParts>
    <vt:vector size="28" baseType="lpstr">
      <vt:lpstr>Archivo</vt:lpstr>
      <vt:lpstr>Arial</vt:lpstr>
      <vt:lpstr>Arial Black</vt:lpstr>
      <vt:lpstr>Arial Rounded MT Bold</vt:lpstr>
      <vt:lpstr>Bradley Hand ITC</vt:lpstr>
      <vt:lpstr>Calibri</vt:lpstr>
      <vt:lpstr>Calibri Light</vt:lpstr>
      <vt:lpstr>Comic Sans MS</vt:lpstr>
      <vt:lpstr>Constantia</vt:lpstr>
      <vt:lpstr>Elephant</vt:lpstr>
      <vt:lpstr>inherit</vt:lpstr>
      <vt:lpstr>Segoe UI Web (West European)</vt:lpstr>
      <vt:lpstr>Wingdings</vt:lpstr>
      <vt:lpstr>Office Theme</vt:lpstr>
      <vt:lpstr>FUTURE FOCUS:  RESEARCH AND PREVENTION HIGHLIGHTS</vt:lpstr>
      <vt:lpstr>PREVENTION BEGINS AT RECRUITMENT</vt:lpstr>
      <vt:lpstr>  To get more applicants for DSP positions, focus your job post on what a DSP GETS to do!</vt:lpstr>
      <vt:lpstr>FOCUS ON ONE SPECIFIC THING!</vt:lpstr>
      <vt:lpstr>SET CLEAR EXPECTATIONS</vt:lpstr>
      <vt:lpstr>     Did you know there are 101Ways to Recruit New Caregivers?  Click here to read the article  </vt:lpstr>
      <vt:lpstr>Diverse Recruitment Channels  Utilizing a variety of recruitment channels ensures you a wide and diverse pool of candidates</vt:lpstr>
      <vt:lpstr>Consider creating a video and posting on social media in target areas.</vt:lpstr>
      <vt:lpstr>SOME OUT OF THE BOX IDEAS</vt:lpstr>
      <vt:lpstr>PowerPoint Presentation</vt:lpstr>
      <vt:lpstr>PowerPoint Presentation</vt:lpstr>
      <vt:lpstr>Target Audience: Service Provider Leadership including Directors, Program Directors, HR Staff, Training Department Staff, and similar leadership positions.</vt:lpstr>
      <vt:lpstr>To register click here Then click on  Workforce Development &amp; Frontline Supervisors</vt:lpstr>
      <vt:lpstr>PowerPoint Presentation</vt:lpstr>
    </vt:vector>
  </TitlesOfParts>
  <Company>New Jersey 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Patricia</dc:creator>
  <cp:lastModifiedBy>Karman, Dmytro [OIT]</cp:lastModifiedBy>
  <cp:revision>54</cp:revision>
  <dcterms:created xsi:type="dcterms:W3CDTF">2025-07-16T15:15:11Z</dcterms:created>
  <dcterms:modified xsi:type="dcterms:W3CDTF">2025-10-22T18:23:14Z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riptosClassAi">
    <vt:lpwstr>2-Restrictive</vt:lpwstr>
  </property>
</Properties>
</file>