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78" r:id="rId6"/>
    <p:sldId id="279" r:id="rId7"/>
    <p:sldId id="261" r:id="rId8"/>
    <p:sldId id="280" r:id="rId9"/>
    <p:sldId id="281" r:id="rId10"/>
    <p:sldId id="263" r:id="rId11"/>
    <p:sldId id="271" r:id="rId12"/>
    <p:sldId id="272" r:id="rId13"/>
    <p:sldId id="265" r:id="rId14"/>
    <p:sldId id="282" r:id="rId15"/>
    <p:sldId id="284" r:id="rId16"/>
    <p:sldId id="267" r:id="rId17"/>
    <p:sldId id="283" r:id="rId18"/>
    <p:sldId id="285" r:id="rId19"/>
    <p:sldId id="269" r:id="rId20"/>
    <p:sldId id="273" r:id="rId21"/>
    <p:sldId id="274" r:id="rId22"/>
    <p:sldId id="275" r:id="rId23"/>
    <p:sldId id="276" r:id="rId24"/>
    <p:sldId id="277" r:id="rId25"/>
    <p:sldId id="286" r:id="rId26"/>
    <p:sldId id="28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559"/>
    <a:srgbClr val="F2A9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7CABDC-F603-4160-9A3D-A82591914019}" v="2" dt="2026-03-30T18:24:35.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005" autoAdjust="0"/>
  </p:normalViewPr>
  <p:slideViewPr>
    <p:cSldViewPr snapToGrid="0">
      <p:cViewPr varScale="1">
        <p:scale>
          <a:sx n="69" d="100"/>
          <a:sy n="69" d="100"/>
        </p:scale>
        <p:origin x="918"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Patricia" userId="1d3d4265-a159-4387-9d08-643e50dc75e9" providerId="ADAL" clId="{91420746-6198-4FF7-9999-62BA4D0E47C3}"/>
    <pc:docChg chg="modSld">
      <pc:chgData name="Graham, Patricia" userId="1d3d4265-a159-4387-9d08-643e50dc75e9" providerId="ADAL" clId="{91420746-6198-4FF7-9999-62BA4D0E47C3}" dt="2026-03-30T18:25:14.739" v="10" actId="14100"/>
      <pc:docMkLst>
        <pc:docMk/>
      </pc:docMkLst>
      <pc:sldChg chg="modSp mod">
        <pc:chgData name="Graham, Patricia" userId="1d3d4265-a159-4387-9d08-643e50dc75e9" providerId="ADAL" clId="{91420746-6198-4FF7-9999-62BA4D0E47C3}" dt="2026-03-30T18:25:14.739" v="10" actId="14100"/>
        <pc:sldMkLst>
          <pc:docMk/>
          <pc:sldMk cId="1897007631" sldId="288"/>
        </pc:sldMkLst>
        <pc:spChg chg="mod">
          <ac:chgData name="Graham, Patricia" userId="1d3d4265-a159-4387-9d08-643e50dc75e9" providerId="ADAL" clId="{91420746-6198-4FF7-9999-62BA4D0E47C3}" dt="2026-03-30T18:25:14.739" v="10" actId="14100"/>
          <ac:spMkLst>
            <pc:docMk/>
            <pc:sldMk cId="1897007631" sldId="28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89D5A9-E8C0-490D-9470-517AFEB79B26}" type="datetimeFigureOut">
              <a:rPr lang="en-US" smtClean="0"/>
              <a:t>3/30/2026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059090-15F1-4174-83C4-C2FA3A6B80F4}" type="slidenum">
              <a:rPr lang="en-US" smtClean="0"/>
              <a:t>‹#›</a:t>
            </a:fld>
            <a:endParaRPr lang="en-US" dirty="0"/>
          </a:p>
        </p:txBody>
      </p:sp>
    </p:spTree>
    <p:extLst>
      <p:ext uri="{BB962C8B-B14F-4D97-AF65-F5344CB8AC3E}">
        <p14:creationId xmlns:p14="http://schemas.microsoft.com/office/powerpoint/2010/main" val="2298393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59090-15F1-4174-83C4-C2FA3A6B80F4}" type="slidenum">
              <a:rPr lang="en-US" smtClean="0"/>
              <a:t>24</a:t>
            </a:fld>
            <a:endParaRPr lang="en-US" dirty="0"/>
          </a:p>
        </p:txBody>
      </p:sp>
    </p:spTree>
    <p:extLst>
      <p:ext uri="{BB962C8B-B14F-4D97-AF65-F5344CB8AC3E}">
        <p14:creationId xmlns:p14="http://schemas.microsoft.com/office/powerpoint/2010/main" val="8779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059090-15F1-4174-83C4-C2FA3A6B80F4}" type="slidenum">
              <a:rPr lang="en-US" smtClean="0"/>
              <a:t>25</a:t>
            </a:fld>
            <a:endParaRPr lang="en-US" dirty="0"/>
          </a:p>
        </p:txBody>
      </p:sp>
    </p:spTree>
    <p:extLst>
      <p:ext uri="{BB962C8B-B14F-4D97-AF65-F5344CB8AC3E}">
        <p14:creationId xmlns:p14="http://schemas.microsoft.com/office/powerpoint/2010/main" val="341288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3998-9D68-44D1-A73C-0F4619DB60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0935C4-F963-4606-893E-8D873D2460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3E34C4-AC3B-4A13-BA18-8D94AEE19D81}"/>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5" name="Footer Placeholder 4">
            <a:extLst>
              <a:ext uri="{FF2B5EF4-FFF2-40B4-BE49-F238E27FC236}">
                <a16:creationId xmlns:a16="http://schemas.microsoft.com/office/drawing/2014/main" id="{DA14741A-24DC-4A25-B939-087423153C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40C849-7C23-40E6-B7A8-A4365065AF1B}"/>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104665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9EB5-3A7D-4AF6-9AD5-6A2BE09656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DF087-F0B2-4D7C-A103-2FA1BAEA60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C21B22-58E9-41D5-AD2B-7DE55A3A49F8}"/>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5" name="Footer Placeholder 4">
            <a:extLst>
              <a:ext uri="{FF2B5EF4-FFF2-40B4-BE49-F238E27FC236}">
                <a16:creationId xmlns:a16="http://schemas.microsoft.com/office/drawing/2014/main" id="{7DEBD2F2-B7F5-4CE6-92CC-D13FB218B8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B6D2CA-8889-463F-A95F-7453FEDC781C}"/>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21486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191AC-7E9C-4CE6-8B3F-ED98C8B364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FB3CC8-74CF-4D21-8F4A-BAC285D349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208E7-8429-4E59-AD74-0E9669EDF891}"/>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5" name="Footer Placeholder 4">
            <a:extLst>
              <a:ext uri="{FF2B5EF4-FFF2-40B4-BE49-F238E27FC236}">
                <a16:creationId xmlns:a16="http://schemas.microsoft.com/office/drawing/2014/main" id="{2C6D4113-CA64-433A-9DB2-010DEC9CF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6CB8B3-56BA-41CD-8832-532B7F898715}"/>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3694684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50AE2-EA3D-478C-B159-E03B38CEC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C3DCDC-F94E-4315-AA67-A9822DAA30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78435-6B87-4705-B93E-8AA210C055DC}"/>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5" name="Footer Placeholder 4">
            <a:extLst>
              <a:ext uri="{FF2B5EF4-FFF2-40B4-BE49-F238E27FC236}">
                <a16:creationId xmlns:a16="http://schemas.microsoft.com/office/drawing/2014/main" id="{24E4ED1F-3445-4048-8164-598F294AAA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05B109-F702-4364-89B2-DB67D7D0D886}"/>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223802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D5AC-D41E-4734-A8B6-5B66DB08C6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B3647-A451-4BB1-9506-71CADF5964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312B57-16A9-4D9B-B864-3DC8ABA69E0F}"/>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5" name="Footer Placeholder 4">
            <a:extLst>
              <a:ext uri="{FF2B5EF4-FFF2-40B4-BE49-F238E27FC236}">
                <a16:creationId xmlns:a16="http://schemas.microsoft.com/office/drawing/2014/main" id="{6CBEBD96-B1D4-49AF-BE2F-9E28D7801B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4B542B-E7BD-4A1C-902C-13B81991E9DB}"/>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2595826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AC36-6992-4F4D-B1C3-10140D4B9F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E38B9-781C-4A49-8DC3-B67CED45BC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9856E7-2A80-416E-802B-26248C811B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7A64B8-5948-4216-9C8D-E04A25EDB172}"/>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6" name="Footer Placeholder 5">
            <a:extLst>
              <a:ext uri="{FF2B5EF4-FFF2-40B4-BE49-F238E27FC236}">
                <a16:creationId xmlns:a16="http://schemas.microsoft.com/office/drawing/2014/main" id="{1690FD4B-6909-4631-8529-34930C39302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2E96A2-9D69-4BAA-8B98-828BA92A15C7}"/>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349262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65AE-BBAD-4460-9606-5E354E65FF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56A296-4232-4D22-844B-65AD57DA26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358915-11E8-4B11-93C3-D92BB154FE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0867DE-2EF0-4E92-A8EA-970A152FE1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28ACEA-99B0-4745-BF99-74013B9FD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A27013-F9CB-4CBC-B9BD-43643445A39C}"/>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8" name="Footer Placeholder 7">
            <a:extLst>
              <a:ext uri="{FF2B5EF4-FFF2-40B4-BE49-F238E27FC236}">
                <a16:creationId xmlns:a16="http://schemas.microsoft.com/office/drawing/2014/main" id="{26D6F795-A0B1-4392-B1F6-378BC4B803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5677EAD-D2BF-47D8-9656-05E204E4FE19}"/>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574619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F5D0E-A539-41E0-A24B-F01E5973C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2117C5-B283-4E06-813B-8881E3D11356}"/>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4" name="Footer Placeholder 3">
            <a:extLst>
              <a:ext uri="{FF2B5EF4-FFF2-40B4-BE49-F238E27FC236}">
                <a16:creationId xmlns:a16="http://schemas.microsoft.com/office/drawing/2014/main" id="{9D452CD4-FE1C-460A-ADC7-A98AA9DB09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893FF4-C240-4BC3-8FAA-D9C4FF72F5C7}"/>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59506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A1FD2-4BE7-4EEE-B6AC-DFB542114291}"/>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3" name="Footer Placeholder 2">
            <a:extLst>
              <a:ext uri="{FF2B5EF4-FFF2-40B4-BE49-F238E27FC236}">
                <a16:creationId xmlns:a16="http://schemas.microsoft.com/office/drawing/2014/main" id="{CEB44B71-162A-4F75-B769-7A6691E4F72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316CFB8-6403-4B0B-B26A-562AAEC517E9}"/>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2219852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F3268-3C45-45FA-97CE-64A411648F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6461BE-95DA-4C92-991B-5644396F3B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A0FFC31-8632-4141-AF35-DDBBF93D5D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73C61-ACC7-4803-9126-E5020937CDD4}"/>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6" name="Footer Placeholder 5">
            <a:extLst>
              <a:ext uri="{FF2B5EF4-FFF2-40B4-BE49-F238E27FC236}">
                <a16:creationId xmlns:a16="http://schemas.microsoft.com/office/drawing/2014/main" id="{5AA1E0F3-8F52-47C0-B555-34ECCE14A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372492-E6AD-472C-B0A9-74DF88E8BCBC}"/>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807566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81154-581C-45A9-8EDA-FC7974EF7E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0BA0F3-20F5-4F57-9751-2AACEEA5D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D2DB2F2-7E3A-4403-B194-07BD76F0C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22323-E626-4D52-AE19-EF69654C0BF2}"/>
              </a:ext>
            </a:extLst>
          </p:cNvPr>
          <p:cNvSpPr>
            <a:spLocks noGrp="1"/>
          </p:cNvSpPr>
          <p:nvPr>
            <p:ph type="dt" sz="half" idx="10"/>
          </p:nvPr>
        </p:nvSpPr>
        <p:spPr/>
        <p:txBody>
          <a:bodyPr/>
          <a:lstStyle/>
          <a:p>
            <a:fld id="{369BE36F-47ED-44A7-9881-C3C7A352A6DF}" type="datetimeFigureOut">
              <a:rPr lang="en-US" smtClean="0"/>
              <a:t>3/30/2026</a:t>
            </a:fld>
            <a:endParaRPr lang="en-US" dirty="0"/>
          </a:p>
        </p:txBody>
      </p:sp>
      <p:sp>
        <p:nvSpPr>
          <p:cNvPr id="6" name="Footer Placeholder 5">
            <a:extLst>
              <a:ext uri="{FF2B5EF4-FFF2-40B4-BE49-F238E27FC236}">
                <a16:creationId xmlns:a16="http://schemas.microsoft.com/office/drawing/2014/main" id="{07E5CC0A-7C6A-4DB3-B2AC-E97C6A4EE3B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7FFDBD-C78D-4675-8DFE-A32302D94EAC}"/>
              </a:ext>
            </a:extLst>
          </p:cNvPr>
          <p:cNvSpPr>
            <a:spLocks noGrp="1"/>
          </p:cNvSpPr>
          <p:nvPr>
            <p:ph type="sldNum" sz="quarter" idx="12"/>
          </p:nvPr>
        </p:nvSpPr>
        <p:spPr/>
        <p:txBody>
          <a:bodyPr/>
          <a:lstStyle/>
          <a:p>
            <a:fld id="{9C926AD4-09FC-4662-9EAA-7B982B32D450}" type="slidenum">
              <a:rPr lang="en-US" smtClean="0"/>
              <a:t>‹#›</a:t>
            </a:fld>
            <a:endParaRPr lang="en-US" dirty="0"/>
          </a:p>
        </p:txBody>
      </p:sp>
    </p:spTree>
    <p:extLst>
      <p:ext uri="{BB962C8B-B14F-4D97-AF65-F5344CB8AC3E}">
        <p14:creationId xmlns:p14="http://schemas.microsoft.com/office/powerpoint/2010/main" val="345733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67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180262-3787-4678-89FB-4A5B1F59F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E6E91E-A88B-41C3-9183-4E2FFBEF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60307-55A5-4C06-AFEF-673146A6EA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BE36F-47ED-44A7-9881-C3C7A352A6DF}" type="datetimeFigureOut">
              <a:rPr lang="en-US" smtClean="0"/>
              <a:t>3/30/2026</a:t>
            </a:fld>
            <a:endParaRPr lang="en-US" dirty="0"/>
          </a:p>
        </p:txBody>
      </p:sp>
      <p:sp>
        <p:nvSpPr>
          <p:cNvPr id="5" name="Footer Placeholder 4">
            <a:extLst>
              <a:ext uri="{FF2B5EF4-FFF2-40B4-BE49-F238E27FC236}">
                <a16:creationId xmlns:a16="http://schemas.microsoft.com/office/drawing/2014/main" id="{797EE7AA-FF6E-4B80-B561-830295F88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01BD20C-16FB-4B41-B73E-E335FA24E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26AD4-09FC-4662-9EAA-7B982B32D450}" type="slidenum">
              <a:rPr lang="en-US" smtClean="0"/>
              <a:t>‹#›</a:t>
            </a:fld>
            <a:endParaRPr lang="en-US" dirty="0"/>
          </a:p>
        </p:txBody>
      </p:sp>
    </p:spTree>
    <p:extLst>
      <p:ext uri="{BB962C8B-B14F-4D97-AF65-F5344CB8AC3E}">
        <p14:creationId xmlns:p14="http://schemas.microsoft.com/office/powerpoint/2010/main" val="234385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30.svg"/></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emf"/><Relationship Id="rId26" Type="http://schemas.openxmlformats.org/officeDocument/2006/relationships/image" Target="../media/image27.png"/><Relationship Id="rId3" Type="http://schemas.openxmlformats.org/officeDocument/2006/relationships/image" Target="../media/image4.svg"/><Relationship Id="rId21" Type="http://schemas.openxmlformats.org/officeDocument/2006/relationships/image" Target="../media/image22.emf"/><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5" Type="http://schemas.openxmlformats.org/officeDocument/2006/relationships/image" Target="../media/image26.png"/><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21.emf"/><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svg"/><Relationship Id="rId24" Type="http://schemas.openxmlformats.org/officeDocument/2006/relationships/image" Target="../media/image25.sv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emf"/><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emf"/><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86905A1-A8AB-455E-8DD3-534973043CC2}"/>
              </a:ext>
            </a:extLst>
          </p:cNvPr>
          <p:cNvSpPr>
            <a:spLocks noGrp="1"/>
          </p:cNvSpPr>
          <p:nvPr>
            <p:ph type="subTitle" idx="1"/>
          </p:nvPr>
        </p:nvSpPr>
        <p:spPr/>
        <p:txBody>
          <a:bodyPr/>
          <a:lstStyle/>
          <a:p>
            <a:endParaRPr lang="en-US" dirty="0"/>
          </a:p>
        </p:txBody>
      </p:sp>
      <p:pic>
        <p:nvPicPr>
          <p:cNvPr id="10" name="Picture 9">
            <a:extLst>
              <a:ext uri="{FF2B5EF4-FFF2-40B4-BE49-F238E27FC236}">
                <a16:creationId xmlns:a16="http://schemas.microsoft.com/office/drawing/2014/main" id="{474E7DEA-1A3F-40F9-B9D9-4F6E092CADD6}"/>
              </a:ext>
            </a:extLst>
          </p:cNvPr>
          <p:cNvPicPr>
            <a:picLocks noChangeAspect="1"/>
          </p:cNvPicPr>
          <p:nvPr/>
        </p:nvPicPr>
        <p:blipFill>
          <a:blip r:embed="rId2"/>
          <a:stretch>
            <a:fillRect/>
          </a:stretch>
        </p:blipFill>
        <p:spPr>
          <a:xfrm>
            <a:off x="0" y="-139148"/>
            <a:ext cx="12847154" cy="6997148"/>
          </a:xfrm>
          <a:prstGeom prst="rect">
            <a:avLst/>
          </a:prstGeom>
        </p:spPr>
      </p:pic>
    </p:spTree>
    <p:extLst>
      <p:ext uri="{BB962C8B-B14F-4D97-AF65-F5344CB8AC3E}">
        <p14:creationId xmlns:p14="http://schemas.microsoft.com/office/powerpoint/2010/main" val="3070170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8316F7-CDAF-48E9-9E1E-B20F86242443}"/>
              </a:ext>
            </a:extLst>
          </p:cNvPr>
          <p:cNvSpPr txBox="1"/>
          <p:nvPr/>
        </p:nvSpPr>
        <p:spPr>
          <a:xfrm>
            <a:off x="462171" y="382164"/>
            <a:ext cx="10373139" cy="707886"/>
          </a:xfrm>
          <a:prstGeom prst="rect">
            <a:avLst/>
          </a:prstGeom>
          <a:noFill/>
        </p:spPr>
        <p:txBody>
          <a:bodyPr wrap="square" rtlCol="0">
            <a:spAutoFit/>
          </a:bodyPr>
          <a:lstStyle/>
          <a:p>
            <a:r>
              <a:rPr lang="en-US" sz="4000" b="1" dirty="0">
                <a:ea typeface="Microsoft Sans Serif" panose="020B0604020202020204" pitchFamily="34" charset="0"/>
                <a:cs typeface="Microsoft Sans Serif" panose="020B0604020202020204" pitchFamily="34" charset="0"/>
              </a:rPr>
              <a:t>CASE FILE #3: THE MID-TRIP EMERGENCY</a:t>
            </a:r>
          </a:p>
        </p:txBody>
      </p:sp>
      <p:sp>
        <p:nvSpPr>
          <p:cNvPr id="15" name="TextBox 14">
            <a:extLst>
              <a:ext uri="{FF2B5EF4-FFF2-40B4-BE49-F238E27FC236}">
                <a16:creationId xmlns:a16="http://schemas.microsoft.com/office/drawing/2014/main" id="{AA416E54-71C9-4CB0-8B7D-7F2801DC3094}"/>
              </a:ext>
            </a:extLst>
          </p:cNvPr>
          <p:cNvSpPr txBox="1"/>
          <p:nvPr/>
        </p:nvSpPr>
        <p:spPr>
          <a:xfrm>
            <a:off x="462171" y="2477054"/>
            <a:ext cx="5457476" cy="2554545"/>
          </a:xfrm>
          <a:prstGeom prst="rect">
            <a:avLst/>
          </a:prstGeom>
          <a:noFill/>
        </p:spPr>
        <p:txBody>
          <a:bodyPr wrap="square" rtlCol="0">
            <a:spAutoFit/>
          </a:bodyPr>
          <a:lstStyle/>
          <a:p>
            <a:r>
              <a:rPr lang="en-US" sz="2000" dirty="0"/>
              <a:t>An individual had a seizure in transit. As the van pulled over, their wheelchair tipped, causing an injury. The tie-down equipment was broken and mismatched. Staff admitted to intentionally securing only the front tie-downs for convenience to avoid moving individual’s personal bag. Staff did not provide first aid and continued to the destination instead of calling 911 immediately.</a:t>
            </a:r>
          </a:p>
        </p:txBody>
      </p:sp>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96000" y="1958009"/>
            <a:ext cx="0" cy="42174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462172" y="966960"/>
            <a:ext cx="10373138" cy="492443"/>
          </a:xfrm>
          <a:prstGeom prst="rect">
            <a:avLst/>
          </a:prstGeom>
          <a:noFill/>
        </p:spPr>
        <p:txBody>
          <a:bodyPr wrap="square" rtlCol="0">
            <a:spAutoFit/>
          </a:bodyPr>
          <a:lstStyle/>
          <a:p>
            <a:r>
              <a:rPr lang="en-US" sz="2600" dirty="0"/>
              <a:t>What </a:t>
            </a:r>
            <a:r>
              <a:rPr lang="en-US" sz="2600" dirty="0">
                <a:solidFill>
                  <a:srgbClr val="F2A93B"/>
                </a:solidFill>
              </a:rPr>
              <a:t>prevention</a:t>
            </a:r>
            <a:r>
              <a:rPr lang="en-US" sz="2600" dirty="0"/>
              <a:t> opportunities can you identify?</a:t>
            </a:r>
          </a:p>
        </p:txBody>
      </p:sp>
      <p:sp>
        <p:nvSpPr>
          <p:cNvPr id="10" name="TextBox 9">
            <a:extLst>
              <a:ext uri="{FF2B5EF4-FFF2-40B4-BE49-F238E27FC236}">
                <a16:creationId xmlns:a16="http://schemas.microsoft.com/office/drawing/2014/main" id="{4BA46314-F847-4DDA-8B4B-2AA6375686DD}"/>
              </a:ext>
            </a:extLst>
          </p:cNvPr>
          <p:cNvSpPr txBox="1"/>
          <p:nvPr/>
        </p:nvSpPr>
        <p:spPr>
          <a:xfrm>
            <a:off x="462169" y="2025328"/>
            <a:ext cx="2985052" cy="461665"/>
          </a:xfrm>
          <a:prstGeom prst="rect">
            <a:avLst/>
          </a:prstGeom>
          <a:noFill/>
        </p:spPr>
        <p:txBody>
          <a:bodyPr wrap="square" rtlCol="0">
            <a:spAutoFit/>
          </a:bodyPr>
          <a:lstStyle/>
          <a:p>
            <a:r>
              <a:rPr lang="en-US" sz="2400" b="1" dirty="0"/>
              <a:t>THE SITUATION</a:t>
            </a:r>
          </a:p>
        </p:txBody>
      </p:sp>
      <p:sp>
        <p:nvSpPr>
          <p:cNvPr id="5" name="Rectangle: Rounded Corners 4">
            <a:extLst>
              <a:ext uri="{FF2B5EF4-FFF2-40B4-BE49-F238E27FC236}">
                <a16:creationId xmlns:a16="http://schemas.microsoft.com/office/drawing/2014/main" id="{2023E308-17CB-4CC6-9F84-9582D6D54B27}"/>
              </a:ext>
            </a:extLst>
          </p:cNvPr>
          <p:cNvSpPr/>
          <p:nvPr/>
        </p:nvSpPr>
        <p:spPr>
          <a:xfrm>
            <a:off x="462170" y="5261011"/>
            <a:ext cx="5457478" cy="914400"/>
          </a:xfrm>
          <a:prstGeom prst="roundRect">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bg1"/>
                </a:solidFill>
                <a:latin typeface="Arial" panose="020B0604020202020204" pitchFamily="34" charset="0"/>
                <a:cs typeface="Arial" panose="020B0604020202020204" pitchFamily="34" charset="0"/>
              </a:rPr>
              <a:t>What </a:t>
            </a:r>
            <a:r>
              <a:rPr lang="en-US" sz="1800" b="1" dirty="0">
                <a:solidFill>
                  <a:srgbClr val="F2A93B"/>
                </a:solidFill>
                <a:latin typeface="Arial" panose="020B0604020202020204" pitchFamily="34" charset="0"/>
                <a:cs typeface="Arial" panose="020B0604020202020204" pitchFamily="34" charset="0"/>
              </a:rPr>
              <a:t>prevention</a:t>
            </a:r>
            <a:r>
              <a:rPr lang="en-US" sz="1800" b="1" dirty="0">
                <a:solidFill>
                  <a:schemeClr val="bg1"/>
                </a:solidFill>
                <a:latin typeface="Arial" panose="020B0604020202020204" pitchFamily="34" charset="0"/>
                <a:cs typeface="Arial" panose="020B0604020202020204" pitchFamily="34" charset="0"/>
              </a:rPr>
              <a:t> opportunities do you see? </a:t>
            </a:r>
          </a:p>
          <a:p>
            <a:r>
              <a:rPr lang="en-US" sz="1600" dirty="0">
                <a:solidFill>
                  <a:schemeClr val="bg1"/>
                </a:solidFill>
                <a:latin typeface="Arial" panose="020B0604020202020204" pitchFamily="34" charset="0"/>
                <a:cs typeface="Arial" panose="020B0604020202020204" pitchFamily="34" charset="0"/>
              </a:rPr>
              <a:t>Use the 6 Lenses to identify what could have prevented this incident</a:t>
            </a:r>
          </a:p>
        </p:txBody>
      </p:sp>
      <p:pic>
        <p:nvPicPr>
          <p:cNvPr id="6" name="Picture 5">
            <a:extLst>
              <a:ext uri="{FF2B5EF4-FFF2-40B4-BE49-F238E27FC236}">
                <a16:creationId xmlns:a16="http://schemas.microsoft.com/office/drawing/2014/main" id="{D417ED34-74E5-40E8-85C6-41F2D858FADC}"/>
              </a:ext>
            </a:extLst>
          </p:cNvPr>
          <p:cNvPicPr>
            <a:picLocks noChangeAspect="1"/>
          </p:cNvPicPr>
          <p:nvPr/>
        </p:nvPicPr>
        <p:blipFill>
          <a:blip r:embed="rId2"/>
          <a:stretch>
            <a:fillRect/>
          </a:stretch>
        </p:blipFill>
        <p:spPr>
          <a:xfrm>
            <a:off x="6540437" y="1958009"/>
            <a:ext cx="5092942" cy="3933031"/>
          </a:xfrm>
          <a:prstGeom prst="rect">
            <a:avLst/>
          </a:prstGeom>
        </p:spPr>
      </p:pic>
    </p:spTree>
    <p:extLst>
      <p:ext uri="{BB962C8B-B14F-4D97-AF65-F5344CB8AC3E}">
        <p14:creationId xmlns:p14="http://schemas.microsoft.com/office/powerpoint/2010/main" val="3263945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815504" y="3258039"/>
            <a:ext cx="4887876" cy="400110"/>
          </a:xfrm>
          <a:prstGeom prst="rect">
            <a:avLst/>
          </a:prstGeom>
          <a:noFill/>
        </p:spPr>
        <p:txBody>
          <a:bodyPr wrap="square" rtlCol="0">
            <a:spAutoFit/>
          </a:bodyPr>
          <a:lstStyle/>
          <a:p>
            <a:r>
              <a:rPr lang="en-US" sz="2000" b="1" dirty="0">
                <a:solidFill>
                  <a:srgbClr val="1C4559"/>
                </a:solidFill>
              </a:rPr>
              <a:t>Person</a:t>
            </a:r>
            <a:r>
              <a:rPr lang="en-US" sz="2000" b="1" dirty="0"/>
              <a:t> </a:t>
            </a:r>
            <a:r>
              <a:rPr lang="en-US" sz="2000" b="1" dirty="0">
                <a:solidFill>
                  <a:srgbClr val="1C4559"/>
                </a:solidFill>
              </a:rPr>
              <a:t>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C4559"/>
                </a:solidFill>
                <a:effectLst/>
                <a:uLnTx/>
                <a:uFillTx/>
                <a:latin typeface="Calibri" panose="020F0502020204030204"/>
                <a:ea typeface="+mn-ea"/>
                <a:cs typeface="+mn-cs"/>
              </a:rPr>
              <a:t>Use the 6 Lenses of </a:t>
            </a:r>
            <a:r>
              <a:rPr kumimoji="0" lang="en-US" sz="3200" b="1" i="0" u="none" strike="noStrike" kern="1200" cap="none" spc="0" normalizeH="0" baseline="0" noProof="0" dirty="0">
                <a:ln>
                  <a:noFill/>
                </a:ln>
                <a:solidFill>
                  <a:srgbClr val="F2A93B"/>
                </a:solidFill>
                <a:effectLst/>
                <a:uLnTx/>
                <a:uFillTx/>
                <a:latin typeface="Calibri" panose="020F0502020204030204"/>
                <a:ea typeface="+mn-ea"/>
                <a:cs typeface="+mn-cs"/>
              </a:rPr>
              <a:t>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440119" y="5337477"/>
            <a:ext cx="5122036"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sz="1600" dirty="0">
                <a:solidFill>
                  <a:schemeClr val="tx1"/>
                </a:solidFill>
                <a:latin typeface="Arial Narrow" panose="020B0606020202030204" pitchFamily="34" charset="0"/>
                <a:cs typeface="Arial" panose="020B0604020202020204" pitchFamily="34" charset="0"/>
              </a:rPr>
              <a:t>How does driving behavior affect wheelchair stability?</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42571" y="1599636"/>
            <a:ext cx="5173230" cy="461665"/>
          </a:xfrm>
          <a:prstGeom prst="rect">
            <a:avLst/>
          </a:prstGeom>
          <a:noFill/>
        </p:spPr>
        <p:txBody>
          <a:bodyPr wrap="square" rtlCol="0">
            <a:spAutoFit/>
          </a:bodyPr>
          <a:lstStyle/>
          <a:p>
            <a:r>
              <a:rPr lang="en-US" sz="2000" b="1" dirty="0">
                <a:solidFill>
                  <a:srgbClr val="1C4559"/>
                </a:solidFill>
              </a:rPr>
              <a:t>Training</a:t>
            </a:r>
            <a:r>
              <a:rPr lang="en-US" sz="2400" b="1" dirty="0"/>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416763" y="2110210"/>
            <a:ext cx="5208057" cy="289310"/>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training gaps became apparent in this incident?.</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416763" y="2455368"/>
            <a:ext cx="5204140" cy="486287"/>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emergency response knowledge should all transportation staff have?</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416763" y="2888206"/>
            <a:ext cx="5145392" cy="289310"/>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What securement training do staff need?</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407632" y="3724392"/>
            <a:ext cx="5204140"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What should the individual's seizure history have told staff about securement needs?</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416393" y="4298987"/>
            <a:ext cx="5251139" cy="486287"/>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sz="1600" dirty="0">
                <a:latin typeface="Arial Narrow" panose="020B0606020202030204" pitchFamily="34" charset="0"/>
              </a:rPr>
              <a:t>Should this person's support plan have included specific transportation requirements?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1B1E04D-B651-4767-87A4-2332AB2FC19E}"/>
              </a:ext>
            </a:extLst>
          </p:cNvPr>
          <p:cNvSpPr txBox="1"/>
          <p:nvPr/>
        </p:nvSpPr>
        <p:spPr>
          <a:xfrm>
            <a:off x="6465366" y="5767831"/>
            <a:ext cx="5126424" cy="489365"/>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should a driver do immediately when a medical emergency occurs during transport?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94D951D-A0D8-464B-91E2-75F5FB3549BD}"/>
              </a:ext>
            </a:extLst>
          </p:cNvPr>
          <p:cNvSpPr txBox="1"/>
          <p:nvPr/>
        </p:nvSpPr>
        <p:spPr>
          <a:xfrm>
            <a:off x="318644" y="103833"/>
            <a:ext cx="1157578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What </a:t>
            </a:r>
            <a:r>
              <a:rPr kumimoji="0" lang="en-US" sz="3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do you see?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Case File #3 Your Analysis</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50942" y="1707319"/>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14817" y="1889001"/>
            <a:ext cx="5490402"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What  was the condition of the tie-down system? </a:t>
            </a:r>
          </a:p>
        </p:txBody>
      </p:sp>
      <p:sp>
        <p:nvSpPr>
          <p:cNvPr id="43" name="TextBox 42">
            <a:extLst>
              <a:ext uri="{FF2B5EF4-FFF2-40B4-BE49-F238E27FC236}">
                <a16:creationId xmlns:a16="http://schemas.microsoft.com/office/drawing/2014/main" id="{1BF956FD-390E-47D2-91C6-5DB207AD82EB}"/>
              </a:ext>
            </a:extLst>
          </p:cNvPr>
          <p:cNvSpPr txBox="1"/>
          <p:nvPr/>
        </p:nvSpPr>
        <p:spPr>
          <a:xfrm>
            <a:off x="414817" y="2209063"/>
            <a:ext cx="5704229"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What equipment standards should exist for compatibility?</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428967" y="4851466"/>
            <a:ext cx="258183" cy="365760"/>
          </a:xfrm>
          <a:prstGeom prst="rect">
            <a:avLst/>
          </a:prstGeom>
        </p:spPr>
      </p:pic>
      <p:sp>
        <p:nvSpPr>
          <p:cNvPr id="55" name="TextBox 54">
            <a:extLst>
              <a:ext uri="{FF2B5EF4-FFF2-40B4-BE49-F238E27FC236}">
                <a16:creationId xmlns:a16="http://schemas.microsoft.com/office/drawing/2014/main" id="{50F921BB-D915-49BB-ACA7-1A2A8CD9B7AF}"/>
              </a:ext>
            </a:extLst>
          </p:cNvPr>
          <p:cNvSpPr txBox="1"/>
          <p:nvPr/>
        </p:nvSpPr>
        <p:spPr>
          <a:xfrm>
            <a:off x="416991" y="2528531"/>
            <a:ext cx="5628124"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What emergency medical supplies should be in every vehicle?</a:t>
            </a:r>
          </a:p>
        </p:txBody>
      </p:sp>
      <p:sp>
        <p:nvSpPr>
          <p:cNvPr id="57" name="TextBox 56">
            <a:extLst>
              <a:ext uri="{FF2B5EF4-FFF2-40B4-BE49-F238E27FC236}">
                <a16:creationId xmlns:a16="http://schemas.microsoft.com/office/drawing/2014/main" id="{7E6157C9-8667-41F1-9A30-26D7E17034D1}"/>
              </a:ext>
            </a:extLst>
          </p:cNvPr>
          <p:cNvSpPr txBox="1"/>
          <p:nvPr/>
        </p:nvSpPr>
        <p:spPr>
          <a:xfrm>
            <a:off x="414818" y="3658424"/>
            <a:ext cx="5557782"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What should staff do when obstacles (like personal bags) interfere with safety procedures?</a:t>
            </a:r>
          </a:p>
        </p:txBody>
      </p:sp>
      <p:sp>
        <p:nvSpPr>
          <p:cNvPr id="58" name="TextBox 57">
            <a:extLst>
              <a:ext uri="{FF2B5EF4-FFF2-40B4-BE49-F238E27FC236}">
                <a16:creationId xmlns:a16="http://schemas.microsoft.com/office/drawing/2014/main" id="{F5833730-92BC-4F7C-93E5-5722F6E9031B}"/>
              </a:ext>
            </a:extLst>
          </p:cNvPr>
          <p:cNvSpPr txBox="1"/>
          <p:nvPr/>
        </p:nvSpPr>
        <p:spPr>
          <a:xfrm>
            <a:off x="394319" y="4578241"/>
            <a:ext cx="5448366" cy="289310"/>
          </a:xfrm>
          <a:prstGeom prst="rect">
            <a:avLst/>
          </a:prstGeom>
          <a:noFill/>
        </p:spPr>
        <p:txBody>
          <a:bodyPr wrap="square" rtlCol="0">
            <a:spAutoFit/>
          </a:bodyPr>
          <a:lstStyle/>
          <a:p>
            <a:pPr marL="171450" indent="-171450">
              <a:lnSpc>
                <a:spcPct val="80000"/>
              </a:lnSpc>
              <a:buSzPct val="125000"/>
              <a:buFont typeface="Arial" panose="020B0604020202020204" pitchFamily="34" charset="0"/>
              <a:buChar char="•"/>
            </a:pPr>
            <a:r>
              <a:rPr lang="en-US" sz="1600" dirty="0">
                <a:latin typeface="Arial Narrow" panose="020B0606020202030204" pitchFamily="34" charset="0"/>
              </a:rPr>
              <a:t>What first aid response was needed for the injury?</a:t>
            </a:r>
          </a:p>
        </p:txBody>
      </p:sp>
      <p:sp>
        <p:nvSpPr>
          <p:cNvPr id="59" name="TextBox 58">
            <a:extLst>
              <a:ext uri="{FF2B5EF4-FFF2-40B4-BE49-F238E27FC236}">
                <a16:creationId xmlns:a16="http://schemas.microsoft.com/office/drawing/2014/main" id="{E6BB25CF-1ED9-4B92-A911-9A659BACBD15}"/>
              </a:ext>
            </a:extLst>
          </p:cNvPr>
          <p:cNvSpPr txBox="1"/>
          <p:nvPr/>
        </p:nvSpPr>
        <p:spPr>
          <a:xfrm>
            <a:off x="403320" y="5767831"/>
            <a:ext cx="5743224"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What inspection schedules should be in place?</a:t>
            </a:r>
          </a:p>
        </p:txBody>
      </p:sp>
      <p:sp>
        <p:nvSpPr>
          <p:cNvPr id="60" name="TextBox 59">
            <a:extLst>
              <a:ext uri="{FF2B5EF4-FFF2-40B4-BE49-F238E27FC236}">
                <a16:creationId xmlns:a16="http://schemas.microsoft.com/office/drawing/2014/main" id="{75086E68-F044-4BCE-93CF-2DE2247BEAD9}"/>
              </a:ext>
            </a:extLst>
          </p:cNvPr>
          <p:cNvSpPr txBox="1"/>
          <p:nvPr/>
        </p:nvSpPr>
        <p:spPr>
          <a:xfrm>
            <a:off x="396738" y="5251686"/>
            <a:ext cx="5730499" cy="489365"/>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What processes are in place to take broken equipment out of active service?</a:t>
            </a:r>
            <a:endParaRPr lang="en-US" sz="1600"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16393" y="3288928"/>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64140" y="1606002"/>
            <a:ext cx="274320" cy="293022"/>
          </a:xfrm>
          <a:prstGeom prst="rect">
            <a:avLst/>
          </a:prstGeom>
        </p:spPr>
      </p:pic>
      <p:sp>
        <p:nvSpPr>
          <p:cNvPr id="17" name="TextBox 16">
            <a:extLst>
              <a:ext uri="{FF2B5EF4-FFF2-40B4-BE49-F238E27FC236}">
                <a16:creationId xmlns:a16="http://schemas.microsoft.com/office/drawing/2014/main" id="{7786BE28-4CE3-44B0-AC38-FDDB54A5C465}"/>
              </a:ext>
            </a:extLst>
          </p:cNvPr>
          <p:cNvSpPr txBox="1"/>
          <p:nvPr/>
        </p:nvSpPr>
        <p:spPr>
          <a:xfrm>
            <a:off x="394319" y="6122401"/>
            <a:ext cx="5448538" cy="289310"/>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What verification systems could ensure drivers are qualified?</a:t>
            </a:r>
          </a:p>
        </p:txBody>
      </p:sp>
      <p:sp>
        <p:nvSpPr>
          <p:cNvPr id="20" name="TextBox 19">
            <a:extLst>
              <a:ext uri="{FF2B5EF4-FFF2-40B4-BE49-F238E27FC236}">
                <a16:creationId xmlns:a16="http://schemas.microsoft.com/office/drawing/2014/main" id="{3DB54AF8-067C-45A8-9B40-B62D03CE69F7}"/>
              </a:ext>
            </a:extLst>
          </p:cNvPr>
          <p:cNvSpPr txBox="1"/>
          <p:nvPr/>
        </p:nvSpPr>
        <p:spPr>
          <a:xfrm>
            <a:off x="403320" y="4108630"/>
            <a:ext cx="5670622"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What is the protocol when someone experiences a medical emergency in transit?</a:t>
            </a:r>
          </a:p>
        </p:txBody>
      </p:sp>
      <p:sp>
        <p:nvSpPr>
          <p:cNvPr id="24" name="TextBox 23">
            <a:extLst>
              <a:ext uri="{FF2B5EF4-FFF2-40B4-BE49-F238E27FC236}">
                <a16:creationId xmlns:a16="http://schemas.microsoft.com/office/drawing/2014/main" id="{4D4849E8-4469-4621-8A2A-3AF30F035E22}"/>
              </a:ext>
            </a:extLst>
          </p:cNvPr>
          <p:cNvSpPr txBox="1"/>
          <p:nvPr/>
        </p:nvSpPr>
        <p:spPr>
          <a:xfrm>
            <a:off x="416991" y="3336621"/>
            <a:ext cx="5628124" cy="289310"/>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What are the requirements for wheelchair securement? </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26567" y="2904546"/>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823353" y="5028769"/>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461905" y="5012679"/>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820166" y="4822936"/>
            <a:ext cx="3341201" cy="461665"/>
          </a:xfrm>
          <a:prstGeom prst="rect">
            <a:avLst/>
          </a:prstGeom>
          <a:noFill/>
        </p:spPr>
        <p:txBody>
          <a:bodyPr wrap="square" rtlCol="0">
            <a:spAutoFit/>
          </a:bodyPr>
          <a:lstStyle/>
          <a:p>
            <a:r>
              <a:rPr lang="en-US" sz="2000" b="1" dirty="0">
                <a:solidFill>
                  <a:srgbClr val="1C4559"/>
                </a:solidFill>
              </a:rPr>
              <a:t>Administrative</a:t>
            </a:r>
            <a:r>
              <a:rPr lang="en-US" sz="2000" b="1" dirty="0"/>
              <a:t> </a:t>
            </a:r>
            <a:r>
              <a:rPr lang="en-US" sz="2000" b="1" dirty="0">
                <a:solidFill>
                  <a:srgbClr val="1C4559"/>
                </a:solidFill>
              </a:rPr>
              <a:t>Oversight</a:t>
            </a:r>
            <a:r>
              <a:rPr lang="en-US" sz="2400" b="1" dirty="0"/>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805952" y="1532079"/>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820166" y="2884661"/>
            <a:ext cx="1380891" cy="400110"/>
          </a:xfrm>
          <a:prstGeom prst="rect">
            <a:avLst/>
          </a:prstGeom>
          <a:noFill/>
        </p:spPr>
        <p:txBody>
          <a:bodyPr wrap="none" rtlCol="0">
            <a:spAutoFit/>
          </a:bodyPr>
          <a:lstStyle/>
          <a:p>
            <a:r>
              <a:rPr lang="en-US" sz="2000" b="1" dirty="0">
                <a:solidFill>
                  <a:srgbClr val="1C4559"/>
                </a:solidFill>
              </a:rPr>
              <a:t>Procedures</a:t>
            </a:r>
          </a:p>
        </p:txBody>
      </p:sp>
    </p:spTree>
    <p:extLst>
      <p:ext uri="{BB962C8B-B14F-4D97-AF65-F5344CB8AC3E}">
        <p14:creationId xmlns:p14="http://schemas.microsoft.com/office/powerpoint/2010/main" val="792664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854158" y="3462640"/>
            <a:ext cx="4887876" cy="400110"/>
          </a:xfrm>
          <a:prstGeom prst="rect">
            <a:avLst/>
          </a:prstGeom>
          <a:noFill/>
        </p:spPr>
        <p:txBody>
          <a:bodyPr wrap="square" rtlCol="0">
            <a:spAutoFit/>
          </a:bodyPr>
          <a:lstStyle/>
          <a:p>
            <a:r>
              <a:rPr lang="en-US" sz="2000" b="1" dirty="0">
                <a:solidFill>
                  <a:srgbClr val="1C4559"/>
                </a:solidFill>
              </a:rPr>
              <a:t>Person</a:t>
            </a:r>
            <a:r>
              <a:rPr lang="en-US" sz="2000" b="1" dirty="0"/>
              <a:t> </a:t>
            </a:r>
            <a:r>
              <a:rPr lang="en-US" sz="2000" b="1" dirty="0">
                <a:solidFill>
                  <a:srgbClr val="1C4559"/>
                </a:solidFill>
              </a:rPr>
              <a:t>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6 Lenses of </a:t>
            </a:r>
            <a:r>
              <a:rPr lang="en-US" sz="3200" b="1" dirty="0">
                <a:solidFill>
                  <a:srgbClr val="F2A93B"/>
                </a:solidFill>
              </a:rPr>
              <a:t>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429324" y="4944792"/>
            <a:ext cx="5448351"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sz="1600" dirty="0">
                <a:solidFill>
                  <a:schemeClr val="tx1"/>
                </a:solidFill>
                <a:latin typeface="Arial Narrow" panose="020B0606020202030204" pitchFamily="34" charset="0"/>
                <a:cs typeface="Arial" panose="020B0604020202020204" pitchFamily="34" charset="0"/>
              </a:rPr>
              <a:t>Knowing how to stop safely during medical emergencies is important</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24831" y="1521774"/>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429323" y="2080648"/>
            <a:ext cx="5208057" cy="486287"/>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All four tie-downs are needed for safe wheelchair securement on every trip</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429323" y="2629050"/>
            <a:ext cx="5448351" cy="289310"/>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First aid skills are important when injuries happen during transport</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429323" y="2973122"/>
            <a:ext cx="5612710"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Training on how to handle obstacles (like personal items) while keeping safety steps in place</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429324" y="3874478"/>
            <a:ext cx="5448350" cy="486287"/>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sz="1600" dirty="0">
                <a:latin typeface="Arial Narrow" panose="020B0606020202030204" pitchFamily="34" charset="0"/>
              </a:rPr>
              <a:t>Creating a transportation plan for people with medical conditions adds extra safety</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1B1E04D-B651-4767-87A4-2332AB2FC19E}"/>
              </a:ext>
            </a:extLst>
          </p:cNvPr>
          <p:cNvSpPr txBox="1"/>
          <p:nvPr/>
        </p:nvSpPr>
        <p:spPr>
          <a:xfrm>
            <a:off x="6429324" y="5398578"/>
            <a:ext cx="5126424" cy="489365"/>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you drive during an emergency affects whether wheelchairs stay stable</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94D951D-A0D8-464B-91E2-75F5FB3549BD}"/>
              </a:ext>
            </a:extLst>
          </p:cNvPr>
          <p:cNvSpPr txBox="1"/>
          <p:nvPr/>
        </p:nvSpPr>
        <p:spPr>
          <a:xfrm>
            <a:off x="301891" y="122798"/>
            <a:ext cx="1157578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Identified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Case File #3 Compare your analysis </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61207" y="162287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05369" y="1953973"/>
            <a:ext cx="5628123"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Broken tie-down equipment should be taken out of service right away</a:t>
            </a:r>
          </a:p>
        </p:txBody>
      </p:sp>
      <p:sp>
        <p:nvSpPr>
          <p:cNvPr id="43" name="TextBox 42">
            <a:extLst>
              <a:ext uri="{FF2B5EF4-FFF2-40B4-BE49-F238E27FC236}">
                <a16:creationId xmlns:a16="http://schemas.microsoft.com/office/drawing/2014/main" id="{1BF956FD-390E-47D2-91C6-5DB207AD82EB}"/>
              </a:ext>
            </a:extLst>
          </p:cNvPr>
          <p:cNvSpPr txBox="1"/>
          <p:nvPr/>
        </p:nvSpPr>
        <p:spPr>
          <a:xfrm>
            <a:off x="405369" y="2209341"/>
            <a:ext cx="5652814"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Using tie-down parts that match (from the same manufacturer) keeps the system working properly</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472208" y="4677460"/>
            <a:ext cx="258183" cy="365760"/>
          </a:xfrm>
          <a:prstGeom prst="rect">
            <a:avLst/>
          </a:prstGeom>
        </p:spPr>
      </p:pic>
      <p:sp>
        <p:nvSpPr>
          <p:cNvPr id="55" name="TextBox 54">
            <a:extLst>
              <a:ext uri="{FF2B5EF4-FFF2-40B4-BE49-F238E27FC236}">
                <a16:creationId xmlns:a16="http://schemas.microsoft.com/office/drawing/2014/main" id="{50F921BB-D915-49BB-ACA7-1A2A8CD9B7AF}"/>
              </a:ext>
            </a:extLst>
          </p:cNvPr>
          <p:cNvSpPr txBox="1"/>
          <p:nvPr/>
        </p:nvSpPr>
        <p:spPr>
          <a:xfrm>
            <a:off x="397473" y="2687307"/>
            <a:ext cx="5682715"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Having first aid kits that are easy to reach and fully stocked supports emergency response</a:t>
            </a:r>
          </a:p>
        </p:txBody>
      </p:sp>
      <p:sp>
        <p:nvSpPr>
          <p:cNvPr id="58" name="TextBox 57">
            <a:extLst>
              <a:ext uri="{FF2B5EF4-FFF2-40B4-BE49-F238E27FC236}">
                <a16:creationId xmlns:a16="http://schemas.microsoft.com/office/drawing/2014/main" id="{F5833730-92BC-4F7C-93E5-5722F6E9031B}"/>
              </a:ext>
            </a:extLst>
          </p:cNvPr>
          <p:cNvSpPr txBox="1"/>
          <p:nvPr/>
        </p:nvSpPr>
        <p:spPr>
          <a:xfrm>
            <a:off x="417074" y="4195642"/>
            <a:ext cx="5718647" cy="486287"/>
          </a:xfrm>
          <a:prstGeom prst="rect">
            <a:avLst/>
          </a:prstGeom>
          <a:noFill/>
        </p:spPr>
        <p:txBody>
          <a:bodyPr wrap="square" rtlCol="0">
            <a:spAutoFit/>
          </a:bodyPr>
          <a:lstStyle/>
          <a:p>
            <a:pPr marL="171450" indent="-171450">
              <a:lnSpc>
                <a:spcPct val="80000"/>
              </a:lnSpc>
              <a:buSzPct val="125000"/>
              <a:buFont typeface="Arial" panose="020B0604020202020204" pitchFamily="34" charset="0"/>
              <a:buChar char="•"/>
            </a:pPr>
            <a:r>
              <a:rPr lang="en-US" sz="1600" dirty="0">
                <a:latin typeface="Arial Narrow" panose="020B0606020202030204" pitchFamily="34" charset="0"/>
              </a:rPr>
              <a:t>Medical emergencies mean stopping at the nearest appropriate place for help</a:t>
            </a:r>
          </a:p>
        </p:txBody>
      </p:sp>
      <p:sp>
        <p:nvSpPr>
          <p:cNvPr id="59" name="TextBox 58">
            <a:extLst>
              <a:ext uri="{FF2B5EF4-FFF2-40B4-BE49-F238E27FC236}">
                <a16:creationId xmlns:a16="http://schemas.microsoft.com/office/drawing/2014/main" id="{E6BB25CF-1ED9-4B92-A911-9A659BACBD15}"/>
              </a:ext>
            </a:extLst>
          </p:cNvPr>
          <p:cNvSpPr txBox="1"/>
          <p:nvPr/>
        </p:nvSpPr>
        <p:spPr>
          <a:xfrm>
            <a:off x="429645" y="5588954"/>
            <a:ext cx="5652397"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Daily pre-trip vehicle safety inspections can catch equipment problems</a:t>
            </a:r>
          </a:p>
        </p:txBody>
      </p:sp>
      <p:sp>
        <p:nvSpPr>
          <p:cNvPr id="60" name="TextBox 59">
            <a:extLst>
              <a:ext uri="{FF2B5EF4-FFF2-40B4-BE49-F238E27FC236}">
                <a16:creationId xmlns:a16="http://schemas.microsoft.com/office/drawing/2014/main" id="{75086E68-F044-4BCE-93CF-2DE2247BEAD9}"/>
              </a:ext>
            </a:extLst>
          </p:cNvPr>
          <p:cNvSpPr txBox="1"/>
          <p:nvPr/>
        </p:nvSpPr>
        <p:spPr>
          <a:xfrm>
            <a:off x="429645" y="5111604"/>
            <a:ext cx="5670092" cy="489365"/>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Having equipment inspection systems keeps broken or mismatched tie-downs out of use</a:t>
            </a:r>
            <a:endParaRPr lang="en-US" sz="1600"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91687" y="3530070"/>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64140" y="1606002"/>
            <a:ext cx="274320" cy="293022"/>
          </a:xfrm>
          <a:prstGeom prst="rect">
            <a:avLst/>
          </a:prstGeom>
        </p:spPr>
      </p:pic>
      <p:sp>
        <p:nvSpPr>
          <p:cNvPr id="20" name="TextBox 19">
            <a:extLst>
              <a:ext uri="{FF2B5EF4-FFF2-40B4-BE49-F238E27FC236}">
                <a16:creationId xmlns:a16="http://schemas.microsoft.com/office/drawing/2014/main" id="{3DB54AF8-067C-45A8-9B40-B62D03CE69F7}"/>
              </a:ext>
            </a:extLst>
          </p:cNvPr>
          <p:cNvSpPr txBox="1"/>
          <p:nvPr/>
        </p:nvSpPr>
        <p:spPr>
          <a:xfrm>
            <a:off x="419161" y="3786279"/>
            <a:ext cx="5670622"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Emergency medical guidelines help staff know when to call 911 (like for seizures during transport)</a:t>
            </a:r>
          </a:p>
        </p:txBody>
      </p:sp>
      <p:sp>
        <p:nvSpPr>
          <p:cNvPr id="24" name="TextBox 23">
            <a:extLst>
              <a:ext uri="{FF2B5EF4-FFF2-40B4-BE49-F238E27FC236}">
                <a16:creationId xmlns:a16="http://schemas.microsoft.com/office/drawing/2014/main" id="{4D4849E8-4469-4621-8A2A-3AF30F035E22}"/>
              </a:ext>
            </a:extLst>
          </p:cNvPr>
          <p:cNvSpPr txBox="1"/>
          <p:nvPr/>
        </p:nvSpPr>
        <p:spPr>
          <a:xfrm>
            <a:off x="439507" y="3522459"/>
            <a:ext cx="5707379" cy="289310"/>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All four tie-downs are needed for safe wheelchair securement every trip</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397473" y="3177493"/>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854158" y="4500193"/>
            <a:ext cx="1808241" cy="400110"/>
          </a:xfrm>
          <a:prstGeom prst="rect">
            <a:avLst/>
          </a:prstGeom>
          <a:noFill/>
        </p:spPr>
        <p:txBody>
          <a:bodyPr wrap="square" rtlCol="0">
            <a:spAutoFit/>
          </a:bodyPr>
          <a:lstStyle/>
          <a:p>
            <a:r>
              <a:rPr lang="en-US" sz="2000" b="1" dirty="0">
                <a:solidFill>
                  <a:srgbClr val="1C4559"/>
                </a:solidFill>
              </a:rPr>
              <a:t>Driving</a:t>
            </a:r>
            <a:r>
              <a:rPr lang="en-US" sz="2000" b="1" dirty="0"/>
              <a:t> </a:t>
            </a:r>
            <a:r>
              <a:rPr lang="en-US" sz="2000" b="1" dirty="0">
                <a:solidFill>
                  <a:srgbClr val="1C4559"/>
                </a:solidFill>
              </a:rPr>
              <a:t>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500559" y="4516222"/>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794526" y="4629508"/>
            <a:ext cx="3341201" cy="461665"/>
          </a:xfrm>
          <a:prstGeom prst="rect">
            <a:avLst/>
          </a:prstGeom>
          <a:noFill/>
        </p:spPr>
        <p:txBody>
          <a:bodyPr wrap="square" rtlCol="0">
            <a:spAutoFit/>
          </a:bodyPr>
          <a:lstStyle/>
          <a:p>
            <a:r>
              <a:rPr lang="en-US" sz="2000" b="1" dirty="0">
                <a:solidFill>
                  <a:srgbClr val="1C4559"/>
                </a:solidFill>
              </a:rPr>
              <a:t>Administrative</a:t>
            </a:r>
            <a:r>
              <a:rPr lang="en-US" sz="2000" b="1" dirty="0"/>
              <a:t> </a:t>
            </a:r>
            <a:r>
              <a:rPr lang="en-US" sz="2000" b="1" dirty="0">
                <a:solidFill>
                  <a:srgbClr val="1C4559"/>
                </a:solidFill>
              </a:rPr>
              <a:t>Oversight</a:t>
            </a:r>
            <a:r>
              <a:rPr lang="en-US" sz="2400" b="1" dirty="0">
                <a:solidFill>
                  <a:srgbClr val="1C4559"/>
                </a:solidFill>
              </a:rPr>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766090" y="1504497"/>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807562" y="3142303"/>
            <a:ext cx="1380891" cy="400110"/>
          </a:xfrm>
          <a:prstGeom prst="rect">
            <a:avLst/>
          </a:prstGeom>
          <a:noFill/>
        </p:spPr>
        <p:txBody>
          <a:bodyPr wrap="none" rtlCol="0">
            <a:spAutoFit/>
          </a:bodyPr>
          <a:lstStyle/>
          <a:p>
            <a:r>
              <a:rPr lang="en-US" sz="2000" b="1" dirty="0">
                <a:solidFill>
                  <a:srgbClr val="1C4559"/>
                </a:solidFill>
              </a:rPr>
              <a:t>Procedures</a:t>
            </a:r>
          </a:p>
        </p:txBody>
      </p:sp>
      <p:sp>
        <p:nvSpPr>
          <p:cNvPr id="11" name="TextBox 10">
            <a:extLst>
              <a:ext uri="{FF2B5EF4-FFF2-40B4-BE49-F238E27FC236}">
                <a16:creationId xmlns:a16="http://schemas.microsoft.com/office/drawing/2014/main" id="{79B36485-3F5C-4035-9C73-CE3AD812D8B1}"/>
              </a:ext>
            </a:extLst>
          </p:cNvPr>
          <p:cNvSpPr txBox="1"/>
          <p:nvPr/>
        </p:nvSpPr>
        <p:spPr>
          <a:xfrm>
            <a:off x="417074" y="5866249"/>
            <a:ext cx="5530760" cy="486287"/>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sz="1600" dirty="0">
                <a:latin typeface="Arial Narrow" panose="020B0606020202030204" pitchFamily="34" charset="0"/>
              </a:rPr>
              <a:t>Clear systems for who is responsible help make sure protocols are followed</a:t>
            </a:r>
          </a:p>
        </p:txBody>
      </p:sp>
    </p:spTree>
    <p:extLst>
      <p:ext uri="{BB962C8B-B14F-4D97-AF65-F5344CB8AC3E}">
        <p14:creationId xmlns:p14="http://schemas.microsoft.com/office/powerpoint/2010/main" val="37729723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8316F7-CDAF-48E9-9E1E-B20F86242443}"/>
              </a:ext>
            </a:extLst>
          </p:cNvPr>
          <p:cNvSpPr txBox="1"/>
          <p:nvPr/>
        </p:nvSpPr>
        <p:spPr>
          <a:xfrm>
            <a:off x="462171" y="382164"/>
            <a:ext cx="10373139" cy="707886"/>
          </a:xfrm>
          <a:prstGeom prst="rect">
            <a:avLst/>
          </a:prstGeom>
          <a:noFill/>
        </p:spPr>
        <p:txBody>
          <a:bodyPr wrap="square" rtlCol="0">
            <a:spAutoFit/>
          </a:bodyPr>
          <a:lstStyle/>
          <a:p>
            <a:r>
              <a:rPr lang="en-US" sz="4000" b="1" dirty="0">
                <a:ea typeface="Microsoft Sans Serif" panose="020B0604020202020204" pitchFamily="34" charset="0"/>
                <a:cs typeface="Microsoft Sans Serif" panose="020B0604020202020204" pitchFamily="34" charset="0"/>
              </a:rPr>
              <a:t>CASE FILE #4: THE HOT VAN</a:t>
            </a:r>
          </a:p>
        </p:txBody>
      </p:sp>
      <p:sp>
        <p:nvSpPr>
          <p:cNvPr id="15" name="TextBox 14">
            <a:extLst>
              <a:ext uri="{FF2B5EF4-FFF2-40B4-BE49-F238E27FC236}">
                <a16:creationId xmlns:a16="http://schemas.microsoft.com/office/drawing/2014/main" id="{AA416E54-71C9-4CB0-8B7D-7F2801DC3094}"/>
              </a:ext>
            </a:extLst>
          </p:cNvPr>
          <p:cNvSpPr txBox="1"/>
          <p:nvPr/>
        </p:nvSpPr>
        <p:spPr>
          <a:xfrm>
            <a:off x="462171" y="2477054"/>
            <a:ext cx="5457476" cy="2246769"/>
          </a:xfrm>
          <a:prstGeom prst="rect">
            <a:avLst/>
          </a:prstGeom>
          <a:noFill/>
        </p:spPr>
        <p:txBody>
          <a:bodyPr wrap="square" rtlCol="0">
            <a:spAutoFit/>
          </a:bodyPr>
          <a:lstStyle/>
          <a:p>
            <a:r>
              <a:rPr lang="en-US" sz="2000" dirty="0"/>
              <a:t>On a 100-degree day, individuals were loaded onto a van before the driver arrived. The van was not climate-controlled. One individual, known to be at high risk for heat-related complications due to psychotropic medications, became distressed while waiting on the hot van with staff standing outside the vehicle</a:t>
            </a:r>
          </a:p>
        </p:txBody>
      </p:sp>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96000" y="1958009"/>
            <a:ext cx="0" cy="42174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462172" y="966960"/>
            <a:ext cx="10373138" cy="492443"/>
          </a:xfrm>
          <a:prstGeom prst="rect">
            <a:avLst/>
          </a:prstGeom>
          <a:noFill/>
        </p:spPr>
        <p:txBody>
          <a:bodyPr wrap="square" rtlCol="0">
            <a:spAutoFit/>
          </a:bodyPr>
          <a:lstStyle/>
          <a:p>
            <a:r>
              <a:rPr lang="en-US" sz="2600" dirty="0"/>
              <a:t>What </a:t>
            </a:r>
            <a:r>
              <a:rPr lang="en-US" sz="2600" dirty="0">
                <a:solidFill>
                  <a:srgbClr val="F2A93B"/>
                </a:solidFill>
              </a:rPr>
              <a:t>prevention</a:t>
            </a:r>
            <a:r>
              <a:rPr lang="en-US" sz="2600" dirty="0"/>
              <a:t> opportunities can you identify?</a:t>
            </a:r>
          </a:p>
        </p:txBody>
      </p:sp>
      <p:sp>
        <p:nvSpPr>
          <p:cNvPr id="10" name="TextBox 9">
            <a:extLst>
              <a:ext uri="{FF2B5EF4-FFF2-40B4-BE49-F238E27FC236}">
                <a16:creationId xmlns:a16="http://schemas.microsoft.com/office/drawing/2014/main" id="{4BA46314-F847-4DDA-8B4B-2AA6375686DD}"/>
              </a:ext>
            </a:extLst>
          </p:cNvPr>
          <p:cNvSpPr txBox="1"/>
          <p:nvPr/>
        </p:nvSpPr>
        <p:spPr>
          <a:xfrm>
            <a:off x="462169" y="2025328"/>
            <a:ext cx="2985052" cy="461665"/>
          </a:xfrm>
          <a:prstGeom prst="rect">
            <a:avLst/>
          </a:prstGeom>
          <a:noFill/>
        </p:spPr>
        <p:txBody>
          <a:bodyPr wrap="square" rtlCol="0">
            <a:spAutoFit/>
          </a:bodyPr>
          <a:lstStyle/>
          <a:p>
            <a:r>
              <a:rPr lang="en-US" sz="2400" b="1" dirty="0"/>
              <a:t>THE SITUATION</a:t>
            </a:r>
          </a:p>
        </p:txBody>
      </p:sp>
      <p:sp>
        <p:nvSpPr>
          <p:cNvPr id="5" name="Rectangle: Rounded Corners 4">
            <a:extLst>
              <a:ext uri="{FF2B5EF4-FFF2-40B4-BE49-F238E27FC236}">
                <a16:creationId xmlns:a16="http://schemas.microsoft.com/office/drawing/2014/main" id="{2023E308-17CB-4CC6-9F84-9582D6D54B27}"/>
              </a:ext>
            </a:extLst>
          </p:cNvPr>
          <p:cNvSpPr/>
          <p:nvPr/>
        </p:nvSpPr>
        <p:spPr>
          <a:xfrm>
            <a:off x="452260" y="5179875"/>
            <a:ext cx="5457478" cy="914400"/>
          </a:xfrm>
          <a:prstGeom prst="roundRect">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t>
            </a:r>
            <a:r>
              <a:rPr kumimoji="0" lang="en-US" sz="1800" b="1" i="0" u="none" strike="noStrike" kern="1200" cap="none" spc="0" normalizeH="0" baseline="0" noProof="0" dirty="0">
                <a:ln>
                  <a:noFill/>
                </a:ln>
                <a:solidFill>
                  <a:srgbClr val="F2A93B"/>
                </a:solidFill>
                <a:effectLst/>
                <a:uLnTx/>
                <a:uFillTx/>
                <a:latin typeface="Arial" panose="020B0604020202020204" pitchFamily="34" charset="0"/>
                <a:ea typeface="+mn-ea"/>
                <a:cs typeface="Arial" panose="020B0604020202020204" pitchFamily="34" charset="0"/>
              </a:rPr>
              <a:t>prevention</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opportunities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the 6 Lenses to identify what could have prevented this incident</a:t>
            </a:r>
          </a:p>
        </p:txBody>
      </p:sp>
      <p:pic>
        <p:nvPicPr>
          <p:cNvPr id="3" name="Picture 2">
            <a:extLst>
              <a:ext uri="{FF2B5EF4-FFF2-40B4-BE49-F238E27FC236}">
                <a16:creationId xmlns:a16="http://schemas.microsoft.com/office/drawing/2014/main" id="{CE20AC50-CA29-4CF8-8CA0-BD8997878AF0}"/>
              </a:ext>
            </a:extLst>
          </p:cNvPr>
          <p:cNvPicPr>
            <a:picLocks noChangeAspect="1"/>
          </p:cNvPicPr>
          <p:nvPr/>
        </p:nvPicPr>
        <p:blipFill>
          <a:blip r:embed="rId2"/>
          <a:stretch>
            <a:fillRect/>
          </a:stretch>
        </p:blipFill>
        <p:spPr>
          <a:xfrm>
            <a:off x="6468525" y="1857370"/>
            <a:ext cx="5259868" cy="4318041"/>
          </a:xfrm>
          <a:prstGeom prst="rect">
            <a:avLst/>
          </a:prstGeom>
        </p:spPr>
      </p:pic>
    </p:spTree>
    <p:extLst>
      <p:ext uri="{BB962C8B-B14F-4D97-AF65-F5344CB8AC3E}">
        <p14:creationId xmlns:p14="http://schemas.microsoft.com/office/powerpoint/2010/main" val="4112530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788414" y="3048858"/>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Use the 6 Lenses of </a:t>
            </a:r>
            <a:r>
              <a:rPr lang="en-US" sz="3200" b="1" dirty="0">
                <a:solidFill>
                  <a:srgbClr val="F2A93B"/>
                </a:solidFill>
              </a:rPr>
              <a:t>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299379" y="5178440"/>
            <a:ext cx="5709885"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dirty="0">
                <a:solidFill>
                  <a:schemeClr val="tx1"/>
                </a:solidFill>
                <a:latin typeface="Arial Narrow" panose="020B0606020202030204" pitchFamily="34" charset="0"/>
                <a:cs typeface="Arial" panose="020B0604020202020204" pitchFamily="34" charset="0"/>
              </a:rPr>
              <a:t>What is the driver's role in vehicle preparation before boarding?</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60110" y="1540108"/>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305324" y="2033828"/>
            <a:ext cx="5682044" cy="313932"/>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rPr>
              <a:t>What do staff need to recognize about heat-related illness?</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301375" y="2314153"/>
            <a:ext cx="5603472" cy="319446"/>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rPr>
              <a:t>What knowledge helps staff identify at-risk people?</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301375" y="2632629"/>
            <a:ext cx="5682044"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Where should staff be positioned when people are on vehicles?</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304195" y="3497960"/>
            <a:ext cx="5586059"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Which people might be at higher risk in extreme temperatures?</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312301" y="3888717"/>
            <a:ext cx="5684040" cy="535531"/>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dirty="0">
                <a:latin typeface="Arial Narrow" panose="020B0606020202030204" pitchFamily="34" charset="0"/>
              </a:rPr>
              <a:t>What medications or medical conditions increase heat-related risk?</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1B1E04D-B651-4767-87A4-2332AB2FC19E}"/>
              </a:ext>
            </a:extLst>
          </p:cNvPr>
          <p:cNvSpPr txBox="1"/>
          <p:nvPr/>
        </p:nvSpPr>
        <p:spPr>
          <a:xfrm>
            <a:off x="6300492" y="5659518"/>
            <a:ext cx="5572349" cy="313932"/>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rPr>
              <a:t>How should vehicles be prepared for extreme weather ?</a:t>
            </a:r>
          </a:p>
        </p:txBody>
      </p:sp>
      <p:sp>
        <p:nvSpPr>
          <p:cNvPr id="37" name="TextBox 36">
            <a:extLst>
              <a:ext uri="{FF2B5EF4-FFF2-40B4-BE49-F238E27FC236}">
                <a16:creationId xmlns:a16="http://schemas.microsoft.com/office/drawing/2014/main" id="{E94D951D-A0D8-464B-91E2-75F5FB3549BD}"/>
              </a:ext>
            </a:extLst>
          </p:cNvPr>
          <p:cNvSpPr txBox="1"/>
          <p:nvPr/>
        </p:nvSpPr>
        <p:spPr>
          <a:xfrm>
            <a:off x="314470" y="133526"/>
            <a:ext cx="11575784" cy="923330"/>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What </a:t>
            </a: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do you see?</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 Case File #4 Your Analysis</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49013" y="167755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06707" y="1900512"/>
            <a:ext cx="5628123" cy="535531"/>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cs typeface="Arial" panose="020B0604020202020204" pitchFamily="34" charset="0"/>
              </a:rPr>
              <a:t>What vehicle systems manage climate before and during boarding?</a:t>
            </a:r>
          </a:p>
        </p:txBody>
      </p:sp>
      <p:sp>
        <p:nvSpPr>
          <p:cNvPr id="43" name="TextBox 42">
            <a:extLst>
              <a:ext uri="{FF2B5EF4-FFF2-40B4-BE49-F238E27FC236}">
                <a16:creationId xmlns:a16="http://schemas.microsoft.com/office/drawing/2014/main" id="{1BF956FD-390E-47D2-91C6-5DB207AD82EB}"/>
              </a:ext>
            </a:extLst>
          </p:cNvPr>
          <p:cNvSpPr txBox="1"/>
          <p:nvPr/>
        </p:nvSpPr>
        <p:spPr>
          <a:xfrm>
            <a:off x="395181" y="2397960"/>
            <a:ext cx="5704229" cy="535531"/>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technology could support vehicle preparation in extreme weather?</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506357" y="4794641"/>
            <a:ext cx="258183" cy="365760"/>
          </a:xfrm>
          <a:prstGeom prst="rect">
            <a:avLst/>
          </a:prstGeom>
        </p:spPr>
      </p:pic>
      <p:sp>
        <p:nvSpPr>
          <p:cNvPr id="57" name="TextBox 56">
            <a:extLst>
              <a:ext uri="{FF2B5EF4-FFF2-40B4-BE49-F238E27FC236}">
                <a16:creationId xmlns:a16="http://schemas.microsoft.com/office/drawing/2014/main" id="{7E6157C9-8667-41F1-9A30-26D7E17034D1}"/>
              </a:ext>
            </a:extLst>
          </p:cNvPr>
          <p:cNvSpPr txBox="1"/>
          <p:nvPr/>
        </p:nvSpPr>
        <p:spPr>
          <a:xfrm>
            <a:off x="411983" y="3712029"/>
            <a:ext cx="5670623"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vehicle conditions must be met before anyone boards?</a:t>
            </a:r>
          </a:p>
        </p:txBody>
      </p:sp>
      <p:sp>
        <p:nvSpPr>
          <p:cNvPr id="59" name="TextBox 58">
            <a:extLst>
              <a:ext uri="{FF2B5EF4-FFF2-40B4-BE49-F238E27FC236}">
                <a16:creationId xmlns:a16="http://schemas.microsoft.com/office/drawing/2014/main" id="{E6BB25CF-1ED9-4B92-A911-9A659BACBD15}"/>
              </a:ext>
            </a:extLst>
          </p:cNvPr>
          <p:cNvSpPr txBox="1"/>
          <p:nvPr/>
        </p:nvSpPr>
        <p:spPr>
          <a:xfrm>
            <a:off x="395181" y="5707308"/>
            <a:ext cx="5743224"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tracking systems could check vehicle readiness?</a:t>
            </a:r>
          </a:p>
        </p:txBody>
      </p:sp>
      <p:sp>
        <p:nvSpPr>
          <p:cNvPr id="60" name="TextBox 59">
            <a:extLst>
              <a:ext uri="{FF2B5EF4-FFF2-40B4-BE49-F238E27FC236}">
                <a16:creationId xmlns:a16="http://schemas.microsoft.com/office/drawing/2014/main" id="{75086E68-F044-4BCE-93CF-2DE2247BEAD9}"/>
              </a:ext>
            </a:extLst>
          </p:cNvPr>
          <p:cNvSpPr txBox="1"/>
          <p:nvPr/>
        </p:nvSpPr>
        <p:spPr>
          <a:xfrm>
            <a:off x="406707" y="5204804"/>
            <a:ext cx="5730499" cy="539058"/>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How can transportation and program schedules be coordinated well?</a:t>
            </a:r>
            <a:endParaRPr lang="en-US"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18272" y="3034545"/>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81867" y="1559689"/>
            <a:ext cx="274320" cy="293022"/>
          </a:xfrm>
          <a:prstGeom prst="rect">
            <a:avLst/>
          </a:prstGeom>
        </p:spPr>
      </p:pic>
      <p:sp>
        <p:nvSpPr>
          <p:cNvPr id="17" name="TextBox 16">
            <a:extLst>
              <a:ext uri="{FF2B5EF4-FFF2-40B4-BE49-F238E27FC236}">
                <a16:creationId xmlns:a16="http://schemas.microsoft.com/office/drawing/2014/main" id="{7786BE28-4CE3-44B0-AC38-FDDB54A5C465}"/>
              </a:ext>
            </a:extLst>
          </p:cNvPr>
          <p:cNvSpPr txBox="1"/>
          <p:nvPr/>
        </p:nvSpPr>
        <p:spPr>
          <a:xfrm>
            <a:off x="384981" y="6046970"/>
            <a:ext cx="5658272"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systems make sure drivers arrive and vehicle are prepared?</a:t>
            </a:r>
          </a:p>
        </p:txBody>
      </p:sp>
      <p:sp>
        <p:nvSpPr>
          <p:cNvPr id="20" name="TextBox 19">
            <a:extLst>
              <a:ext uri="{FF2B5EF4-FFF2-40B4-BE49-F238E27FC236}">
                <a16:creationId xmlns:a16="http://schemas.microsoft.com/office/drawing/2014/main" id="{3DB54AF8-067C-45A8-9B40-B62D03CE69F7}"/>
              </a:ext>
            </a:extLst>
          </p:cNvPr>
          <p:cNvSpPr txBox="1"/>
          <p:nvPr/>
        </p:nvSpPr>
        <p:spPr>
          <a:xfrm>
            <a:off x="395181" y="4027113"/>
            <a:ext cx="5670622"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How should boarding be managed in extreme weather?</a:t>
            </a:r>
          </a:p>
        </p:txBody>
      </p:sp>
      <p:sp>
        <p:nvSpPr>
          <p:cNvPr id="24" name="TextBox 23">
            <a:extLst>
              <a:ext uri="{FF2B5EF4-FFF2-40B4-BE49-F238E27FC236}">
                <a16:creationId xmlns:a16="http://schemas.microsoft.com/office/drawing/2014/main" id="{4D4849E8-4469-4621-8A2A-3AF30F035E22}"/>
              </a:ext>
            </a:extLst>
          </p:cNvPr>
          <p:cNvSpPr txBox="1"/>
          <p:nvPr/>
        </p:nvSpPr>
        <p:spPr>
          <a:xfrm>
            <a:off x="415129" y="3403465"/>
            <a:ext cx="5628124"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At what point should boarding begin?</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06707" y="3011454"/>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781051" y="4754048"/>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418272" y="4758412"/>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839110" y="4734411"/>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solidFill>
                  <a:srgbClr val="1C4559"/>
                </a:solidFill>
              </a:rPr>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795893" y="1512656"/>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797808" y="2956042"/>
            <a:ext cx="1380891" cy="400110"/>
          </a:xfrm>
          <a:prstGeom prst="rect">
            <a:avLst/>
          </a:prstGeom>
          <a:noFill/>
        </p:spPr>
        <p:txBody>
          <a:bodyPr wrap="none" rtlCol="0">
            <a:spAutoFit/>
          </a:bodyPr>
          <a:lstStyle/>
          <a:p>
            <a:r>
              <a:rPr lang="en-US" sz="2000" b="1" dirty="0">
                <a:solidFill>
                  <a:srgbClr val="1C4559"/>
                </a:solidFill>
              </a:rPr>
              <a:t>Procedures</a:t>
            </a:r>
          </a:p>
        </p:txBody>
      </p:sp>
      <p:sp>
        <p:nvSpPr>
          <p:cNvPr id="5" name="TextBox 4">
            <a:extLst>
              <a:ext uri="{FF2B5EF4-FFF2-40B4-BE49-F238E27FC236}">
                <a16:creationId xmlns:a16="http://schemas.microsoft.com/office/drawing/2014/main" id="{56D90CB0-499C-49A5-B311-D27CE217EF31}"/>
              </a:ext>
            </a:extLst>
          </p:cNvPr>
          <p:cNvSpPr txBox="1"/>
          <p:nvPr/>
        </p:nvSpPr>
        <p:spPr>
          <a:xfrm>
            <a:off x="6299379" y="4351652"/>
            <a:ext cx="5682044" cy="313932"/>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dirty="0">
                <a:latin typeface="Arial Narrow" panose="020B0606020202030204" pitchFamily="34" charset="0"/>
              </a:rPr>
              <a:t>How might distressed behaviors relate to the environment?</a:t>
            </a:r>
          </a:p>
        </p:txBody>
      </p:sp>
      <p:sp>
        <p:nvSpPr>
          <p:cNvPr id="7" name="TextBox 6">
            <a:extLst>
              <a:ext uri="{FF2B5EF4-FFF2-40B4-BE49-F238E27FC236}">
                <a16:creationId xmlns:a16="http://schemas.microsoft.com/office/drawing/2014/main" id="{AEB67BDE-0969-4955-845A-BE94B8816D2D}"/>
              </a:ext>
            </a:extLst>
          </p:cNvPr>
          <p:cNvSpPr txBox="1"/>
          <p:nvPr/>
        </p:nvSpPr>
        <p:spPr>
          <a:xfrm>
            <a:off x="395181" y="4341045"/>
            <a:ext cx="4320413" cy="313932"/>
          </a:xfrm>
          <a:prstGeom prst="rect">
            <a:avLst/>
          </a:prstGeom>
          <a:noFill/>
        </p:spPr>
        <p:txBody>
          <a:bodyPr wrap="none" rtlCol="0">
            <a:spAutoFit/>
          </a:bodyPr>
          <a:lstStyle/>
          <a:p>
            <a:pPr marL="173736" indent="-173736">
              <a:lnSpc>
                <a:spcPct val="80000"/>
              </a:lnSpc>
              <a:buSzPct val="125000"/>
              <a:buFont typeface="Arial" panose="020B0604020202020204" pitchFamily="34" charset="0"/>
              <a:buChar char="•"/>
            </a:pPr>
            <a:r>
              <a:rPr lang="en-US" dirty="0">
                <a:latin typeface="Arial Narrow" panose="020B0606020202030204" pitchFamily="34" charset="0"/>
              </a:rPr>
              <a:t>What weather-specific protocols should exist?</a:t>
            </a:r>
          </a:p>
        </p:txBody>
      </p:sp>
    </p:spTree>
    <p:extLst>
      <p:ext uri="{BB962C8B-B14F-4D97-AF65-F5344CB8AC3E}">
        <p14:creationId xmlns:p14="http://schemas.microsoft.com/office/powerpoint/2010/main" val="208629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641444" y="3015123"/>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6 Lenses of</a:t>
            </a:r>
            <a:r>
              <a:rPr lang="en-US" sz="3200" b="1" dirty="0">
                <a:solidFill>
                  <a:srgbClr val="F2A93B"/>
                </a:solidFill>
              </a:rPr>
              <a:t> 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269804" y="5145885"/>
            <a:ext cx="5448351" cy="350006"/>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sz="1600" dirty="0">
                <a:solidFill>
                  <a:schemeClr val="tx1"/>
                </a:solidFill>
                <a:latin typeface="Arial Narrow" panose="020B0606020202030204" pitchFamily="34" charset="0"/>
                <a:cs typeface="Arial" panose="020B0604020202020204" pitchFamily="34" charset="0"/>
              </a:rPr>
              <a:t>Making sure drivers arrive on schedule and are accountable is important</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24831" y="1493835"/>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381697" y="2004468"/>
            <a:ext cx="5543969" cy="289310"/>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sz="1600" dirty="0">
                <a:solidFill>
                  <a:prstClr val="black"/>
                </a:solidFill>
                <a:latin typeface="Arial Narrow" panose="020B0606020202030204" pitchFamily="34" charset="0"/>
              </a:rPr>
              <a:t>T</a:t>
            </a: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rain staff on how to recognize the signs of heat-related illness</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2" name="TextBox 31">
            <a:extLst>
              <a:ext uri="{FF2B5EF4-FFF2-40B4-BE49-F238E27FC236}">
                <a16:creationId xmlns:a16="http://schemas.microsoft.com/office/drawing/2014/main" id="{FE6E59E5-953A-4369-82D6-5C7E01AECD57}"/>
              </a:ext>
            </a:extLst>
          </p:cNvPr>
          <p:cNvSpPr txBox="1"/>
          <p:nvPr/>
        </p:nvSpPr>
        <p:spPr>
          <a:xfrm>
            <a:off x="6350992" y="2332585"/>
            <a:ext cx="5612710"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Staff should stay with people on vehicles at all times to observe for problems</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326908" y="3530892"/>
            <a:ext cx="5448351"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Staff need to know which people are at high risk for heat-related illness (like those taking certain medications)</a:t>
            </a:r>
          </a:p>
        </p:txBody>
      </p:sp>
      <p:sp>
        <p:nvSpPr>
          <p:cNvPr id="37" name="TextBox 36">
            <a:extLst>
              <a:ext uri="{FF2B5EF4-FFF2-40B4-BE49-F238E27FC236}">
                <a16:creationId xmlns:a16="http://schemas.microsoft.com/office/drawing/2014/main" id="{E94D951D-A0D8-464B-91E2-75F5FB3549BD}"/>
              </a:ext>
            </a:extLst>
          </p:cNvPr>
          <p:cNvSpPr txBox="1"/>
          <p:nvPr/>
        </p:nvSpPr>
        <p:spPr>
          <a:xfrm>
            <a:off x="311416" y="122798"/>
            <a:ext cx="11575784" cy="892552"/>
          </a:xfrm>
          <a:prstGeom prst="rect">
            <a:avLst/>
          </a:prstGeom>
          <a:noFill/>
        </p:spPr>
        <p:txBody>
          <a:bodyPr wrap="square" rtlCol="0">
            <a:spAutoFit/>
          </a:bodyPr>
          <a:lstStyle/>
          <a:p>
            <a:pPr algn="ct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Identified</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Case File #4 Compare your analysis</a:t>
            </a:r>
            <a:r>
              <a:rPr kumimoji="0" lang="en-US" sz="1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61207" y="162287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09016" y="2002946"/>
            <a:ext cx="5628123"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The vehicle's climate control (heat or air conditioning) should be running and working before anyone boards</a:t>
            </a:r>
          </a:p>
        </p:txBody>
      </p:sp>
      <p:sp>
        <p:nvSpPr>
          <p:cNvPr id="43" name="TextBox 42">
            <a:extLst>
              <a:ext uri="{FF2B5EF4-FFF2-40B4-BE49-F238E27FC236}">
                <a16:creationId xmlns:a16="http://schemas.microsoft.com/office/drawing/2014/main" id="{1BF956FD-390E-47D2-91C6-5DB207AD82EB}"/>
              </a:ext>
            </a:extLst>
          </p:cNvPr>
          <p:cNvSpPr txBox="1"/>
          <p:nvPr/>
        </p:nvSpPr>
        <p:spPr>
          <a:xfrm>
            <a:off x="398994" y="2460543"/>
            <a:ext cx="5652814"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Remote vehicle start systems can cool or heat vehicles ahead of time</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487039" y="4836362"/>
            <a:ext cx="258183" cy="365760"/>
          </a:xfrm>
          <a:prstGeom prst="rect">
            <a:avLst/>
          </a:prstGeom>
        </p:spPr>
      </p:pic>
      <p:sp>
        <p:nvSpPr>
          <p:cNvPr id="57" name="TextBox 56">
            <a:extLst>
              <a:ext uri="{FF2B5EF4-FFF2-40B4-BE49-F238E27FC236}">
                <a16:creationId xmlns:a16="http://schemas.microsoft.com/office/drawing/2014/main" id="{7E6157C9-8667-41F1-9A30-26D7E17034D1}"/>
              </a:ext>
            </a:extLst>
          </p:cNvPr>
          <p:cNvSpPr txBox="1"/>
          <p:nvPr/>
        </p:nvSpPr>
        <p:spPr>
          <a:xfrm>
            <a:off x="435913" y="3679734"/>
            <a:ext cx="5670623"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Boarding people in order during extreme weather (those who need help first) reduces exposure time</a:t>
            </a:r>
          </a:p>
        </p:txBody>
      </p:sp>
      <p:sp>
        <p:nvSpPr>
          <p:cNvPr id="59" name="TextBox 58">
            <a:extLst>
              <a:ext uri="{FF2B5EF4-FFF2-40B4-BE49-F238E27FC236}">
                <a16:creationId xmlns:a16="http://schemas.microsoft.com/office/drawing/2014/main" id="{E6BB25CF-1ED9-4B92-A911-9A659BACBD15}"/>
              </a:ext>
            </a:extLst>
          </p:cNvPr>
          <p:cNvSpPr txBox="1"/>
          <p:nvPr/>
        </p:nvSpPr>
        <p:spPr>
          <a:xfrm>
            <a:off x="416741" y="5815117"/>
            <a:ext cx="5483015"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GPS monitoring can show when vehicles arrive and when engines are running</a:t>
            </a:r>
            <a:endParaRPr lang="en-US" dirty="0">
              <a:latin typeface="Arial Narrow" panose="020B0606020202030204" pitchFamily="34" charset="0"/>
            </a:endParaRPr>
          </a:p>
        </p:txBody>
      </p:sp>
      <p:sp>
        <p:nvSpPr>
          <p:cNvPr id="60" name="TextBox 59">
            <a:extLst>
              <a:ext uri="{FF2B5EF4-FFF2-40B4-BE49-F238E27FC236}">
                <a16:creationId xmlns:a16="http://schemas.microsoft.com/office/drawing/2014/main" id="{75086E68-F044-4BCE-93CF-2DE2247BEAD9}"/>
              </a:ext>
            </a:extLst>
          </p:cNvPr>
          <p:cNvSpPr txBox="1"/>
          <p:nvPr/>
        </p:nvSpPr>
        <p:spPr>
          <a:xfrm>
            <a:off x="409016" y="5299353"/>
            <a:ext cx="5670092" cy="489365"/>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Having a system to confirm when drivers arrive helps programs and transportation work together</a:t>
            </a:r>
            <a:endParaRPr lang="en-US" sz="1600"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386689" y="3073383"/>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64140" y="1606002"/>
            <a:ext cx="274320" cy="293022"/>
          </a:xfrm>
          <a:prstGeom prst="rect">
            <a:avLst/>
          </a:prstGeom>
        </p:spPr>
      </p:pic>
      <p:sp>
        <p:nvSpPr>
          <p:cNvPr id="20" name="TextBox 19">
            <a:extLst>
              <a:ext uri="{FF2B5EF4-FFF2-40B4-BE49-F238E27FC236}">
                <a16:creationId xmlns:a16="http://schemas.microsoft.com/office/drawing/2014/main" id="{3DB54AF8-067C-45A8-9B40-B62D03CE69F7}"/>
              </a:ext>
            </a:extLst>
          </p:cNvPr>
          <p:cNvSpPr txBox="1"/>
          <p:nvPr/>
        </p:nvSpPr>
        <p:spPr>
          <a:xfrm>
            <a:off x="435913" y="4206138"/>
            <a:ext cx="5670622"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Having specific guidelines for extreme heat and cold protects people's safety</a:t>
            </a:r>
          </a:p>
        </p:txBody>
      </p:sp>
      <p:sp>
        <p:nvSpPr>
          <p:cNvPr id="24" name="TextBox 23">
            <a:extLst>
              <a:ext uri="{FF2B5EF4-FFF2-40B4-BE49-F238E27FC236}">
                <a16:creationId xmlns:a16="http://schemas.microsoft.com/office/drawing/2014/main" id="{4D4849E8-4469-4621-8A2A-3AF30F035E22}"/>
              </a:ext>
            </a:extLst>
          </p:cNvPr>
          <p:cNvSpPr txBox="1"/>
          <p:nvPr/>
        </p:nvSpPr>
        <p:spPr>
          <a:xfrm>
            <a:off x="445951" y="3227621"/>
            <a:ext cx="5707379"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People should board only after the driver arrives and the vehicle is climate-controlled</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65095" y="2810010"/>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692815" y="4581849"/>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371232" y="4625006"/>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786481" y="4712309"/>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766090" y="1542474"/>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812269" y="2796946"/>
            <a:ext cx="1380891" cy="400110"/>
          </a:xfrm>
          <a:prstGeom prst="rect">
            <a:avLst/>
          </a:prstGeom>
          <a:noFill/>
        </p:spPr>
        <p:txBody>
          <a:bodyPr wrap="none" rtlCol="0">
            <a:spAutoFit/>
          </a:bodyPr>
          <a:lstStyle/>
          <a:p>
            <a:r>
              <a:rPr lang="en-US" sz="2000" b="1" dirty="0">
                <a:solidFill>
                  <a:srgbClr val="1C4559"/>
                </a:solidFill>
              </a:rPr>
              <a:t>Procedures</a:t>
            </a:r>
          </a:p>
        </p:txBody>
      </p:sp>
      <p:sp>
        <p:nvSpPr>
          <p:cNvPr id="7" name="TextBox 6">
            <a:extLst>
              <a:ext uri="{FF2B5EF4-FFF2-40B4-BE49-F238E27FC236}">
                <a16:creationId xmlns:a16="http://schemas.microsoft.com/office/drawing/2014/main" id="{59C154CE-AE3A-4354-9221-3B7128305FAF}"/>
              </a:ext>
            </a:extLst>
          </p:cNvPr>
          <p:cNvSpPr txBox="1"/>
          <p:nvPr/>
        </p:nvSpPr>
        <p:spPr>
          <a:xfrm>
            <a:off x="6280144" y="5632689"/>
            <a:ext cx="5541877" cy="289310"/>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sz="1600" dirty="0">
                <a:latin typeface="Arial Narrow" panose="020B0606020202030204" pitchFamily="34" charset="0"/>
              </a:rPr>
              <a:t>Getting the vehicle ready before boarding is the driver's job</a:t>
            </a:r>
          </a:p>
        </p:txBody>
      </p:sp>
      <p:sp>
        <p:nvSpPr>
          <p:cNvPr id="5" name="TextBox 4">
            <a:extLst>
              <a:ext uri="{FF2B5EF4-FFF2-40B4-BE49-F238E27FC236}">
                <a16:creationId xmlns:a16="http://schemas.microsoft.com/office/drawing/2014/main" id="{E7F4CA23-A4E0-4827-937A-87D65F4723D3}"/>
              </a:ext>
            </a:extLst>
          </p:cNvPr>
          <p:cNvSpPr txBox="1"/>
          <p:nvPr/>
        </p:nvSpPr>
        <p:spPr>
          <a:xfrm>
            <a:off x="6334494" y="4121986"/>
            <a:ext cx="3636893" cy="289310"/>
          </a:xfrm>
          <a:prstGeom prst="rect">
            <a:avLst/>
          </a:prstGeom>
          <a:noFill/>
        </p:spPr>
        <p:txBody>
          <a:bodyPr wrap="none" rtlCol="0">
            <a:spAutoFit/>
          </a:bodyPr>
          <a:lstStyle/>
          <a:p>
            <a:pPr marL="173736" indent="-173736">
              <a:lnSpc>
                <a:spcPct val="80000"/>
              </a:lnSpc>
              <a:buSzPct val="125000"/>
              <a:buFont typeface="Arial" panose="020B0604020202020204" pitchFamily="34" charset="0"/>
              <a:buChar char="•"/>
            </a:pPr>
            <a:r>
              <a:rPr lang="en-US" sz="1600" dirty="0">
                <a:latin typeface="Arial Narrow" panose="020B0606020202030204" pitchFamily="34" charset="0"/>
              </a:rPr>
              <a:t>Heat stress can trigger distressed behaviors</a:t>
            </a:r>
          </a:p>
        </p:txBody>
      </p:sp>
    </p:spTree>
    <p:extLst>
      <p:ext uri="{BB962C8B-B14F-4D97-AF65-F5344CB8AC3E}">
        <p14:creationId xmlns:p14="http://schemas.microsoft.com/office/powerpoint/2010/main" val="1156998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8316F7-CDAF-48E9-9E1E-B20F86242443}"/>
              </a:ext>
            </a:extLst>
          </p:cNvPr>
          <p:cNvSpPr txBox="1"/>
          <p:nvPr/>
        </p:nvSpPr>
        <p:spPr>
          <a:xfrm>
            <a:off x="462171" y="382164"/>
            <a:ext cx="10373139" cy="707886"/>
          </a:xfrm>
          <a:prstGeom prst="rect">
            <a:avLst/>
          </a:prstGeom>
          <a:noFill/>
        </p:spPr>
        <p:txBody>
          <a:bodyPr wrap="square" rtlCol="0">
            <a:spAutoFit/>
          </a:bodyPr>
          <a:lstStyle/>
          <a:p>
            <a:r>
              <a:rPr lang="en-US" sz="4000" b="1" dirty="0">
                <a:ea typeface="Microsoft Sans Serif" panose="020B0604020202020204" pitchFamily="34" charset="0"/>
                <a:cs typeface="Microsoft Sans Serif" panose="020B0604020202020204" pitchFamily="34" charset="0"/>
              </a:rPr>
              <a:t>CASE FILE #5: THE UNSECURED ROLL-AWAY</a:t>
            </a:r>
          </a:p>
        </p:txBody>
      </p:sp>
      <p:sp>
        <p:nvSpPr>
          <p:cNvPr id="15" name="TextBox 14">
            <a:extLst>
              <a:ext uri="{FF2B5EF4-FFF2-40B4-BE49-F238E27FC236}">
                <a16:creationId xmlns:a16="http://schemas.microsoft.com/office/drawing/2014/main" id="{AA416E54-71C9-4CB0-8B7D-7F2801DC3094}"/>
              </a:ext>
            </a:extLst>
          </p:cNvPr>
          <p:cNvSpPr txBox="1"/>
          <p:nvPr/>
        </p:nvSpPr>
        <p:spPr>
          <a:xfrm>
            <a:off x="462171" y="2477054"/>
            <a:ext cx="5457476" cy="2246769"/>
          </a:xfrm>
          <a:prstGeom prst="rect">
            <a:avLst/>
          </a:prstGeom>
          <a:noFill/>
        </p:spPr>
        <p:txBody>
          <a:bodyPr wrap="square" rtlCol="0">
            <a:spAutoFit/>
          </a:bodyPr>
          <a:lstStyle/>
          <a:p>
            <a:r>
              <a:rPr lang="en-US" sz="2000" dirty="0"/>
              <a:t>After parking on a slight incline, a staff member removed an individual’s wheelchair tie-downs </a:t>
            </a:r>
            <a:r>
              <a:rPr lang="en-US" sz="2000" i="1" dirty="0"/>
              <a:t>before </a:t>
            </a:r>
            <a:r>
              <a:rPr lang="en-US" sz="2000" dirty="0"/>
              <a:t>lowering the lift. The staff member left the unsecured individual near the open van door to operate the lift. The individual’s wheelchair, which had known faulty brakes, rolled out of the open door and fell to the ground.</a:t>
            </a:r>
          </a:p>
        </p:txBody>
      </p:sp>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96000" y="1958009"/>
            <a:ext cx="0" cy="42174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462172" y="966960"/>
            <a:ext cx="10373138" cy="492443"/>
          </a:xfrm>
          <a:prstGeom prst="rect">
            <a:avLst/>
          </a:prstGeom>
          <a:noFill/>
        </p:spPr>
        <p:txBody>
          <a:bodyPr wrap="square" rtlCol="0">
            <a:spAutoFit/>
          </a:bodyPr>
          <a:lstStyle/>
          <a:p>
            <a:r>
              <a:rPr lang="en-US" sz="2600" dirty="0"/>
              <a:t>What </a:t>
            </a:r>
            <a:r>
              <a:rPr lang="en-US" sz="2600" dirty="0">
                <a:solidFill>
                  <a:srgbClr val="F2A93B"/>
                </a:solidFill>
              </a:rPr>
              <a:t>prevention</a:t>
            </a:r>
            <a:r>
              <a:rPr lang="en-US" sz="2600" dirty="0"/>
              <a:t> opportunities can you identify?</a:t>
            </a:r>
          </a:p>
        </p:txBody>
      </p:sp>
      <p:sp>
        <p:nvSpPr>
          <p:cNvPr id="10" name="TextBox 9">
            <a:extLst>
              <a:ext uri="{FF2B5EF4-FFF2-40B4-BE49-F238E27FC236}">
                <a16:creationId xmlns:a16="http://schemas.microsoft.com/office/drawing/2014/main" id="{4BA46314-F847-4DDA-8B4B-2AA6375686DD}"/>
              </a:ext>
            </a:extLst>
          </p:cNvPr>
          <p:cNvSpPr txBox="1"/>
          <p:nvPr/>
        </p:nvSpPr>
        <p:spPr>
          <a:xfrm>
            <a:off x="462169" y="2025328"/>
            <a:ext cx="2985052" cy="461665"/>
          </a:xfrm>
          <a:prstGeom prst="rect">
            <a:avLst/>
          </a:prstGeom>
          <a:noFill/>
        </p:spPr>
        <p:txBody>
          <a:bodyPr wrap="square" rtlCol="0">
            <a:spAutoFit/>
          </a:bodyPr>
          <a:lstStyle/>
          <a:p>
            <a:r>
              <a:rPr lang="en-US" sz="2400" b="1" dirty="0"/>
              <a:t>THE SITUATION</a:t>
            </a:r>
          </a:p>
        </p:txBody>
      </p:sp>
      <p:sp>
        <p:nvSpPr>
          <p:cNvPr id="5" name="Rectangle: Rounded Corners 4">
            <a:extLst>
              <a:ext uri="{FF2B5EF4-FFF2-40B4-BE49-F238E27FC236}">
                <a16:creationId xmlns:a16="http://schemas.microsoft.com/office/drawing/2014/main" id="{2023E308-17CB-4CC6-9F84-9582D6D54B27}"/>
              </a:ext>
            </a:extLst>
          </p:cNvPr>
          <p:cNvSpPr/>
          <p:nvPr/>
        </p:nvSpPr>
        <p:spPr>
          <a:xfrm>
            <a:off x="462170" y="5261011"/>
            <a:ext cx="5457478" cy="914400"/>
          </a:xfrm>
          <a:prstGeom prst="roundRect">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t>
            </a:r>
            <a:r>
              <a:rPr kumimoji="0" lang="en-US" sz="1800" b="1" i="0" u="none" strike="noStrike" kern="1200" cap="none" spc="0" normalizeH="0" baseline="0" noProof="0" dirty="0">
                <a:ln>
                  <a:noFill/>
                </a:ln>
                <a:solidFill>
                  <a:srgbClr val="F2A93B"/>
                </a:solidFill>
                <a:effectLst/>
                <a:uLnTx/>
                <a:uFillTx/>
                <a:latin typeface="Arial" panose="020B0604020202020204" pitchFamily="34" charset="0"/>
                <a:ea typeface="+mn-ea"/>
                <a:cs typeface="Arial" panose="020B0604020202020204" pitchFamily="34" charset="0"/>
              </a:rPr>
              <a:t>prevention</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opportunities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the 6 Lenses to identify what could have prevented this incident</a:t>
            </a:r>
          </a:p>
        </p:txBody>
      </p:sp>
      <p:pic>
        <p:nvPicPr>
          <p:cNvPr id="6" name="Picture 5">
            <a:extLst>
              <a:ext uri="{FF2B5EF4-FFF2-40B4-BE49-F238E27FC236}">
                <a16:creationId xmlns:a16="http://schemas.microsoft.com/office/drawing/2014/main" id="{BCD24A6C-13D0-4D3D-9A6F-A693B449B633}"/>
              </a:ext>
            </a:extLst>
          </p:cNvPr>
          <p:cNvPicPr>
            <a:picLocks noChangeAspect="1"/>
          </p:cNvPicPr>
          <p:nvPr/>
        </p:nvPicPr>
        <p:blipFill>
          <a:blip r:embed="rId2"/>
          <a:stretch>
            <a:fillRect/>
          </a:stretch>
        </p:blipFill>
        <p:spPr>
          <a:xfrm>
            <a:off x="6161279" y="1587361"/>
            <a:ext cx="6030721" cy="4217402"/>
          </a:xfrm>
          <a:prstGeom prst="rect">
            <a:avLst/>
          </a:prstGeom>
        </p:spPr>
      </p:pic>
    </p:spTree>
    <p:extLst>
      <p:ext uri="{BB962C8B-B14F-4D97-AF65-F5344CB8AC3E}">
        <p14:creationId xmlns:p14="http://schemas.microsoft.com/office/powerpoint/2010/main" val="4185781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902787" y="3171448"/>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Use the 6 Lenses of </a:t>
            </a:r>
            <a:r>
              <a:rPr lang="en-US" sz="3200" b="1" dirty="0">
                <a:solidFill>
                  <a:srgbClr val="F2A93B"/>
                </a:solidFill>
              </a:rPr>
              <a:t>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415979" y="5290472"/>
            <a:ext cx="5317652"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dirty="0">
                <a:solidFill>
                  <a:schemeClr val="tx1"/>
                </a:solidFill>
                <a:latin typeface="Arial Narrow" panose="020B0606020202030204" pitchFamily="34" charset="0"/>
                <a:cs typeface="Arial" panose="020B0604020202020204" pitchFamily="34" charset="0"/>
              </a:rPr>
              <a:t>What parking considerations are important for wheelchair unloading?</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60110" y="1540108"/>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416763" y="2110210"/>
            <a:ext cx="5208057" cy="313932"/>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unloading procedures do staff need to know?</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415979" y="2404574"/>
            <a:ext cx="5460912" cy="313932"/>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order should be followed during wheelchair unloading?</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398148" y="2775714"/>
            <a:ext cx="5145392"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safe parking practices should drivers understand?</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332388" y="3651552"/>
            <a:ext cx="5628094"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individual safety considerations are important during unloading?</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340651" y="4216107"/>
            <a:ext cx="5485848" cy="535531"/>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dirty="0">
                <a:latin typeface="Arial Narrow" panose="020B0606020202030204" pitchFamily="34" charset="0"/>
              </a:rPr>
              <a:t>How should known equipment issues for specific people be managed?</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1B1E04D-B651-4767-87A4-2332AB2FC19E}"/>
              </a:ext>
            </a:extLst>
          </p:cNvPr>
          <p:cNvSpPr txBox="1"/>
          <p:nvPr/>
        </p:nvSpPr>
        <p:spPr>
          <a:xfrm>
            <a:off x="6417116" y="5856806"/>
            <a:ext cx="5126424" cy="317459"/>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does parking location affect unloading safety?</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94D951D-A0D8-464B-91E2-75F5FB3549BD}"/>
              </a:ext>
            </a:extLst>
          </p:cNvPr>
          <p:cNvSpPr txBox="1"/>
          <p:nvPr/>
        </p:nvSpPr>
        <p:spPr>
          <a:xfrm>
            <a:off x="314470" y="133526"/>
            <a:ext cx="11575784" cy="923330"/>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What </a:t>
            </a: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do you see?</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 Case File #5 Your Analysis</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49013" y="167755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14817" y="1889001"/>
            <a:ext cx="5490402"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cs typeface="Arial" panose="020B0604020202020204" pitchFamily="34" charset="0"/>
              </a:rPr>
              <a:t>What was the condition of the wheelchair brakes?</a:t>
            </a:r>
          </a:p>
        </p:txBody>
      </p:sp>
      <p:sp>
        <p:nvSpPr>
          <p:cNvPr id="43" name="TextBox 42">
            <a:extLst>
              <a:ext uri="{FF2B5EF4-FFF2-40B4-BE49-F238E27FC236}">
                <a16:creationId xmlns:a16="http://schemas.microsoft.com/office/drawing/2014/main" id="{1BF956FD-390E-47D2-91C6-5DB207AD82EB}"/>
              </a:ext>
            </a:extLst>
          </p:cNvPr>
          <p:cNvSpPr txBox="1"/>
          <p:nvPr/>
        </p:nvSpPr>
        <p:spPr>
          <a:xfrm>
            <a:off x="414817" y="2209063"/>
            <a:ext cx="5704229"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should happen when equipment has known problems?</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480277" y="4947797"/>
            <a:ext cx="258183" cy="365760"/>
          </a:xfrm>
          <a:prstGeom prst="rect">
            <a:avLst/>
          </a:prstGeom>
        </p:spPr>
      </p:pic>
      <p:sp>
        <p:nvSpPr>
          <p:cNvPr id="57" name="TextBox 56">
            <a:extLst>
              <a:ext uri="{FF2B5EF4-FFF2-40B4-BE49-F238E27FC236}">
                <a16:creationId xmlns:a16="http://schemas.microsoft.com/office/drawing/2014/main" id="{7E6157C9-8667-41F1-9A30-26D7E17034D1}"/>
              </a:ext>
            </a:extLst>
          </p:cNvPr>
          <p:cNvSpPr txBox="1"/>
          <p:nvPr/>
        </p:nvSpPr>
        <p:spPr>
          <a:xfrm>
            <a:off x="365501" y="3593872"/>
            <a:ext cx="5670623"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At what point should tie-downs be removed?</a:t>
            </a:r>
          </a:p>
        </p:txBody>
      </p:sp>
      <p:sp>
        <p:nvSpPr>
          <p:cNvPr id="59" name="TextBox 58">
            <a:extLst>
              <a:ext uri="{FF2B5EF4-FFF2-40B4-BE49-F238E27FC236}">
                <a16:creationId xmlns:a16="http://schemas.microsoft.com/office/drawing/2014/main" id="{E6BB25CF-1ED9-4B92-A911-9A659BACBD15}"/>
              </a:ext>
            </a:extLst>
          </p:cNvPr>
          <p:cNvSpPr txBox="1"/>
          <p:nvPr/>
        </p:nvSpPr>
        <p:spPr>
          <a:xfrm>
            <a:off x="359138" y="5719093"/>
            <a:ext cx="5743224"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systems should track equipment problems?</a:t>
            </a:r>
          </a:p>
        </p:txBody>
      </p:sp>
      <p:sp>
        <p:nvSpPr>
          <p:cNvPr id="60" name="TextBox 59">
            <a:extLst>
              <a:ext uri="{FF2B5EF4-FFF2-40B4-BE49-F238E27FC236}">
                <a16:creationId xmlns:a16="http://schemas.microsoft.com/office/drawing/2014/main" id="{75086E68-F044-4BCE-93CF-2DE2247BEAD9}"/>
              </a:ext>
            </a:extLst>
          </p:cNvPr>
          <p:cNvSpPr txBox="1"/>
          <p:nvPr/>
        </p:nvSpPr>
        <p:spPr>
          <a:xfrm>
            <a:off x="365501" y="5380653"/>
            <a:ext cx="5730499" cy="317459"/>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How often should wheelchairs be inspected for safety?</a:t>
            </a:r>
            <a:endParaRPr lang="en-US"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47473" y="3183928"/>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64140" y="1606002"/>
            <a:ext cx="274320" cy="293022"/>
          </a:xfrm>
          <a:prstGeom prst="rect">
            <a:avLst/>
          </a:prstGeom>
        </p:spPr>
      </p:pic>
      <p:sp>
        <p:nvSpPr>
          <p:cNvPr id="17" name="TextBox 16">
            <a:extLst>
              <a:ext uri="{FF2B5EF4-FFF2-40B4-BE49-F238E27FC236}">
                <a16:creationId xmlns:a16="http://schemas.microsoft.com/office/drawing/2014/main" id="{7786BE28-4CE3-44B0-AC38-FDDB54A5C465}"/>
              </a:ext>
            </a:extLst>
          </p:cNvPr>
          <p:cNvSpPr txBox="1"/>
          <p:nvPr/>
        </p:nvSpPr>
        <p:spPr>
          <a:xfrm>
            <a:off x="365501" y="6016559"/>
            <a:ext cx="5615460"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is the policy for using equipment with known safety issues?</a:t>
            </a:r>
          </a:p>
        </p:txBody>
      </p:sp>
      <p:sp>
        <p:nvSpPr>
          <p:cNvPr id="20" name="TextBox 19">
            <a:extLst>
              <a:ext uri="{FF2B5EF4-FFF2-40B4-BE49-F238E27FC236}">
                <a16:creationId xmlns:a16="http://schemas.microsoft.com/office/drawing/2014/main" id="{3DB54AF8-067C-45A8-9B40-B62D03CE69F7}"/>
              </a:ext>
            </a:extLst>
          </p:cNvPr>
          <p:cNvSpPr txBox="1"/>
          <p:nvPr/>
        </p:nvSpPr>
        <p:spPr>
          <a:xfrm>
            <a:off x="365501" y="3919318"/>
            <a:ext cx="5670622"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Where should people be positioned during unloading operations?</a:t>
            </a:r>
          </a:p>
        </p:txBody>
      </p:sp>
      <p:sp>
        <p:nvSpPr>
          <p:cNvPr id="24" name="TextBox 23">
            <a:extLst>
              <a:ext uri="{FF2B5EF4-FFF2-40B4-BE49-F238E27FC236}">
                <a16:creationId xmlns:a16="http://schemas.microsoft.com/office/drawing/2014/main" id="{4D4849E8-4469-4621-8A2A-3AF30F035E22}"/>
              </a:ext>
            </a:extLst>
          </p:cNvPr>
          <p:cNvSpPr txBox="1"/>
          <p:nvPr/>
        </p:nvSpPr>
        <p:spPr>
          <a:xfrm>
            <a:off x="365501" y="3269824"/>
            <a:ext cx="5628124"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is the order for unloading a wheelchair user?</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48675" y="2944495"/>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815504" y="4890363"/>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461905" y="4898378"/>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825663" y="4884022"/>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solidFill>
                  <a:srgbClr val="1C4559"/>
                </a:solidFill>
              </a:rPr>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805952" y="1532079"/>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769281" y="2896296"/>
            <a:ext cx="1380891" cy="400110"/>
          </a:xfrm>
          <a:prstGeom prst="rect">
            <a:avLst/>
          </a:prstGeom>
          <a:noFill/>
        </p:spPr>
        <p:txBody>
          <a:bodyPr wrap="none" rtlCol="0">
            <a:spAutoFit/>
          </a:bodyPr>
          <a:lstStyle/>
          <a:p>
            <a:r>
              <a:rPr lang="en-US" sz="2000" b="1" dirty="0">
                <a:solidFill>
                  <a:srgbClr val="1C4559"/>
                </a:solidFill>
              </a:rPr>
              <a:t>Procedures</a:t>
            </a:r>
          </a:p>
        </p:txBody>
      </p:sp>
      <p:sp>
        <p:nvSpPr>
          <p:cNvPr id="5" name="TextBox 4">
            <a:extLst>
              <a:ext uri="{FF2B5EF4-FFF2-40B4-BE49-F238E27FC236}">
                <a16:creationId xmlns:a16="http://schemas.microsoft.com/office/drawing/2014/main" id="{38ACE2B0-C2C0-41E3-B781-7F48ADBBC146}"/>
              </a:ext>
            </a:extLst>
          </p:cNvPr>
          <p:cNvSpPr txBox="1"/>
          <p:nvPr/>
        </p:nvSpPr>
        <p:spPr>
          <a:xfrm>
            <a:off x="414817" y="2534672"/>
            <a:ext cx="4191532" cy="313932"/>
          </a:xfrm>
          <a:prstGeom prst="rect">
            <a:avLst/>
          </a:prstGeom>
          <a:noFill/>
        </p:spPr>
        <p:txBody>
          <a:bodyPr wrap="none" rtlCol="0">
            <a:spAutoFit/>
          </a:bodyPr>
          <a:lstStyle/>
          <a:p>
            <a:pPr marL="173736" indent="-173736">
              <a:lnSpc>
                <a:spcPct val="80000"/>
              </a:lnSpc>
              <a:buSzPct val="125000"/>
              <a:buFont typeface="Arial" panose="020B0604020202020204" pitchFamily="34" charset="0"/>
              <a:buChar char="•"/>
            </a:pPr>
            <a:r>
              <a:rPr lang="en-US" dirty="0">
                <a:latin typeface="Arial Narrow" panose="020B0606020202030204" pitchFamily="34" charset="0"/>
              </a:rPr>
              <a:t>What backup equipment should be available?</a:t>
            </a:r>
          </a:p>
        </p:txBody>
      </p:sp>
      <p:sp>
        <p:nvSpPr>
          <p:cNvPr id="7" name="TextBox 6">
            <a:extLst>
              <a:ext uri="{FF2B5EF4-FFF2-40B4-BE49-F238E27FC236}">
                <a16:creationId xmlns:a16="http://schemas.microsoft.com/office/drawing/2014/main" id="{CEFF5A0B-7C41-44ED-AADA-EA25F57A589C}"/>
              </a:ext>
            </a:extLst>
          </p:cNvPr>
          <p:cNvSpPr txBox="1"/>
          <p:nvPr/>
        </p:nvSpPr>
        <p:spPr>
          <a:xfrm>
            <a:off x="365501" y="4425739"/>
            <a:ext cx="5704229" cy="313932"/>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dirty="0">
                <a:latin typeface="Arial Narrow" panose="020B0606020202030204" pitchFamily="34" charset="0"/>
              </a:rPr>
              <a:t>What should guide staff when equipment has known problems?</a:t>
            </a:r>
          </a:p>
        </p:txBody>
      </p:sp>
    </p:spTree>
    <p:extLst>
      <p:ext uri="{BB962C8B-B14F-4D97-AF65-F5344CB8AC3E}">
        <p14:creationId xmlns:p14="http://schemas.microsoft.com/office/powerpoint/2010/main" val="267267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718715" y="3005697"/>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6 Lenses of</a:t>
            </a:r>
            <a:r>
              <a:rPr lang="en-US" sz="3200" b="1" dirty="0">
                <a:solidFill>
                  <a:srgbClr val="F2A93B"/>
                </a:solidFill>
              </a:rPr>
              <a:t> 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419834" y="5281449"/>
            <a:ext cx="5448351" cy="338554"/>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sz="1600" dirty="0">
                <a:solidFill>
                  <a:schemeClr val="tx1"/>
                </a:solidFill>
                <a:latin typeface="Arial Narrow" panose="020B0606020202030204" pitchFamily="34" charset="0"/>
              </a:rPr>
              <a:t>Parking on flat, level surfaces is important for safe wheelchair unloading</a:t>
            </a:r>
            <a:endParaRPr lang="en-US" dirty="0">
              <a:solidFill>
                <a:schemeClr val="tx1"/>
              </a:solidFill>
              <a:latin typeface="Arial Narrow" panose="020B060602020203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24831" y="1493835"/>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400142" y="2052876"/>
            <a:ext cx="5373469" cy="486287"/>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Staff need to learn and practice the right unloading steps: Lower lift FIRST, then remove tie-downs</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2" name="TextBox 31">
            <a:extLst>
              <a:ext uri="{FF2B5EF4-FFF2-40B4-BE49-F238E27FC236}">
                <a16:creationId xmlns:a16="http://schemas.microsoft.com/office/drawing/2014/main" id="{FE6E59E5-953A-4369-82D6-5C7E01AECD57}"/>
              </a:ext>
            </a:extLst>
          </p:cNvPr>
          <p:cNvSpPr txBox="1"/>
          <p:nvPr/>
        </p:nvSpPr>
        <p:spPr>
          <a:xfrm>
            <a:off x="6367645" y="2565889"/>
            <a:ext cx="5612710" cy="289310"/>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Safe parking practices are part of defensive driving training</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361206" y="3448866"/>
            <a:ext cx="5448351"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When someone's equipment has known problems, it needs immediate attention and solutions</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361207" y="3944704"/>
            <a:ext cx="5448350" cy="486287"/>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sz="1600" dirty="0">
                <a:latin typeface="Arial Narrow" panose="020B0606020202030204" pitchFamily="34" charset="0"/>
              </a:rPr>
              <a:t>A person's safety is at risk when their personal equipment has safety problems</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94D951D-A0D8-464B-91E2-75F5FB3549BD}"/>
              </a:ext>
            </a:extLst>
          </p:cNvPr>
          <p:cNvSpPr txBox="1"/>
          <p:nvPr/>
        </p:nvSpPr>
        <p:spPr>
          <a:xfrm>
            <a:off x="311416" y="122798"/>
            <a:ext cx="11575784" cy="892552"/>
          </a:xfrm>
          <a:prstGeom prst="rect">
            <a:avLst/>
          </a:prstGeom>
          <a:noFill/>
        </p:spPr>
        <p:txBody>
          <a:bodyPr wrap="square" rtlCol="0">
            <a:spAutoFit/>
          </a:bodyPr>
          <a:lstStyle/>
          <a:p>
            <a:pPr algn="ct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Identified</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Case File #5 Compare your analysis</a:t>
            </a:r>
            <a:r>
              <a:rPr kumimoji="0" lang="en-US" sz="1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61207" y="162287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25237" y="2005783"/>
            <a:ext cx="5628123"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A wheelchair with broken brakes creates an immediate safety risk</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580599" y="4474504"/>
            <a:ext cx="258183" cy="365760"/>
          </a:xfrm>
          <a:prstGeom prst="rect">
            <a:avLst/>
          </a:prstGeom>
        </p:spPr>
      </p:pic>
      <p:sp>
        <p:nvSpPr>
          <p:cNvPr id="55" name="TextBox 54">
            <a:extLst>
              <a:ext uri="{FF2B5EF4-FFF2-40B4-BE49-F238E27FC236}">
                <a16:creationId xmlns:a16="http://schemas.microsoft.com/office/drawing/2014/main" id="{50F921BB-D915-49BB-ACA7-1A2A8CD9B7AF}"/>
              </a:ext>
            </a:extLst>
          </p:cNvPr>
          <p:cNvSpPr txBox="1"/>
          <p:nvPr/>
        </p:nvSpPr>
        <p:spPr>
          <a:xfrm>
            <a:off x="432987" y="2317333"/>
            <a:ext cx="5568387"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Having a backup wheelchair available when the main one has problems keeps people safe</a:t>
            </a:r>
            <a:endParaRPr lang="en-US" sz="1600" dirty="0">
              <a:latin typeface="Arial Narrow" panose="020B0606020202030204" pitchFamily="34" charset="0"/>
            </a:endParaRPr>
          </a:p>
        </p:txBody>
      </p:sp>
      <p:sp>
        <p:nvSpPr>
          <p:cNvPr id="57" name="TextBox 56">
            <a:extLst>
              <a:ext uri="{FF2B5EF4-FFF2-40B4-BE49-F238E27FC236}">
                <a16:creationId xmlns:a16="http://schemas.microsoft.com/office/drawing/2014/main" id="{7E6157C9-8667-41F1-9A30-26D7E17034D1}"/>
              </a:ext>
            </a:extLst>
          </p:cNvPr>
          <p:cNvSpPr txBox="1"/>
          <p:nvPr/>
        </p:nvSpPr>
        <p:spPr>
          <a:xfrm>
            <a:off x="404366" y="3745468"/>
            <a:ext cx="5670623"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Never</a:t>
            </a:r>
            <a:r>
              <a:rPr lang="en-US" sz="1600" dirty="0">
                <a:latin typeface="Arial Narrow" panose="020B0606020202030204" pitchFamily="34" charset="0"/>
              </a:rPr>
              <a:t> leave someone in an unsecured wheelchair near an open door</a:t>
            </a:r>
          </a:p>
        </p:txBody>
      </p:sp>
      <p:sp>
        <p:nvSpPr>
          <p:cNvPr id="59" name="TextBox 58">
            <a:extLst>
              <a:ext uri="{FF2B5EF4-FFF2-40B4-BE49-F238E27FC236}">
                <a16:creationId xmlns:a16="http://schemas.microsoft.com/office/drawing/2014/main" id="{E6BB25CF-1ED9-4B92-A911-9A659BACBD15}"/>
              </a:ext>
            </a:extLst>
          </p:cNvPr>
          <p:cNvSpPr txBox="1"/>
          <p:nvPr/>
        </p:nvSpPr>
        <p:spPr>
          <a:xfrm>
            <a:off x="422785" y="5439766"/>
            <a:ext cx="5483015"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Having a system to track equipment problems keeps known issues from continuing</a:t>
            </a:r>
          </a:p>
        </p:txBody>
      </p:sp>
      <p:sp>
        <p:nvSpPr>
          <p:cNvPr id="60" name="TextBox 59">
            <a:extLst>
              <a:ext uri="{FF2B5EF4-FFF2-40B4-BE49-F238E27FC236}">
                <a16:creationId xmlns:a16="http://schemas.microsoft.com/office/drawing/2014/main" id="{75086E68-F044-4BCE-93CF-2DE2247BEAD9}"/>
              </a:ext>
            </a:extLst>
          </p:cNvPr>
          <p:cNvSpPr txBox="1"/>
          <p:nvPr/>
        </p:nvSpPr>
        <p:spPr>
          <a:xfrm>
            <a:off x="422785" y="4950401"/>
            <a:ext cx="5670092" cy="489365"/>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Checking wheelchairs for safety every three months (with written records) creates responsibility</a:t>
            </a:r>
            <a:endParaRPr lang="en-US" sz="1600"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00142" y="3027518"/>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84667" y="1577547"/>
            <a:ext cx="274320" cy="293022"/>
          </a:xfrm>
          <a:prstGeom prst="rect">
            <a:avLst/>
          </a:prstGeom>
        </p:spPr>
      </p:pic>
      <p:sp>
        <p:nvSpPr>
          <p:cNvPr id="24" name="TextBox 23">
            <a:extLst>
              <a:ext uri="{FF2B5EF4-FFF2-40B4-BE49-F238E27FC236}">
                <a16:creationId xmlns:a16="http://schemas.microsoft.com/office/drawing/2014/main" id="{4D4849E8-4469-4621-8A2A-3AF30F035E22}"/>
              </a:ext>
            </a:extLst>
          </p:cNvPr>
          <p:cNvSpPr txBox="1"/>
          <p:nvPr/>
        </p:nvSpPr>
        <p:spPr>
          <a:xfrm>
            <a:off x="425237" y="3233823"/>
            <a:ext cx="5707379"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The correct unloading order is</a:t>
            </a:r>
            <a:r>
              <a:rPr lang="en-US" sz="1600" dirty="0">
                <a:latin typeface="Arial Narrow" panose="020B0606020202030204" pitchFamily="34" charset="0"/>
              </a:rPr>
              <a:t>: Lower lift FIRST, position wheelchair safely, THEN remove tie-downs</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57427" y="2866502"/>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783042" y="4794974"/>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409119" y="4778151"/>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848944" y="4454494"/>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786038" y="1524612"/>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852513" y="2827206"/>
            <a:ext cx="1380891" cy="400110"/>
          </a:xfrm>
          <a:prstGeom prst="rect">
            <a:avLst/>
          </a:prstGeom>
          <a:noFill/>
        </p:spPr>
        <p:txBody>
          <a:bodyPr wrap="none" rtlCol="0">
            <a:spAutoFit/>
          </a:bodyPr>
          <a:lstStyle/>
          <a:p>
            <a:r>
              <a:rPr lang="en-US" sz="2000" b="1" dirty="0">
                <a:solidFill>
                  <a:srgbClr val="1C4559"/>
                </a:solidFill>
              </a:rPr>
              <a:t>Procedures</a:t>
            </a:r>
          </a:p>
        </p:txBody>
      </p:sp>
      <p:sp>
        <p:nvSpPr>
          <p:cNvPr id="7" name="TextBox 6">
            <a:extLst>
              <a:ext uri="{FF2B5EF4-FFF2-40B4-BE49-F238E27FC236}">
                <a16:creationId xmlns:a16="http://schemas.microsoft.com/office/drawing/2014/main" id="{59C154CE-AE3A-4354-9221-3B7128305FAF}"/>
              </a:ext>
            </a:extLst>
          </p:cNvPr>
          <p:cNvSpPr txBox="1"/>
          <p:nvPr/>
        </p:nvSpPr>
        <p:spPr>
          <a:xfrm>
            <a:off x="6409119" y="5767031"/>
            <a:ext cx="5541877" cy="486287"/>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sz="1600" dirty="0">
                <a:latin typeface="Arial Narrow" panose="020B0606020202030204" pitchFamily="34" charset="0"/>
              </a:rPr>
              <a:t>Knowing safe parking practices and choosing the right spot are part of defensive driving</a:t>
            </a:r>
            <a:endParaRPr lang="en-US" dirty="0">
              <a:latin typeface="Arial Narrow" panose="020B0606020202030204" pitchFamily="34" charset="0"/>
            </a:endParaRPr>
          </a:p>
        </p:txBody>
      </p:sp>
      <p:sp>
        <p:nvSpPr>
          <p:cNvPr id="14" name="TextBox 13">
            <a:extLst>
              <a:ext uri="{FF2B5EF4-FFF2-40B4-BE49-F238E27FC236}">
                <a16:creationId xmlns:a16="http://schemas.microsoft.com/office/drawing/2014/main" id="{C333E101-0680-4CA8-A0B8-BE9E833E6FBC}"/>
              </a:ext>
            </a:extLst>
          </p:cNvPr>
          <p:cNvSpPr txBox="1"/>
          <p:nvPr/>
        </p:nvSpPr>
        <p:spPr>
          <a:xfrm>
            <a:off x="425237" y="5937109"/>
            <a:ext cx="5567333" cy="486287"/>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sz="1600" dirty="0">
                <a:latin typeface="Arial Narrow" panose="020B0606020202030204" pitchFamily="34" charset="0"/>
              </a:rPr>
              <a:t>Equipment with broken safety features should be taken out of transportation use right away</a:t>
            </a:r>
          </a:p>
        </p:txBody>
      </p:sp>
      <p:sp>
        <p:nvSpPr>
          <p:cNvPr id="19" name="TextBox 18">
            <a:extLst>
              <a:ext uri="{FF2B5EF4-FFF2-40B4-BE49-F238E27FC236}">
                <a16:creationId xmlns:a16="http://schemas.microsoft.com/office/drawing/2014/main" id="{90D47634-C994-477B-AB7A-90FBBD2072D4}"/>
              </a:ext>
            </a:extLst>
          </p:cNvPr>
          <p:cNvSpPr txBox="1"/>
          <p:nvPr/>
        </p:nvSpPr>
        <p:spPr>
          <a:xfrm>
            <a:off x="404366" y="4058736"/>
            <a:ext cx="5171287" cy="289310"/>
          </a:xfrm>
          <a:prstGeom prst="rect">
            <a:avLst/>
          </a:prstGeom>
          <a:noFill/>
        </p:spPr>
        <p:txBody>
          <a:bodyPr wrap="none" rtlCol="0">
            <a:spAutoFit/>
          </a:bodyPr>
          <a:lstStyle/>
          <a:p>
            <a:pPr marL="173736" indent="-173736">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Visual</a:t>
            </a:r>
            <a:r>
              <a:rPr lang="en-US" sz="1600" dirty="0">
                <a:latin typeface="Arial Narrow" panose="020B0606020202030204" pitchFamily="34" charset="0"/>
              </a:rPr>
              <a:t> guides posted in vehicles can reinforce correct sequences</a:t>
            </a:r>
          </a:p>
        </p:txBody>
      </p:sp>
    </p:spTree>
    <p:extLst>
      <p:ext uri="{BB962C8B-B14F-4D97-AF65-F5344CB8AC3E}">
        <p14:creationId xmlns:p14="http://schemas.microsoft.com/office/powerpoint/2010/main" val="26036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632F02-C90E-4E68-AF85-0185AD4B510D}"/>
              </a:ext>
            </a:extLst>
          </p:cNvPr>
          <p:cNvSpPr txBox="1"/>
          <p:nvPr/>
        </p:nvSpPr>
        <p:spPr>
          <a:xfrm>
            <a:off x="575388" y="401216"/>
            <a:ext cx="11041224" cy="1089529"/>
          </a:xfrm>
          <a:prstGeom prst="rect">
            <a:avLst/>
          </a:prstGeom>
          <a:noFill/>
        </p:spPr>
        <p:txBody>
          <a:bodyPr wrap="square" rtlCol="0">
            <a:spAutoFit/>
          </a:bodyPr>
          <a:lstStyle/>
          <a:p>
            <a:pPr algn="ctr">
              <a:lnSpc>
                <a:spcPct val="80000"/>
              </a:lnSpc>
            </a:pPr>
            <a:r>
              <a:rPr lang="en-US" sz="4000" b="1" dirty="0"/>
              <a:t>KEY FINDINGS: A SINGLE MISTAKE RARELY CAUSES A CRISIS. SYSTEMIC FAILURES DO.</a:t>
            </a:r>
          </a:p>
        </p:txBody>
      </p:sp>
      <p:cxnSp>
        <p:nvCxnSpPr>
          <p:cNvPr id="4" name="Straight Connector 3">
            <a:extLst>
              <a:ext uri="{FF2B5EF4-FFF2-40B4-BE49-F238E27FC236}">
                <a16:creationId xmlns:a16="http://schemas.microsoft.com/office/drawing/2014/main" id="{C475B490-FDE0-433A-A983-4E37290F3A98}"/>
              </a:ext>
            </a:extLst>
          </p:cNvPr>
          <p:cNvCxnSpPr/>
          <p:nvPr/>
        </p:nvCxnSpPr>
        <p:spPr>
          <a:xfrm>
            <a:off x="765110" y="1419267"/>
            <a:ext cx="108515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3CD90BF-0A48-469F-BC5F-90F0D49C3C8B}"/>
              </a:ext>
            </a:extLst>
          </p:cNvPr>
          <p:cNvSpPr txBox="1"/>
          <p:nvPr/>
        </p:nvSpPr>
        <p:spPr>
          <a:xfrm>
            <a:off x="674206" y="2139786"/>
            <a:ext cx="417443" cy="923330"/>
          </a:xfrm>
          <a:prstGeom prst="rect">
            <a:avLst/>
          </a:prstGeom>
          <a:noFill/>
        </p:spPr>
        <p:txBody>
          <a:bodyPr wrap="square" rtlCol="0">
            <a:spAutoFit/>
          </a:bodyPr>
          <a:lstStyle/>
          <a:p>
            <a:r>
              <a:rPr lang="en-US" sz="5400" b="1" dirty="0">
                <a:solidFill>
                  <a:srgbClr val="F2A93B"/>
                </a:solidFill>
              </a:rPr>
              <a:t>1</a:t>
            </a:r>
          </a:p>
        </p:txBody>
      </p:sp>
      <p:sp>
        <p:nvSpPr>
          <p:cNvPr id="6" name="TextBox 5">
            <a:extLst>
              <a:ext uri="{FF2B5EF4-FFF2-40B4-BE49-F238E27FC236}">
                <a16:creationId xmlns:a16="http://schemas.microsoft.com/office/drawing/2014/main" id="{8F17CDBD-9FAC-4175-94DE-ADA8D94E75E7}"/>
              </a:ext>
            </a:extLst>
          </p:cNvPr>
          <p:cNvSpPr txBox="1"/>
          <p:nvPr/>
        </p:nvSpPr>
        <p:spPr>
          <a:xfrm>
            <a:off x="1235556" y="2235802"/>
            <a:ext cx="2792896" cy="1369606"/>
          </a:xfrm>
          <a:prstGeom prst="rect">
            <a:avLst/>
          </a:prstGeom>
          <a:noFill/>
        </p:spPr>
        <p:txBody>
          <a:bodyPr wrap="square" rtlCol="0">
            <a:spAutoFit/>
          </a:bodyPr>
          <a:lstStyle/>
          <a:p>
            <a:r>
              <a:rPr lang="en-US" sz="2000" b="1" dirty="0"/>
              <a:t>TRAINING GAPS:</a:t>
            </a:r>
          </a:p>
          <a:p>
            <a:pPr>
              <a:lnSpc>
                <a:spcPct val="50000"/>
              </a:lnSpc>
            </a:pPr>
            <a:endParaRPr lang="en-US" dirty="0"/>
          </a:p>
          <a:p>
            <a:r>
              <a:rPr lang="en-US" dirty="0"/>
              <a:t>One-time training is not enough. Competency must be verified and refreshed.</a:t>
            </a:r>
          </a:p>
        </p:txBody>
      </p:sp>
      <p:cxnSp>
        <p:nvCxnSpPr>
          <p:cNvPr id="8" name="Straight Connector 7">
            <a:extLst>
              <a:ext uri="{FF2B5EF4-FFF2-40B4-BE49-F238E27FC236}">
                <a16:creationId xmlns:a16="http://schemas.microsoft.com/office/drawing/2014/main" id="{229527B5-D79D-4731-90DB-864E733EC2FE}"/>
              </a:ext>
            </a:extLst>
          </p:cNvPr>
          <p:cNvCxnSpPr>
            <a:cxnSpLocks/>
          </p:cNvCxnSpPr>
          <p:nvPr/>
        </p:nvCxnSpPr>
        <p:spPr>
          <a:xfrm>
            <a:off x="4114801" y="2150918"/>
            <a:ext cx="0" cy="1931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C7BF6BF-1F21-4DD4-85CE-F9C6A6F9FDC7}"/>
              </a:ext>
            </a:extLst>
          </p:cNvPr>
          <p:cNvSpPr txBox="1"/>
          <p:nvPr/>
        </p:nvSpPr>
        <p:spPr>
          <a:xfrm>
            <a:off x="4262226" y="2150918"/>
            <a:ext cx="556591" cy="923330"/>
          </a:xfrm>
          <a:prstGeom prst="rect">
            <a:avLst/>
          </a:prstGeom>
          <a:noFill/>
        </p:spPr>
        <p:txBody>
          <a:bodyPr wrap="square" rtlCol="0">
            <a:spAutoFit/>
          </a:bodyPr>
          <a:lstStyle/>
          <a:p>
            <a:r>
              <a:rPr lang="en-US" sz="5400" b="1" dirty="0">
                <a:solidFill>
                  <a:srgbClr val="F2A93B"/>
                </a:solidFill>
              </a:rPr>
              <a:t>2</a:t>
            </a:r>
          </a:p>
        </p:txBody>
      </p:sp>
      <p:sp>
        <p:nvSpPr>
          <p:cNvPr id="10" name="TextBox 9">
            <a:extLst>
              <a:ext uri="{FF2B5EF4-FFF2-40B4-BE49-F238E27FC236}">
                <a16:creationId xmlns:a16="http://schemas.microsoft.com/office/drawing/2014/main" id="{943FDC99-71B6-4127-AEFE-B43CBC82691A}"/>
              </a:ext>
            </a:extLst>
          </p:cNvPr>
          <p:cNvSpPr txBox="1"/>
          <p:nvPr/>
        </p:nvSpPr>
        <p:spPr>
          <a:xfrm>
            <a:off x="4856502" y="2266182"/>
            <a:ext cx="2858336" cy="1938992"/>
          </a:xfrm>
          <a:prstGeom prst="rect">
            <a:avLst/>
          </a:prstGeom>
          <a:noFill/>
        </p:spPr>
        <p:txBody>
          <a:bodyPr wrap="square" rtlCol="0">
            <a:spAutoFit/>
          </a:bodyPr>
          <a:lstStyle/>
          <a:p>
            <a:r>
              <a:rPr lang="en-US" sz="2000" b="1" dirty="0"/>
              <a:t>EQUIPMENT FAILURES:</a:t>
            </a:r>
          </a:p>
          <a:p>
            <a:pPr>
              <a:lnSpc>
                <a:spcPct val="50000"/>
              </a:lnSpc>
            </a:pPr>
            <a:endParaRPr lang="en-US" sz="2000" b="1" dirty="0"/>
          </a:p>
          <a:p>
            <a:r>
              <a:rPr lang="en-US" dirty="0"/>
              <a:t>Known issues like broken tie-downs and faulty brakes were left unaddressed. Proactive maintenance is non-negotiable.</a:t>
            </a:r>
          </a:p>
        </p:txBody>
      </p:sp>
      <p:cxnSp>
        <p:nvCxnSpPr>
          <p:cNvPr id="12" name="Straight Connector 11">
            <a:extLst>
              <a:ext uri="{FF2B5EF4-FFF2-40B4-BE49-F238E27FC236}">
                <a16:creationId xmlns:a16="http://schemas.microsoft.com/office/drawing/2014/main" id="{6E64D436-F8C1-428E-8575-601F5E715BD9}"/>
              </a:ext>
            </a:extLst>
          </p:cNvPr>
          <p:cNvCxnSpPr>
            <a:cxnSpLocks/>
          </p:cNvCxnSpPr>
          <p:nvPr/>
        </p:nvCxnSpPr>
        <p:spPr>
          <a:xfrm>
            <a:off x="8030818" y="2405270"/>
            <a:ext cx="0" cy="1667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89ADD46-7054-424B-A41C-B8E88C000B2E}"/>
              </a:ext>
            </a:extLst>
          </p:cNvPr>
          <p:cNvSpPr txBox="1"/>
          <p:nvPr/>
        </p:nvSpPr>
        <p:spPr>
          <a:xfrm>
            <a:off x="8265223" y="2113558"/>
            <a:ext cx="477075" cy="923330"/>
          </a:xfrm>
          <a:prstGeom prst="rect">
            <a:avLst/>
          </a:prstGeom>
          <a:noFill/>
        </p:spPr>
        <p:txBody>
          <a:bodyPr wrap="square" rtlCol="0">
            <a:spAutoFit/>
          </a:bodyPr>
          <a:lstStyle/>
          <a:p>
            <a:r>
              <a:rPr lang="en-US" sz="5400" b="1" dirty="0">
                <a:solidFill>
                  <a:srgbClr val="F2A93B"/>
                </a:solidFill>
              </a:rPr>
              <a:t>3</a:t>
            </a:r>
          </a:p>
        </p:txBody>
      </p:sp>
      <p:sp>
        <p:nvSpPr>
          <p:cNvPr id="14" name="TextBox 13">
            <a:extLst>
              <a:ext uri="{FF2B5EF4-FFF2-40B4-BE49-F238E27FC236}">
                <a16:creationId xmlns:a16="http://schemas.microsoft.com/office/drawing/2014/main" id="{0B20A8FA-1E09-4C67-93F7-AB6AB24F3FB7}"/>
              </a:ext>
            </a:extLst>
          </p:cNvPr>
          <p:cNvSpPr txBox="1"/>
          <p:nvPr/>
        </p:nvSpPr>
        <p:spPr>
          <a:xfrm>
            <a:off x="8823486" y="2289265"/>
            <a:ext cx="2653739" cy="1892826"/>
          </a:xfrm>
          <a:prstGeom prst="rect">
            <a:avLst/>
          </a:prstGeom>
          <a:noFill/>
        </p:spPr>
        <p:txBody>
          <a:bodyPr wrap="square" rtlCol="0">
            <a:spAutoFit/>
          </a:bodyPr>
          <a:lstStyle/>
          <a:p>
            <a:r>
              <a:rPr lang="en-US" b="1" dirty="0"/>
              <a:t>VERIFICATION GAPS:</a:t>
            </a:r>
          </a:p>
          <a:p>
            <a:pPr>
              <a:lnSpc>
                <a:spcPct val="50000"/>
              </a:lnSpc>
            </a:pPr>
            <a:endParaRPr lang="en-US" dirty="0"/>
          </a:p>
          <a:p>
            <a:r>
              <a:rPr lang="en-US" dirty="0"/>
              <a:t>“Trust but verify.” A second check, a pre-trip inspection, or supervisor oversight catches errors before they cause harm.</a:t>
            </a:r>
          </a:p>
        </p:txBody>
      </p:sp>
      <p:cxnSp>
        <p:nvCxnSpPr>
          <p:cNvPr id="16" name="Straight Connector 15">
            <a:extLst>
              <a:ext uri="{FF2B5EF4-FFF2-40B4-BE49-F238E27FC236}">
                <a16:creationId xmlns:a16="http://schemas.microsoft.com/office/drawing/2014/main" id="{5E3DFB3D-D553-4E1C-B962-E2B632E91458}"/>
              </a:ext>
            </a:extLst>
          </p:cNvPr>
          <p:cNvCxnSpPr>
            <a:cxnSpLocks/>
          </p:cNvCxnSpPr>
          <p:nvPr/>
        </p:nvCxnSpPr>
        <p:spPr>
          <a:xfrm>
            <a:off x="760344" y="4323522"/>
            <a:ext cx="107789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E5DE9D9-505E-4FD8-83E9-345E14564F4B}"/>
              </a:ext>
            </a:extLst>
          </p:cNvPr>
          <p:cNvSpPr/>
          <p:nvPr/>
        </p:nvSpPr>
        <p:spPr>
          <a:xfrm>
            <a:off x="760344" y="4560220"/>
            <a:ext cx="5029200" cy="685800"/>
          </a:xfrm>
          <a:prstGeom prst="rect">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2800" b="1" dirty="0"/>
              <a:t>FOR DIRECT CARE STAFF</a:t>
            </a:r>
          </a:p>
        </p:txBody>
      </p:sp>
      <p:sp>
        <p:nvSpPr>
          <p:cNvPr id="21" name="Rectangle 20">
            <a:extLst>
              <a:ext uri="{FF2B5EF4-FFF2-40B4-BE49-F238E27FC236}">
                <a16:creationId xmlns:a16="http://schemas.microsoft.com/office/drawing/2014/main" id="{3F5AE158-7F51-488B-90A6-4AF4EF470133}"/>
              </a:ext>
            </a:extLst>
          </p:cNvPr>
          <p:cNvSpPr/>
          <p:nvPr/>
        </p:nvSpPr>
        <p:spPr>
          <a:xfrm>
            <a:off x="6510130" y="4574722"/>
            <a:ext cx="5029200" cy="685800"/>
          </a:xfrm>
          <a:prstGeom prst="rect">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a:r>
              <a:rPr lang="en-US" sz="2800" b="1" dirty="0"/>
              <a:t>FOR ADMINISTRATORS</a:t>
            </a:r>
          </a:p>
        </p:txBody>
      </p:sp>
      <p:cxnSp>
        <p:nvCxnSpPr>
          <p:cNvPr id="23" name="Straight Connector 22">
            <a:extLst>
              <a:ext uri="{FF2B5EF4-FFF2-40B4-BE49-F238E27FC236}">
                <a16:creationId xmlns:a16="http://schemas.microsoft.com/office/drawing/2014/main" id="{3078F532-6D7B-49C3-9E3A-01FBE16A29EA}"/>
              </a:ext>
            </a:extLst>
          </p:cNvPr>
          <p:cNvCxnSpPr>
            <a:cxnSpLocks/>
          </p:cNvCxnSpPr>
          <p:nvPr/>
        </p:nvCxnSpPr>
        <p:spPr>
          <a:xfrm>
            <a:off x="6149837" y="4560220"/>
            <a:ext cx="0" cy="196813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81ADAB3-6B33-42EE-80D3-A67B289E69F0}"/>
              </a:ext>
            </a:extLst>
          </p:cNvPr>
          <p:cNvSpPr txBox="1"/>
          <p:nvPr/>
        </p:nvSpPr>
        <p:spPr>
          <a:xfrm>
            <a:off x="760344" y="5301972"/>
            <a:ext cx="5029200" cy="923330"/>
          </a:xfrm>
          <a:prstGeom prst="rect">
            <a:avLst/>
          </a:prstGeom>
          <a:noFill/>
        </p:spPr>
        <p:txBody>
          <a:bodyPr wrap="square" rtlCol="0">
            <a:spAutoFit/>
          </a:bodyPr>
          <a:lstStyle/>
          <a:p>
            <a:r>
              <a:rPr lang="en-US" dirty="0"/>
              <a:t>Speak up when you see broken equipment. Ask for help when unsure. Never skip a step in a safety procedure. Follow person-specific plans exactly.</a:t>
            </a:r>
          </a:p>
        </p:txBody>
      </p:sp>
      <p:sp>
        <p:nvSpPr>
          <p:cNvPr id="25" name="TextBox 24">
            <a:extLst>
              <a:ext uri="{FF2B5EF4-FFF2-40B4-BE49-F238E27FC236}">
                <a16:creationId xmlns:a16="http://schemas.microsoft.com/office/drawing/2014/main" id="{770B3B7F-EED6-4E43-B96D-1FA5F901035D}"/>
              </a:ext>
            </a:extLst>
          </p:cNvPr>
          <p:cNvSpPr txBox="1"/>
          <p:nvPr/>
        </p:nvSpPr>
        <p:spPr>
          <a:xfrm>
            <a:off x="6510130" y="5328022"/>
            <a:ext cx="5029200" cy="1200329"/>
          </a:xfrm>
          <a:prstGeom prst="rect">
            <a:avLst/>
          </a:prstGeom>
          <a:noFill/>
        </p:spPr>
        <p:txBody>
          <a:bodyPr wrap="square" rtlCol="0">
            <a:spAutoFit/>
          </a:bodyPr>
          <a:lstStyle/>
          <a:p>
            <a:r>
              <a:rPr lang="en-US" dirty="0"/>
              <a:t>Invest in equipment maintenance and replacement. Implement systematic verification processes. Prioritize ongoing training with competency assessments. Build accountability systems.</a:t>
            </a:r>
          </a:p>
        </p:txBody>
      </p:sp>
      <p:sp>
        <p:nvSpPr>
          <p:cNvPr id="30" name="TextBox 29">
            <a:extLst>
              <a:ext uri="{FF2B5EF4-FFF2-40B4-BE49-F238E27FC236}">
                <a16:creationId xmlns:a16="http://schemas.microsoft.com/office/drawing/2014/main" id="{AF98F41F-BAC4-40C8-AD15-10C880D028CB}"/>
              </a:ext>
            </a:extLst>
          </p:cNvPr>
          <p:cNvSpPr txBox="1"/>
          <p:nvPr/>
        </p:nvSpPr>
        <p:spPr>
          <a:xfrm>
            <a:off x="721703" y="1494841"/>
            <a:ext cx="10856268" cy="523220"/>
          </a:xfrm>
          <a:prstGeom prst="rect">
            <a:avLst/>
          </a:prstGeom>
          <a:noFill/>
        </p:spPr>
        <p:txBody>
          <a:bodyPr wrap="square" rtlCol="0">
            <a:spAutoFit/>
          </a:bodyPr>
          <a:lstStyle/>
          <a:p>
            <a:pPr algn="ctr"/>
            <a:r>
              <a:rPr lang="en-US" sz="2800" dirty="0"/>
              <a:t>Three critical patterns appeared in every case file:</a:t>
            </a:r>
          </a:p>
        </p:txBody>
      </p:sp>
    </p:spTree>
    <p:extLst>
      <p:ext uri="{BB962C8B-B14F-4D97-AF65-F5344CB8AC3E}">
        <p14:creationId xmlns:p14="http://schemas.microsoft.com/office/powerpoint/2010/main" val="264143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B021D-85B2-4817-BD23-B698B7BB0AF4}"/>
              </a:ext>
            </a:extLst>
          </p:cNvPr>
          <p:cNvSpPr txBox="1"/>
          <p:nvPr/>
        </p:nvSpPr>
        <p:spPr>
          <a:xfrm>
            <a:off x="675861" y="655983"/>
            <a:ext cx="10923104" cy="5804452"/>
          </a:xfrm>
          <a:prstGeom prst="rect">
            <a:avLst/>
          </a:prstGeom>
          <a:noFill/>
          <a:ln w="19050">
            <a:solidFill>
              <a:schemeClr val="tx1"/>
            </a:solidFill>
          </a:ln>
        </p:spPr>
        <p:txBody>
          <a:bodyPr wrap="square" rtlCol="0">
            <a:spAutoFit/>
          </a:bodyPr>
          <a:lstStyle/>
          <a:p>
            <a:endParaRPr lang="en-US" dirty="0"/>
          </a:p>
        </p:txBody>
      </p:sp>
      <p:cxnSp>
        <p:nvCxnSpPr>
          <p:cNvPr id="5" name="Straight Connector 4">
            <a:extLst>
              <a:ext uri="{FF2B5EF4-FFF2-40B4-BE49-F238E27FC236}">
                <a16:creationId xmlns:a16="http://schemas.microsoft.com/office/drawing/2014/main" id="{8F31C827-4E9F-4307-A6B0-5D9B91E509DB}"/>
              </a:ext>
            </a:extLst>
          </p:cNvPr>
          <p:cNvCxnSpPr/>
          <p:nvPr/>
        </p:nvCxnSpPr>
        <p:spPr>
          <a:xfrm>
            <a:off x="11390243" y="655983"/>
            <a:ext cx="80175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62A9C34-2D5E-4CFD-B8DD-C34C8D2A7D30}"/>
              </a:ext>
            </a:extLst>
          </p:cNvPr>
          <p:cNvCxnSpPr/>
          <p:nvPr/>
        </p:nvCxnSpPr>
        <p:spPr>
          <a:xfrm>
            <a:off x="11211339" y="6460435"/>
            <a:ext cx="98066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0BCEF76-4188-4BBE-8B6D-3D4A5C82D12E}"/>
              </a:ext>
            </a:extLst>
          </p:cNvPr>
          <p:cNvCxnSpPr/>
          <p:nvPr/>
        </p:nvCxnSpPr>
        <p:spPr>
          <a:xfrm flipH="1">
            <a:off x="0" y="655983"/>
            <a:ext cx="67586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78092D0-FD26-4BA2-8561-5656E8A201C4}"/>
              </a:ext>
            </a:extLst>
          </p:cNvPr>
          <p:cNvCxnSpPr>
            <a:cxnSpLocks/>
          </p:cNvCxnSpPr>
          <p:nvPr/>
        </p:nvCxnSpPr>
        <p:spPr>
          <a:xfrm flipH="1">
            <a:off x="0" y="6460435"/>
            <a:ext cx="675861"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C8316F7-CDAF-48E9-9E1E-B20F86242443}"/>
              </a:ext>
            </a:extLst>
          </p:cNvPr>
          <p:cNvSpPr txBox="1"/>
          <p:nvPr/>
        </p:nvSpPr>
        <p:spPr>
          <a:xfrm>
            <a:off x="838200" y="814663"/>
            <a:ext cx="10373139" cy="584775"/>
          </a:xfrm>
          <a:prstGeom prst="rect">
            <a:avLst/>
          </a:prstGeom>
          <a:noFill/>
        </p:spPr>
        <p:txBody>
          <a:bodyPr wrap="square" rtlCol="0">
            <a:spAutoFit/>
          </a:bodyPr>
          <a:lstStyle/>
          <a:p>
            <a:pPr algn="ctr"/>
            <a:r>
              <a:rPr lang="en-US" sz="3200" b="1" dirty="0">
                <a:solidFill>
                  <a:srgbClr val="F2A93B"/>
                </a:solidFill>
                <a:ea typeface="Microsoft Sans Serif" panose="020B0604020202020204" pitchFamily="34" charset="0"/>
                <a:cs typeface="Microsoft Sans Serif" panose="020B0604020202020204" pitchFamily="34" charset="0"/>
              </a:rPr>
              <a:t>PREVENTION</a:t>
            </a:r>
            <a:r>
              <a:rPr lang="en-US" sz="3200" b="1" dirty="0">
                <a:ea typeface="Microsoft Sans Serif" panose="020B0604020202020204" pitchFamily="34" charset="0"/>
                <a:cs typeface="Microsoft Sans Serif" panose="020B0604020202020204" pitchFamily="34" charset="0"/>
              </a:rPr>
              <a:t> </a:t>
            </a:r>
            <a:r>
              <a:rPr lang="en-US" sz="3200" b="1" dirty="0">
                <a:solidFill>
                  <a:srgbClr val="1C4559"/>
                </a:solidFill>
                <a:ea typeface="Microsoft Sans Serif" panose="020B0604020202020204" pitchFamily="34" charset="0"/>
                <a:cs typeface="Microsoft Sans Serif" panose="020B0604020202020204" pitchFamily="34" charset="0"/>
              </a:rPr>
              <a:t>BEGINS WITH RECOGNITION.</a:t>
            </a:r>
          </a:p>
        </p:txBody>
      </p:sp>
      <p:sp>
        <p:nvSpPr>
          <p:cNvPr id="15" name="TextBox 14">
            <a:extLst>
              <a:ext uri="{FF2B5EF4-FFF2-40B4-BE49-F238E27FC236}">
                <a16:creationId xmlns:a16="http://schemas.microsoft.com/office/drawing/2014/main" id="{AA416E54-71C9-4CB0-8B7D-7F2801DC3094}"/>
              </a:ext>
            </a:extLst>
          </p:cNvPr>
          <p:cNvSpPr txBox="1"/>
          <p:nvPr/>
        </p:nvSpPr>
        <p:spPr>
          <a:xfrm>
            <a:off x="980661" y="1478635"/>
            <a:ext cx="5115339" cy="2308324"/>
          </a:xfrm>
          <a:prstGeom prst="rect">
            <a:avLst/>
          </a:prstGeom>
          <a:noFill/>
        </p:spPr>
        <p:txBody>
          <a:bodyPr wrap="square" rtlCol="0">
            <a:spAutoFit/>
          </a:bodyPr>
          <a:lstStyle/>
          <a:p>
            <a:r>
              <a:rPr lang="en-US" b="1" dirty="0"/>
              <a:t>Neglect during transportation rarely starts with dramatic incidents. It begins with minor oversights and unchallenged assumptions—situations that seem manageable until they’re not.</a:t>
            </a:r>
          </a:p>
          <a:p>
            <a:r>
              <a:rPr lang="en-US" b="1" dirty="0"/>
              <a:t>This presentation contains 5 real-world case files, representing the most common opportunities for prevention. </a:t>
            </a:r>
          </a:p>
          <a:p>
            <a:endParaRPr lang="en-US" b="1" dirty="0"/>
          </a:p>
        </p:txBody>
      </p:sp>
      <p:sp>
        <p:nvSpPr>
          <p:cNvPr id="17" name="Rectangle: Rounded Corners 16">
            <a:extLst>
              <a:ext uri="{FF2B5EF4-FFF2-40B4-BE49-F238E27FC236}">
                <a16:creationId xmlns:a16="http://schemas.microsoft.com/office/drawing/2014/main" id="{2E7FF9A4-7ACA-4714-9035-53987BFDD951}"/>
              </a:ext>
            </a:extLst>
          </p:cNvPr>
          <p:cNvSpPr/>
          <p:nvPr/>
        </p:nvSpPr>
        <p:spPr>
          <a:xfrm>
            <a:off x="909430" y="3476099"/>
            <a:ext cx="5115339" cy="2256496"/>
          </a:xfrm>
          <a:prstGeom prst="roundRect">
            <a:avLst>
              <a:gd name="adj" fmla="val 4760"/>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b="1" dirty="0">
                <a:solidFill>
                  <a:srgbClr val="F2A93B"/>
                </a:solidFill>
              </a:rPr>
              <a:t>PREVENTION</a:t>
            </a:r>
            <a:r>
              <a:rPr lang="en-US" b="1" dirty="0"/>
              <a:t> OPPORTUNITIES - YOUR APPROACH</a:t>
            </a:r>
          </a:p>
          <a:p>
            <a:pPr>
              <a:lnSpc>
                <a:spcPct val="80000"/>
              </a:lnSpc>
            </a:pPr>
            <a:endParaRPr lang="en-US" sz="1600" dirty="0"/>
          </a:p>
          <a:p>
            <a:pPr>
              <a:lnSpc>
                <a:spcPct val="80000"/>
              </a:lnSpc>
            </a:pPr>
            <a:r>
              <a:rPr lang="en-US" sz="1600" dirty="0"/>
              <a:t>As you review each case file:</a:t>
            </a:r>
          </a:p>
          <a:p>
            <a:pPr marL="342900" indent="-342900">
              <a:lnSpc>
                <a:spcPct val="80000"/>
              </a:lnSpc>
              <a:spcBef>
                <a:spcPts val="200"/>
              </a:spcBef>
              <a:buAutoNum type="arabicPeriod"/>
            </a:pPr>
            <a:r>
              <a:rPr lang="en-US" sz="1600" dirty="0"/>
              <a:t>Use the 6 Lenses to identify prevention opportunities</a:t>
            </a:r>
          </a:p>
          <a:p>
            <a:pPr marL="342900" indent="-342900">
              <a:lnSpc>
                <a:spcPct val="80000"/>
              </a:lnSpc>
              <a:spcBef>
                <a:spcPts val="200"/>
              </a:spcBef>
              <a:buAutoNum type="arabicPeriod"/>
            </a:pPr>
            <a:r>
              <a:rPr lang="en-US" sz="1600" dirty="0"/>
              <a:t>Analyze for similar vulnerabilities in your own agencies</a:t>
            </a:r>
          </a:p>
          <a:p>
            <a:pPr marL="342900" indent="-342900">
              <a:lnSpc>
                <a:spcPct val="80000"/>
              </a:lnSpc>
              <a:spcBef>
                <a:spcPts val="200"/>
              </a:spcBef>
              <a:buAutoNum type="arabicPeriod"/>
            </a:pPr>
            <a:r>
              <a:rPr lang="en-US" sz="1600" dirty="0"/>
              <a:t>Compare your analysis to the learning points provided</a:t>
            </a:r>
          </a:p>
          <a:p>
            <a:pPr>
              <a:spcBef>
                <a:spcPts val="200"/>
              </a:spcBef>
            </a:pPr>
            <a:endParaRPr lang="en-US" sz="1600" dirty="0"/>
          </a:p>
          <a:p>
            <a:pPr>
              <a:spcBef>
                <a:spcPts val="200"/>
              </a:spcBef>
            </a:pPr>
            <a:r>
              <a:rPr lang="en-US" sz="1600" dirty="0"/>
              <a:t>After all 5 case files, you'll find comprehensive prevention planning recommendations.</a:t>
            </a:r>
            <a:endParaRPr lang="en-US" sz="1600" i="1" dirty="0"/>
          </a:p>
          <a:p>
            <a:pPr marL="228600" indent="-228600">
              <a:lnSpc>
                <a:spcPct val="80000"/>
              </a:lnSpc>
              <a:spcBef>
                <a:spcPts val="600"/>
              </a:spcBef>
            </a:pPr>
            <a:endParaRPr lang="en-US" i="1" dirty="0"/>
          </a:p>
        </p:txBody>
      </p:sp>
      <p:sp>
        <p:nvSpPr>
          <p:cNvPr id="20" name="TextBox 19">
            <a:extLst>
              <a:ext uri="{FF2B5EF4-FFF2-40B4-BE49-F238E27FC236}">
                <a16:creationId xmlns:a16="http://schemas.microsoft.com/office/drawing/2014/main" id="{D2B76A58-FBF5-4A2D-B110-69506AA00456}"/>
              </a:ext>
            </a:extLst>
          </p:cNvPr>
          <p:cNvSpPr txBox="1"/>
          <p:nvPr/>
        </p:nvSpPr>
        <p:spPr>
          <a:xfrm>
            <a:off x="909430" y="5863620"/>
            <a:ext cx="5519529" cy="492443"/>
          </a:xfrm>
          <a:prstGeom prst="rect">
            <a:avLst/>
          </a:prstGeom>
          <a:noFill/>
        </p:spPr>
        <p:txBody>
          <a:bodyPr wrap="square" rtlCol="0">
            <a:spAutoFit/>
          </a:bodyPr>
          <a:lstStyle/>
          <a:p>
            <a:r>
              <a:rPr lang="en-US" sz="2600" b="1" dirty="0"/>
              <a:t>What you recognize, you can </a:t>
            </a:r>
            <a:r>
              <a:rPr lang="en-US" sz="2600" b="1" dirty="0">
                <a:solidFill>
                  <a:srgbClr val="F2A93B"/>
                </a:solidFill>
              </a:rPr>
              <a:t>prevent</a:t>
            </a:r>
            <a:r>
              <a:rPr lang="en-US" sz="2600" b="1" dirty="0"/>
              <a:t>.</a:t>
            </a:r>
          </a:p>
        </p:txBody>
      </p:sp>
      <p:sp>
        <p:nvSpPr>
          <p:cNvPr id="2" name="TextBox 1">
            <a:extLst>
              <a:ext uri="{FF2B5EF4-FFF2-40B4-BE49-F238E27FC236}">
                <a16:creationId xmlns:a16="http://schemas.microsoft.com/office/drawing/2014/main" id="{735F891A-0869-44F1-8D70-19AA81D7BE3D}"/>
              </a:ext>
            </a:extLst>
          </p:cNvPr>
          <p:cNvSpPr txBox="1"/>
          <p:nvPr/>
        </p:nvSpPr>
        <p:spPr>
          <a:xfrm>
            <a:off x="8338241" y="2309631"/>
            <a:ext cx="1421394" cy="646331"/>
          </a:xfrm>
          <a:prstGeom prst="rect">
            <a:avLst/>
          </a:prstGeom>
          <a:noFill/>
        </p:spPr>
        <p:txBody>
          <a:bodyPr wrap="square" rtlCol="0">
            <a:spAutoFit/>
          </a:bodyPr>
          <a:lstStyle/>
          <a:p>
            <a:r>
              <a:rPr lang="en-US" dirty="0">
                <a:highlight>
                  <a:srgbClr val="F2A93B"/>
                </a:highlight>
              </a:rPr>
              <a:t>Space hold for photo</a:t>
            </a:r>
          </a:p>
        </p:txBody>
      </p:sp>
      <p:pic>
        <p:nvPicPr>
          <p:cNvPr id="8" name="Picture 7">
            <a:extLst>
              <a:ext uri="{FF2B5EF4-FFF2-40B4-BE49-F238E27FC236}">
                <a16:creationId xmlns:a16="http://schemas.microsoft.com/office/drawing/2014/main" id="{0130673A-9686-4A45-912B-383FF6F225AC}"/>
              </a:ext>
            </a:extLst>
          </p:cNvPr>
          <p:cNvPicPr>
            <a:picLocks noChangeAspect="1"/>
          </p:cNvPicPr>
          <p:nvPr/>
        </p:nvPicPr>
        <p:blipFill>
          <a:blip r:embed="rId2"/>
          <a:stretch>
            <a:fillRect/>
          </a:stretch>
        </p:blipFill>
        <p:spPr>
          <a:xfrm>
            <a:off x="6601130" y="1371490"/>
            <a:ext cx="4294037" cy="4850672"/>
          </a:xfrm>
          <a:prstGeom prst="rect">
            <a:avLst/>
          </a:prstGeom>
        </p:spPr>
      </p:pic>
    </p:spTree>
    <p:extLst>
      <p:ext uri="{BB962C8B-B14F-4D97-AF65-F5344CB8AC3E}">
        <p14:creationId xmlns:p14="http://schemas.microsoft.com/office/powerpoint/2010/main" val="2790933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127909" y="1686108"/>
            <a:ext cx="18978" cy="4896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A46314-F847-4DDA-8B4B-2AA6375686DD}"/>
              </a:ext>
            </a:extLst>
          </p:cNvPr>
          <p:cNvSpPr txBox="1"/>
          <p:nvPr/>
        </p:nvSpPr>
        <p:spPr>
          <a:xfrm>
            <a:off x="389227" y="1025900"/>
            <a:ext cx="11419284" cy="461665"/>
          </a:xfrm>
          <a:prstGeom prst="rect">
            <a:avLst/>
          </a:prstGeom>
          <a:noFill/>
        </p:spPr>
        <p:txBody>
          <a:bodyPr wrap="square" rtlCol="0">
            <a:spAutoFit/>
          </a:bodyPr>
          <a:lstStyle/>
          <a:p>
            <a:pPr algn="ctr"/>
            <a:r>
              <a:rPr lang="en-US" sz="2400" b="1" i="1" dirty="0"/>
              <a:t>Immediate Actions to Consider</a:t>
            </a:r>
          </a:p>
        </p:txBody>
      </p:sp>
      <p:sp>
        <p:nvSpPr>
          <p:cNvPr id="12" name="Rectangle 11">
            <a:extLst>
              <a:ext uri="{FF2B5EF4-FFF2-40B4-BE49-F238E27FC236}">
                <a16:creationId xmlns:a16="http://schemas.microsoft.com/office/drawing/2014/main" id="{41F7CA33-88D3-4377-B7F9-E2F58E767267}"/>
              </a:ext>
            </a:extLst>
          </p:cNvPr>
          <p:cNvSpPr/>
          <p:nvPr/>
        </p:nvSpPr>
        <p:spPr>
          <a:xfrm>
            <a:off x="6327085" y="3928920"/>
            <a:ext cx="5481427"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cs typeface="Arial" panose="020B0604020202020204" pitchFamily="34" charset="0"/>
            </a:endParaRPr>
          </a:p>
        </p:txBody>
      </p:sp>
      <p:cxnSp>
        <p:nvCxnSpPr>
          <p:cNvPr id="3" name="Straight Connector 2">
            <a:extLst>
              <a:ext uri="{FF2B5EF4-FFF2-40B4-BE49-F238E27FC236}">
                <a16:creationId xmlns:a16="http://schemas.microsoft.com/office/drawing/2014/main" id="{66557586-EF0E-4886-8BE5-C0CE95C42E83}"/>
              </a:ext>
            </a:extLst>
          </p:cNvPr>
          <p:cNvCxnSpPr/>
          <p:nvPr/>
        </p:nvCxnSpPr>
        <p:spPr>
          <a:xfrm>
            <a:off x="42155" y="9833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438681" y="1668604"/>
            <a:ext cx="5402362" cy="400110"/>
          </a:xfrm>
          <a:prstGeom prst="rect">
            <a:avLst/>
          </a:prstGeom>
          <a:noFill/>
        </p:spPr>
        <p:txBody>
          <a:bodyPr wrap="square" rtlCol="0">
            <a:spAutoFit/>
          </a:bodyPr>
          <a:lstStyle/>
          <a:p>
            <a:r>
              <a:rPr lang="en-US" sz="2000" b="1" dirty="0">
                <a:solidFill>
                  <a:srgbClr val="1C4559"/>
                </a:solidFill>
              </a:rPr>
              <a:t> Staff Readiness</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867508" y="2119801"/>
            <a:ext cx="5208057" cy="541046"/>
          </a:xfrm>
          <a:prstGeom prst="rect">
            <a:avLst/>
          </a:prstGeom>
          <a:noFill/>
        </p:spPr>
        <p:txBody>
          <a:bodyPr wrap="square" rtlCol="0">
            <a:spAutoFit/>
          </a:bodyPr>
          <a:lstStyle/>
          <a:p>
            <a:pPr>
              <a:lnSpc>
                <a:spcPct val="80000"/>
              </a:lnSpc>
            </a:pPr>
            <a:r>
              <a:rPr lang="en-US" dirty="0"/>
              <a:t>Review all driver records to check current qualifications</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843275" y="2703466"/>
            <a:ext cx="5204140" cy="541046"/>
          </a:xfrm>
          <a:prstGeom prst="rect">
            <a:avLst/>
          </a:prstGeom>
          <a:noFill/>
        </p:spPr>
        <p:txBody>
          <a:bodyPr wrap="square" rtlCol="0">
            <a:spAutoFit/>
          </a:bodyPr>
          <a:lstStyle/>
          <a:p>
            <a:pPr>
              <a:lnSpc>
                <a:spcPct val="80000"/>
              </a:lnSpc>
            </a:pPr>
            <a:r>
              <a:rPr lang="en-US" dirty="0"/>
              <a:t>Retrain all staff: All Four tie-downs are needed every trip, no exceptions</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860239" y="3270961"/>
            <a:ext cx="5145392" cy="541046"/>
          </a:xfrm>
          <a:prstGeom prst="rect">
            <a:avLst/>
          </a:prstGeom>
          <a:noFill/>
        </p:spPr>
        <p:txBody>
          <a:bodyPr wrap="square" rtlCol="0">
            <a:spAutoFit/>
          </a:bodyPr>
          <a:lstStyle/>
          <a:p>
            <a:pPr>
              <a:lnSpc>
                <a:spcPct val="80000"/>
              </a:lnSpc>
            </a:pPr>
            <a:r>
              <a:rPr lang="en-US" dirty="0"/>
              <a:t>Review support plans for all people who need transfer help or have medical conditions</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867508" y="4494550"/>
            <a:ext cx="5018816" cy="541046"/>
          </a:xfrm>
          <a:prstGeom prst="rect">
            <a:avLst/>
          </a:prstGeom>
          <a:noFill/>
        </p:spPr>
        <p:txBody>
          <a:bodyPr wrap="square" rtlCol="0">
            <a:spAutoFit/>
          </a:bodyPr>
          <a:lstStyle/>
          <a:p>
            <a:pPr>
              <a:lnSpc>
                <a:spcPct val="80000"/>
              </a:lnSpc>
            </a:pPr>
            <a:r>
              <a:rPr lang="en-US" dirty="0"/>
              <a:t>Set up a two-person check system for wheelchair securement before leaving</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876284" y="5070597"/>
            <a:ext cx="5138122" cy="319446"/>
          </a:xfrm>
          <a:prstGeom prst="rect">
            <a:avLst/>
          </a:prstGeom>
          <a:noFill/>
        </p:spPr>
        <p:txBody>
          <a:bodyPr wrap="square" rtlCol="0">
            <a:spAutoFit/>
          </a:bodyPr>
          <a:lstStyle/>
          <a:p>
            <a:pPr>
              <a:lnSpc>
                <a:spcPct val="80000"/>
              </a:lnSpc>
            </a:pPr>
            <a:r>
              <a:rPr lang="en-US" dirty="0"/>
              <a:t>Post visual securement checklists in every vehicle</a:t>
            </a:r>
          </a:p>
        </p:txBody>
      </p:sp>
      <p:sp>
        <p:nvSpPr>
          <p:cNvPr id="35" name="TextBox 34">
            <a:extLst>
              <a:ext uri="{FF2B5EF4-FFF2-40B4-BE49-F238E27FC236}">
                <a16:creationId xmlns:a16="http://schemas.microsoft.com/office/drawing/2014/main" id="{E1B1E04D-B651-4767-87A4-2332AB2FC19E}"/>
              </a:ext>
            </a:extLst>
          </p:cNvPr>
          <p:cNvSpPr txBox="1"/>
          <p:nvPr/>
        </p:nvSpPr>
        <p:spPr>
          <a:xfrm>
            <a:off x="6843275" y="5521604"/>
            <a:ext cx="4918450" cy="541046"/>
          </a:xfrm>
          <a:prstGeom prst="rect">
            <a:avLst/>
          </a:prstGeom>
          <a:noFill/>
        </p:spPr>
        <p:txBody>
          <a:bodyPr wrap="square" rtlCol="0">
            <a:spAutoFit/>
          </a:bodyPr>
          <a:lstStyle/>
          <a:p>
            <a:pPr>
              <a:lnSpc>
                <a:spcPct val="80000"/>
              </a:lnSpc>
            </a:pPr>
            <a:r>
              <a:rPr lang="en-US" dirty="0"/>
              <a:t>Post emergency medical guidelines in every vehicle</a:t>
            </a:r>
          </a:p>
        </p:txBody>
      </p:sp>
      <p:sp>
        <p:nvSpPr>
          <p:cNvPr id="37" name="TextBox 36">
            <a:extLst>
              <a:ext uri="{FF2B5EF4-FFF2-40B4-BE49-F238E27FC236}">
                <a16:creationId xmlns:a16="http://schemas.microsoft.com/office/drawing/2014/main" id="{E94D951D-A0D8-464B-91E2-75F5FB3549BD}"/>
              </a:ext>
            </a:extLst>
          </p:cNvPr>
          <p:cNvSpPr txBox="1"/>
          <p:nvPr/>
        </p:nvSpPr>
        <p:spPr>
          <a:xfrm>
            <a:off x="1216720" y="275499"/>
            <a:ext cx="10167728" cy="707886"/>
          </a:xfrm>
          <a:prstGeom prst="rect">
            <a:avLst/>
          </a:prstGeom>
          <a:noFill/>
        </p:spPr>
        <p:txBody>
          <a:bodyPr wrap="square" rtlCol="0">
            <a:spAutoFit/>
          </a:bodyPr>
          <a:lstStyle/>
          <a:p>
            <a:pPr algn="ctr"/>
            <a:r>
              <a:rPr kumimoji="0" lang="en-US" sz="4000" b="1" i="0" u="none" strike="noStrike" kern="1200" cap="none" spc="0" normalizeH="0" baseline="0" noProof="0" dirty="0">
                <a:ln>
                  <a:noFill/>
                </a:ln>
                <a:effectLst/>
                <a:uLnTx/>
                <a:uFillTx/>
                <a:latin typeface="Calibri" panose="020F0502020204030204"/>
                <a:ea typeface="Microsoft Sans Serif" panose="020B0604020202020204" pitchFamily="34" charset="0"/>
                <a:cs typeface="Microsoft Sans Serif" panose="020B0604020202020204" pitchFamily="34" charset="0"/>
              </a:rPr>
              <a:t>Comprehensive</a:t>
            </a:r>
            <a:r>
              <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rPr>
              <a:t> PREVENTION</a:t>
            </a:r>
            <a:r>
              <a:rPr kumimoji="0" lang="en-US" sz="40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Planning</a:t>
            </a:r>
            <a:endPar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sp>
        <p:nvSpPr>
          <p:cNvPr id="41" name="TextBox 40">
            <a:extLst>
              <a:ext uri="{FF2B5EF4-FFF2-40B4-BE49-F238E27FC236}">
                <a16:creationId xmlns:a16="http://schemas.microsoft.com/office/drawing/2014/main" id="{23FF4D3D-38FB-415B-961B-8B8AE13FD6B2}"/>
              </a:ext>
            </a:extLst>
          </p:cNvPr>
          <p:cNvSpPr txBox="1"/>
          <p:nvPr/>
        </p:nvSpPr>
        <p:spPr>
          <a:xfrm>
            <a:off x="392337" y="1696304"/>
            <a:ext cx="5490402" cy="344710"/>
          </a:xfrm>
          <a:prstGeom prst="rect">
            <a:avLst/>
          </a:prstGeom>
          <a:noFill/>
        </p:spPr>
        <p:txBody>
          <a:bodyPr wrap="square" rtlCol="0">
            <a:spAutoFit/>
          </a:bodyPr>
          <a:lstStyle/>
          <a:p>
            <a:pPr>
              <a:lnSpc>
                <a:spcPct val="80000"/>
              </a:lnSpc>
              <a:buSzPct val="125000"/>
            </a:pPr>
            <a:r>
              <a:rPr lang="en-US" sz="2000" b="1" dirty="0">
                <a:solidFill>
                  <a:srgbClr val="1C4559"/>
                </a:solidFill>
                <a:cs typeface="Arial" panose="020B0604020202020204" pitchFamily="34" charset="0"/>
              </a:rPr>
              <a:t>Equipment Safety</a:t>
            </a:r>
          </a:p>
        </p:txBody>
      </p:sp>
      <p:sp>
        <p:nvSpPr>
          <p:cNvPr id="43" name="TextBox 42">
            <a:extLst>
              <a:ext uri="{FF2B5EF4-FFF2-40B4-BE49-F238E27FC236}">
                <a16:creationId xmlns:a16="http://schemas.microsoft.com/office/drawing/2014/main" id="{1BF956FD-390E-47D2-91C6-5DB207AD82EB}"/>
              </a:ext>
            </a:extLst>
          </p:cNvPr>
          <p:cNvSpPr txBox="1"/>
          <p:nvPr/>
        </p:nvSpPr>
        <p:spPr>
          <a:xfrm>
            <a:off x="746659" y="2181628"/>
            <a:ext cx="5208416" cy="541046"/>
          </a:xfrm>
          <a:prstGeom prst="rect">
            <a:avLst/>
          </a:prstGeom>
          <a:noFill/>
        </p:spPr>
        <p:txBody>
          <a:bodyPr wrap="square" rtlCol="0">
            <a:spAutoFit/>
          </a:bodyPr>
          <a:lstStyle/>
          <a:p>
            <a:pPr>
              <a:lnSpc>
                <a:spcPct val="80000"/>
              </a:lnSpc>
              <a:buSzPct val="125000"/>
            </a:pPr>
            <a:r>
              <a:rPr lang="en-US" dirty="0"/>
              <a:t>Inspect all vehicle tie-downs and wheelchair brakes—take broken equipment out of service</a:t>
            </a:r>
          </a:p>
        </p:txBody>
      </p:sp>
      <p:sp>
        <p:nvSpPr>
          <p:cNvPr id="55" name="TextBox 54">
            <a:extLst>
              <a:ext uri="{FF2B5EF4-FFF2-40B4-BE49-F238E27FC236}">
                <a16:creationId xmlns:a16="http://schemas.microsoft.com/office/drawing/2014/main" id="{50F921BB-D915-49BB-ACA7-1A2A8CD9B7AF}"/>
              </a:ext>
            </a:extLst>
          </p:cNvPr>
          <p:cNvSpPr txBox="1"/>
          <p:nvPr/>
        </p:nvSpPr>
        <p:spPr>
          <a:xfrm>
            <a:off x="728577" y="2751081"/>
            <a:ext cx="5219134" cy="541046"/>
          </a:xfrm>
          <a:prstGeom prst="rect">
            <a:avLst/>
          </a:prstGeom>
          <a:noFill/>
        </p:spPr>
        <p:txBody>
          <a:bodyPr wrap="square" rtlCol="0">
            <a:spAutoFit/>
          </a:bodyPr>
          <a:lstStyle/>
          <a:p>
            <a:pPr>
              <a:lnSpc>
                <a:spcPct val="80000"/>
              </a:lnSpc>
              <a:buSzPct val="125000"/>
            </a:pPr>
            <a:r>
              <a:rPr lang="en-US" dirty="0"/>
              <a:t>Check first aid kits to make sure they are fully stocked and easy to reach in every vehicle</a:t>
            </a:r>
          </a:p>
        </p:txBody>
      </p:sp>
      <p:sp>
        <p:nvSpPr>
          <p:cNvPr id="56" name="TextBox 55">
            <a:extLst>
              <a:ext uri="{FF2B5EF4-FFF2-40B4-BE49-F238E27FC236}">
                <a16:creationId xmlns:a16="http://schemas.microsoft.com/office/drawing/2014/main" id="{C9AC03FF-6AB1-49E3-BF90-EEDFE61EC312}"/>
              </a:ext>
            </a:extLst>
          </p:cNvPr>
          <p:cNvSpPr txBox="1"/>
          <p:nvPr/>
        </p:nvSpPr>
        <p:spPr>
          <a:xfrm>
            <a:off x="778071" y="5523391"/>
            <a:ext cx="5320660" cy="541046"/>
          </a:xfrm>
          <a:prstGeom prst="rect">
            <a:avLst/>
          </a:prstGeom>
          <a:noFill/>
        </p:spPr>
        <p:txBody>
          <a:bodyPr wrap="square" rtlCol="0">
            <a:spAutoFit/>
          </a:bodyPr>
          <a:lstStyle/>
          <a:p>
            <a:pPr>
              <a:lnSpc>
                <a:spcPct val="80000"/>
              </a:lnSpc>
              <a:buSzPct val="125000"/>
            </a:pPr>
            <a:r>
              <a:rPr lang="en-US" dirty="0"/>
              <a:t>Set a clear guideline for immediate medical check-up for any head impact during transport</a:t>
            </a:r>
          </a:p>
        </p:txBody>
      </p:sp>
      <p:sp>
        <p:nvSpPr>
          <p:cNvPr id="57" name="TextBox 56">
            <a:extLst>
              <a:ext uri="{FF2B5EF4-FFF2-40B4-BE49-F238E27FC236}">
                <a16:creationId xmlns:a16="http://schemas.microsoft.com/office/drawing/2014/main" id="{7E6157C9-8667-41F1-9A30-26D7E17034D1}"/>
              </a:ext>
            </a:extLst>
          </p:cNvPr>
          <p:cNvSpPr txBox="1"/>
          <p:nvPr/>
        </p:nvSpPr>
        <p:spPr>
          <a:xfrm>
            <a:off x="446268" y="3967300"/>
            <a:ext cx="5501443" cy="344710"/>
          </a:xfrm>
          <a:prstGeom prst="rect">
            <a:avLst/>
          </a:prstGeom>
          <a:noFill/>
        </p:spPr>
        <p:txBody>
          <a:bodyPr wrap="square" rtlCol="0">
            <a:spAutoFit/>
          </a:bodyPr>
          <a:lstStyle/>
          <a:p>
            <a:pPr>
              <a:lnSpc>
                <a:spcPct val="80000"/>
              </a:lnSpc>
              <a:buSzPct val="125000"/>
            </a:pPr>
            <a:r>
              <a:rPr lang="en-US" sz="2000" b="1" dirty="0">
                <a:solidFill>
                  <a:srgbClr val="1C4559"/>
                </a:solidFill>
              </a:rPr>
              <a:t>Policy Establishment</a:t>
            </a:r>
          </a:p>
        </p:txBody>
      </p:sp>
      <p:sp>
        <p:nvSpPr>
          <p:cNvPr id="58" name="TextBox 57">
            <a:extLst>
              <a:ext uri="{FF2B5EF4-FFF2-40B4-BE49-F238E27FC236}">
                <a16:creationId xmlns:a16="http://schemas.microsoft.com/office/drawing/2014/main" id="{F5833730-92BC-4F7C-93E5-5722F6E9031B}"/>
              </a:ext>
            </a:extLst>
          </p:cNvPr>
          <p:cNvSpPr txBox="1"/>
          <p:nvPr/>
        </p:nvSpPr>
        <p:spPr>
          <a:xfrm>
            <a:off x="748894" y="4963306"/>
            <a:ext cx="5320659" cy="541046"/>
          </a:xfrm>
          <a:prstGeom prst="rect">
            <a:avLst/>
          </a:prstGeom>
          <a:noFill/>
        </p:spPr>
        <p:txBody>
          <a:bodyPr wrap="square" rtlCol="0">
            <a:spAutoFit/>
          </a:bodyPr>
          <a:lstStyle/>
          <a:p>
            <a:pPr>
              <a:lnSpc>
                <a:spcPct val="80000"/>
              </a:lnSpc>
              <a:buSzPct val="125000"/>
            </a:pPr>
            <a:r>
              <a:rPr lang="en-US" dirty="0"/>
              <a:t>Consider a driver-present-first boarding approach (no boarding until driver arrives and climate control is on)</a:t>
            </a:r>
          </a:p>
        </p:txBody>
      </p:sp>
      <p:pic>
        <p:nvPicPr>
          <p:cNvPr id="9" name="Picture 8">
            <a:extLst>
              <a:ext uri="{FF2B5EF4-FFF2-40B4-BE49-F238E27FC236}">
                <a16:creationId xmlns:a16="http://schemas.microsoft.com/office/drawing/2014/main" id="{810A288E-8793-45D6-A656-467E55AF70CE}"/>
              </a:ext>
            </a:extLst>
          </p:cNvPr>
          <p:cNvPicPr>
            <a:picLocks noChangeAspect="1"/>
          </p:cNvPicPr>
          <p:nvPr/>
        </p:nvPicPr>
        <p:blipFill>
          <a:blip r:embed="rId4"/>
          <a:stretch>
            <a:fillRect/>
          </a:stretch>
        </p:blipFill>
        <p:spPr>
          <a:xfrm>
            <a:off x="6442477" y="5559743"/>
            <a:ext cx="432854" cy="365792"/>
          </a:xfrm>
          <a:prstGeom prst="rect">
            <a:avLst/>
          </a:prstGeom>
        </p:spPr>
      </p:pic>
      <p:pic>
        <p:nvPicPr>
          <p:cNvPr id="14" name="Picture 13">
            <a:extLst>
              <a:ext uri="{FF2B5EF4-FFF2-40B4-BE49-F238E27FC236}">
                <a16:creationId xmlns:a16="http://schemas.microsoft.com/office/drawing/2014/main" id="{DE689C59-2AD2-46FF-9F65-3EECA0143477}"/>
              </a:ext>
            </a:extLst>
          </p:cNvPr>
          <p:cNvPicPr>
            <a:picLocks noChangeAspect="1"/>
          </p:cNvPicPr>
          <p:nvPr/>
        </p:nvPicPr>
        <p:blipFill>
          <a:blip r:embed="rId4"/>
          <a:stretch>
            <a:fillRect/>
          </a:stretch>
        </p:blipFill>
        <p:spPr>
          <a:xfrm>
            <a:off x="6444649" y="5033745"/>
            <a:ext cx="432854" cy="365792"/>
          </a:xfrm>
          <a:prstGeom prst="rect">
            <a:avLst/>
          </a:prstGeom>
        </p:spPr>
      </p:pic>
      <p:pic>
        <p:nvPicPr>
          <p:cNvPr id="45" name="Picture 44">
            <a:extLst>
              <a:ext uri="{FF2B5EF4-FFF2-40B4-BE49-F238E27FC236}">
                <a16:creationId xmlns:a16="http://schemas.microsoft.com/office/drawing/2014/main" id="{44861BB6-8E99-4510-9ADD-51F9692D050C}"/>
              </a:ext>
            </a:extLst>
          </p:cNvPr>
          <p:cNvPicPr>
            <a:picLocks noChangeAspect="1"/>
          </p:cNvPicPr>
          <p:nvPr/>
        </p:nvPicPr>
        <p:blipFill>
          <a:blip r:embed="rId4"/>
          <a:stretch>
            <a:fillRect/>
          </a:stretch>
        </p:blipFill>
        <p:spPr>
          <a:xfrm>
            <a:off x="6444649" y="4540826"/>
            <a:ext cx="432854" cy="365792"/>
          </a:xfrm>
          <a:prstGeom prst="rect">
            <a:avLst/>
          </a:prstGeom>
        </p:spPr>
      </p:pic>
      <p:pic>
        <p:nvPicPr>
          <p:cNvPr id="49" name="Picture 48">
            <a:extLst>
              <a:ext uri="{FF2B5EF4-FFF2-40B4-BE49-F238E27FC236}">
                <a16:creationId xmlns:a16="http://schemas.microsoft.com/office/drawing/2014/main" id="{2BC0F986-03C1-4A8D-99C3-AFB7BA9294FF}"/>
              </a:ext>
            </a:extLst>
          </p:cNvPr>
          <p:cNvPicPr>
            <a:picLocks noChangeAspect="1"/>
          </p:cNvPicPr>
          <p:nvPr/>
        </p:nvPicPr>
        <p:blipFill>
          <a:blip r:embed="rId4"/>
          <a:stretch>
            <a:fillRect/>
          </a:stretch>
        </p:blipFill>
        <p:spPr>
          <a:xfrm>
            <a:off x="6444649" y="3313889"/>
            <a:ext cx="432854" cy="365792"/>
          </a:xfrm>
          <a:prstGeom prst="rect">
            <a:avLst/>
          </a:prstGeom>
        </p:spPr>
      </p:pic>
      <p:pic>
        <p:nvPicPr>
          <p:cNvPr id="50" name="Picture 49">
            <a:extLst>
              <a:ext uri="{FF2B5EF4-FFF2-40B4-BE49-F238E27FC236}">
                <a16:creationId xmlns:a16="http://schemas.microsoft.com/office/drawing/2014/main" id="{31BFD852-E5B2-41DA-8AAF-5326F918277D}"/>
              </a:ext>
            </a:extLst>
          </p:cNvPr>
          <p:cNvPicPr>
            <a:picLocks noChangeAspect="1"/>
          </p:cNvPicPr>
          <p:nvPr/>
        </p:nvPicPr>
        <p:blipFill>
          <a:blip r:embed="rId4"/>
          <a:stretch>
            <a:fillRect/>
          </a:stretch>
        </p:blipFill>
        <p:spPr>
          <a:xfrm>
            <a:off x="6444649" y="2781751"/>
            <a:ext cx="432854" cy="365792"/>
          </a:xfrm>
          <a:prstGeom prst="rect">
            <a:avLst/>
          </a:prstGeom>
        </p:spPr>
      </p:pic>
      <p:pic>
        <p:nvPicPr>
          <p:cNvPr id="51" name="Picture 50">
            <a:extLst>
              <a:ext uri="{FF2B5EF4-FFF2-40B4-BE49-F238E27FC236}">
                <a16:creationId xmlns:a16="http://schemas.microsoft.com/office/drawing/2014/main" id="{50BD6989-2647-4635-956B-C40A0F557D6D}"/>
              </a:ext>
            </a:extLst>
          </p:cNvPr>
          <p:cNvPicPr>
            <a:picLocks noChangeAspect="1"/>
          </p:cNvPicPr>
          <p:nvPr/>
        </p:nvPicPr>
        <p:blipFill>
          <a:blip r:embed="rId4"/>
          <a:stretch>
            <a:fillRect/>
          </a:stretch>
        </p:blipFill>
        <p:spPr>
          <a:xfrm>
            <a:off x="6444649" y="2186857"/>
            <a:ext cx="432854" cy="365792"/>
          </a:xfrm>
          <a:prstGeom prst="rect">
            <a:avLst/>
          </a:prstGeom>
        </p:spPr>
      </p:pic>
      <p:sp>
        <p:nvSpPr>
          <p:cNvPr id="20" name="TextBox 19">
            <a:extLst>
              <a:ext uri="{FF2B5EF4-FFF2-40B4-BE49-F238E27FC236}">
                <a16:creationId xmlns:a16="http://schemas.microsoft.com/office/drawing/2014/main" id="{3DB54AF8-067C-45A8-9B40-B62D03CE69F7}"/>
              </a:ext>
            </a:extLst>
          </p:cNvPr>
          <p:cNvSpPr txBox="1"/>
          <p:nvPr/>
        </p:nvSpPr>
        <p:spPr>
          <a:xfrm>
            <a:off x="757645" y="4403221"/>
            <a:ext cx="5078470" cy="541046"/>
          </a:xfrm>
          <a:prstGeom prst="rect">
            <a:avLst/>
          </a:prstGeom>
          <a:noFill/>
        </p:spPr>
        <p:txBody>
          <a:bodyPr wrap="square" rtlCol="0">
            <a:spAutoFit/>
          </a:bodyPr>
          <a:lstStyle/>
          <a:p>
            <a:pPr>
              <a:lnSpc>
                <a:spcPct val="80000"/>
              </a:lnSpc>
              <a:buSzPct val="125000"/>
            </a:pPr>
            <a:r>
              <a:rPr lang="en-US" dirty="0"/>
              <a:t>Consider a clear guideline: Call 911 for any medical emergency during transport</a:t>
            </a:r>
          </a:p>
        </p:txBody>
      </p:sp>
      <p:sp>
        <p:nvSpPr>
          <p:cNvPr id="24" name="TextBox 23">
            <a:extLst>
              <a:ext uri="{FF2B5EF4-FFF2-40B4-BE49-F238E27FC236}">
                <a16:creationId xmlns:a16="http://schemas.microsoft.com/office/drawing/2014/main" id="{4D4849E8-4469-4621-8A2A-3AF30F035E22}"/>
              </a:ext>
            </a:extLst>
          </p:cNvPr>
          <p:cNvSpPr txBox="1"/>
          <p:nvPr/>
        </p:nvSpPr>
        <p:spPr>
          <a:xfrm>
            <a:off x="720832" y="3277875"/>
            <a:ext cx="5320660" cy="541046"/>
          </a:xfrm>
          <a:prstGeom prst="rect">
            <a:avLst/>
          </a:prstGeom>
          <a:noFill/>
        </p:spPr>
        <p:txBody>
          <a:bodyPr wrap="square" rtlCol="0">
            <a:spAutoFit/>
          </a:bodyPr>
          <a:lstStyle/>
          <a:p>
            <a:pPr>
              <a:lnSpc>
                <a:spcPct val="80000"/>
              </a:lnSpc>
              <a:buSzPct val="125000"/>
            </a:pPr>
            <a:r>
              <a:rPr lang="en-US" dirty="0"/>
              <a:t>Check wheelchair securement parts to make sure they match (manufacturer-matched parts only)</a:t>
            </a:r>
          </a:p>
        </p:txBody>
      </p:sp>
      <p:sp>
        <p:nvSpPr>
          <p:cNvPr id="52" name="TextBox 51">
            <a:extLst>
              <a:ext uri="{FF2B5EF4-FFF2-40B4-BE49-F238E27FC236}">
                <a16:creationId xmlns:a16="http://schemas.microsoft.com/office/drawing/2014/main" id="{60EE5115-98DB-49A0-B5BE-10F3954030B8}"/>
              </a:ext>
            </a:extLst>
          </p:cNvPr>
          <p:cNvSpPr txBox="1"/>
          <p:nvPr/>
        </p:nvSpPr>
        <p:spPr>
          <a:xfrm>
            <a:off x="6457715" y="4016739"/>
            <a:ext cx="5421340" cy="344710"/>
          </a:xfrm>
          <a:prstGeom prst="rect">
            <a:avLst/>
          </a:prstGeom>
          <a:noFill/>
        </p:spPr>
        <p:txBody>
          <a:bodyPr wrap="square" rtlCol="0">
            <a:spAutoFit/>
          </a:bodyPr>
          <a:lstStyle/>
          <a:p>
            <a:pPr>
              <a:lnSpc>
                <a:spcPct val="80000"/>
              </a:lnSpc>
              <a:buSzPct val="125000"/>
            </a:pPr>
            <a:r>
              <a:rPr lang="en-US" sz="2000" b="1" dirty="0">
                <a:solidFill>
                  <a:srgbClr val="1C4559"/>
                </a:solidFill>
                <a:cs typeface="Arial" panose="020B0604020202020204" pitchFamily="34" charset="0"/>
              </a:rPr>
              <a:t>Procedure Review</a:t>
            </a:r>
          </a:p>
        </p:txBody>
      </p:sp>
      <p:pic>
        <p:nvPicPr>
          <p:cNvPr id="7" name="Picture 6">
            <a:extLst>
              <a:ext uri="{FF2B5EF4-FFF2-40B4-BE49-F238E27FC236}">
                <a16:creationId xmlns:a16="http://schemas.microsoft.com/office/drawing/2014/main" id="{8E705B3B-D284-4B03-BB96-97087BB27FDF}"/>
              </a:ext>
            </a:extLst>
          </p:cNvPr>
          <p:cNvPicPr>
            <a:picLocks noChangeAspect="1"/>
          </p:cNvPicPr>
          <p:nvPr/>
        </p:nvPicPr>
        <p:blipFill>
          <a:blip r:embed="rId4"/>
          <a:stretch>
            <a:fillRect/>
          </a:stretch>
        </p:blipFill>
        <p:spPr>
          <a:xfrm>
            <a:off x="384371" y="3322765"/>
            <a:ext cx="432854" cy="365792"/>
          </a:xfrm>
          <a:prstGeom prst="rect">
            <a:avLst/>
          </a:prstGeom>
        </p:spPr>
      </p:pic>
      <p:pic>
        <p:nvPicPr>
          <p:cNvPr id="13" name="Picture 12">
            <a:extLst>
              <a:ext uri="{FF2B5EF4-FFF2-40B4-BE49-F238E27FC236}">
                <a16:creationId xmlns:a16="http://schemas.microsoft.com/office/drawing/2014/main" id="{58DFB793-6438-4E89-9C51-8AB67969E4D2}"/>
              </a:ext>
            </a:extLst>
          </p:cNvPr>
          <p:cNvPicPr>
            <a:picLocks noChangeAspect="1"/>
          </p:cNvPicPr>
          <p:nvPr/>
        </p:nvPicPr>
        <p:blipFill>
          <a:blip r:embed="rId4"/>
          <a:stretch>
            <a:fillRect/>
          </a:stretch>
        </p:blipFill>
        <p:spPr>
          <a:xfrm>
            <a:off x="386397" y="2794831"/>
            <a:ext cx="432854" cy="365792"/>
          </a:xfrm>
          <a:prstGeom prst="rect">
            <a:avLst/>
          </a:prstGeom>
        </p:spPr>
      </p:pic>
      <p:pic>
        <p:nvPicPr>
          <p:cNvPr id="28" name="Picture 27">
            <a:extLst>
              <a:ext uri="{FF2B5EF4-FFF2-40B4-BE49-F238E27FC236}">
                <a16:creationId xmlns:a16="http://schemas.microsoft.com/office/drawing/2014/main" id="{120C6FDE-DEB1-4C71-A226-E9198F94CCC2}"/>
              </a:ext>
            </a:extLst>
          </p:cNvPr>
          <p:cNvPicPr>
            <a:picLocks noChangeAspect="1"/>
          </p:cNvPicPr>
          <p:nvPr/>
        </p:nvPicPr>
        <p:blipFill>
          <a:blip r:embed="rId4"/>
          <a:stretch>
            <a:fillRect/>
          </a:stretch>
        </p:blipFill>
        <p:spPr>
          <a:xfrm>
            <a:off x="378158" y="2259408"/>
            <a:ext cx="432854" cy="365792"/>
          </a:xfrm>
          <a:prstGeom prst="rect">
            <a:avLst/>
          </a:prstGeom>
        </p:spPr>
      </p:pic>
      <p:pic>
        <p:nvPicPr>
          <p:cNvPr id="29" name="Picture 28">
            <a:extLst>
              <a:ext uri="{FF2B5EF4-FFF2-40B4-BE49-F238E27FC236}">
                <a16:creationId xmlns:a16="http://schemas.microsoft.com/office/drawing/2014/main" id="{56BAEAEA-95CC-4CE7-8DEB-170C3E5CD026}"/>
              </a:ext>
            </a:extLst>
          </p:cNvPr>
          <p:cNvPicPr>
            <a:picLocks noChangeAspect="1"/>
          </p:cNvPicPr>
          <p:nvPr/>
        </p:nvPicPr>
        <p:blipFill>
          <a:blip r:embed="rId4"/>
          <a:stretch>
            <a:fillRect/>
          </a:stretch>
        </p:blipFill>
        <p:spPr>
          <a:xfrm>
            <a:off x="392337" y="4442374"/>
            <a:ext cx="432854" cy="365792"/>
          </a:xfrm>
          <a:prstGeom prst="rect">
            <a:avLst/>
          </a:prstGeom>
        </p:spPr>
      </p:pic>
      <p:pic>
        <p:nvPicPr>
          <p:cNvPr id="30" name="Picture 29">
            <a:extLst>
              <a:ext uri="{FF2B5EF4-FFF2-40B4-BE49-F238E27FC236}">
                <a16:creationId xmlns:a16="http://schemas.microsoft.com/office/drawing/2014/main" id="{3ADB2DA0-CB01-4B19-86EB-2F7085A6037E}"/>
              </a:ext>
            </a:extLst>
          </p:cNvPr>
          <p:cNvPicPr>
            <a:picLocks noChangeAspect="1"/>
          </p:cNvPicPr>
          <p:nvPr/>
        </p:nvPicPr>
        <p:blipFill>
          <a:blip r:embed="rId4"/>
          <a:stretch>
            <a:fillRect/>
          </a:stretch>
        </p:blipFill>
        <p:spPr>
          <a:xfrm>
            <a:off x="389686" y="4991640"/>
            <a:ext cx="432854" cy="365792"/>
          </a:xfrm>
          <a:prstGeom prst="rect">
            <a:avLst/>
          </a:prstGeom>
        </p:spPr>
      </p:pic>
      <p:pic>
        <p:nvPicPr>
          <p:cNvPr id="46" name="Picture 45">
            <a:extLst>
              <a:ext uri="{FF2B5EF4-FFF2-40B4-BE49-F238E27FC236}">
                <a16:creationId xmlns:a16="http://schemas.microsoft.com/office/drawing/2014/main" id="{9936F122-F485-4E9E-ABD4-A38E30C4CAC1}"/>
              </a:ext>
            </a:extLst>
          </p:cNvPr>
          <p:cNvPicPr>
            <a:picLocks noChangeAspect="1"/>
          </p:cNvPicPr>
          <p:nvPr/>
        </p:nvPicPr>
        <p:blipFill>
          <a:blip r:embed="rId4"/>
          <a:stretch>
            <a:fillRect/>
          </a:stretch>
        </p:blipFill>
        <p:spPr>
          <a:xfrm>
            <a:off x="374154" y="5609231"/>
            <a:ext cx="432854" cy="365792"/>
          </a:xfrm>
          <a:prstGeom prst="rect">
            <a:avLst/>
          </a:prstGeom>
        </p:spPr>
      </p:pic>
    </p:spTree>
    <p:extLst>
      <p:ext uri="{BB962C8B-B14F-4D97-AF65-F5344CB8AC3E}">
        <p14:creationId xmlns:p14="http://schemas.microsoft.com/office/powerpoint/2010/main" val="3790913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78396" y="1812662"/>
            <a:ext cx="44232" cy="4769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A46314-F847-4DDA-8B4B-2AA6375686DD}"/>
              </a:ext>
            </a:extLst>
          </p:cNvPr>
          <p:cNvSpPr txBox="1"/>
          <p:nvPr/>
        </p:nvSpPr>
        <p:spPr>
          <a:xfrm>
            <a:off x="389228" y="1149822"/>
            <a:ext cx="11419284" cy="461665"/>
          </a:xfrm>
          <a:prstGeom prst="rect">
            <a:avLst/>
          </a:prstGeom>
          <a:noFill/>
        </p:spPr>
        <p:txBody>
          <a:bodyPr wrap="square" rtlCol="0">
            <a:spAutoFit/>
          </a:bodyPr>
          <a:lstStyle/>
          <a:p>
            <a:pPr algn="ctr"/>
            <a:r>
              <a:rPr lang="en-US" sz="2400" b="1" i="1" dirty="0"/>
              <a:t>SYSTEMIC </a:t>
            </a:r>
            <a:r>
              <a:rPr lang="en-US" sz="2400" b="1" i="1" dirty="0">
                <a:solidFill>
                  <a:srgbClr val="FFC000"/>
                </a:solidFill>
              </a:rPr>
              <a:t>PREVENTION </a:t>
            </a:r>
            <a:r>
              <a:rPr lang="en-US" sz="2400" b="1" i="1" dirty="0"/>
              <a:t>SUGGESTIONS (Build Into Ongoing Operations)</a:t>
            </a:r>
          </a:p>
        </p:txBody>
      </p:sp>
      <p:sp>
        <p:nvSpPr>
          <p:cNvPr id="12" name="Rectangle 11">
            <a:extLst>
              <a:ext uri="{FF2B5EF4-FFF2-40B4-BE49-F238E27FC236}">
                <a16:creationId xmlns:a16="http://schemas.microsoft.com/office/drawing/2014/main" id="{41F7CA33-88D3-4377-B7F9-E2F58E767267}"/>
              </a:ext>
            </a:extLst>
          </p:cNvPr>
          <p:cNvSpPr/>
          <p:nvPr/>
        </p:nvSpPr>
        <p:spPr>
          <a:xfrm>
            <a:off x="6327085" y="3928920"/>
            <a:ext cx="5481427"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cs typeface="Arial" panose="020B0604020202020204" pitchFamily="34" charset="0"/>
            </a:endParaRPr>
          </a:p>
        </p:txBody>
      </p:sp>
      <p:cxnSp>
        <p:nvCxnSpPr>
          <p:cNvPr id="3" name="Straight Connector 2">
            <a:extLst>
              <a:ext uri="{FF2B5EF4-FFF2-40B4-BE49-F238E27FC236}">
                <a16:creationId xmlns:a16="http://schemas.microsoft.com/office/drawing/2014/main" id="{66557586-EF0E-4886-8BE5-C0CE95C42E83}"/>
              </a:ext>
            </a:extLst>
          </p:cNvPr>
          <p:cNvCxnSpPr/>
          <p:nvPr/>
        </p:nvCxnSpPr>
        <p:spPr>
          <a:xfrm>
            <a:off x="42155" y="9833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EF7036-4A88-451B-B293-90C37ACFE397}"/>
              </a:ext>
            </a:extLst>
          </p:cNvPr>
          <p:cNvSpPr txBox="1"/>
          <p:nvPr/>
        </p:nvSpPr>
        <p:spPr>
          <a:xfrm>
            <a:off x="6327085" y="2305538"/>
            <a:ext cx="5293082"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Weekly vehicle equipment inspection checklists with documentation (</a:t>
            </a:r>
            <a:r>
              <a:rPr lang="en-US" dirty="0">
                <a:solidFill>
                  <a:srgbClr val="1C4559"/>
                </a:solidFill>
              </a:rPr>
              <a:t>Cases 1, 3, 5)</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300584" y="2941792"/>
            <a:ext cx="5204140"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Schedule for replacing equipment based on what the manufacturer recommends </a:t>
            </a:r>
            <a:r>
              <a:rPr lang="en-US" dirty="0">
                <a:solidFill>
                  <a:srgbClr val="1C4559"/>
                </a:solidFill>
              </a:rPr>
              <a:t>(Cases 3, 5)</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300584" y="3573872"/>
            <a:ext cx="5145392" cy="762645"/>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System to track equipment problems with automatic follow-up for unresolved safety issues </a:t>
            </a:r>
            <a:r>
              <a:rPr lang="en-US" dirty="0">
                <a:solidFill>
                  <a:srgbClr val="1C4559"/>
                </a:solidFill>
              </a:rPr>
              <a:t>(Cases 3, 5)</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301796" y="4968030"/>
            <a:ext cx="5018816"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Daily checks before trips including physical pull-test of securement straps </a:t>
            </a:r>
            <a:r>
              <a:rPr lang="en-US" dirty="0">
                <a:solidFill>
                  <a:srgbClr val="1C4559"/>
                </a:solidFill>
              </a:rPr>
              <a:t>(Cases 1, 3)</a:t>
            </a:r>
          </a:p>
        </p:txBody>
      </p:sp>
      <p:sp>
        <p:nvSpPr>
          <p:cNvPr id="37" name="TextBox 36">
            <a:extLst>
              <a:ext uri="{FF2B5EF4-FFF2-40B4-BE49-F238E27FC236}">
                <a16:creationId xmlns:a16="http://schemas.microsoft.com/office/drawing/2014/main" id="{E94D951D-A0D8-464B-91E2-75F5FB3549BD}"/>
              </a:ext>
            </a:extLst>
          </p:cNvPr>
          <p:cNvSpPr txBox="1"/>
          <p:nvPr/>
        </p:nvSpPr>
        <p:spPr>
          <a:xfrm>
            <a:off x="1216720" y="275499"/>
            <a:ext cx="10167728" cy="707886"/>
          </a:xfrm>
          <a:prstGeom prst="rect">
            <a:avLst/>
          </a:prstGeom>
          <a:noFill/>
        </p:spPr>
        <p:txBody>
          <a:bodyPr wrap="square" rtlCol="0">
            <a:spAutoFit/>
          </a:bodyPr>
          <a:lstStyle/>
          <a:p>
            <a:pPr algn="ctr"/>
            <a:r>
              <a:rPr kumimoji="0" lang="en-US" sz="4000" b="1" i="0" u="none" strike="noStrike" kern="1200" cap="none" spc="0" normalizeH="0" baseline="0" noProof="0" dirty="0">
                <a:ln>
                  <a:noFill/>
                </a:ln>
                <a:effectLst/>
                <a:uLnTx/>
                <a:uFillTx/>
                <a:latin typeface="Calibri" panose="020F0502020204030204"/>
                <a:ea typeface="Microsoft Sans Serif" panose="020B0604020202020204" pitchFamily="34" charset="0"/>
                <a:cs typeface="Microsoft Sans Serif" panose="020B0604020202020204" pitchFamily="34" charset="0"/>
              </a:rPr>
              <a:t>Comprehensive</a:t>
            </a:r>
            <a:r>
              <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rPr>
              <a:t> PREVENTION</a:t>
            </a:r>
            <a:r>
              <a:rPr kumimoji="0" lang="en-US" sz="40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Planning</a:t>
            </a:r>
            <a:endPar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sp>
        <p:nvSpPr>
          <p:cNvPr id="41" name="TextBox 40">
            <a:extLst>
              <a:ext uri="{FF2B5EF4-FFF2-40B4-BE49-F238E27FC236}">
                <a16:creationId xmlns:a16="http://schemas.microsoft.com/office/drawing/2014/main" id="{23FF4D3D-38FB-415B-961B-8B8AE13FD6B2}"/>
              </a:ext>
            </a:extLst>
          </p:cNvPr>
          <p:cNvSpPr txBox="1"/>
          <p:nvPr/>
        </p:nvSpPr>
        <p:spPr>
          <a:xfrm>
            <a:off x="873483" y="1872947"/>
            <a:ext cx="5376478" cy="344710"/>
          </a:xfrm>
          <a:prstGeom prst="rect">
            <a:avLst/>
          </a:prstGeom>
          <a:noFill/>
        </p:spPr>
        <p:txBody>
          <a:bodyPr wrap="square" rtlCol="0">
            <a:spAutoFit/>
          </a:bodyPr>
          <a:lstStyle/>
          <a:p>
            <a:pPr>
              <a:lnSpc>
                <a:spcPct val="80000"/>
              </a:lnSpc>
              <a:buSzPct val="125000"/>
            </a:pPr>
            <a:r>
              <a:rPr lang="en-US" sz="2000" b="1" dirty="0">
                <a:solidFill>
                  <a:srgbClr val="1C4559"/>
                </a:solidFill>
                <a:cs typeface="Arial" panose="020B0604020202020204" pitchFamily="34" charset="0"/>
              </a:rPr>
              <a:t>Training &amp; Competency</a:t>
            </a:r>
          </a:p>
        </p:txBody>
      </p:sp>
      <p:sp>
        <p:nvSpPr>
          <p:cNvPr id="43" name="TextBox 42">
            <a:extLst>
              <a:ext uri="{FF2B5EF4-FFF2-40B4-BE49-F238E27FC236}">
                <a16:creationId xmlns:a16="http://schemas.microsoft.com/office/drawing/2014/main" id="{1BF956FD-390E-47D2-91C6-5DB207AD82EB}"/>
              </a:ext>
            </a:extLst>
          </p:cNvPr>
          <p:cNvSpPr txBox="1"/>
          <p:nvPr/>
        </p:nvSpPr>
        <p:spPr>
          <a:xfrm>
            <a:off x="433926" y="2314061"/>
            <a:ext cx="5542242"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Bi-annual first aid/CPR certification for all transportation staff </a:t>
            </a:r>
            <a:r>
              <a:rPr lang="en-US" dirty="0">
                <a:solidFill>
                  <a:srgbClr val="1C4559"/>
                </a:solidFill>
              </a:rPr>
              <a:t>(Cases 2, 3)</a:t>
            </a:r>
          </a:p>
        </p:txBody>
      </p:sp>
      <p:sp>
        <p:nvSpPr>
          <p:cNvPr id="55" name="TextBox 54">
            <a:extLst>
              <a:ext uri="{FF2B5EF4-FFF2-40B4-BE49-F238E27FC236}">
                <a16:creationId xmlns:a16="http://schemas.microsoft.com/office/drawing/2014/main" id="{50F921BB-D915-49BB-ACA7-1A2A8CD9B7AF}"/>
              </a:ext>
            </a:extLst>
          </p:cNvPr>
          <p:cNvSpPr txBox="1"/>
          <p:nvPr/>
        </p:nvSpPr>
        <p:spPr>
          <a:xfrm>
            <a:off x="389228" y="2932046"/>
            <a:ext cx="5494014"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Check wheelchair securement skills hands-on every three months </a:t>
            </a:r>
            <a:r>
              <a:rPr lang="en-US" dirty="0">
                <a:solidFill>
                  <a:srgbClr val="1C4559"/>
                </a:solidFill>
              </a:rPr>
              <a:t>(Cases 1, 3, 5)</a:t>
            </a:r>
          </a:p>
        </p:txBody>
      </p:sp>
      <p:sp>
        <p:nvSpPr>
          <p:cNvPr id="56" name="TextBox 55">
            <a:extLst>
              <a:ext uri="{FF2B5EF4-FFF2-40B4-BE49-F238E27FC236}">
                <a16:creationId xmlns:a16="http://schemas.microsoft.com/office/drawing/2014/main" id="{C9AC03FF-6AB1-49E3-BF90-EEDFE61EC312}"/>
              </a:ext>
            </a:extLst>
          </p:cNvPr>
          <p:cNvSpPr txBox="1"/>
          <p:nvPr/>
        </p:nvSpPr>
        <p:spPr>
          <a:xfrm>
            <a:off x="6285041" y="4336178"/>
            <a:ext cx="5320660"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Budget set aside for immediate replacement of safety-critical equipment </a:t>
            </a:r>
            <a:r>
              <a:rPr lang="en-US" dirty="0">
                <a:solidFill>
                  <a:srgbClr val="1C4559"/>
                </a:solidFill>
              </a:rPr>
              <a:t>(Cases 3, 5)</a:t>
            </a:r>
          </a:p>
        </p:txBody>
      </p:sp>
      <p:sp>
        <p:nvSpPr>
          <p:cNvPr id="57" name="TextBox 56">
            <a:extLst>
              <a:ext uri="{FF2B5EF4-FFF2-40B4-BE49-F238E27FC236}">
                <a16:creationId xmlns:a16="http://schemas.microsoft.com/office/drawing/2014/main" id="{7E6157C9-8667-41F1-9A30-26D7E17034D1}"/>
              </a:ext>
            </a:extLst>
          </p:cNvPr>
          <p:cNvSpPr txBox="1"/>
          <p:nvPr/>
        </p:nvSpPr>
        <p:spPr>
          <a:xfrm>
            <a:off x="6677359" y="1859456"/>
            <a:ext cx="5501443" cy="344710"/>
          </a:xfrm>
          <a:prstGeom prst="rect">
            <a:avLst/>
          </a:prstGeom>
          <a:noFill/>
        </p:spPr>
        <p:txBody>
          <a:bodyPr wrap="square" rtlCol="0">
            <a:spAutoFit/>
          </a:bodyPr>
          <a:lstStyle/>
          <a:p>
            <a:pPr>
              <a:lnSpc>
                <a:spcPct val="80000"/>
              </a:lnSpc>
              <a:buSzPct val="125000"/>
            </a:pPr>
            <a:r>
              <a:rPr lang="en-US" sz="2000" b="1" dirty="0">
                <a:solidFill>
                  <a:srgbClr val="1C4559"/>
                </a:solidFill>
              </a:rPr>
              <a:t>Equipment Management</a:t>
            </a:r>
          </a:p>
        </p:txBody>
      </p:sp>
      <p:sp>
        <p:nvSpPr>
          <p:cNvPr id="58" name="TextBox 57">
            <a:extLst>
              <a:ext uri="{FF2B5EF4-FFF2-40B4-BE49-F238E27FC236}">
                <a16:creationId xmlns:a16="http://schemas.microsoft.com/office/drawing/2014/main" id="{F5833730-92BC-4F7C-93E5-5722F6E9031B}"/>
              </a:ext>
            </a:extLst>
          </p:cNvPr>
          <p:cNvSpPr txBox="1"/>
          <p:nvPr/>
        </p:nvSpPr>
        <p:spPr>
          <a:xfrm>
            <a:off x="365115" y="4985053"/>
            <a:ext cx="5611054"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Defensive driving certification including safe parking and emergency response </a:t>
            </a:r>
            <a:r>
              <a:rPr lang="en-US" dirty="0">
                <a:solidFill>
                  <a:srgbClr val="1C4559"/>
                </a:solidFill>
              </a:rPr>
              <a:t>(Cases 1, 3, 5)</a:t>
            </a:r>
          </a:p>
        </p:txBody>
      </p:sp>
      <p:sp>
        <p:nvSpPr>
          <p:cNvPr id="20" name="TextBox 19">
            <a:extLst>
              <a:ext uri="{FF2B5EF4-FFF2-40B4-BE49-F238E27FC236}">
                <a16:creationId xmlns:a16="http://schemas.microsoft.com/office/drawing/2014/main" id="{3DB54AF8-067C-45A8-9B40-B62D03CE69F7}"/>
              </a:ext>
            </a:extLst>
          </p:cNvPr>
          <p:cNvSpPr txBox="1"/>
          <p:nvPr/>
        </p:nvSpPr>
        <p:spPr>
          <a:xfrm>
            <a:off x="365114" y="4261770"/>
            <a:ext cx="5494014"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Training on managing obstacles while keeping safety steps in place </a:t>
            </a:r>
            <a:r>
              <a:rPr lang="en-US" dirty="0">
                <a:solidFill>
                  <a:srgbClr val="1C4559"/>
                </a:solidFill>
              </a:rPr>
              <a:t>(Case 3)</a:t>
            </a:r>
          </a:p>
        </p:txBody>
      </p:sp>
      <p:sp>
        <p:nvSpPr>
          <p:cNvPr id="24" name="TextBox 23">
            <a:extLst>
              <a:ext uri="{FF2B5EF4-FFF2-40B4-BE49-F238E27FC236}">
                <a16:creationId xmlns:a16="http://schemas.microsoft.com/office/drawing/2014/main" id="{4D4849E8-4469-4621-8A2A-3AF30F035E22}"/>
              </a:ext>
            </a:extLst>
          </p:cNvPr>
          <p:cNvSpPr txBox="1"/>
          <p:nvPr/>
        </p:nvSpPr>
        <p:spPr>
          <a:xfrm>
            <a:off x="373741" y="3596908"/>
            <a:ext cx="5542242"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Training on seizure first aid and safe transfers </a:t>
            </a:r>
            <a:r>
              <a:rPr lang="en-US" dirty="0">
                <a:solidFill>
                  <a:srgbClr val="1C4559"/>
                </a:solidFill>
              </a:rPr>
              <a:t>(Cases 2, 3)</a:t>
            </a:r>
          </a:p>
        </p:txBody>
      </p:sp>
      <p:pic>
        <p:nvPicPr>
          <p:cNvPr id="19" name="Picture 18">
            <a:extLst>
              <a:ext uri="{FF2B5EF4-FFF2-40B4-BE49-F238E27FC236}">
                <a16:creationId xmlns:a16="http://schemas.microsoft.com/office/drawing/2014/main" id="{8AAD9B41-37AE-4D57-8669-EC9AD347C76C}"/>
              </a:ext>
            </a:extLst>
          </p:cNvPr>
          <p:cNvPicPr>
            <a:picLocks noChangeAspect="1"/>
          </p:cNvPicPr>
          <p:nvPr/>
        </p:nvPicPr>
        <p:blipFill>
          <a:blip r:embed="rId4"/>
          <a:stretch>
            <a:fillRect/>
          </a:stretch>
        </p:blipFill>
        <p:spPr>
          <a:xfrm>
            <a:off x="320899" y="1818357"/>
            <a:ext cx="512108" cy="371888"/>
          </a:xfrm>
          <a:prstGeom prst="rect">
            <a:avLst/>
          </a:prstGeom>
        </p:spPr>
      </p:pic>
      <p:pic>
        <p:nvPicPr>
          <p:cNvPr id="21" name="Picture 20">
            <a:extLst>
              <a:ext uri="{FF2B5EF4-FFF2-40B4-BE49-F238E27FC236}">
                <a16:creationId xmlns:a16="http://schemas.microsoft.com/office/drawing/2014/main" id="{FA7E3E43-5E7A-481E-A631-B3A48FC0A0E5}"/>
              </a:ext>
            </a:extLst>
          </p:cNvPr>
          <p:cNvPicPr>
            <a:picLocks noChangeAspect="1"/>
          </p:cNvPicPr>
          <p:nvPr/>
        </p:nvPicPr>
        <p:blipFill>
          <a:blip r:embed="rId5"/>
          <a:stretch>
            <a:fillRect/>
          </a:stretch>
        </p:blipFill>
        <p:spPr>
          <a:xfrm>
            <a:off x="6292763" y="1804992"/>
            <a:ext cx="341794" cy="364580"/>
          </a:xfrm>
          <a:prstGeom prst="rect">
            <a:avLst/>
          </a:prstGeom>
        </p:spPr>
      </p:pic>
    </p:spTree>
    <p:extLst>
      <p:ext uri="{BB962C8B-B14F-4D97-AF65-F5344CB8AC3E}">
        <p14:creationId xmlns:p14="http://schemas.microsoft.com/office/powerpoint/2010/main" val="2926775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97831" y="1812662"/>
            <a:ext cx="49056" cy="4769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A46314-F847-4DDA-8B4B-2AA6375686DD}"/>
              </a:ext>
            </a:extLst>
          </p:cNvPr>
          <p:cNvSpPr txBox="1"/>
          <p:nvPr/>
        </p:nvSpPr>
        <p:spPr>
          <a:xfrm>
            <a:off x="389227" y="1025900"/>
            <a:ext cx="11419284" cy="461665"/>
          </a:xfrm>
          <a:prstGeom prst="rect">
            <a:avLst/>
          </a:prstGeom>
          <a:noFill/>
        </p:spPr>
        <p:txBody>
          <a:bodyPr wrap="square" rtlCol="0">
            <a:spAutoFit/>
          </a:bodyPr>
          <a:lstStyle/>
          <a:p>
            <a:pPr algn="ctr"/>
            <a:r>
              <a:rPr lang="en-US" sz="2400" b="1" i="1" dirty="0"/>
              <a:t>SYSTEMIC </a:t>
            </a:r>
            <a:r>
              <a:rPr lang="en-US" sz="2400" b="1" i="1" dirty="0">
                <a:solidFill>
                  <a:srgbClr val="FFC000"/>
                </a:solidFill>
              </a:rPr>
              <a:t>PREVENTION </a:t>
            </a:r>
            <a:r>
              <a:rPr lang="en-US" sz="2400" b="1" i="1" dirty="0"/>
              <a:t>SUGGESTIONS (Build Into Ongoing Operations)</a:t>
            </a:r>
          </a:p>
        </p:txBody>
      </p:sp>
      <p:sp>
        <p:nvSpPr>
          <p:cNvPr id="12" name="Rectangle 11">
            <a:extLst>
              <a:ext uri="{FF2B5EF4-FFF2-40B4-BE49-F238E27FC236}">
                <a16:creationId xmlns:a16="http://schemas.microsoft.com/office/drawing/2014/main" id="{41F7CA33-88D3-4377-B7F9-E2F58E767267}"/>
              </a:ext>
            </a:extLst>
          </p:cNvPr>
          <p:cNvSpPr/>
          <p:nvPr/>
        </p:nvSpPr>
        <p:spPr>
          <a:xfrm>
            <a:off x="6327085" y="3857745"/>
            <a:ext cx="5481427"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cs typeface="Arial" panose="020B0604020202020204" pitchFamily="34" charset="0"/>
            </a:endParaRPr>
          </a:p>
        </p:txBody>
      </p:sp>
      <p:cxnSp>
        <p:nvCxnSpPr>
          <p:cNvPr id="3" name="Straight Connector 2">
            <a:extLst>
              <a:ext uri="{FF2B5EF4-FFF2-40B4-BE49-F238E27FC236}">
                <a16:creationId xmlns:a16="http://schemas.microsoft.com/office/drawing/2014/main" id="{66557586-EF0E-4886-8BE5-C0CE95C42E83}"/>
              </a:ext>
            </a:extLst>
          </p:cNvPr>
          <p:cNvCxnSpPr/>
          <p:nvPr/>
        </p:nvCxnSpPr>
        <p:spPr>
          <a:xfrm>
            <a:off x="42155" y="9833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EF7036-4A88-451B-B293-90C37ACFE397}"/>
              </a:ext>
            </a:extLst>
          </p:cNvPr>
          <p:cNvSpPr txBox="1"/>
          <p:nvPr/>
        </p:nvSpPr>
        <p:spPr>
          <a:xfrm>
            <a:off x="6414052" y="2416265"/>
            <a:ext cx="5173405" cy="762645"/>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Transportation plans for people with medical conditions (seizures, heat sensitivity, etc.) </a:t>
            </a:r>
          </a:p>
          <a:p>
            <a:pPr marL="285750">
              <a:lnSpc>
                <a:spcPct val="80000"/>
              </a:lnSpc>
              <a:buClr>
                <a:srgbClr val="F2A93B"/>
              </a:buClr>
              <a:buSzPct val="125000"/>
            </a:pPr>
            <a:r>
              <a:rPr lang="en-US" dirty="0">
                <a:solidFill>
                  <a:srgbClr val="1C4559"/>
                </a:solidFill>
              </a:rPr>
              <a:t>(Cases 2, 3, 4)</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366379" y="3265027"/>
            <a:ext cx="5204140"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Staff review of support plans before each route to know who needs assistance </a:t>
            </a:r>
            <a:r>
              <a:rPr lang="en-US" dirty="0">
                <a:solidFill>
                  <a:srgbClr val="1C4559"/>
                </a:solidFill>
              </a:rPr>
              <a:t>(Case 2,4)</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348746" y="3890695"/>
            <a:ext cx="5145392" cy="762645"/>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Communication systems between programs and transportation staff about daily assistance needs </a:t>
            </a:r>
            <a:r>
              <a:rPr lang="en-US" dirty="0">
                <a:solidFill>
                  <a:srgbClr val="1C4559"/>
                </a:solidFill>
              </a:rPr>
              <a:t>(Case 2,4)</a:t>
            </a:r>
          </a:p>
        </p:txBody>
      </p:sp>
      <p:sp>
        <p:nvSpPr>
          <p:cNvPr id="37" name="TextBox 36">
            <a:extLst>
              <a:ext uri="{FF2B5EF4-FFF2-40B4-BE49-F238E27FC236}">
                <a16:creationId xmlns:a16="http://schemas.microsoft.com/office/drawing/2014/main" id="{E94D951D-A0D8-464B-91E2-75F5FB3549BD}"/>
              </a:ext>
            </a:extLst>
          </p:cNvPr>
          <p:cNvSpPr txBox="1"/>
          <p:nvPr/>
        </p:nvSpPr>
        <p:spPr>
          <a:xfrm>
            <a:off x="1216720" y="275499"/>
            <a:ext cx="10167728" cy="707886"/>
          </a:xfrm>
          <a:prstGeom prst="rect">
            <a:avLst/>
          </a:prstGeom>
          <a:noFill/>
        </p:spPr>
        <p:txBody>
          <a:bodyPr wrap="square" rtlCol="0">
            <a:spAutoFit/>
          </a:bodyPr>
          <a:lstStyle/>
          <a:p>
            <a:pPr algn="ctr"/>
            <a:r>
              <a:rPr kumimoji="0" lang="en-US" sz="4000" b="1" i="0" u="none" strike="noStrike" kern="1200" cap="none" spc="0" normalizeH="0" baseline="0" noProof="0" dirty="0">
                <a:ln>
                  <a:noFill/>
                </a:ln>
                <a:effectLst/>
                <a:uLnTx/>
                <a:uFillTx/>
                <a:latin typeface="Calibri" panose="020F0502020204030204"/>
                <a:ea typeface="Microsoft Sans Serif" panose="020B0604020202020204" pitchFamily="34" charset="0"/>
                <a:cs typeface="Microsoft Sans Serif" panose="020B0604020202020204" pitchFamily="34" charset="0"/>
              </a:rPr>
              <a:t>Comprehensive</a:t>
            </a:r>
            <a:r>
              <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rPr>
              <a:t> PREVENTION</a:t>
            </a:r>
            <a:r>
              <a:rPr kumimoji="0" lang="en-US" sz="40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Planning</a:t>
            </a:r>
            <a:endPar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sp>
        <p:nvSpPr>
          <p:cNvPr id="41" name="TextBox 40">
            <a:extLst>
              <a:ext uri="{FF2B5EF4-FFF2-40B4-BE49-F238E27FC236}">
                <a16:creationId xmlns:a16="http://schemas.microsoft.com/office/drawing/2014/main" id="{23FF4D3D-38FB-415B-961B-8B8AE13FD6B2}"/>
              </a:ext>
            </a:extLst>
          </p:cNvPr>
          <p:cNvSpPr txBox="1"/>
          <p:nvPr/>
        </p:nvSpPr>
        <p:spPr>
          <a:xfrm>
            <a:off x="1197626" y="1863324"/>
            <a:ext cx="4850292" cy="344710"/>
          </a:xfrm>
          <a:prstGeom prst="rect">
            <a:avLst/>
          </a:prstGeom>
          <a:noFill/>
        </p:spPr>
        <p:txBody>
          <a:bodyPr wrap="square" rtlCol="0">
            <a:spAutoFit/>
          </a:bodyPr>
          <a:lstStyle/>
          <a:p>
            <a:pPr>
              <a:lnSpc>
                <a:spcPct val="80000"/>
              </a:lnSpc>
              <a:buSzPct val="125000"/>
            </a:pPr>
            <a:r>
              <a:rPr lang="en-US" sz="2000" b="1" dirty="0">
                <a:solidFill>
                  <a:srgbClr val="1C4559"/>
                </a:solidFill>
                <a:cs typeface="Arial" panose="020B0604020202020204" pitchFamily="34" charset="0"/>
              </a:rPr>
              <a:t>Administrative Oversight</a:t>
            </a:r>
          </a:p>
        </p:txBody>
      </p:sp>
      <p:sp>
        <p:nvSpPr>
          <p:cNvPr id="43" name="TextBox 42">
            <a:extLst>
              <a:ext uri="{FF2B5EF4-FFF2-40B4-BE49-F238E27FC236}">
                <a16:creationId xmlns:a16="http://schemas.microsoft.com/office/drawing/2014/main" id="{1BF956FD-390E-47D2-91C6-5DB207AD82EB}"/>
              </a:ext>
            </a:extLst>
          </p:cNvPr>
          <p:cNvSpPr txBox="1"/>
          <p:nvPr/>
        </p:nvSpPr>
        <p:spPr>
          <a:xfrm>
            <a:off x="682501" y="2392580"/>
            <a:ext cx="5411669"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GPS tracking systems to monitor driving behavior and emergency response </a:t>
            </a:r>
            <a:r>
              <a:rPr lang="en-US" dirty="0">
                <a:solidFill>
                  <a:srgbClr val="1C4559"/>
                </a:solidFill>
              </a:rPr>
              <a:t>(Cases 1, 3, 4)</a:t>
            </a:r>
          </a:p>
        </p:txBody>
      </p:sp>
      <p:sp>
        <p:nvSpPr>
          <p:cNvPr id="55" name="TextBox 54">
            <a:extLst>
              <a:ext uri="{FF2B5EF4-FFF2-40B4-BE49-F238E27FC236}">
                <a16:creationId xmlns:a16="http://schemas.microsoft.com/office/drawing/2014/main" id="{50F921BB-D915-49BB-ACA7-1A2A8CD9B7AF}"/>
              </a:ext>
            </a:extLst>
          </p:cNvPr>
          <p:cNvSpPr txBox="1"/>
          <p:nvPr/>
        </p:nvSpPr>
        <p:spPr>
          <a:xfrm>
            <a:off x="657261" y="2999879"/>
            <a:ext cx="5451674"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Supervisors complete spot-checks of vehicle departures every three months </a:t>
            </a:r>
            <a:r>
              <a:rPr lang="en-US" dirty="0">
                <a:solidFill>
                  <a:srgbClr val="1C4559"/>
                </a:solidFill>
              </a:rPr>
              <a:t>(Cases 1, 2)</a:t>
            </a:r>
          </a:p>
        </p:txBody>
      </p:sp>
      <p:sp>
        <p:nvSpPr>
          <p:cNvPr id="56" name="TextBox 55">
            <a:extLst>
              <a:ext uri="{FF2B5EF4-FFF2-40B4-BE49-F238E27FC236}">
                <a16:creationId xmlns:a16="http://schemas.microsoft.com/office/drawing/2014/main" id="{C9AC03FF-6AB1-49E3-BF90-EEDFE61EC312}"/>
              </a:ext>
            </a:extLst>
          </p:cNvPr>
          <p:cNvSpPr txBox="1"/>
          <p:nvPr/>
        </p:nvSpPr>
        <p:spPr>
          <a:xfrm>
            <a:off x="6300584" y="4732798"/>
            <a:ext cx="5320660"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Assign specific staff members to be responsible during boarding and transport </a:t>
            </a:r>
            <a:r>
              <a:rPr lang="en-US" dirty="0">
                <a:solidFill>
                  <a:srgbClr val="1C4559"/>
                </a:solidFill>
              </a:rPr>
              <a:t>(Case 2)</a:t>
            </a:r>
          </a:p>
        </p:txBody>
      </p:sp>
      <p:sp>
        <p:nvSpPr>
          <p:cNvPr id="57" name="TextBox 56">
            <a:extLst>
              <a:ext uri="{FF2B5EF4-FFF2-40B4-BE49-F238E27FC236}">
                <a16:creationId xmlns:a16="http://schemas.microsoft.com/office/drawing/2014/main" id="{7E6157C9-8667-41F1-9A30-26D7E17034D1}"/>
              </a:ext>
            </a:extLst>
          </p:cNvPr>
          <p:cNvSpPr txBox="1"/>
          <p:nvPr/>
        </p:nvSpPr>
        <p:spPr>
          <a:xfrm>
            <a:off x="6908744" y="1849202"/>
            <a:ext cx="5283256" cy="344710"/>
          </a:xfrm>
          <a:prstGeom prst="rect">
            <a:avLst/>
          </a:prstGeom>
          <a:noFill/>
        </p:spPr>
        <p:txBody>
          <a:bodyPr wrap="square" rtlCol="0">
            <a:spAutoFit/>
          </a:bodyPr>
          <a:lstStyle/>
          <a:p>
            <a:pPr>
              <a:lnSpc>
                <a:spcPct val="80000"/>
              </a:lnSpc>
              <a:buSzPct val="125000"/>
            </a:pPr>
            <a:r>
              <a:rPr lang="en-US" sz="2000" b="1" dirty="0">
                <a:solidFill>
                  <a:srgbClr val="1C4559"/>
                </a:solidFill>
              </a:rPr>
              <a:t>Person-Specific Planning</a:t>
            </a:r>
          </a:p>
        </p:txBody>
      </p:sp>
      <p:sp>
        <p:nvSpPr>
          <p:cNvPr id="58" name="TextBox 57">
            <a:extLst>
              <a:ext uri="{FF2B5EF4-FFF2-40B4-BE49-F238E27FC236}">
                <a16:creationId xmlns:a16="http://schemas.microsoft.com/office/drawing/2014/main" id="{F5833730-92BC-4F7C-93E5-5722F6E9031B}"/>
              </a:ext>
            </a:extLst>
          </p:cNvPr>
          <p:cNvSpPr txBox="1"/>
          <p:nvPr/>
        </p:nvSpPr>
        <p:spPr>
          <a:xfrm>
            <a:off x="613579" y="4855729"/>
            <a:ext cx="5452677"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System for programs and transportation to coordinate schedules </a:t>
            </a:r>
            <a:r>
              <a:rPr lang="en-US" dirty="0">
                <a:solidFill>
                  <a:srgbClr val="1C4559"/>
                </a:solidFill>
              </a:rPr>
              <a:t>(Case 4)</a:t>
            </a:r>
          </a:p>
        </p:txBody>
      </p:sp>
      <p:sp>
        <p:nvSpPr>
          <p:cNvPr id="20" name="TextBox 19">
            <a:extLst>
              <a:ext uri="{FF2B5EF4-FFF2-40B4-BE49-F238E27FC236}">
                <a16:creationId xmlns:a16="http://schemas.microsoft.com/office/drawing/2014/main" id="{3DB54AF8-067C-45A8-9B40-B62D03CE69F7}"/>
              </a:ext>
            </a:extLst>
          </p:cNvPr>
          <p:cNvSpPr txBox="1"/>
          <p:nvPr/>
        </p:nvSpPr>
        <p:spPr>
          <a:xfrm>
            <a:off x="600891" y="4214556"/>
            <a:ext cx="5452677"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Camera systems in vehicles for monitoring and coaching opportunities </a:t>
            </a:r>
            <a:r>
              <a:rPr lang="en-US" dirty="0">
                <a:solidFill>
                  <a:srgbClr val="1C4559"/>
                </a:solidFill>
              </a:rPr>
              <a:t>(Cases 1, 2)</a:t>
            </a:r>
          </a:p>
        </p:txBody>
      </p:sp>
      <p:sp>
        <p:nvSpPr>
          <p:cNvPr id="24" name="TextBox 23">
            <a:extLst>
              <a:ext uri="{FF2B5EF4-FFF2-40B4-BE49-F238E27FC236}">
                <a16:creationId xmlns:a16="http://schemas.microsoft.com/office/drawing/2014/main" id="{4D4849E8-4469-4621-8A2A-3AF30F035E22}"/>
              </a:ext>
            </a:extLst>
          </p:cNvPr>
          <p:cNvSpPr txBox="1"/>
          <p:nvPr/>
        </p:nvSpPr>
        <p:spPr>
          <a:xfrm>
            <a:off x="621481" y="3585120"/>
            <a:ext cx="5369569"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Regular driver license and driving record checks </a:t>
            </a:r>
            <a:r>
              <a:rPr lang="en-US" dirty="0">
                <a:solidFill>
                  <a:srgbClr val="1C4559"/>
                </a:solidFill>
              </a:rPr>
              <a:t>(Case 3)</a:t>
            </a:r>
          </a:p>
        </p:txBody>
      </p:sp>
      <p:pic>
        <p:nvPicPr>
          <p:cNvPr id="2" name="Picture 1">
            <a:extLst>
              <a:ext uri="{FF2B5EF4-FFF2-40B4-BE49-F238E27FC236}">
                <a16:creationId xmlns:a16="http://schemas.microsoft.com/office/drawing/2014/main" id="{92544500-E9BF-4C2F-89B0-9DC78C8FB756}"/>
              </a:ext>
            </a:extLst>
          </p:cNvPr>
          <p:cNvPicPr>
            <a:picLocks noChangeAspect="1"/>
          </p:cNvPicPr>
          <p:nvPr/>
        </p:nvPicPr>
        <p:blipFill>
          <a:blip r:embed="rId4"/>
          <a:stretch>
            <a:fillRect/>
          </a:stretch>
        </p:blipFill>
        <p:spPr>
          <a:xfrm>
            <a:off x="716219" y="1760360"/>
            <a:ext cx="354268" cy="506098"/>
          </a:xfrm>
          <a:prstGeom prst="rect">
            <a:avLst/>
          </a:prstGeom>
        </p:spPr>
      </p:pic>
      <p:pic>
        <p:nvPicPr>
          <p:cNvPr id="6" name="Picture 5">
            <a:extLst>
              <a:ext uri="{FF2B5EF4-FFF2-40B4-BE49-F238E27FC236}">
                <a16:creationId xmlns:a16="http://schemas.microsoft.com/office/drawing/2014/main" id="{520091CD-96FD-4452-8F9D-0398602788B4}"/>
              </a:ext>
            </a:extLst>
          </p:cNvPr>
          <p:cNvPicPr>
            <a:picLocks noChangeAspect="1"/>
          </p:cNvPicPr>
          <p:nvPr/>
        </p:nvPicPr>
        <p:blipFill>
          <a:blip r:embed="rId5"/>
          <a:stretch>
            <a:fillRect/>
          </a:stretch>
        </p:blipFill>
        <p:spPr>
          <a:xfrm>
            <a:off x="6390233" y="1790004"/>
            <a:ext cx="391372" cy="352236"/>
          </a:xfrm>
          <a:prstGeom prst="rect">
            <a:avLst/>
          </a:prstGeom>
        </p:spPr>
      </p:pic>
    </p:spTree>
    <p:extLst>
      <p:ext uri="{BB962C8B-B14F-4D97-AF65-F5344CB8AC3E}">
        <p14:creationId xmlns:p14="http://schemas.microsoft.com/office/powerpoint/2010/main" val="798898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78176" y="1788037"/>
            <a:ext cx="49056" cy="4769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A46314-F847-4DDA-8B4B-2AA6375686DD}"/>
              </a:ext>
            </a:extLst>
          </p:cNvPr>
          <p:cNvSpPr txBox="1"/>
          <p:nvPr/>
        </p:nvSpPr>
        <p:spPr>
          <a:xfrm>
            <a:off x="389227" y="1025900"/>
            <a:ext cx="11419284" cy="461665"/>
          </a:xfrm>
          <a:prstGeom prst="rect">
            <a:avLst/>
          </a:prstGeom>
          <a:noFill/>
        </p:spPr>
        <p:txBody>
          <a:bodyPr wrap="square" rtlCol="0">
            <a:spAutoFit/>
          </a:bodyPr>
          <a:lstStyle/>
          <a:p>
            <a:pPr algn="ctr"/>
            <a:r>
              <a:rPr lang="en-US" sz="2400" b="1" i="1" dirty="0"/>
              <a:t>SYSTEMIC </a:t>
            </a:r>
            <a:r>
              <a:rPr lang="en-US" sz="2400" b="1" i="1" dirty="0">
                <a:solidFill>
                  <a:srgbClr val="FFC000"/>
                </a:solidFill>
              </a:rPr>
              <a:t>PREVENTION </a:t>
            </a:r>
            <a:r>
              <a:rPr lang="en-US" sz="2400" b="1" i="1" dirty="0"/>
              <a:t>SUGGESTIONS (Build Into Ongoing Operations)</a:t>
            </a:r>
          </a:p>
        </p:txBody>
      </p:sp>
      <p:sp>
        <p:nvSpPr>
          <p:cNvPr id="12" name="Rectangle 11">
            <a:extLst>
              <a:ext uri="{FF2B5EF4-FFF2-40B4-BE49-F238E27FC236}">
                <a16:creationId xmlns:a16="http://schemas.microsoft.com/office/drawing/2014/main" id="{41F7CA33-88D3-4377-B7F9-E2F58E767267}"/>
              </a:ext>
            </a:extLst>
          </p:cNvPr>
          <p:cNvSpPr/>
          <p:nvPr/>
        </p:nvSpPr>
        <p:spPr>
          <a:xfrm>
            <a:off x="6327085" y="3928920"/>
            <a:ext cx="5481427"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cs typeface="Arial" panose="020B0604020202020204" pitchFamily="34" charset="0"/>
            </a:endParaRPr>
          </a:p>
        </p:txBody>
      </p:sp>
      <p:cxnSp>
        <p:nvCxnSpPr>
          <p:cNvPr id="3" name="Straight Connector 2">
            <a:extLst>
              <a:ext uri="{FF2B5EF4-FFF2-40B4-BE49-F238E27FC236}">
                <a16:creationId xmlns:a16="http://schemas.microsoft.com/office/drawing/2014/main" id="{66557586-EF0E-4886-8BE5-C0CE95C42E83}"/>
              </a:ext>
            </a:extLst>
          </p:cNvPr>
          <p:cNvCxnSpPr/>
          <p:nvPr/>
        </p:nvCxnSpPr>
        <p:spPr>
          <a:xfrm>
            <a:off x="42155" y="9833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EEF7036-4A88-451B-B293-90C37ACFE397}"/>
              </a:ext>
            </a:extLst>
          </p:cNvPr>
          <p:cNvSpPr txBox="1"/>
          <p:nvPr/>
        </p:nvSpPr>
        <p:spPr>
          <a:xfrm>
            <a:off x="6360859" y="2499941"/>
            <a:ext cx="5173405"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Two-person check for all wheelchair securement before leaving </a:t>
            </a:r>
            <a:r>
              <a:rPr lang="en-US" dirty="0">
                <a:solidFill>
                  <a:srgbClr val="1C4559"/>
                </a:solidFill>
              </a:rPr>
              <a:t>(Cases 1, 3)</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360859" y="3295148"/>
            <a:ext cx="5204140"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Video monitoring of boarding/unloading with supervisor review </a:t>
            </a:r>
            <a:r>
              <a:rPr lang="en-US" dirty="0">
                <a:solidFill>
                  <a:srgbClr val="1C4559"/>
                </a:solidFill>
              </a:rPr>
              <a:t>(Case 2)</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367629" y="3948131"/>
            <a:ext cx="5145392"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Physical inspection requirements before trips </a:t>
            </a:r>
            <a:r>
              <a:rPr lang="en-US" dirty="0">
                <a:solidFill>
                  <a:srgbClr val="1C4559"/>
                </a:solidFill>
              </a:rPr>
              <a:t>(Cases 1, 3, 5)</a:t>
            </a:r>
          </a:p>
        </p:txBody>
      </p:sp>
      <p:sp>
        <p:nvSpPr>
          <p:cNvPr id="37" name="TextBox 36">
            <a:extLst>
              <a:ext uri="{FF2B5EF4-FFF2-40B4-BE49-F238E27FC236}">
                <a16:creationId xmlns:a16="http://schemas.microsoft.com/office/drawing/2014/main" id="{E94D951D-A0D8-464B-91E2-75F5FB3549BD}"/>
              </a:ext>
            </a:extLst>
          </p:cNvPr>
          <p:cNvSpPr txBox="1"/>
          <p:nvPr/>
        </p:nvSpPr>
        <p:spPr>
          <a:xfrm>
            <a:off x="1216720" y="275499"/>
            <a:ext cx="10167728" cy="707886"/>
          </a:xfrm>
          <a:prstGeom prst="rect">
            <a:avLst/>
          </a:prstGeom>
          <a:noFill/>
        </p:spPr>
        <p:txBody>
          <a:bodyPr wrap="square" rtlCol="0">
            <a:spAutoFit/>
          </a:bodyPr>
          <a:lstStyle/>
          <a:p>
            <a:pPr algn="ctr"/>
            <a:r>
              <a:rPr kumimoji="0" lang="en-US" sz="4000" b="1" i="0" u="none" strike="noStrike" kern="1200" cap="none" spc="0" normalizeH="0" baseline="0" noProof="0" dirty="0">
                <a:ln>
                  <a:noFill/>
                </a:ln>
                <a:effectLst/>
                <a:uLnTx/>
                <a:uFillTx/>
                <a:latin typeface="Calibri" panose="020F0502020204030204"/>
                <a:ea typeface="Microsoft Sans Serif" panose="020B0604020202020204" pitchFamily="34" charset="0"/>
                <a:cs typeface="Microsoft Sans Serif" panose="020B0604020202020204" pitchFamily="34" charset="0"/>
              </a:rPr>
              <a:t>Comprehensive</a:t>
            </a:r>
            <a:r>
              <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rPr>
              <a:t> PREVENTION</a:t>
            </a:r>
            <a:r>
              <a:rPr kumimoji="0" lang="en-US" sz="40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Planning</a:t>
            </a:r>
            <a:endPar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sp>
        <p:nvSpPr>
          <p:cNvPr id="41" name="TextBox 40">
            <a:extLst>
              <a:ext uri="{FF2B5EF4-FFF2-40B4-BE49-F238E27FC236}">
                <a16:creationId xmlns:a16="http://schemas.microsoft.com/office/drawing/2014/main" id="{23FF4D3D-38FB-415B-961B-8B8AE13FD6B2}"/>
              </a:ext>
            </a:extLst>
          </p:cNvPr>
          <p:cNvSpPr txBox="1"/>
          <p:nvPr/>
        </p:nvSpPr>
        <p:spPr>
          <a:xfrm>
            <a:off x="1197626" y="1863324"/>
            <a:ext cx="4850292" cy="344710"/>
          </a:xfrm>
          <a:prstGeom prst="rect">
            <a:avLst/>
          </a:prstGeom>
          <a:noFill/>
        </p:spPr>
        <p:txBody>
          <a:bodyPr wrap="square" rtlCol="0">
            <a:spAutoFit/>
          </a:bodyPr>
          <a:lstStyle/>
          <a:p>
            <a:pPr>
              <a:lnSpc>
                <a:spcPct val="80000"/>
              </a:lnSpc>
              <a:buSzPct val="125000"/>
            </a:pPr>
            <a:r>
              <a:rPr lang="en-US" sz="2000" b="1" dirty="0">
                <a:solidFill>
                  <a:srgbClr val="1C4559"/>
                </a:solidFill>
                <a:cs typeface="Arial" panose="020B0604020202020204" pitchFamily="34" charset="0"/>
              </a:rPr>
              <a:t>Procedures &amp; Protocols</a:t>
            </a:r>
          </a:p>
        </p:txBody>
      </p:sp>
      <p:sp>
        <p:nvSpPr>
          <p:cNvPr id="43" name="TextBox 42">
            <a:extLst>
              <a:ext uri="{FF2B5EF4-FFF2-40B4-BE49-F238E27FC236}">
                <a16:creationId xmlns:a16="http://schemas.microsoft.com/office/drawing/2014/main" id="{1BF956FD-390E-47D2-91C6-5DB207AD82EB}"/>
              </a:ext>
            </a:extLst>
          </p:cNvPr>
          <p:cNvSpPr txBox="1"/>
          <p:nvPr/>
        </p:nvSpPr>
        <p:spPr>
          <a:xfrm>
            <a:off x="752202" y="2381941"/>
            <a:ext cx="5411669"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Boarding order (people who need help first, independent people last) </a:t>
            </a:r>
            <a:r>
              <a:rPr lang="en-US" dirty="0">
                <a:solidFill>
                  <a:srgbClr val="1C4559"/>
                </a:solidFill>
              </a:rPr>
              <a:t>(Cases 2, 4)</a:t>
            </a:r>
          </a:p>
        </p:txBody>
      </p:sp>
      <p:sp>
        <p:nvSpPr>
          <p:cNvPr id="55" name="TextBox 54">
            <a:extLst>
              <a:ext uri="{FF2B5EF4-FFF2-40B4-BE49-F238E27FC236}">
                <a16:creationId xmlns:a16="http://schemas.microsoft.com/office/drawing/2014/main" id="{50F921BB-D915-49BB-ACA7-1A2A8CD9B7AF}"/>
              </a:ext>
            </a:extLst>
          </p:cNvPr>
          <p:cNvSpPr txBox="1"/>
          <p:nvPr/>
        </p:nvSpPr>
        <p:spPr>
          <a:xfrm>
            <a:off x="752202" y="2999879"/>
            <a:ext cx="5451674"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The correct unloading sequence: Lower lift FIRST, then remove tie-downs </a:t>
            </a:r>
            <a:r>
              <a:rPr lang="en-US" dirty="0">
                <a:solidFill>
                  <a:srgbClr val="1C4559"/>
                </a:solidFill>
              </a:rPr>
              <a:t>(Case 5)</a:t>
            </a:r>
          </a:p>
        </p:txBody>
      </p:sp>
      <p:sp>
        <p:nvSpPr>
          <p:cNvPr id="56" name="TextBox 55">
            <a:extLst>
              <a:ext uri="{FF2B5EF4-FFF2-40B4-BE49-F238E27FC236}">
                <a16:creationId xmlns:a16="http://schemas.microsoft.com/office/drawing/2014/main" id="{C9AC03FF-6AB1-49E3-BF90-EEDFE61EC312}"/>
              </a:ext>
            </a:extLst>
          </p:cNvPr>
          <p:cNvSpPr txBox="1"/>
          <p:nvPr/>
        </p:nvSpPr>
        <p:spPr>
          <a:xfrm>
            <a:off x="6367629" y="4645396"/>
            <a:ext cx="5320660"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Supervisor sign-off on weekly equipment checklists </a:t>
            </a:r>
            <a:r>
              <a:rPr lang="en-US" dirty="0">
                <a:solidFill>
                  <a:srgbClr val="1C4559"/>
                </a:solidFill>
              </a:rPr>
              <a:t>(Cases 3, 5)</a:t>
            </a:r>
          </a:p>
        </p:txBody>
      </p:sp>
      <p:sp>
        <p:nvSpPr>
          <p:cNvPr id="57" name="TextBox 56">
            <a:extLst>
              <a:ext uri="{FF2B5EF4-FFF2-40B4-BE49-F238E27FC236}">
                <a16:creationId xmlns:a16="http://schemas.microsoft.com/office/drawing/2014/main" id="{7E6157C9-8667-41F1-9A30-26D7E17034D1}"/>
              </a:ext>
            </a:extLst>
          </p:cNvPr>
          <p:cNvSpPr txBox="1"/>
          <p:nvPr/>
        </p:nvSpPr>
        <p:spPr>
          <a:xfrm>
            <a:off x="6842069" y="1859331"/>
            <a:ext cx="5283256" cy="344710"/>
          </a:xfrm>
          <a:prstGeom prst="rect">
            <a:avLst/>
          </a:prstGeom>
          <a:noFill/>
        </p:spPr>
        <p:txBody>
          <a:bodyPr wrap="square" rtlCol="0">
            <a:spAutoFit/>
          </a:bodyPr>
          <a:lstStyle/>
          <a:p>
            <a:pPr>
              <a:lnSpc>
                <a:spcPct val="80000"/>
              </a:lnSpc>
              <a:buSzPct val="125000"/>
            </a:pPr>
            <a:r>
              <a:rPr lang="en-US" sz="2000" b="1" dirty="0">
                <a:solidFill>
                  <a:srgbClr val="1C4559"/>
                </a:solidFill>
              </a:rPr>
              <a:t>Verification Systems</a:t>
            </a:r>
          </a:p>
        </p:txBody>
      </p:sp>
      <p:sp>
        <p:nvSpPr>
          <p:cNvPr id="58" name="TextBox 57">
            <a:extLst>
              <a:ext uri="{FF2B5EF4-FFF2-40B4-BE49-F238E27FC236}">
                <a16:creationId xmlns:a16="http://schemas.microsoft.com/office/drawing/2014/main" id="{F5833730-92BC-4F7C-93E5-5722F6E9031B}"/>
              </a:ext>
            </a:extLst>
          </p:cNvPr>
          <p:cNvSpPr txBox="1"/>
          <p:nvPr/>
        </p:nvSpPr>
        <p:spPr>
          <a:xfrm>
            <a:off x="731697" y="4848707"/>
            <a:ext cx="5269835"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All transportation staff must review support plans </a:t>
            </a:r>
            <a:r>
              <a:rPr lang="en-US" dirty="0">
                <a:solidFill>
                  <a:srgbClr val="1C4559"/>
                </a:solidFill>
              </a:rPr>
              <a:t>(Cases 2, 4)</a:t>
            </a:r>
          </a:p>
        </p:txBody>
      </p:sp>
      <p:sp>
        <p:nvSpPr>
          <p:cNvPr id="20" name="TextBox 19">
            <a:extLst>
              <a:ext uri="{FF2B5EF4-FFF2-40B4-BE49-F238E27FC236}">
                <a16:creationId xmlns:a16="http://schemas.microsoft.com/office/drawing/2014/main" id="{3DB54AF8-067C-45A8-9B40-B62D03CE69F7}"/>
              </a:ext>
            </a:extLst>
          </p:cNvPr>
          <p:cNvSpPr txBox="1"/>
          <p:nvPr/>
        </p:nvSpPr>
        <p:spPr>
          <a:xfrm>
            <a:off x="702702" y="4218654"/>
            <a:ext cx="5452677"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Emergency medical guidelines with clear decision steps </a:t>
            </a:r>
            <a:r>
              <a:rPr lang="en-US" dirty="0">
                <a:solidFill>
                  <a:srgbClr val="1C4559"/>
                </a:solidFill>
              </a:rPr>
              <a:t>(Cases 2, 3)</a:t>
            </a:r>
          </a:p>
        </p:txBody>
      </p:sp>
      <p:sp>
        <p:nvSpPr>
          <p:cNvPr id="24" name="TextBox 23">
            <a:extLst>
              <a:ext uri="{FF2B5EF4-FFF2-40B4-BE49-F238E27FC236}">
                <a16:creationId xmlns:a16="http://schemas.microsoft.com/office/drawing/2014/main" id="{4D4849E8-4469-4621-8A2A-3AF30F035E22}"/>
              </a:ext>
            </a:extLst>
          </p:cNvPr>
          <p:cNvSpPr txBox="1"/>
          <p:nvPr/>
        </p:nvSpPr>
        <p:spPr>
          <a:xfrm>
            <a:off x="732645" y="3565671"/>
            <a:ext cx="5268887" cy="541046"/>
          </a:xfrm>
          <a:prstGeom prst="rect">
            <a:avLst/>
          </a:prstGeom>
          <a:noFill/>
        </p:spPr>
        <p:txBody>
          <a:bodyPr wrap="square" rtlCol="0">
            <a:spAutoFit/>
          </a:bodyPr>
          <a:lstStyle/>
          <a:p>
            <a:pPr marL="285750" indent="-285750">
              <a:lnSpc>
                <a:spcPct val="80000"/>
              </a:lnSpc>
              <a:buClr>
                <a:srgbClr val="F2A93B"/>
              </a:buClr>
              <a:buSzPct val="125000"/>
              <a:buFont typeface="Wingdings" panose="05000000000000000000" pitchFamily="2" charset="2"/>
              <a:buChar char="ü"/>
            </a:pPr>
            <a:r>
              <a:rPr lang="en-US" dirty="0"/>
              <a:t>Weather-specific guidelines for extreme heat and cold </a:t>
            </a:r>
            <a:r>
              <a:rPr lang="en-US" dirty="0">
                <a:solidFill>
                  <a:srgbClr val="1C4559"/>
                </a:solidFill>
              </a:rPr>
              <a:t>(Case 4)</a:t>
            </a:r>
          </a:p>
        </p:txBody>
      </p:sp>
      <p:pic>
        <p:nvPicPr>
          <p:cNvPr id="7" name="Picture 6">
            <a:extLst>
              <a:ext uri="{FF2B5EF4-FFF2-40B4-BE49-F238E27FC236}">
                <a16:creationId xmlns:a16="http://schemas.microsoft.com/office/drawing/2014/main" id="{443BC579-C6DE-4405-ABD6-4D9DF80901B8}"/>
              </a:ext>
            </a:extLst>
          </p:cNvPr>
          <p:cNvPicPr>
            <a:picLocks noChangeAspect="1"/>
          </p:cNvPicPr>
          <p:nvPr/>
        </p:nvPicPr>
        <p:blipFill>
          <a:blip r:embed="rId4"/>
          <a:stretch>
            <a:fillRect/>
          </a:stretch>
        </p:blipFill>
        <p:spPr>
          <a:xfrm>
            <a:off x="752418" y="1808484"/>
            <a:ext cx="441078" cy="384940"/>
          </a:xfrm>
          <a:prstGeom prst="rect">
            <a:avLst/>
          </a:prstGeom>
        </p:spPr>
      </p:pic>
      <p:pic>
        <p:nvPicPr>
          <p:cNvPr id="8" name="Picture 7">
            <a:extLst>
              <a:ext uri="{FF2B5EF4-FFF2-40B4-BE49-F238E27FC236}">
                <a16:creationId xmlns:a16="http://schemas.microsoft.com/office/drawing/2014/main" id="{16EB6EF9-B073-45BD-B5B3-E8C9655C9988}"/>
              </a:ext>
            </a:extLst>
          </p:cNvPr>
          <p:cNvPicPr>
            <a:picLocks noChangeAspect="1"/>
          </p:cNvPicPr>
          <p:nvPr/>
        </p:nvPicPr>
        <p:blipFill>
          <a:blip r:embed="rId5"/>
          <a:stretch>
            <a:fillRect/>
          </a:stretch>
        </p:blipFill>
        <p:spPr>
          <a:xfrm>
            <a:off x="6371557" y="1837849"/>
            <a:ext cx="470512" cy="511072"/>
          </a:xfrm>
          <a:prstGeom prst="rect">
            <a:avLst/>
          </a:prstGeom>
        </p:spPr>
      </p:pic>
    </p:spTree>
    <p:extLst>
      <p:ext uri="{BB962C8B-B14F-4D97-AF65-F5344CB8AC3E}">
        <p14:creationId xmlns:p14="http://schemas.microsoft.com/office/powerpoint/2010/main" val="4195278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5455209" y="1646473"/>
            <a:ext cx="1" cy="3885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1F7CA33-88D3-4377-B7F9-E2F58E767267}"/>
              </a:ext>
            </a:extLst>
          </p:cNvPr>
          <p:cNvSpPr/>
          <p:nvPr/>
        </p:nvSpPr>
        <p:spPr>
          <a:xfrm>
            <a:off x="6327085" y="3928920"/>
            <a:ext cx="5481427"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cs typeface="Arial" panose="020B0604020202020204" pitchFamily="34" charset="0"/>
            </a:endParaRPr>
          </a:p>
        </p:txBody>
      </p:sp>
      <p:cxnSp>
        <p:nvCxnSpPr>
          <p:cNvPr id="3" name="Straight Connector 2">
            <a:extLst>
              <a:ext uri="{FF2B5EF4-FFF2-40B4-BE49-F238E27FC236}">
                <a16:creationId xmlns:a16="http://schemas.microsoft.com/office/drawing/2014/main" id="{66557586-EF0E-4886-8BE5-C0CE95C42E83}"/>
              </a:ext>
            </a:extLst>
          </p:cNvPr>
          <p:cNvCxnSpPr/>
          <p:nvPr/>
        </p:nvCxnSpPr>
        <p:spPr>
          <a:xfrm>
            <a:off x="42155" y="9833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4479" y="2879792"/>
            <a:ext cx="182880" cy="182880"/>
          </a:xfrm>
          <a:prstGeom prst="rect">
            <a:avLst/>
          </a:prstGeom>
        </p:spPr>
      </p:pic>
      <p:sp>
        <p:nvSpPr>
          <p:cNvPr id="37" name="TextBox 36">
            <a:extLst>
              <a:ext uri="{FF2B5EF4-FFF2-40B4-BE49-F238E27FC236}">
                <a16:creationId xmlns:a16="http://schemas.microsoft.com/office/drawing/2014/main" id="{E94D951D-A0D8-464B-91E2-75F5FB3549BD}"/>
              </a:ext>
            </a:extLst>
          </p:cNvPr>
          <p:cNvSpPr txBox="1"/>
          <p:nvPr/>
        </p:nvSpPr>
        <p:spPr>
          <a:xfrm>
            <a:off x="1216720" y="275499"/>
            <a:ext cx="10167728" cy="707886"/>
          </a:xfrm>
          <a:prstGeom prst="rect">
            <a:avLst/>
          </a:prstGeom>
          <a:noFill/>
        </p:spPr>
        <p:txBody>
          <a:bodyPr wrap="square" rtlCol="0">
            <a:spAutoFit/>
          </a:bodyPr>
          <a:lstStyle/>
          <a:p>
            <a:pPr algn="ctr"/>
            <a:r>
              <a:rPr kumimoji="0" lang="en-US" sz="4000" b="1" i="0" u="none" strike="noStrike" kern="1200" cap="none" spc="0" normalizeH="0" baseline="0" noProof="0" dirty="0">
                <a:ln>
                  <a:noFill/>
                </a:ln>
                <a:effectLst/>
                <a:uLnTx/>
                <a:uFillTx/>
                <a:latin typeface="Calibri" panose="020F0502020204030204"/>
                <a:ea typeface="Microsoft Sans Serif" panose="020B0604020202020204" pitchFamily="34" charset="0"/>
                <a:cs typeface="Microsoft Sans Serif" panose="020B0604020202020204" pitchFamily="34" charset="0"/>
              </a:rPr>
              <a:t>Your</a:t>
            </a:r>
            <a:r>
              <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rPr>
              <a:t> PREVENTION</a:t>
            </a:r>
            <a:r>
              <a:rPr kumimoji="0" lang="en-US" sz="40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Plan</a:t>
            </a:r>
            <a:endParaRPr kumimoji="0" lang="en-US" sz="40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sp>
        <p:nvSpPr>
          <p:cNvPr id="41" name="TextBox 40">
            <a:extLst>
              <a:ext uri="{FF2B5EF4-FFF2-40B4-BE49-F238E27FC236}">
                <a16:creationId xmlns:a16="http://schemas.microsoft.com/office/drawing/2014/main" id="{23FF4D3D-38FB-415B-961B-8B8AE13FD6B2}"/>
              </a:ext>
            </a:extLst>
          </p:cNvPr>
          <p:cNvSpPr txBox="1"/>
          <p:nvPr/>
        </p:nvSpPr>
        <p:spPr>
          <a:xfrm>
            <a:off x="182574" y="1177790"/>
            <a:ext cx="4850292" cy="395173"/>
          </a:xfrm>
          <a:prstGeom prst="rect">
            <a:avLst/>
          </a:prstGeom>
          <a:noFill/>
        </p:spPr>
        <p:txBody>
          <a:bodyPr wrap="square" rtlCol="0">
            <a:spAutoFit/>
          </a:bodyPr>
          <a:lstStyle/>
          <a:p>
            <a:pPr>
              <a:lnSpc>
                <a:spcPct val="80000"/>
              </a:lnSpc>
              <a:buSzPct val="125000"/>
            </a:pPr>
            <a:r>
              <a:rPr lang="en-US" sz="2400" b="1" dirty="0">
                <a:cs typeface="Arial" panose="020B0604020202020204" pitchFamily="34" charset="0"/>
              </a:rPr>
              <a:t>Reflection Questions for Your Team:</a:t>
            </a:r>
          </a:p>
        </p:txBody>
      </p:sp>
      <p:sp>
        <p:nvSpPr>
          <p:cNvPr id="43" name="TextBox 42">
            <a:extLst>
              <a:ext uri="{FF2B5EF4-FFF2-40B4-BE49-F238E27FC236}">
                <a16:creationId xmlns:a16="http://schemas.microsoft.com/office/drawing/2014/main" id="{1BF956FD-390E-47D2-91C6-5DB207AD82EB}"/>
              </a:ext>
            </a:extLst>
          </p:cNvPr>
          <p:cNvSpPr txBox="1"/>
          <p:nvPr/>
        </p:nvSpPr>
        <p:spPr>
          <a:xfrm>
            <a:off x="383488" y="1702399"/>
            <a:ext cx="4207119" cy="4308231"/>
          </a:xfrm>
          <a:prstGeom prst="rect">
            <a:avLst/>
          </a:prstGeom>
          <a:noFill/>
        </p:spPr>
        <p:txBody>
          <a:bodyPr wrap="square" rtlCol="0">
            <a:spAutoFit/>
          </a:bodyPr>
          <a:lstStyle/>
          <a:p>
            <a:pPr marL="342900" indent="-342900">
              <a:lnSpc>
                <a:spcPct val="80000"/>
              </a:lnSpc>
              <a:buClr>
                <a:srgbClr val="F2A93B"/>
              </a:buClr>
              <a:buSzPct val="125000"/>
              <a:buFont typeface="+mj-lt"/>
              <a:buAutoNum type="arabicPeriod"/>
            </a:pPr>
            <a:r>
              <a:rPr lang="en-US" b="1" dirty="0"/>
              <a:t>Assessment:</a:t>
            </a:r>
            <a:r>
              <a:rPr lang="en-US" dirty="0"/>
              <a:t> Which of these system issues exist in your organization today?</a:t>
            </a:r>
          </a:p>
          <a:p>
            <a:pPr marL="342900" indent="-342900">
              <a:lnSpc>
                <a:spcPct val="80000"/>
              </a:lnSpc>
              <a:buClr>
                <a:srgbClr val="F2A93B"/>
              </a:buClr>
              <a:buSzPct val="125000"/>
              <a:buFont typeface="+mj-lt"/>
              <a:buAutoNum type="arabicPeriod"/>
            </a:pPr>
            <a:endParaRPr lang="en-US" dirty="0"/>
          </a:p>
          <a:p>
            <a:pPr marL="342900" indent="-342900">
              <a:lnSpc>
                <a:spcPct val="80000"/>
              </a:lnSpc>
              <a:buClr>
                <a:srgbClr val="F2A93B"/>
              </a:buClr>
              <a:buSzPct val="125000"/>
              <a:buFont typeface="+mj-lt"/>
              <a:buAutoNum type="arabicPeriod"/>
            </a:pPr>
            <a:r>
              <a:rPr lang="en-US" b="1" dirty="0"/>
              <a:t>Prioritization:</a:t>
            </a:r>
            <a:r>
              <a:rPr lang="en-US" dirty="0"/>
              <a:t> Which immediate actions can you implement this week?</a:t>
            </a:r>
          </a:p>
          <a:p>
            <a:pPr marL="342900" indent="-342900">
              <a:lnSpc>
                <a:spcPct val="80000"/>
              </a:lnSpc>
              <a:buClr>
                <a:srgbClr val="F2A93B"/>
              </a:buClr>
              <a:buSzPct val="125000"/>
              <a:buFont typeface="+mj-lt"/>
              <a:buAutoNum type="arabicPeriod"/>
            </a:pPr>
            <a:endParaRPr lang="en-US" dirty="0"/>
          </a:p>
          <a:p>
            <a:pPr marL="342900" indent="-342900">
              <a:lnSpc>
                <a:spcPct val="80000"/>
              </a:lnSpc>
              <a:buClr>
                <a:srgbClr val="F2A93B"/>
              </a:buClr>
              <a:buSzPct val="125000"/>
              <a:buFont typeface="+mj-lt"/>
              <a:buAutoNum type="arabicPeriod"/>
            </a:pPr>
            <a:r>
              <a:rPr lang="en-US" b="1" dirty="0"/>
              <a:t>Resource Planning: </a:t>
            </a:r>
            <a:r>
              <a:rPr lang="en-US" dirty="0"/>
              <a:t>What budget, staffing, or equipment investments are needed?</a:t>
            </a:r>
          </a:p>
          <a:p>
            <a:pPr marL="342900" indent="-342900">
              <a:lnSpc>
                <a:spcPct val="80000"/>
              </a:lnSpc>
              <a:buClr>
                <a:srgbClr val="F2A93B"/>
              </a:buClr>
              <a:buSzPct val="125000"/>
              <a:buFont typeface="+mj-lt"/>
              <a:buAutoNum type="arabicPeriod"/>
            </a:pPr>
            <a:endParaRPr lang="en-US" dirty="0"/>
          </a:p>
          <a:p>
            <a:pPr marL="342900" indent="-342900">
              <a:lnSpc>
                <a:spcPct val="80000"/>
              </a:lnSpc>
              <a:buClr>
                <a:srgbClr val="F2A93B"/>
              </a:buClr>
              <a:buSzPct val="125000"/>
              <a:buFont typeface="+mj-lt"/>
              <a:buAutoNum type="arabicPeriod"/>
            </a:pPr>
            <a:r>
              <a:rPr lang="en-US" b="1" dirty="0"/>
              <a:t>Timeline: </a:t>
            </a:r>
            <a:r>
              <a:rPr lang="en-US" dirty="0"/>
              <a:t>What's your 30-day, 90-day, and 1-year implementation plan?</a:t>
            </a:r>
          </a:p>
          <a:p>
            <a:pPr marL="342900" indent="-342900">
              <a:lnSpc>
                <a:spcPct val="80000"/>
              </a:lnSpc>
              <a:buClr>
                <a:srgbClr val="F2A93B"/>
              </a:buClr>
              <a:buSzPct val="125000"/>
              <a:buFont typeface="+mj-lt"/>
              <a:buAutoNum type="arabicPeriod"/>
            </a:pPr>
            <a:endParaRPr lang="en-US" dirty="0"/>
          </a:p>
          <a:p>
            <a:pPr marL="342900" indent="-342900">
              <a:lnSpc>
                <a:spcPct val="80000"/>
              </a:lnSpc>
              <a:buClr>
                <a:srgbClr val="F2A93B"/>
              </a:buClr>
              <a:buSzPct val="125000"/>
              <a:buFont typeface="+mj-lt"/>
              <a:buAutoNum type="arabicPeriod"/>
            </a:pPr>
            <a:r>
              <a:rPr lang="en-US" b="1" dirty="0"/>
              <a:t>Accountability:</a:t>
            </a:r>
            <a:r>
              <a:rPr lang="en-US" dirty="0"/>
              <a:t> Who is responsible for each prevention system?</a:t>
            </a:r>
          </a:p>
          <a:p>
            <a:pPr marL="342900" indent="-342900">
              <a:lnSpc>
                <a:spcPct val="80000"/>
              </a:lnSpc>
              <a:buClr>
                <a:srgbClr val="F2A93B"/>
              </a:buClr>
              <a:buSzPct val="125000"/>
              <a:buFont typeface="+mj-lt"/>
              <a:buAutoNum type="arabicPeriod"/>
            </a:pPr>
            <a:endParaRPr lang="en-US" dirty="0"/>
          </a:p>
          <a:p>
            <a:pPr marL="342900" indent="-342900">
              <a:lnSpc>
                <a:spcPct val="80000"/>
              </a:lnSpc>
              <a:buClr>
                <a:srgbClr val="F2A93B"/>
              </a:buClr>
              <a:buSzPct val="125000"/>
              <a:buFont typeface="+mj-lt"/>
              <a:buAutoNum type="arabicPeriod"/>
            </a:pPr>
            <a:r>
              <a:rPr lang="en-US" b="1" dirty="0"/>
              <a:t>Measurement:</a:t>
            </a:r>
            <a:r>
              <a:rPr lang="en-US" dirty="0"/>
              <a:t> How will you verify that these systems are working?</a:t>
            </a:r>
          </a:p>
          <a:p>
            <a:pPr marL="342900" indent="-342900">
              <a:lnSpc>
                <a:spcPct val="80000"/>
              </a:lnSpc>
              <a:buClr>
                <a:srgbClr val="F2A93B"/>
              </a:buClr>
              <a:buSzPct val="125000"/>
              <a:buFont typeface="+mj-lt"/>
              <a:buAutoNum type="arabicPeriod"/>
            </a:pPr>
            <a:endParaRPr lang="en-US" dirty="0"/>
          </a:p>
        </p:txBody>
      </p:sp>
      <p:sp>
        <p:nvSpPr>
          <p:cNvPr id="57" name="TextBox 56">
            <a:extLst>
              <a:ext uri="{FF2B5EF4-FFF2-40B4-BE49-F238E27FC236}">
                <a16:creationId xmlns:a16="http://schemas.microsoft.com/office/drawing/2014/main" id="{7E6157C9-8667-41F1-9A30-26D7E17034D1}"/>
              </a:ext>
            </a:extLst>
          </p:cNvPr>
          <p:cNvSpPr txBox="1"/>
          <p:nvPr/>
        </p:nvSpPr>
        <p:spPr>
          <a:xfrm>
            <a:off x="5528200" y="1417069"/>
            <a:ext cx="2432539" cy="395173"/>
          </a:xfrm>
          <a:prstGeom prst="rect">
            <a:avLst/>
          </a:prstGeom>
          <a:noFill/>
        </p:spPr>
        <p:txBody>
          <a:bodyPr wrap="square" rtlCol="0">
            <a:spAutoFit/>
          </a:bodyPr>
          <a:lstStyle/>
          <a:p>
            <a:pPr>
              <a:lnSpc>
                <a:spcPct val="80000"/>
              </a:lnSpc>
              <a:buSzPct val="125000"/>
            </a:pPr>
            <a:r>
              <a:rPr lang="en-US" sz="2400" b="1" dirty="0">
                <a:solidFill>
                  <a:srgbClr val="1C4559"/>
                </a:solidFill>
              </a:rPr>
              <a:t>Next Steps:</a:t>
            </a:r>
          </a:p>
        </p:txBody>
      </p:sp>
      <p:sp>
        <p:nvSpPr>
          <p:cNvPr id="6" name="Rectangle: Rounded Corners 5">
            <a:extLst>
              <a:ext uri="{FF2B5EF4-FFF2-40B4-BE49-F238E27FC236}">
                <a16:creationId xmlns:a16="http://schemas.microsoft.com/office/drawing/2014/main" id="{EF534BDE-CC73-4718-B226-C520798AC126}"/>
              </a:ext>
            </a:extLst>
          </p:cNvPr>
          <p:cNvSpPr/>
          <p:nvPr/>
        </p:nvSpPr>
        <p:spPr>
          <a:xfrm>
            <a:off x="5864916" y="1932351"/>
            <a:ext cx="5693495" cy="3049224"/>
          </a:xfrm>
          <a:prstGeom prst="roundRect">
            <a:avLst>
              <a:gd name="adj" fmla="val 677"/>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89000"/>
              </a:lnSpc>
              <a:buFont typeface="Wingdings" panose="05000000000000000000" pitchFamily="2" charset="2"/>
              <a:buChar char="Ø"/>
            </a:pPr>
            <a:r>
              <a:rPr lang="en-US" b="1" dirty="0"/>
              <a:t>Schedule a team meeting to review all 5 case files</a:t>
            </a:r>
          </a:p>
          <a:p>
            <a:pPr>
              <a:lnSpc>
                <a:spcPct val="89000"/>
              </a:lnSpc>
            </a:pPr>
            <a:endParaRPr lang="en-US" b="1" dirty="0"/>
          </a:p>
          <a:p>
            <a:pPr marL="285750" indent="-285750">
              <a:lnSpc>
                <a:spcPct val="89000"/>
              </a:lnSpc>
              <a:buFont typeface="Wingdings" panose="05000000000000000000" pitchFamily="2" charset="2"/>
              <a:buChar char="Ø"/>
            </a:pPr>
            <a:r>
              <a:rPr lang="en-US" b="1" dirty="0"/>
              <a:t>Complete a gap analysis using the 6 Lenses framework</a:t>
            </a:r>
          </a:p>
          <a:p>
            <a:pPr>
              <a:lnSpc>
                <a:spcPct val="89000"/>
              </a:lnSpc>
            </a:pPr>
            <a:endParaRPr lang="en-US" b="1" dirty="0"/>
          </a:p>
          <a:p>
            <a:pPr marL="285750" indent="-285750">
              <a:lnSpc>
                <a:spcPct val="89000"/>
              </a:lnSpc>
              <a:buFont typeface="Wingdings" panose="05000000000000000000" pitchFamily="2" charset="2"/>
              <a:buChar char="Ø"/>
            </a:pPr>
            <a:r>
              <a:rPr lang="en-US" b="1" dirty="0"/>
              <a:t>Develop your organization's prevention action plan</a:t>
            </a:r>
          </a:p>
          <a:p>
            <a:pPr>
              <a:lnSpc>
                <a:spcPct val="89000"/>
              </a:lnSpc>
            </a:pPr>
            <a:endParaRPr lang="en-US" b="1" dirty="0"/>
          </a:p>
          <a:p>
            <a:pPr marL="285750" indent="-285750">
              <a:lnSpc>
                <a:spcPct val="89000"/>
              </a:lnSpc>
              <a:buFont typeface="Wingdings" panose="05000000000000000000" pitchFamily="2" charset="2"/>
              <a:buChar char="Ø"/>
            </a:pPr>
            <a:r>
              <a:rPr lang="en-US" b="1" dirty="0"/>
              <a:t>Assign who is responsible and set timelines for each system change</a:t>
            </a:r>
          </a:p>
          <a:p>
            <a:pPr>
              <a:lnSpc>
                <a:spcPct val="89000"/>
              </a:lnSpc>
            </a:pPr>
            <a:endParaRPr lang="en-US" b="1" dirty="0"/>
          </a:p>
          <a:p>
            <a:pPr marL="285750" indent="-285750">
              <a:lnSpc>
                <a:spcPct val="89000"/>
              </a:lnSpc>
              <a:buFont typeface="Wingdings" panose="05000000000000000000" pitchFamily="2" charset="2"/>
              <a:buChar char="Ø"/>
            </a:pPr>
            <a:r>
              <a:rPr lang="en-US" b="1" dirty="0"/>
              <a:t>Set up tracking systems to follow implementation</a:t>
            </a:r>
          </a:p>
        </p:txBody>
      </p:sp>
    </p:spTree>
    <p:extLst>
      <p:ext uri="{BB962C8B-B14F-4D97-AF65-F5344CB8AC3E}">
        <p14:creationId xmlns:p14="http://schemas.microsoft.com/office/powerpoint/2010/main" val="256791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96000" y="2335129"/>
            <a:ext cx="0" cy="2248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66557586-EF0E-4886-8BE5-C0CE95C42E83}"/>
              </a:ext>
            </a:extLst>
          </p:cNvPr>
          <p:cNvCxnSpPr/>
          <p:nvPr/>
        </p:nvCxnSpPr>
        <p:spPr>
          <a:xfrm>
            <a:off x="42155" y="98338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94479" y="2879792"/>
            <a:ext cx="182880" cy="182880"/>
          </a:xfrm>
          <a:prstGeom prst="rect">
            <a:avLst/>
          </a:prstGeom>
        </p:spPr>
      </p:pic>
      <p:sp>
        <p:nvSpPr>
          <p:cNvPr id="37" name="TextBox 36">
            <a:extLst>
              <a:ext uri="{FF2B5EF4-FFF2-40B4-BE49-F238E27FC236}">
                <a16:creationId xmlns:a16="http://schemas.microsoft.com/office/drawing/2014/main" id="{E94D951D-A0D8-464B-91E2-75F5FB3549BD}"/>
              </a:ext>
            </a:extLst>
          </p:cNvPr>
          <p:cNvSpPr txBox="1"/>
          <p:nvPr/>
        </p:nvSpPr>
        <p:spPr>
          <a:xfrm>
            <a:off x="383487" y="275499"/>
            <a:ext cx="11336561" cy="646331"/>
          </a:xfrm>
          <a:prstGeom prst="rect">
            <a:avLst/>
          </a:prstGeom>
          <a:noFill/>
        </p:spPr>
        <p:txBody>
          <a:bodyPr wrap="square" rtlCol="0">
            <a:spAutoFit/>
          </a:bodyPr>
          <a:lstStyle/>
          <a:p>
            <a:pPr algn="ctr"/>
            <a:r>
              <a:rPr lang="en-US" sz="3600" b="1" dirty="0"/>
              <a:t>REMEMBER: </a:t>
            </a:r>
            <a:r>
              <a:rPr lang="en-US" sz="3600" b="1" dirty="0">
                <a:solidFill>
                  <a:srgbClr val="FFC000"/>
                </a:solidFill>
              </a:rPr>
              <a:t>PREVENTION</a:t>
            </a:r>
            <a:r>
              <a:rPr lang="en-US" sz="3600" b="1" dirty="0"/>
              <a:t> IS SYSTEMATIC, NOT REACTIVE</a:t>
            </a:r>
            <a:endParaRPr kumimoji="0" lang="en-US" sz="3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sp>
        <p:nvSpPr>
          <p:cNvPr id="41" name="TextBox 40">
            <a:extLst>
              <a:ext uri="{FF2B5EF4-FFF2-40B4-BE49-F238E27FC236}">
                <a16:creationId xmlns:a16="http://schemas.microsoft.com/office/drawing/2014/main" id="{23FF4D3D-38FB-415B-961B-8B8AE13FD6B2}"/>
              </a:ext>
            </a:extLst>
          </p:cNvPr>
          <p:cNvSpPr txBox="1"/>
          <p:nvPr/>
        </p:nvSpPr>
        <p:spPr>
          <a:xfrm>
            <a:off x="383487" y="1177790"/>
            <a:ext cx="11051423" cy="690638"/>
          </a:xfrm>
          <a:prstGeom prst="rect">
            <a:avLst/>
          </a:prstGeom>
          <a:noFill/>
        </p:spPr>
        <p:txBody>
          <a:bodyPr wrap="square" rtlCol="0">
            <a:spAutoFit/>
          </a:bodyPr>
          <a:lstStyle/>
          <a:p>
            <a:pPr>
              <a:lnSpc>
                <a:spcPct val="80000"/>
              </a:lnSpc>
              <a:buSzPct val="125000"/>
            </a:pPr>
            <a:r>
              <a:rPr lang="en-US" sz="2400" dirty="0"/>
              <a:t>The case files showed that </a:t>
            </a:r>
            <a:r>
              <a:rPr lang="en-US" sz="2400" b="1" dirty="0"/>
              <a:t>no single mistake causes a crisis—system failures do.</a:t>
            </a:r>
            <a:r>
              <a:rPr lang="en-US" sz="2400" dirty="0"/>
              <a:t> Your prevention plan must address all 6 Lenses:</a:t>
            </a:r>
            <a:endParaRPr lang="en-US" sz="2400" b="1" dirty="0">
              <a:cs typeface="Arial" panose="020B0604020202020204" pitchFamily="34" charset="0"/>
            </a:endParaRPr>
          </a:p>
        </p:txBody>
      </p:sp>
      <p:sp>
        <p:nvSpPr>
          <p:cNvPr id="43" name="TextBox 42">
            <a:extLst>
              <a:ext uri="{FF2B5EF4-FFF2-40B4-BE49-F238E27FC236}">
                <a16:creationId xmlns:a16="http://schemas.microsoft.com/office/drawing/2014/main" id="{1BF956FD-390E-47D2-91C6-5DB207AD82EB}"/>
              </a:ext>
            </a:extLst>
          </p:cNvPr>
          <p:cNvSpPr txBox="1"/>
          <p:nvPr/>
        </p:nvSpPr>
        <p:spPr>
          <a:xfrm>
            <a:off x="1033956" y="2367491"/>
            <a:ext cx="4821606" cy="2123017"/>
          </a:xfrm>
          <a:prstGeom prst="rect">
            <a:avLst/>
          </a:prstGeom>
          <a:noFill/>
        </p:spPr>
        <p:txBody>
          <a:bodyPr wrap="square" rtlCol="0">
            <a:spAutoFit/>
          </a:bodyPr>
          <a:lstStyle/>
          <a:p>
            <a:pPr marL="342900" indent="-342900">
              <a:lnSpc>
                <a:spcPct val="80000"/>
              </a:lnSpc>
              <a:spcBef>
                <a:spcPts val="1200"/>
              </a:spcBef>
              <a:spcAft>
                <a:spcPts val="1200"/>
              </a:spcAft>
              <a:buClr>
                <a:srgbClr val="F2A93B"/>
              </a:buClr>
              <a:buSzPct val="125000"/>
              <a:buFont typeface="Wingdings" panose="05000000000000000000" pitchFamily="2" charset="2"/>
              <a:buChar char="ü"/>
            </a:pPr>
            <a:r>
              <a:rPr lang="en-US" sz="2800" dirty="0"/>
              <a:t>Person-Specific needs</a:t>
            </a:r>
          </a:p>
          <a:p>
            <a:pPr marL="342900" indent="-342900">
              <a:lnSpc>
                <a:spcPct val="80000"/>
              </a:lnSpc>
              <a:spcBef>
                <a:spcPts val="1200"/>
              </a:spcBef>
              <a:spcAft>
                <a:spcPts val="1200"/>
              </a:spcAft>
              <a:buClr>
                <a:srgbClr val="F2A93B"/>
              </a:buClr>
              <a:buSzPct val="125000"/>
              <a:buFont typeface="Wingdings" panose="05000000000000000000" pitchFamily="2" charset="2"/>
              <a:buChar char="ü"/>
            </a:pPr>
            <a:r>
              <a:rPr lang="en-US" sz="2800" dirty="0"/>
              <a:t>Driving Safely practices</a:t>
            </a:r>
          </a:p>
          <a:p>
            <a:pPr marL="342900" indent="-342900">
              <a:lnSpc>
                <a:spcPct val="80000"/>
              </a:lnSpc>
              <a:spcBef>
                <a:spcPts val="1200"/>
              </a:spcBef>
              <a:spcAft>
                <a:spcPts val="1200"/>
              </a:spcAft>
              <a:buClr>
                <a:srgbClr val="F2A93B"/>
              </a:buClr>
              <a:buSzPct val="125000"/>
              <a:buFont typeface="Wingdings" panose="05000000000000000000" pitchFamily="2" charset="2"/>
              <a:buChar char="ü"/>
            </a:pPr>
            <a:r>
              <a:rPr lang="en-US" sz="2800" dirty="0"/>
              <a:t>Training &amp; skills building</a:t>
            </a:r>
          </a:p>
          <a:p>
            <a:pPr marL="342900" indent="-342900">
              <a:lnSpc>
                <a:spcPct val="80000"/>
              </a:lnSpc>
              <a:buClr>
                <a:srgbClr val="F2A93B"/>
              </a:buClr>
              <a:buSzPct val="125000"/>
              <a:buFont typeface="+mj-lt"/>
              <a:buAutoNum type="arabicPeriod"/>
            </a:pPr>
            <a:endParaRPr lang="en-US" dirty="0"/>
          </a:p>
        </p:txBody>
      </p:sp>
      <p:sp>
        <p:nvSpPr>
          <p:cNvPr id="6" name="Rectangle: Rounded Corners 5">
            <a:extLst>
              <a:ext uri="{FF2B5EF4-FFF2-40B4-BE49-F238E27FC236}">
                <a16:creationId xmlns:a16="http://schemas.microsoft.com/office/drawing/2014/main" id="{EF534BDE-CC73-4718-B226-C520798AC126}"/>
              </a:ext>
            </a:extLst>
          </p:cNvPr>
          <p:cNvSpPr/>
          <p:nvPr/>
        </p:nvSpPr>
        <p:spPr>
          <a:xfrm>
            <a:off x="556591" y="5123163"/>
            <a:ext cx="10958323" cy="1459337"/>
          </a:xfrm>
          <a:prstGeom prst="roundRect">
            <a:avLst>
              <a:gd name="adj" fmla="val 677"/>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9000"/>
              </a:lnSpc>
            </a:pPr>
            <a:r>
              <a:rPr lang="en-US" sz="3600" b="1" dirty="0"/>
              <a:t>What you </a:t>
            </a:r>
            <a:r>
              <a:rPr lang="en-US" sz="3600" b="1" dirty="0">
                <a:solidFill>
                  <a:schemeClr val="lt1">
                    <a:alpha val="77000"/>
                  </a:schemeClr>
                </a:solidFill>
              </a:rPr>
              <a:t>recognize</a:t>
            </a:r>
            <a:r>
              <a:rPr lang="en-US" sz="3600" b="1" dirty="0"/>
              <a:t>, you can </a:t>
            </a:r>
            <a:r>
              <a:rPr lang="en-US" sz="3600" b="1" dirty="0">
                <a:solidFill>
                  <a:srgbClr val="F2A93B"/>
                </a:solidFill>
              </a:rPr>
              <a:t>prevent.</a:t>
            </a:r>
          </a:p>
        </p:txBody>
      </p:sp>
      <p:pic>
        <p:nvPicPr>
          <p:cNvPr id="8" name="Picture 7">
            <a:extLst>
              <a:ext uri="{FF2B5EF4-FFF2-40B4-BE49-F238E27FC236}">
                <a16:creationId xmlns:a16="http://schemas.microsoft.com/office/drawing/2014/main" id="{0A8CBFB5-AA79-4E65-B38B-A2383EBEC711}"/>
              </a:ext>
            </a:extLst>
          </p:cNvPr>
          <p:cNvPicPr>
            <a:picLocks noChangeAspect="1"/>
          </p:cNvPicPr>
          <p:nvPr/>
        </p:nvPicPr>
        <p:blipFill>
          <a:blip r:embed="rId5"/>
          <a:stretch>
            <a:fillRect/>
          </a:stretch>
        </p:blipFill>
        <p:spPr>
          <a:xfrm>
            <a:off x="6677359" y="2215860"/>
            <a:ext cx="4340728" cy="2164268"/>
          </a:xfrm>
          <a:prstGeom prst="rect">
            <a:avLst/>
          </a:prstGeom>
        </p:spPr>
      </p:pic>
    </p:spTree>
    <p:extLst>
      <p:ext uri="{BB962C8B-B14F-4D97-AF65-F5344CB8AC3E}">
        <p14:creationId xmlns:p14="http://schemas.microsoft.com/office/powerpoint/2010/main" val="383199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4932218"/>
            <a:ext cx="11111345" cy="1801091"/>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sz="1100" b="1" dirty="0"/>
              <a:t>Legal Disclaimer</a:t>
            </a:r>
            <a:endParaRPr lang="en-US" sz="1100" dirty="0"/>
          </a:p>
          <a:p>
            <a:pPr fontAlgn="base"/>
            <a:r>
              <a:rPr lang="en-US" sz="1100" dirty="0"/>
              <a:t>The content within this newsletter is provided for informational purposes only and should not be construed as a regulatory requirement. It serves as a general resource for providers and is not intended to cover every possible scenario. This information does not constitute professional, legal, or medical advice. It is suggested that providers review the material and if applicable, adapt the guidelines to their specific needs.  Additionally, providers should  consult with their agency’s legal counsel or wheelchair safety experts for personalized advice.</a:t>
            </a:r>
          </a:p>
          <a:p>
            <a:pPr fontAlgn="base"/>
            <a:r>
              <a:rPr lang="en-US" sz="1100" dirty="0"/>
              <a:t>Providers are responsible for ensuring that their policies and practices comply with all relevant state laws, codes, regulations, and administrative directives from pertinent state oversight agencies concerning the safe transportation of individuals, including those using wheelchairs.</a:t>
            </a:r>
          </a:p>
          <a:p>
            <a:pPr fontAlgn="base"/>
            <a:r>
              <a:rPr lang="en-US" sz="1100" dirty="0"/>
              <a:t>Providers should not rely solely on the information presented in this newsletter for making decisions related to compliance or safety practices.</a:t>
            </a:r>
          </a:p>
          <a:p>
            <a:br>
              <a:rPr lang="en-US" dirty="0"/>
            </a:br>
            <a:endParaRPr lang="en-US" sz="1200" dirty="0">
              <a:solidFill>
                <a:schemeClr val="bg1"/>
              </a:solidFill>
            </a:endParaRPr>
          </a:p>
        </p:txBody>
      </p:sp>
      <p:pic>
        <p:nvPicPr>
          <p:cNvPr id="4" name="Picture 3"/>
          <p:cNvPicPr>
            <a:picLocks noChangeAspect="1"/>
          </p:cNvPicPr>
          <p:nvPr/>
        </p:nvPicPr>
        <p:blipFill>
          <a:blip r:embed="rId2"/>
          <a:stretch>
            <a:fillRect/>
          </a:stretch>
        </p:blipFill>
        <p:spPr>
          <a:xfrm>
            <a:off x="3525982" y="1025237"/>
            <a:ext cx="5140036" cy="2701636"/>
          </a:xfrm>
          <a:prstGeom prst="rect">
            <a:avLst/>
          </a:prstGeom>
        </p:spPr>
      </p:pic>
    </p:spTree>
    <p:extLst>
      <p:ext uri="{BB962C8B-B14F-4D97-AF65-F5344CB8AC3E}">
        <p14:creationId xmlns:p14="http://schemas.microsoft.com/office/powerpoint/2010/main" val="1897007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FBB021D-85B2-4817-BD23-B698B7BB0AF4}"/>
              </a:ext>
            </a:extLst>
          </p:cNvPr>
          <p:cNvSpPr txBox="1"/>
          <p:nvPr/>
        </p:nvSpPr>
        <p:spPr>
          <a:xfrm>
            <a:off x="728351" y="725774"/>
            <a:ext cx="10923104" cy="5804452"/>
          </a:xfrm>
          <a:prstGeom prst="rect">
            <a:avLst/>
          </a:prstGeom>
          <a:noFill/>
          <a:ln w="19050">
            <a:solidFill>
              <a:schemeClr val="tx1"/>
            </a:solidFill>
          </a:ln>
        </p:spPr>
        <p:txBody>
          <a:bodyPr wrap="square" rtlCol="0">
            <a:spAutoFit/>
          </a:bodyPr>
          <a:lstStyle/>
          <a:p>
            <a:endParaRPr lang="en-US" dirty="0"/>
          </a:p>
        </p:txBody>
      </p:sp>
      <p:cxnSp>
        <p:nvCxnSpPr>
          <p:cNvPr id="5" name="Straight Connector 4">
            <a:extLst>
              <a:ext uri="{FF2B5EF4-FFF2-40B4-BE49-F238E27FC236}">
                <a16:creationId xmlns:a16="http://schemas.microsoft.com/office/drawing/2014/main" id="{8F31C827-4E9F-4307-A6B0-5D9B91E509DB}"/>
              </a:ext>
            </a:extLst>
          </p:cNvPr>
          <p:cNvCxnSpPr/>
          <p:nvPr/>
        </p:nvCxnSpPr>
        <p:spPr>
          <a:xfrm>
            <a:off x="11390243" y="715617"/>
            <a:ext cx="80175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62A9C34-2D5E-4CFD-B8DD-C34C8D2A7D30}"/>
              </a:ext>
            </a:extLst>
          </p:cNvPr>
          <p:cNvCxnSpPr/>
          <p:nvPr/>
        </p:nvCxnSpPr>
        <p:spPr>
          <a:xfrm>
            <a:off x="11211339" y="6520069"/>
            <a:ext cx="98066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0BCEF76-4188-4BBE-8B6D-3D4A5C82D12E}"/>
              </a:ext>
            </a:extLst>
          </p:cNvPr>
          <p:cNvCxnSpPr/>
          <p:nvPr/>
        </p:nvCxnSpPr>
        <p:spPr>
          <a:xfrm flipH="1">
            <a:off x="0" y="715617"/>
            <a:ext cx="675861"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A78092D0-FD26-4BA2-8561-5656E8A201C4}"/>
              </a:ext>
            </a:extLst>
          </p:cNvPr>
          <p:cNvCxnSpPr>
            <a:cxnSpLocks/>
          </p:cNvCxnSpPr>
          <p:nvPr/>
        </p:nvCxnSpPr>
        <p:spPr>
          <a:xfrm flipH="1">
            <a:off x="0" y="6520069"/>
            <a:ext cx="675861" cy="0"/>
          </a:xfrm>
          <a:prstGeom prst="line">
            <a:avLst/>
          </a:prstGeom>
          <a:ln w="19050"/>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AC8316F7-CDAF-48E9-9E1E-B20F86242443}"/>
              </a:ext>
            </a:extLst>
          </p:cNvPr>
          <p:cNvSpPr txBox="1"/>
          <p:nvPr/>
        </p:nvSpPr>
        <p:spPr>
          <a:xfrm>
            <a:off x="675860" y="705333"/>
            <a:ext cx="10923104" cy="584775"/>
          </a:xfrm>
          <a:prstGeom prst="rect">
            <a:avLst/>
          </a:prstGeom>
          <a:noFill/>
        </p:spPr>
        <p:txBody>
          <a:bodyPr wrap="square" rtlCol="0">
            <a:spAutoFit/>
          </a:bodyPr>
          <a:lstStyle/>
          <a:p>
            <a:pPr algn="ctr"/>
            <a:r>
              <a:rPr lang="en-US" sz="3200" b="1" dirty="0">
                <a:ea typeface="Microsoft Sans Serif" panose="020B0604020202020204" pitchFamily="34" charset="0"/>
                <a:cs typeface="Microsoft Sans Serif" panose="020B0604020202020204" pitchFamily="34" charset="0"/>
              </a:rPr>
              <a:t>YOUR DIAGNOSTIC TOOLKIT: THE 6 LENSES OF </a:t>
            </a:r>
            <a:r>
              <a:rPr lang="en-US" sz="3200" b="1" dirty="0">
                <a:solidFill>
                  <a:srgbClr val="F2A93B"/>
                </a:solidFill>
                <a:ea typeface="Microsoft Sans Serif" panose="020B0604020202020204" pitchFamily="34" charset="0"/>
                <a:cs typeface="Microsoft Sans Serif" panose="020B0604020202020204" pitchFamily="34" charset="0"/>
              </a:rPr>
              <a:t>PREVENTION</a:t>
            </a:r>
          </a:p>
        </p:txBody>
      </p:sp>
      <p:sp>
        <p:nvSpPr>
          <p:cNvPr id="2" name="TextBox 1">
            <a:extLst>
              <a:ext uri="{FF2B5EF4-FFF2-40B4-BE49-F238E27FC236}">
                <a16:creationId xmlns:a16="http://schemas.microsoft.com/office/drawing/2014/main" id="{9F71DAB6-1C36-4702-B1CB-952ECFA0EC71}"/>
              </a:ext>
            </a:extLst>
          </p:cNvPr>
          <p:cNvSpPr txBox="1"/>
          <p:nvPr/>
        </p:nvSpPr>
        <p:spPr>
          <a:xfrm>
            <a:off x="892865" y="1221954"/>
            <a:ext cx="10512288" cy="400110"/>
          </a:xfrm>
          <a:prstGeom prst="rect">
            <a:avLst/>
          </a:prstGeom>
          <a:noFill/>
        </p:spPr>
        <p:txBody>
          <a:bodyPr wrap="square" rtlCol="0">
            <a:spAutoFit/>
          </a:bodyPr>
          <a:lstStyle/>
          <a:p>
            <a:pPr algn="ctr"/>
            <a:r>
              <a:rPr lang="en-US" sz="2000" dirty="0"/>
              <a:t>Analyze each case file through these six critical lenses</a:t>
            </a:r>
          </a:p>
        </p:txBody>
      </p:sp>
      <p:graphicFrame>
        <p:nvGraphicFramePr>
          <p:cNvPr id="6" name="Table 7">
            <a:extLst>
              <a:ext uri="{FF2B5EF4-FFF2-40B4-BE49-F238E27FC236}">
                <a16:creationId xmlns:a16="http://schemas.microsoft.com/office/drawing/2014/main" id="{6FA80346-8C3D-42B1-8BDC-17E44784D93F}"/>
              </a:ext>
            </a:extLst>
          </p:cNvPr>
          <p:cNvGraphicFramePr>
            <a:graphicFrameLocks noGrp="1"/>
          </p:cNvGraphicFramePr>
          <p:nvPr>
            <p:extLst>
              <p:ext uri="{D42A27DB-BD31-4B8C-83A1-F6EECF244321}">
                <p14:modId xmlns:p14="http://schemas.microsoft.com/office/powerpoint/2010/main" val="4098267831"/>
              </p:ext>
            </p:extLst>
          </p:nvPr>
        </p:nvGraphicFramePr>
        <p:xfrm>
          <a:off x="634448" y="1869966"/>
          <a:ext cx="10972800" cy="4568156"/>
        </p:xfrm>
        <a:graphic>
          <a:graphicData uri="http://schemas.openxmlformats.org/drawingml/2006/table">
            <a:tbl>
              <a:tblPr firstRow="1" bandRow="1">
                <a:tableStyleId>{5940675A-B579-460E-94D1-54222C63F5DA}</a:tableStyleId>
              </a:tblPr>
              <a:tblGrid>
                <a:gridCol w="3657600">
                  <a:extLst>
                    <a:ext uri="{9D8B030D-6E8A-4147-A177-3AD203B41FA5}">
                      <a16:colId xmlns:a16="http://schemas.microsoft.com/office/drawing/2014/main" val="2669199286"/>
                    </a:ext>
                  </a:extLst>
                </a:gridCol>
                <a:gridCol w="3657600">
                  <a:extLst>
                    <a:ext uri="{9D8B030D-6E8A-4147-A177-3AD203B41FA5}">
                      <a16:colId xmlns:a16="http://schemas.microsoft.com/office/drawing/2014/main" val="1704984791"/>
                    </a:ext>
                  </a:extLst>
                </a:gridCol>
                <a:gridCol w="3657600">
                  <a:extLst>
                    <a:ext uri="{9D8B030D-6E8A-4147-A177-3AD203B41FA5}">
                      <a16:colId xmlns:a16="http://schemas.microsoft.com/office/drawing/2014/main" val="3329232248"/>
                    </a:ext>
                  </a:extLst>
                </a:gridCol>
              </a:tblGrid>
              <a:tr h="2282156">
                <a:tc>
                  <a:txBody>
                    <a:bodyPr/>
                    <a:lstStyle/>
                    <a:p>
                      <a:endParaRPr lang="en-US" dirty="0"/>
                    </a:p>
                  </a:txBody>
                  <a:tcPr>
                    <a:lnL w="12700" cmpd="sng">
                      <a:noFill/>
                    </a:lnL>
                    <a:lnR w="19050"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9050"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28575" cap="flat" cmpd="sng" algn="ctr">
                      <a:solidFill>
                        <a:schemeClr val="bg1">
                          <a:lumMod val="75000"/>
                        </a:schemeClr>
                      </a:solidFill>
                      <a:prstDash val="solid"/>
                      <a:round/>
                      <a:headEnd type="none" w="med" len="med"/>
                      <a:tailEnd type="none" w="med" len="med"/>
                    </a:lnL>
                    <a:lnR w="12700" cmpd="sng">
                      <a:noFill/>
                    </a:lnR>
                    <a:lnT w="12700" cmpd="sng">
                      <a:noFill/>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53102"/>
                  </a:ext>
                </a:extLst>
              </a:tr>
              <a:tr h="2286000">
                <a:tc>
                  <a:txBody>
                    <a:bodyPr/>
                    <a:lstStyle/>
                    <a:p>
                      <a:endParaRPr lang="en-US" dirty="0"/>
                    </a:p>
                  </a:txBody>
                  <a:tcPr>
                    <a:lnL w="12700" cmpd="sng">
                      <a:noFill/>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dirty="0"/>
                    </a:p>
                  </a:txBody>
                  <a:tcPr>
                    <a:lnL w="28575" cap="flat" cmpd="sng" algn="ctr">
                      <a:solidFill>
                        <a:schemeClr val="bg1">
                          <a:lumMod val="75000"/>
                        </a:schemeClr>
                      </a:solidFill>
                      <a:prstDash val="solid"/>
                      <a:round/>
                      <a:headEnd type="none" w="med" len="med"/>
                      <a:tailEnd type="none" w="med" len="med"/>
                    </a:lnL>
                    <a:lnR w="12700" cmpd="sng">
                      <a:noFill/>
                    </a:lnR>
                    <a:lnT w="28575"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98159096"/>
                  </a:ext>
                </a:extLst>
              </a:tr>
            </a:tbl>
          </a:graphicData>
        </a:graphic>
      </p:graphicFrame>
      <p:pic>
        <p:nvPicPr>
          <p:cNvPr id="10" name="Graphic 9" descr="User with solid fill">
            <a:extLst>
              <a:ext uri="{FF2B5EF4-FFF2-40B4-BE49-F238E27FC236}">
                <a16:creationId xmlns:a16="http://schemas.microsoft.com/office/drawing/2014/main" id="{74FB3CF7-9CE7-4DBC-83B9-D68B01DAA9D3}"/>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0563" t="-1419" r="10563" b="-1419"/>
          <a:stretch/>
        </p:blipFill>
        <p:spPr>
          <a:xfrm>
            <a:off x="733867" y="2272248"/>
            <a:ext cx="963924" cy="1282285"/>
          </a:xfrm>
          <a:prstGeom prst="rect">
            <a:avLst/>
          </a:prstGeom>
        </p:spPr>
      </p:pic>
      <p:pic>
        <p:nvPicPr>
          <p:cNvPr id="14" name="Graphic 13" descr="Heart with solid fill">
            <a:extLst>
              <a:ext uri="{FF2B5EF4-FFF2-40B4-BE49-F238E27FC236}">
                <a16:creationId xmlns:a16="http://schemas.microsoft.com/office/drawing/2014/main" id="{17FB40A7-E4A7-4169-A974-B09ECF566A4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8213" y="2985944"/>
            <a:ext cx="293190" cy="293190"/>
          </a:xfrm>
          <a:prstGeom prst="rect">
            <a:avLst/>
          </a:prstGeom>
        </p:spPr>
      </p:pic>
      <p:pic>
        <p:nvPicPr>
          <p:cNvPr id="24" name="Graphic 23" descr="Clipboard with solid fill">
            <a:extLst>
              <a:ext uri="{FF2B5EF4-FFF2-40B4-BE49-F238E27FC236}">
                <a16:creationId xmlns:a16="http://schemas.microsoft.com/office/drawing/2014/main" id="{8C287436-AE34-4413-90C8-6FA11476254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1013" y="4554843"/>
            <a:ext cx="963924" cy="1225295"/>
          </a:xfrm>
          <a:prstGeom prst="rect">
            <a:avLst/>
          </a:prstGeom>
        </p:spPr>
      </p:pic>
      <p:pic>
        <p:nvPicPr>
          <p:cNvPr id="26" name="Graphic 25" descr="Checkmark with solid fill">
            <a:extLst>
              <a:ext uri="{FF2B5EF4-FFF2-40B4-BE49-F238E27FC236}">
                <a16:creationId xmlns:a16="http://schemas.microsoft.com/office/drawing/2014/main" id="{538C8749-AD6C-4F04-AD1B-F073290112AF}"/>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2408" y="4999382"/>
            <a:ext cx="363930" cy="495495"/>
          </a:xfrm>
          <a:prstGeom prst="rect">
            <a:avLst/>
          </a:prstGeom>
        </p:spPr>
      </p:pic>
      <p:pic>
        <p:nvPicPr>
          <p:cNvPr id="28" name="Graphic 27" descr="Single gear with solid fill">
            <a:extLst>
              <a:ext uri="{FF2B5EF4-FFF2-40B4-BE49-F238E27FC236}">
                <a16:creationId xmlns:a16="http://schemas.microsoft.com/office/drawing/2014/main" id="{992EE32E-BDDB-4F25-BEAC-54BE4347198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86920" y="4613373"/>
            <a:ext cx="1225296" cy="1225296"/>
          </a:xfrm>
          <a:prstGeom prst="rect">
            <a:avLst/>
          </a:prstGeom>
        </p:spPr>
      </p:pic>
      <p:pic>
        <p:nvPicPr>
          <p:cNvPr id="30" name="Graphic 29" descr="Tools with solid fill">
            <a:extLst>
              <a:ext uri="{FF2B5EF4-FFF2-40B4-BE49-F238E27FC236}">
                <a16:creationId xmlns:a16="http://schemas.microsoft.com/office/drawing/2014/main" id="{44D5FA21-5D1B-4271-9FA4-7703FDDE9C3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05329" y="4931782"/>
            <a:ext cx="588477" cy="588477"/>
          </a:xfrm>
          <a:prstGeom prst="rect">
            <a:avLst/>
          </a:prstGeom>
        </p:spPr>
      </p:pic>
      <p:pic>
        <p:nvPicPr>
          <p:cNvPr id="32" name="Graphic 31" descr="Graduation cap with solid fill">
            <a:extLst>
              <a:ext uri="{FF2B5EF4-FFF2-40B4-BE49-F238E27FC236}">
                <a16:creationId xmlns:a16="http://schemas.microsoft.com/office/drawing/2014/main" id="{2B6BD066-3542-48D4-B44C-B2167995F1D1}"/>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08592" y="2317222"/>
            <a:ext cx="1007922" cy="1007922"/>
          </a:xfrm>
          <a:prstGeom prst="rect">
            <a:avLst/>
          </a:prstGeom>
        </p:spPr>
      </p:pic>
      <p:pic>
        <p:nvPicPr>
          <p:cNvPr id="38" name="Graphic 37" descr="Gauge with solid fill">
            <a:extLst>
              <a:ext uri="{FF2B5EF4-FFF2-40B4-BE49-F238E27FC236}">
                <a16:creationId xmlns:a16="http://schemas.microsoft.com/office/drawing/2014/main" id="{08DB80E6-52A2-497F-9D84-F3AE559DE736}"/>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385550" y="2293258"/>
            <a:ext cx="892552" cy="892552"/>
          </a:xfrm>
          <a:prstGeom prst="rect">
            <a:avLst/>
          </a:prstGeom>
        </p:spPr>
      </p:pic>
      <p:pic>
        <p:nvPicPr>
          <p:cNvPr id="52" name="Picture 51">
            <a:extLst>
              <a:ext uri="{FF2B5EF4-FFF2-40B4-BE49-F238E27FC236}">
                <a16:creationId xmlns:a16="http://schemas.microsoft.com/office/drawing/2014/main" id="{B51C23D1-CED5-4CD0-A58F-580E818AD715}"/>
              </a:ext>
            </a:extLst>
          </p:cNvPr>
          <p:cNvPicPr>
            <a:picLocks noChangeAspect="1"/>
          </p:cNvPicPr>
          <p:nvPr/>
        </p:nvPicPr>
        <p:blipFill>
          <a:blip r:embed="rId18"/>
          <a:stretch>
            <a:fillRect/>
          </a:stretch>
        </p:blipFill>
        <p:spPr>
          <a:xfrm>
            <a:off x="9079356" y="1929464"/>
            <a:ext cx="314632" cy="363794"/>
          </a:xfrm>
          <a:prstGeom prst="rect">
            <a:avLst/>
          </a:prstGeom>
        </p:spPr>
      </p:pic>
      <p:pic>
        <p:nvPicPr>
          <p:cNvPr id="55" name="Picture 54">
            <a:extLst>
              <a:ext uri="{FF2B5EF4-FFF2-40B4-BE49-F238E27FC236}">
                <a16:creationId xmlns:a16="http://schemas.microsoft.com/office/drawing/2014/main" id="{C75F15EC-D12B-49D5-A5FB-DF4DDB9C117E}"/>
              </a:ext>
            </a:extLst>
          </p:cNvPr>
          <p:cNvPicPr>
            <a:picLocks noChangeAspect="1"/>
          </p:cNvPicPr>
          <p:nvPr/>
        </p:nvPicPr>
        <p:blipFill>
          <a:blip r:embed="rId19"/>
          <a:stretch>
            <a:fillRect/>
          </a:stretch>
        </p:blipFill>
        <p:spPr>
          <a:xfrm>
            <a:off x="1598375" y="4334011"/>
            <a:ext cx="432619" cy="363794"/>
          </a:xfrm>
          <a:prstGeom prst="rect">
            <a:avLst/>
          </a:prstGeom>
        </p:spPr>
      </p:pic>
      <p:pic>
        <p:nvPicPr>
          <p:cNvPr id="57" name="Picture 56">
            <a:extLst>
              <a:ext uri="{FF2B5EF4-FFF2-40B4-BE49-F238E27FC236}">
                <a16:creationId xmlns:a16="http://schemas.microsoft.com/office/drawing/2014/main" id="{A12720B9-069E-4D7D-A782-05B2970C1FEF}"/>
              </a:ext>
            </a:extLst>
          </p:cNvPr>
          <p:cNvPicPr>
            <a:picLocks noChangeAspect="1"/>
          </p:cNvPicPr>
          <p:nvPr/>
        </p:nvPicPr>
        <p:blipFill>
          <a:blip r:embed="rId20"/>
          <a:stretch>
            <a:fillRect/>
          </a:stretch>
        </p:blipFill>
        <p:spPr>
          <a:xfrm>
            <a:off x="5388350" y="4262648"/>
            <a:ext cx="393290" cy="344129"/>
          </a:xfrm>
          <a:prstGeom prst="rect">
            <a:avLst/>
          </a:prstGeom>
        </p:spPr>
      </p:pic>
      <p:pic>
        <p:nvPicPr>
          <p:cNvPr id="60" name="Picture 59">
            <a:extLst>
              <a:ext uri="{FF2B5EF4-FFF2-40B4-BE49-F238E27FC236}">
                <a16:creationId xmlns:a16="http://schemas.microsoft.com/office/drawing/2014/main" id="{64DCC9DC-D110-4872-9AF4-3508F9877DA3}"/>
              </a:ext>
            </a:extLst>
          </p:cNvPr>
          <p:cNvPicPr>
            <a:picLocks noChangeAspect="1"/>
          </p:cNvPicPr>
          <p:nvPr/>
        </p:nvPicPr>
        <p:blipFill>
          <a:blip r:embed="rId21"/>
          <a:stretch>
            <a:fillRect/>
          </a:stretch>
        </p:blipFill>
        <p:spPr>
          <a:xfrm>
            <a:off x="8896116" y="4277396"/>
            <a:ext cx="353961" cy="314632"/>
          </a:xfrm>
          <a:prstGeom prst="rect">
            <a:avLst/>
          </a:prstGeom>
        </p:spPr>
      </p:pic>
      <p:pic>
        <p:nvPicPr>
          <p:cNvPr id="64" name="Graphic 63" descr="Line arrow: Counter-clockwise curve with solid fill">
            <a:extLst>
              <a:ext uri="{FF2B5EF4-FFF2-40B4-BE49-F238E27FC236}">
                <a16:creationId xmlns:a16="http://schemas.microsoft.com/office/drawing/2014/main" id="{7C7C9F3D-9086-4D00-8673-47E95D0D61F4}"/>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15216579" flipV="1">
            <a:off x="7955166" y="4773912"/>
            <a:ext cx="989207" cy="694919"/>
          </a:xfrm>
          <a:prstGeom prst="rect">
            <a:avLst/>
          </a:prstGeom>
        </p:spPr>
      </p:pic>
      <p:pic>
        <p:nvPicPr>
          <p:cNvPr id="66" name="Graphic 65" descr="Line arrow: Counter-clockwise curve with solid fill">
            <a:extLst>
              <a:ext uri="{FF2B5EF4-FFF2-40B4-BE49-F238E27FC236}">
                <a16:creationId xmlns:a16="http://schemas.microsoft.com/office/drawing/2014/main" id="{44599E0C-546B-4CBA-9717-E1D21C36B8BD}"/>
              </a:ext>
            </a:extLst>
          </p:cNvPr>
          <p:cNvPicPr>
            <a:picLocks noChangeAspect="1"/>
          </p:cNvPicPr>
          <p:nvPr/>
        </p:nvPicPr>
        <p:blipFill>
          <a:blip r:embed="rId22" cstate="hq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rot="4342230" flipV="1">
            <a:off x="7937806" y="5224481"/>
            <a:ext cx="971735" cy="682645"/>
          </a:xfrm>
          <a:prstGeom prst="rect">
            <a:avLst/>
          </a:prstGeom>
        </p:spPr>
      </p:pic>
      <p:sp>
        <p:nvSpPr>
          <p:cNvPr id="70" name="TextBox 69">
            <a:extLst>
              <a:ext uri="{FF2B5EF4-FFF2-40B4-BE49-F238E27FC236}">
                <a16:creationId xmlns:a16="http://schemas.microsoft.com/office/drawing/2014/main" id="{57902677-98E8-4C8F-BD66-E2BBF4E293D8}"/>
              </a:ext>
            </a:extLst>
          </p:cNvPr>
          <p:cNvSpPr txBox="1"/>
          <p:nvPr/>
        </p:nvSpPr>
        <p:spPr>
          <a:xfrm>
            <a:off x="1957628" y="1844591"/>
            <a:ext cx="2135064" cy="461665"/>
          </a:xfrm>
          <a:prstGeom prst="rect">
            <a:avLst/>
          </a:prstGeom>
          <a:noFill/>
        </p:spPr>
        <p:txBody>
          <a:bodyPr wrap="square" rtlCol="0">
            <a:spAutoFit/>
          </a:bodyPr>
          <a:lstStyle/>
          <a:p>
            <a:r>
              <a:rPr lang="en-US" sz="2400" b="1" dirty="0">
                <a:solidFill>
                  <a:srgbClr val="1C4559"/>
                </a:solidFill>
              </a:rPr>
              <a:t>Person-Specific</a:t>
            </a:r>
          </a:p>
        </p:txBody>
      </p:sp>
      <p:pic>
        <p:nvPicPr>
          <p:cNvPr id="71" name="Picture 70">
            <a:extLst>
              <a:ext uri="{FF2B5EF4-FFF2-40B4-BE49-F238E27FC236}">
                <a16:creationId xmlns:a16="http://schemas.microsoft.com/office/drawing/2014/main" id="{02112DBE-48DA-4634-ADD7-887BC7C060F7}"/>
              </a:ext>
            </a:extLst>
          </p:cNvPr>
          <p:cNvPicPr>
            <a:picLocks noChangeAspect="1"/>
          </p:cNvPicPr>
          <p:nvPr/>
        </p:nvPicPr>
        <p:blipFill>
          <a:blip r:embed="rId25"/>
          <a:stretch>
            <a:fillRect/>
          </a:stretch>
        </p:blipFill>
        <p:spPr>
          <a:xfrm>
            <a:off x="1675427" y="1941534"/>
            <a:ext cx="361746" cy="305339"/>
          </a:xfrm>
          <a:prstGeom prst="rect">
            <a:avLst/>
          </a:prstGeom>
        </p:spPr>
      </p:pic>
      <p:sp>
        <p:nvSpPr>
          <p:cNvPr id="72" name="TextBox 71">
            <a:extLst>
              <a:ext uri="{FF2B5EF4-FFF2-40B4-BE49-F238E27FC236}">
                <a16:creationId xmlns:a16="http://schemas.microsoft.com/office/drawing/2014/main" id="{D94110AC-0061-4EC2-BBE7-5A5F359BFFB5}"/>
              </a:ext>
            </a:extLst>
          </p:cNvPr>
          <p:cNvSpPr txBox="1"/>
          <p:nvPr/>
        </p:nvSpPr>
        <p:spPr>
          <a:xfrm>
            <a:off x="1754261" y="2399870"/>
            <a:ext cx="2443539" cy="1154162"/>
          </a:xfrm>
          <a:prstGeom prst="rect">
            <a:avLst/>
          </a:prstGeom>
          <a:noFill/>
        </p:spPr>
        <p:txBody>
          <a:bodyPr wrap="square" rtlCol="0">
            <a:spAutoFit/>
          </a:bodyPr>
          <a:lstStyle/>
          <a:p>
            <a:r>
              <a:rPr lang="en-US" sz="1700" dirty="0"/>
              <a:t>Individual needs, including </a:t>
            </a:r>
            <a:r>
              <a:rPr lang="en-US" dirty="0"/>
              <a:t>behavioral</a:t>
            </a:r>
            <a:r>
              <a:rPr lang="en-US" sz="1700" dirty="0"/>
              <a:t>, medical, and physical considerations.</a:t>
            </a:r>
          </a:p>
        </p:txBody>
      </p:sp>
      <p:sp>
        <p:nvSpPr>
          <p:cNvPr id="8" name="TextBox 7">
            <a:extLst>
              <a:ext uri="{FF2B5EF4-FFF2-40B4-BE49-F238E27FC236}">
                <a16:creationId xmlns:a16="http://schemas.microsoft.com/office/drawing/2014/main" id="{20A808DF-6C7C-48BA-A3B9-0BED6ABDE948}"/>
              </a:ext>
            </a:extLst>
          </p:cNvPr>
          <p:cNvSpPr txBox="1"/>
          <p:nvPr/>
        </p:nvSpPr>
        <p:spPr>
          <a:xfrm>
            <a:off x="5665095" y="1881521"/>
            <a:ext cx="1956504" cy="461665"/>
          </a:xfrm>
          <a:prstGeom prst="rect">
            <a:avLst/>
          </a:prstGeom>
          <a:noFill/>
        </p:spPr>
        <p:txBody>
          <a:bodyPr wrap="square" rtlCol="0">
            <a:spAutoFit/>
          </a:bodyPr>
          <a:lstStyle/>
          <a:p>
            <a:r>
              <a:rPr lang="en-US" sz="2400" b="1" dirty="0">
                <a:solidFill>
                  <a:srgbClr val="1C4559"/>
                </a:solidFill>
              </a:rPr>
              <a:t>Driving Safely</a:t>
            </a:r>
          </a:p>
        </p:txBody>
      </p:sp>
      <p:pic>
        <p:nvPicPr>
          <p:cNvPr id="12" name="Picture 11">
            <a:extLst>
              <a:ext uri="{FF2B5EF4-FFF2-40B4-BE49-F238E27FC236}">
                <a16:creationId xmlns:a16="http://schemas.microsoft.com/office/drawing/2014/main" id="{E3BF0D5F-84A1-4C86-ACB7-2DFE50A9170C}"/>
              </a:ext>
            </a:extLst>
          </p:cNvPr>
          <p:cNvPicPr>
            <a:picLocks noChangeAspect="1"/>
          </p:cNvPicPr>
          <p:nvPr/>
        </p:nvPicPr>
        <p:blipFill>
          <a:blip r:embed="rId26"/>
          <a:stretch>
            <a:fillRect/>
          </a:stretch>
        </p:blipFill>
        <p:spPr>
          <a:xfrm>
            <a:off x="5263903" y="2001430"/>
            <a:ext cx="469433" cy="304826"/>
          </a:xfrm>
          <a:prstGeom prst="rect">
            <a:avLst/>
          </a:prstGeom>
        </p:spPr>
      </p:pic>
      <p:sp>
        <p:nvSpPr>
          <p:cNvPr id="15" name="TextBox 14">
            <a:extLst>
              <a:ext uri="{FF2B5EF4-FFF2-40B4-BE49-F238E27FC236}">
                <a16:creationId xmlns:a16="http://schemas.microsoft.com/office/drawing/2014/main" id="{CF904F62-9EFA-4FCE-9CFF-11436DCC4277}"/>
              </a:ext>
            </a:extLst>
          </p:cNvPr>
          <p:cNvSpPr txBox="1"/>
          <p:nvPr/>
        </p:nvSpPr>
        <p:spPr>
          <a:xfrm>
            <a:off x="5486846" y="2399870"/>
            <a:ext cx="2258135" cy="892552"/>
          </a:xfrm>
          <a:prstGeom prst="rect">
            <a:avLst/>
          </a:prstGeom>
          <a:noFill/>
        </p:spPr>
        <p:txBody>
          <a:bodyPr wrap="square" rtlCol="0">
            <a:spAutoFit/>
          </a:bodyPr>
          <a:lstStyle/>
          <a:p>
            <a:r>
              <a:rPr lang="en-US" sz="1700" dirty="0"/>
              <a:t>Safe driving behaviors, technology </a:t>
            </a:r>
            <a:r>
              <a:rPr lang="en-US" dirty="0"/>
              <a:t>supports</a:t>
            </a:r>
            <a:r>
              <a:rPr lang="en-US" sz="1700" dirty="0"/>
              <a:t>, and defensive driving.</a:t>
            </a:r>
          </a:p>
        </p:txBody>
      </p:sp>
      <p:sp>
        <p:nvSpPr>
          <p:cNvPr id="16" name="TextBox 15">
            <a:extLst>
              <a:ext uri="{FF2B5EF4-FFF2-40B4-BE49-F238E27FC236}">
                <a16:creationId xmlns:a16="http://schemas.microsoft.com/office/drawing/2014/main" id="{0579CECA-7296-460A-9BC5-22935880253C}"/>
              </a:ext>
            </a:extLst>
          </p:cNvPr>
          <p:cNvSpPr txBox="1"/>
          <p:nvPr/>
        </p:nvSpPr>
        <p:spPr>
          <a:xfrm>
            <a:off x="9438542" y="1863370"/>
            <a:ext cx="1966611" cy="461665"/>
          </a:xfrm>
          <a:prstGeom prst="rect">
            <a:avLst/>
          </a:prstGeom>
          <a:noFill/>
        </p:spPr>
        <p:txBody>
          <a:bodyPr wrap="square" rtlCol="0">
            <a:spAutoFit/>
          </a:bodyPr>
          <a:lstStyle/>
          <a:p>
            <a:r>
              <a:rPr lang="en-US" sz="2400" b="1" dirty="0">
                <a:solidFill>
                  <a:srgbClr val="1C4559"/>
                </a:solidFill>
              </a:rPr>
              <a:t>Training</a:t>
            </a:r>
          </a:p>
        </p:txBody>
      </p:sp>
      <p:sp>
        <p:nvSpPr>
          <p:cNvPr id="17" name="TextBox 16">
            <a:extLst>
              <a:ext uri="{FF2B5EF4-FFF2-40B4-BE49-F238E27FC236}">
                <a16:creationId xmlns:a16="http://schemas.microsoft.com/office/drawing/2014/main" id="{5C60EF82-C840-47D9-90B6-76BEE5420609}"/>
              </a:ext>
            </a:extLst>
          </p:cNvPr>
          <p:cNvSpPr txBox="1"/>
          <p:nvPr/>
        </p:nvSpPr>
        <p:spPr>
          <a:xfrm>
            <a:off x="9079356" y="2348728"/>
            <a:ext cx="2596755" cy="1677382"/>
          </a:xfrm>
          <a:prstGeom prst="rect">
            <a:avLst/>
          </a:prstGeom>
          <a:noFill/>
        </p:spPr>
        <p:txBody>
          <a:bodyPr wrap="square" rtlCol="0">
            <a:spAutoFit/>
          </a:bodyPr>
          <a:lstStyle/>
          <a:p>
            <a:r>
              <a:rPr lang="en-US" sz="1700" dirty="0"/>
              <a:t>Staff knowledge, competency, and </a:t>
            </a:r>
            <a:r>
              <a:rPr lang="en-US" dirty="0"/>
              <a:t>proficiency</a:t>
            </a:r>
            <a:r>
              <a:rPr lang="en-US" sz="1700" dirty="0"/>
              <a:t> in areas like defensive driving, loading/unloading, and wheelchair securement.</a:t>
            </a:r>
            <a:endParaRPr lang="en-US" sz="1600" dirty="0"/>
          </a:p>
        </p:txBody>
      </p:sp>
      <p:sp>
        <p:nvSpPr>
          <p:cNvPr id="18" name="TextBox 17">
            <a:extLst>
              <a:ext uri="{FF2B5EF4-FFF2-40B4-BE49-F238E27FC236}">
                <a16:creationId xmlns:a16="http://schemas.microsoft.com/office/drawing/2014/main" id="{406D3DC3-0AFE-4C30-9375-C1A6D10BB198}"/>
              </a:ext>
            </a:extLst>
          </p:cNvPr>
          <p:cNvSpPr txBox="1"/>
          <p:nvPr/>
        </p:nvSpPr>
        <p:spPr>
          <a:xfrm>
            <a:off x="1947476" y="4260606"/>
            <a:ext cx="2417368" cy="461665"/>
          </a:xfrm>
          <a:prstGeom prst="rect">
            <a:avLst/>
          </a:prstGeom>
          <a:noFill/>
        </p:spPr>
        <p:txBody>
          <a:bodyPr wrap="square" rtlCol="0">
            <a:spAutoFit/>
          </a:bodyPr>
          <a:lstStyle/>
          <a:p>
            <a:r>
              <a:rPr lang="en-US" sz="2400" b="1" dirty="0">
                <a:solidFill>
                  <a:srgbClr val="1C4559"/>
                </a:solidFill>
              </a:rPr>
              <a:t>Admin. Oversight</a:t>
            </a:r>
          </a:p>
        </p:txBody>
      </p:sp>
      <p:sp>
        <p:nvSpPr>
          <p:cNvPr id="19" name="TextBox 18">
            <a:extLst>
              <a:ext uri="{FF2B5EF4-FFF2-40B4-BE49-F238E27FC236}">
                <a16:creationId xmlns:a16="http://schemas.microsoft.com/office/drawing/2014/main" id="{CFF77FEB-2A9A-4AFF-857A-D5D2664D1609}"/>
              </a:ext>
            </a:extLst>
          </p:cNvPr>
          <p:cNvSpPr txBox="1"/>
          <p:nvPr/>
        </p:nvSpPr>
        <p:spPr>
          <a:xfrm>
            <a:off x="1671501" y="4731809"/>
            <a:ext cx="2511909" cy="1200329"/>
          </a:xfrm>
          <a:prstGeom prst="rect">
            <a:avLst/>
          </a:prstGeom>
          <a:noFill/>
        </p:spPr>
        <p:txBody>
          <a:bodyPr wrap="square" rtlCol="0">
            <a:spAutoFit/>
          </a:bodyPr>
          <a:lstStyle/>
          <a:p>
            <a:r>
              <a:rPr lang="en-US" dirty="0"/>
              <a:t>Policies, verification systems, driver license checks, and proficiency assessments. 	</a:t>
            </a:r>
          </a:p>
        </p:txBody>
      </p:sp>
      <p:sp>
        <p:nvSpPr>
          <p:cNvPr id="20" name="TextBox 19">
            <a:extLst>
              <a:ext uri="{FF2B5EF4-FFF2-40B4-BE49-F238E27FC236}">
                <a16:creationId xmlns:a16="http://schemas.microsoft.com/office/drawing/2014/main" id="{10A9FD71-55CB-4DA4-92CF-986117B244AF}"/>
              </a:ext>
            </a:extLst>
          </p:cNvPr>
          <p:cNvSpPr txBox="1"/>
          <p:nvPr/>
        </p:nvSpPr>
        <p:spPr>
          <a:xfrm>
            <a:off x="5754003" y="4232803"/>
            <a:ext cx="2258135" cy="461665"/>
          </a:xfrm>
          <a:prstGeom prst="rect">
            <a:avLst/>
          </a:prstGeom>
          <a:noFill/>
        </p:spPr>
        <p:txBody>
          <a:bodyPr wrap="square" rtlCol="0">
            <a:spAutoFit/>
          </a:bodyPr>
          <a:lstStyle/>
          <a:p>
            <a:r>
              <a:rPr lang="en-US" sz="2400" b="1" dirty="0">
                <a:solidFill>
                  <a:srgbClr val="1C4559"/>
                </a:solidFill>
              </a:rPr>
              <a:t>Safe Equipment </a:t>
            </a:r>
          </a:p>
        </p:txBody>
      </p:sp>
      <p:sp>
        <p:nvSpPr>
          <p:cNvPr id="22" name="TextBox 21">
            <a:extLst>
              <a:ext uri="{FF2B5EF4-FFF2-40B4-BE49-F238E27FC236}">
                <a16:creationId xmlns:a16="http://schemas.microsoft.com/office/drawing/2014/main" id="{89F6DFDE-22B2-4B8C-8DB8-44751C88935D}"/>
              </a:ext>
            </a:extLst>
          </p:cNvPr>
          <p:cNvSpPr txBox="1"/>
          <p:nvPr/>
        </p:nvSpPr>
        <p:spPr>
          <a:xfrm>
            <a:off x="5462520" y="4722126"/>
            <a:ext cx="2546072" cy="1754326"/>
          </a:xfrm>
          <a:prstGeom prst="rect">
            <a:avLst/>
          </a:prstGeom>
          <a:noFill/>
        </p:spPr>
        <p:txBody>
          <a:bodyPr wrap="square" rtlCol="0">
            <a:spAutoFit/>
          </a:bodyPr>
          <a:lstStyle/>
          <a:p>
            <a:r>
              <a:rPr lang="en-US" dirty="0"/>
              <a:t>Condition of the vehicle and personal equipment, such as crashworthy wheelchairs and proper seating with seatbelts.	</a:t>
            </a:r>
          </a:p>
        </p:txBody>
      </p:sp>
      <p:sp>
        <p:nvSpPr>
          <p:cNvPr id="23" name="TextBox 22">
            <a:extLst>
              <a:ext uri="{FF2B5EF4-FFF2-40B4-BE49-F238E27FC236}">
                <a16:creationId xmlns:a16="http://schemas.microsoft.com/office/drawing/2014/main" id="{FDCC2497-B5B6-48E6-8368-1A17CD2D9C1A}"/>
              </a:ext>
            </a:extLst>
          </p:cNvPr>
          <p:cNvSpPr txBox="1"/>
          <p:nvPr/>
        </p:nvSpPr>
        <p:spPr>
          <a:xfrm>
            <a:off x="9271267" y="4203879"/>
            <a:ext cx="1872188" cy="461665"/>
          </a:xfrm>
          <a:prstGeom prst="rect">
            <a:avLst/>
          </a:prstGeom>
          <a:noFill/>
        </p:spPr>
        <p:txBody>
          <a:bodyPr wrap="square" rtlCol="0">
            <a:spAutoFit/>
          </a:bodyPr>
          <a:lstStyle/>
          <a:p>
            <a:r>
              <a:rPr lang="en-US" sz="2400" b="1" dirty="0">
                <a:solidFill>
                  <a:srgbClr val="1C4559"/>
                </a:solidFill>
              </a:rPr>
              <a:t>Procedures</a:t>
            </a:r>
          </a:p>
        </p:txBody>
      </p:sp>
      <p:sp>
        <p:nvSpPr>
          <p:cNvPr id="25" name="TextBox 24">
            <a:extLst>
              <a:ext uri="{FF2B5EF4-FFF2-40B4-BE49-F238E27FC236}">
                <a16:creationId xmlns:a16="http://schemas.microsoft.com/office/drawing/2014/main" id="{913891D2-AB96-459A-B75B-6D5A79073157}"/>
              </a:ext>
            </a:extLst>
          </p:cNvPr>
          <p:cNvSpPr txBox="1"/>
          <p:nvPr/>
        </p:nvSpPr>
        <p:spPr>
          <a:xfrm>
            <a:off x="8974078" y="4735890"/>
            <a:ext cx="2514748" cy="923330"/>
          </a:xfrm>
          <a:prstGeom prst="rect">
            <a:avLst/>
          </a:prstGeom>
          <a:noFill/>
        </p:spPr>
        <p:txBody>
          <a:bodyPr wrap="square" rtlCol="0">
            <a:spAutoFit/>
          </a:bodyPr>
          <a:lstStyle/>
          <a:p>
            <a:r>
              <a:rPr lang="en-US" dirty="0"/>
              <a:t>Protocols for loading, unloading, transfers, and supervision.</a:t>
            </a:r>
          </a:p>
        </p:txBody>
      </p:sp>
    </p:spTree>
    <p:extLst>
      <p:ext uri="{BB962C8B-B14F-4D97-AF65-F5344CB8AC3E}">
        <p14:creationId xmlns:p14="http://schemas.microsoft.com/office/powerpoint/2010/main" val="3151382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8316F7-CDAF-48E9-9E1E-B20F86242443}"/>
              </a:ext>
            </a:extLst>
          </p:cNvPr>
          <p:cNvSpPr txBox="1"/>
          <p:nvPr/>
        </p:nvSpPr>
        <p:spPr>
          <a:xfrm>
            <a:off x="462171" y="382164"/>
            <a:ext cx="10373139" cy="707886"/>
          </a:xfrm>
          <a:prstGeom prst="rect">
            <a:avLst/>
          </a:prstGeom>
          <a:noFill/>
        </p:spPr>
        <p:txBody>
          <a:bodyPr wrap="square" rtlCol="0">
            <a:spAutoFit/>
          </a:bodyPr>
          <a:lstStyle/>
          <a:p>
            <a:r>
              <a:rPr lang="en-US" sz="4000" b="1" dirty="0">
                <a:ea typeface="Microsoft Sans Serif" panose="020B0604020202020204" pitchFamily="34" charset="0"/>
                <a:cs typeface="Microsoft Sans Serif" panose="020B0604020202020204" pitchFamily="34" charset="0"/>
              </a:rPr>
              <a:t>CASE FILE #1: THE OVERTURNED WHEELCHAIR</a:t>
            </a:r>
          </a:p>
        </p:txBody>
      </p:sp>
      <p:sp>
        <p:nvSpPr>
          <p:cNvPr id="15" name="TextBox 14">
            <a:extLst>
              <a:ext uri="{FF2B5EF4-FFF2-40B4-BE49-F238E27FC236}">
                <a16:creationId xmlns:a16="http://schemas.microsoft.com/office/drawing/2014/main" id="{AA416E54-71C9-4CB0-8B7D-7F2801DC3094}"/>
              </a:ext>
            </a:extLst>
          </p:cNvPr>
          <p:cNvSpPr txBox="1"/>
          <p:nvPr/>
        </p:nvSpPr>
        <p:spPr>
          <a:xfrm>
            <a:off x="462170" y="2251886"/>
            <a:ext cx="5633829" cy="3170099"/>
          </a:xfrm>
          <a:prstGeom prst="rect">
            <a:avLst/>
          </a:prstGeom>
          <a:noFill/>
        </p:spPr>
        <p:txBody>
          <a:bodyPr wrap="square" rtlCol="0">
            <a:spAutoFit/>
          </a:bodyPr>
          <a:lstStyle/>
          <a:p>
            <a:r>
              <a:rPr lang="en-US" sz="2000" dirty="0"/>
              <a:t>An individual was seated in a van. During a turn, the individual’s wheelchair fell over, and their head struck the interior wall. Staff pulled over, returned the wheelchair upright, and seeing no obvious injuries, continued the trip. Upon arrival, surveillance footage reviewed by supervisors showed the head impact and revealed that staff had incorrectly secured the wheelchair—the straps appeared attached but were not properly tightened. The individual was then sent for medical evaluation</a:t>
            </a:r>
          </a:p>
        </p:txBody>
      </p:sp>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96000" y="1958009"/>
            <a:ext cx="0" cy="42174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462172" y="997927"/>
            <a:ext cx="10373138" cy="492443"/>
          </a:xfrm>
          <a:prstGeom prst="rect">
            <a:avLst/>
          </a:prstGeom>
          <a:noFill/>
        </p:spPr>
        <p:txBody>
          <a:bodyPr wrap="square" rtlCol="0">
            <a:spAutoFit/>
          </a:bodyPr>
          <a:lstStyle/>
          <a:p>
            <a:r>
              <a:rPr lang="en-US" sz="2600" dirty="0"/>
              <a:t>What </a:t>
            </a:r>
            <a:r>
              <a:rPr lang="en-US" sz="2600" dirty="0">
                <a:solidFill>
                  <a:srgbClr val="F2A93B"/>
                </a:solidFill>
              </a:rPr>
              <a:t>prevention</a:t>
            </a:r>
            <a:r>
              <a:rPr lang="en-US" sz="2600" dirty="0"/>
              <a:t> opportunities can you identify?</a:t>
            </a:r>
          </a:p>
        </p:txBody>
      </p:sp>
      <p:sp>
        <p:nvSpPr>
          <p:cNvPr id="10" name="TextBox 9">
            <a:extLst>
              <a:ext uri="{FF2B5EF4-FFF2-40B4-BE49-F238E27FC236}">
                <a16:creationId xmlns:a16="http://schemas.microsoft.com/office/drawing/2014/main" id="{4BA46314-F847-4DDA-8B4B-2AA6375686DD}"/>
              </a:ext>
            </a:extLst>
          </p:cNvPr>
          <p:cNvSpPr txBox="1"/>
          <p:nvPr/>
        </p:nvSpPr>
        <p:spPr>
          <a:xfrm>
            <a:off x="462170" y="1790221"/>
            <a:ext cx="2985052" cy="461665"/>
          </a:xfrm>
          <a:prstGeom prst="rect">
            <a:avLst/>
          </a:prstGeom>
          <a:noFill/>
        </p:spPr>
        <p:txBody>
          <a:bodyPr wrap="square" rtlCol="0">
            <a:spAutoFit/>
          </a:bodyPr>
          <a:lstStyle/>
          <a:p>
            <a:r>
              <a:rPr lang="en-US" sz="2400" b="1" dirty="0"/>
              <a:t>THE SITUATION</a:t>
            </a:r>
          </a:p>
        </p:txBody>
      </p:sp>
      <p:pic>
        <p:nvPicPr>
          <p:cNvPr id="19" name="Picture 18">
            <a:extLst>
              <a:ext uri="{FF2B5EF4-FFF2-40B4-BE49-F238E27FC236}">
                <a16:creationId xmlns:a16="http://schemas.microsoft.com/office/drawing/2014/main" id="{28C35447-0FF9-4920-8EDA-768EC2B3CD67}"/>
              </a:ext>
            </a:extLst>
          </p:cNvPr>
          <p:cNvPicPr>
            <a:picLocks noChangeAspect="1"/>
          </p:cNvPicPr>
          <p:nvPr/>
        </p:nvPicPr>
        <p:blipFill>
          <a:blip r:embed="rId2"/>
          <a:stretch>
            <a:fillRect/>
          </a:stretch>
        </p:blipFill>
        <p:spPr>
          <a:xfrm>
            <a:off x="6344477" y="2251886"/>
            <a:ext cx="4966249" cy="3517760"/>
          </a:xfrm>
          <a:prstGeom prst="rect">
            <a:avLst/>
          </a:prstGeom>
          <a:solidFill>
            <a:schemeClr val="bg2">
              <a:alpha val="87000"/>
            </a:schemeClr>
          </a:solidFill>
        </p:spPr>
      </p:pic>
      <p:sp>
        <p:nvSpPr>
          <p:cNvPr id="9" name="Rectangle: Rounded Corners 8">
            <a:extLst>
              <a:ext uri="{FF2B5EF4-FFF2-40B4-BE49-F238E27FC236}">
                <a16:creationId xmlns:a16="http://schemas.microsoft.com/office/drawing/2014/main" id="{9CF585E5-4B79-4289-83A6-0B5886AC3342}"/>
              </a:ext>
            </a:extLst>
          </p:cNvPr>
          <p:cNvSpPr/>
          <p:nvPr/>
        </p:nvSpPr>
        <p:spPr>
          <a:xfrm>
            <a:off x="466344" y="5561436"/>
            <a:ext cx="5482324" cy="914400"/>
          </a:xfrm>
          <a:prstGeom prst="roundRect">
            <a:avLst/>
          </a:prstGeom>
          <a:solidFill>
            <a:srgbClr val="1C45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t>
            </a:r>
            <a:r>
              <a:rPr kumimoji="0" lang="en-US" sz="1800" b="1" i="0" u="none" strike="noStrike" kern="1200" cap="none" spc="0" normalizeH="0" baseline="0" noProof="0" dirty="0">
                <a:ln>
                  <a:noFill/>
                </a:ln>
                <a:solidFill>
                  <a:srgbClr val="F2A93B"/>
                </a:solidFill>
                <a:effectLst/>
                <a:uLnTx/>
                <a:uFillTx/>
                <a:latin typeface="Arial" panose="020B0604020202020204" pitchFamily="34" charset="0"/>
                <a:ea typeface="+mn-ea"/>
                <a:cs typeface="Arial" panose="020B0604020202020204" pitchFamily="34" charset="0"/>
              </a:rPr>
              <a:t>prevention</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opportunities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the 6 Lenses to identify what could have prevented this incident</a:t>
            </a:r>
          </a:p>
        </p:txBody>
      </p:sp>
    </p:spTree>
    <p:extLst>
      <p:ext uri="{BB962C8B-B14F-4D97-AF65-F5344CB8AC3E}">
        <p14:creationId xmlns:p14="http://schemas.microsoft.com/office/powerpoint/2010/main" val="14472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815504" y="3262182"/>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Use the 6 Lenses of </a:t>
            </a:r>
            <a:r>
              <a:rPr lang="en-US" sz="3200" b="1" dirty="0">
                <a:solidFill>
                  <a:srgbClr val="F2A93B"/>
                </a:solidFill>
              </a:rPr>
              <a:t>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457579" y="5260308"/>
            <a:ext cx="5317652"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dirty="0">
                <a:solidFill>
                  <a:schemeClr val="tx1"/>
                </a:solidFill>
                <a:latin typeface="Arial Narrow" panose="020B0606020202030204" pitchFamily="34" charset="0"/>
                <a:cs typeface="Arial" panose="020B0604020202020204" pitchFamily="34" charset="0"/>
              </a:rPr>
              <a:t>How does the way you drive affect whether wheelchairs stay stable during transport?</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812470" y="1549091"/>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407632" y="2071927"/>
            <a:ext cx="5208057" cy="317459"/>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dirty="0">
                <a:latin typeface="Arial Narrow" panose="020B0606020202030204" pitchFamily="34" charset="0"/>
              </a:rPr>
              <a:t>What wheelchair securement skills do staff need?</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endParaRP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416763" y="2397400"/>
            <a:ext cx="5460912" cy="535531"/>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dirty="0">
                <a:latin typeface="Arial Narrow" panose="020B0606020202030204" pitchFamily="34" charset="0"/>
              </a:rPr>
              <a:t>How can organizations check that staff can properly secure wheelchairs?</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2" name="TextBox 31">
            <a:extLst>
              <a:ext uri="{FF2B5EF4-FFF2-40B4-BE49-F238E27FC236}">
                <a16:creationId xmlns:a16="http://schemas.microsoft.com/office/drawing/2014/main" id="{FE6E59E5-953A-4369-82D6-5C7E01AECD57}"/>
              </a:ext>
            </a:extLst>
          </p:cNvPr>
          <p:cNvSpPr txBox="1"/>
          <p:nvPr/>
        </p:nvSpPr>
        <p:spPr>
          <a:xfrm>
            <a:off x="6416763" y="2895010"/>
            <a:ext cx="5145392" cy="317459"/>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When should staff skills be checked again?</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407631" y="3664681"/>
            <a:ext cx="5460911" cy="541046"/>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Are there individual factors that might call for extra securement steps?</a:t>
            </a:r>
          </a:p>
        </p:txBody>
      </p:sp>
      <p:sp>
        <p:nvSpPr>
          <p:cNvPr id="35" name="TextBox 34">
            <a:extLst>
              <a:ext uri="{FF2B5EF4-FFF2-40B4-BE49-F238E27FC236}">
                <a16:creationId xmlns:a16="http://schemas.microsoft.com/office/drawing/2014/main" id="{E1B1E04D-B651-4767-87A4-2332AB2FC19E}"/>
              </a:ext>
            </a:extLst>
          </p:cNvPr>
          <p:cNvSpPr txBox="1"/>
          <p:nvPr/>
        </p:nvSpPr>
        <p:spPr>
          <a:xfrm>
            <a:off x="6457579" y="5803085"/>
            <a:ext cx="5126424" cy="539058"/>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dirty="0">
                <a:latin typeface="Arial Narrow" panose="020B0606020202030204" pitchFamily="34" charset="0"/>
              </a:rPr>
              <a:t>What safe driving practices are important when transporting wheelchairs?</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37" name="TextBox 36">
            <a:extLst>
              <a:ext uri="{FF2B5EF4-FFF2-40B4-BE49-F238E27FC236}">
                <a16:creationId xmlns:a16="http://schemas.microsoft.com/office/drawing/2014/main" id="{E94D951D-A0D8-464B-91E2-75F5FB3549BD}"/>
              </a:ext>
            </a:extLst>
          </p:cNvPr>
          <p:cNvSpPr txBox="1"/>
          <p:nvPr/>
        </p:nvSpPr>
        <p:spPr>
          <a:xfrm>
            <a:off x="314470" y="133526"/>
            <a:ext cx="11575784" cy="923330"/>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What </a:t>
            </a: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do you see?</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 Case File #1 Your Analysis</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49013" y="167755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23578" y="2012072"/>
            <a:ext cx="5490402"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cs typeface="Arial" panose="020B0604020202020204" pitchFamily="34" charset="0"/>
              </a:rPr>
              <a:t>How can staff verify that securement straps are truly secure?</a:t>
            </a:r>
          </a:p>
        </p:txBody>
      </p:sp>
      <p:sp>
        <p:nvSpPr>
          <p:cNvPr id="43" name="TextBox 42">
            <a:extLst>
              <a:ext uri="{FF2B5EF4-FFF2-40B4-BE49-F238E27FC236}">
                <a16:creationId xmlns:a16="http://schemas.microsoft.com/office/drawing/2014/main" id="{1BF956FD-390E-47D2-91C6-5DB207AD82EB}"/>
              </a:ext>
            </a:extLst>
          </p:cNvPr>
          <p:cNvSpPr txBox="1"/>
          <p:nvPr/>
        </p:nvSpPr>
        <p:spPr>
          <a:xfrm>
            <a:off x="411836" y="2368730"/>
            <a:ext cx="5704229"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physical checks should be done on tie-down systems?</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486782" y="4592079"/>
            <a:ext cx="258183" cy="365760"/>
          </a:xfrm>
          <a:prstGeom prst="rect">
            <a:avLst/>
          </a:prstGeom>
        </p:spPr>
      </p:pic>
      <p:sp>
        <p:nvSpPr>
          <p:cNvPr id="57" name="TextBox 56">
            <a:extLst>
              <a:ext uri="{FF2B5EF4-FFF2-40B4-BE49-F238E27FC236}">
                <a16:creationId xmlns:a16="http://schemas.microsoft.com/office/drawing/2014/main" id="{7E6157C9-8667-41F1-9A30-26D7E17034D1}"/>
              </a:ext>
            </a:extLst>
          </p:cNvPr>
          <p:cNvSpPr txBox="1"/>
          <p:nvPr/>
        </p:nvSpPr>
        <p:spPr>
          <a:xfrm>
            <a:off x="346623" y="3785035"/>
            <a:ext cx="5670623"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review steps should happen before the vehicle leaves?</a:t>
            </a:r>
          </a:p>
        </p:txBody>
      </p:sp>
      <p:sp>
        <p:nvSpPr>
          <p:cNvPr id="59" name="TextBox 58">
            <a:extLst>
              <a:ext uri="{FF2B5EF4-FFF2-40B4-BE49-F238E27FC236}">
                <a16:creationId xmlns:a16="http://schemas.microsoft.com/office/drawing/2014/main" id="{E6BB25CF-1ED9-4B92-A911-9A659BACBD15}"/>
              </a:ext>
            </a:extLst>
          </p:cNvPr>
          <p:cNvSpPr txBox="1"/>
          <p:nvPr/>
        </p:nvSpPr>
        <p:spPr>
          <a:xfrm>
            <a:off x="372841" y="5530512"/>
            <a:ext cx="5743224"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How can organizations track securement practices?</a:t>
            </a:r>
          </a:p>
        </p:txBody>
      </p:sp>
      <p:sp>
        <p:nvSpPr>
          <p:cNvPr id="60" name="TextBox 59">
            <a:extLst>
              <a:ext uri="{FF2B5EF4-FFF2-40B4-BE49-F238E27FC236}">
                <a16:creationId xmlns:a16="http://schemas.microsoft.com/office/drawing/2014/main" id="{75086E68-F044-4BCE-93CF-2DE2247BEAD9}"/>
              </a:ext>
            </a:extLst>
          </p:cNvPr>
          <p:cNvSpPr txBox="1"/>
          <p:nvPr/>
        </p:nvSpPr>
        <p:spPr>
          <a:xfrm>
            <a:off x="401044" y="5020944"/>
            <a:ext cx="5730499" cy="539058"/>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systems could check for proper securement before leaving?</a:t>
            </a:r>
            <a:endParaRPr lang="en-US"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47473" y="3308905"/>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64140" y="1606002"/>
            <a:ext cx="274320" cy="293022"/>
          </a:xfrm>
          <a:prstGeom prst="rect">
            <a:avLst/>
          </a:prstGeom>
        </p:spPr>
      </p:pic>
      <p:sp>
        <p:nvSpPr>
          <p:cNvPr id="17" name="TextBox 16">
            <a:extLst>
              <a:ext uri="{FF2B5EF4-FFF2-40B4-BE49-F238E27FC236}">
                <a16:creationId xmlns:a16="http://schemas.microsoft.com/office/drawing/2014/main" id="{7786BE28-4CE3-44B0-AC38-FDDB54A5C465}"/>
              </a:ext>
            </a:extLst>
          </p:cNvPr>
          <p:cNvSpPr txBox="1"/>
          <p:nvPr/>
        </p:nvSpPr>
        <p:spPr>
          <a:xfrm>
            <a:off x="371294" y="5915648"/>
            <a:ext cx="5448538"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supervision or review steps could catch errors?</a:t>
            </a:r>
          </a:p>
        </p:txBody>
      </p:sp>
      <p:sp>
        <p:nvSpPr>
          <p:cNvPr id="20" name="TextBox 19">
            <a:extLst>
              <a:ext uri="{FF2B5EF4-FFF2-40B4-BE49-F238E27FC236}">
                <a16:creationId xmlns:a16="http://schemas.microsoft.com/office/drawing/2014/main" id="{3DB54AF8-067C-45A8-9B40-B62D03CE69F7}"/>
              </a:ext>
            </a:extLst>
          </p:cNvPr>
          <p:cNvSpPr txBox="1"/>
          <p:nvPr/>
        </p:nvSpPr>
        <p:spPr>
          <a:xfrm>
            <a:off x="330130" y="4147007"/>
            <a:ext cx="5670622"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guidelines direct response to injuries during transport?</a:t>
            </a:r>
          </a:p>
        </p:txBody>
      </p:sp>
      <p:sp>
        <p:nvSpPr>
          <p:cNvPr id="24" name="TextBox 23">
            <a:extLst>
              <a:ext uri="{FF2B5EF4-FFF2-40B4-BE49-F238E27FC236}">
                <a16:creationId xmlns:a16="http://schemas.microsoft.com/office/drawing/2014/main" id="{4D4849E8-4469-4621-8A2A-3AF30F035E22}"/>
              </a:ext>
            </a:extLst>
          </p:cNvPr>
          <p:cNvSpPr txBox="1"/>
          <p:nvPr/>
        </p:nvSpPr>
        <p:spPr>
          <a:xfrm>
            <a:off x="372628" y="3281674"/>
            <a:ext cx="5628124"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should happen right away after a head impact during transport?</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23578" y="2844190"/>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753599" y="4741285"/>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415896" y="4774959"/>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813752" y="4535343"/>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solidFill>
                  <a:srgbClr val="1C4559"/>
                </a:solidFill>
              </a:rPr>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817714" y="1521782"/>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782129" y="2792120"/>
            <a:ext cx="1380891" cy="400110"/>
          </a:xfrm>
          <a:prstGeom prst="rect">
            <a:avLst/>
          </a:prstGeom>
          <a:noFill/>
        </p:spPr>
        <p:txBody>
          <a:bodyPr wrap="none" rtlCol="0">
            <a:spAutoFit/>
          </a:bodyPr>
          <a:lstStyle/>
          <a:p>
            <a:r>
              <a:rPr lang="en-US" sz="2000" b="1" dirty="0">
                <a:solidFill>
                  <a:srgbClr val="1C4559"/>
                </a:solidFill>
              </a:rPr>
              <a:t>Procedures</a:t>
            </a:r>
          </a:p>
        </p:txBody>
      </p:sp>
    </p:spTree>
    <p:extLst>
      <p:ext uri="{BB962C8B-B14F-4D97-AF65-F5344CB8AC3E}">
        <p14:creationId xmlns:p14="http://schemas.microsoft.com/office/powerpoint/2010/main" val="1589547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785906" y="3337367"/>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6 Lenses of</a:t>
            </a:r>
            <a:r>
              <a:rPr lang="en-US" sz="3200" b="1" dirty="0">
                <a:solidFill>
                  <a:srgbClr val="F2A93B"/>
                </a:solidFill>
              </a:rPr>
              <a:t> 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449710" y="4960591"/>
            <a:ext cx="5448351"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sz="1600" dirty="0">
                <a:solidFill>
                  <a:schemeClr val="tx1"/>
                </a:solidFill>
                <a:latin typeface="Arial Narrow" panose="020B0606020202030204" pitchFamily="34" charset="0"/>
                <a:cs typeface="Arial" panose="020B0604020202020204" pitchFamily="34" charset="0"/>
              </a:rPr>
              <a:t>Drive slowly and carefully when transporting wheelchairs—anticipate turns to reduce risk</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24831" y="1493835"/>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361207" y="2042576"/>
            <a:ext cx="5208057" cy="289310"/>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Good training builds staff skills in securing wheelchairs safely</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357446" y="2406636"/>
            <a:ext cx="5448351" cy="486287"/>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Staff who know how to tighten straps with no slack create safer conditions</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361207" y="2932243"/>
            <a:ext cx="5612710" cy="289310"/>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Skills can weaken over time without regular practice and review</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400005" y="3776797"/>
            <a:ext cx="5234579"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Knowing each person's needs helps determine the best way to secure them safely</a:t>
            </a:r>
          </a:p>
        </p:txBody>
      </p:sp>
      <p:sp>
        <p:nvSpPr>
          <p:cNvPr id="37" name="TextBox 36">
            <a:extLst>
              <a:ext uri="{FF2B5EF4-FFF2-40B4-BE49-F238E27FC236}">
                <a16:creationId xmlns:a16="http://schemas.microsoft.com/office/drawing/2014/main" id="{E94D951D-A0D8-464B-91E2-75F5FB3549BD}"/>
              </a:ext>
            </a:extLst>
          </p:cNvPr>
          <p:cNvSpPr txBox="1"/>
          <p:nvPr/>
        </p:nvSpPr>
        <p:spPr>
          <a:xfrm>
            <a:off x="311416" y="122798"/>
            <a:ext cx="11575784" cy="892552"/>
          </a:xfrm>
          <a:prstGeom prst="rect">
            <a:avLst/>
          </a:prstGeom>
          <a:noFill/>
        </p:spPr>
        <p:txBody>
          <a:bodyPr wrap="square" rtlCol="0">
            <a:spAutoFit/>
          </a:bodyPr>
          <a:lstStyle/>
          <a:p>
            <a:pPr algn="ct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Identified</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Case File #1 Compare your analysis</a:t>
            </a:r>
            <a:r>
              <a:rPr kumimoji="0" lang="en-US" sz="1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61207" y="162287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392862" y="2042622"/>
            <a:ext cx="5628123"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Pull on each strap before leaving (pull test) to make sure it's tight</a:t>
            </a:r>
          </a:p>
        </p:txBody>
      </p:sp>
      <p:sp>
        <p:nvSpPr>
          <p:cNvPr id="43" name="TextBox 42">
            <a:extLst>
              <a:ext uri="{FF2B5EF4-FFF2-40B4-BE49-F238E27FC236}">
                <a16:creationId xmlns:a16="http://schemas.microsoft.com/office/drawing/2014/main" id="{1BF956FD-390E-47D2-91C6-5DB207AD82EB}"/>
              </a:ext>
            </a:extLst>
          </p:cNvPr>
          <p:cNvSpPr txBox="1"/>
          <p:nvPr/>
        </p:nvSpPr>
        <p:spPr>
          <a:xfrm>
            <a:off x="386203" y="2410102"/>
            <a:ext cx="5652814"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Looking at straps isn't enough—you should physically test them</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491096" y="4392766"/>
            <a:ext cx="258183" cy="365760"/>
          </a:xfrm>
          <a:prstGeom prst="rect">
            <a:avLst/>
          </a:prstGeom>
        </p:spPr>
      </p:pic>
      <p:sp>
        <p:nvSpPr>
          <p:cNvPr id="59" name="TextBox 58">
            <a:extLst>
              <a:ext uri="{FF2B5EF4-FFF2-40B4-BE49-F238E27FC236}">
                <a16:creationId xmlns:a16="http://schemas.microsoft.com/office/drawing/2014/main" id="{E6BB25CF-1ED9-4B92-A911-9A659BACBD15}"/>
              </a:ext>
            </a:extLst>
          </p:cNvPr>
          <p:cNvSpPr txBox="1"/>
          <p:nvPr/>
        </p:nvSpPr>
        <p:spPr>
          <a:xfrm>
            <a:off x="459495" y="5474766"/>
            <a:ext cx="5483015"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Cameras and GPS in vehicles can track how staff secure wheelchairs and drive</a:t>
            </a:r>
          </a:p>
        </p:txBody>
      </p:sp>
      <p:sp>
        <p:nvSpPr>
          <p:cNvPr id="60" name="TextBox 59">
            <a:extLst>
              <a:ext uri="{FF2B5EF4-FFF2-40B4-BE49-F238E27FC236}">
                <a16:creationId xmlns:a16="http://schemas.microsoft.com/office/drawing/2014/main" id="{75086E68-F044-4BCE-93CF-2DE2247BEAD9}"/>
              </a:ext>
            </a:extLst>
          </p:cNvPr>
          <p:cNvSpPr txBox="1"/>
          <p:nvPr/>
        </p:nvSpPr>
        <p:spPr>
          <a:xfrm>
            <a:off x="459495" y="4889299"/>
            <a:ext cx="5670092" cy="489365"/>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Having two people check (double-check system) can catch mistakes before leaving</a:t>
            </a:r>
            <a:endParaRPr lang="en-US" sz="1600"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79780" y="3354439"/>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64140" y="1606002"/>
            <a:ext cx="274320" cy="293022"/>
          </a:xfrm>
          <a:prstGeom prst="rect">
            <a:avLst/>
          </a:prstGeom>
        </p:spPr>
      </p:pic>
      <p:sp>
        <p:nvSpPr>
          <p:cNvPr id="20" name="TextBox 19">
            <a:extLst>
              <a:ext uri="{FF2B5EF4-FFF2-40B4-BE49-F238E27FC236}">
                <a16:creationId xmlns:a16="http://schemas.microsoft.com/office/drawing/2014/main" id="{3DB54AF8-067C-45A8-9B40-B62D03CE69F7}"/>
              </a:ext>
            </a:extLst>
          </p:cNvPr>
          <p:cNvSpPr txBox="1"/>
          <p:nvPr/>
        </p:nvSpPr>
        <p:spPr>
          <a:xfrm>
            <a:off x="394598" y="3896795"/>
            <a:ext cx="5670622" cy="289310"/>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Review all safety steps before the vehicle leaves</a:t>
            </a:r>
          </a:p>
        </p:txBody>
      </p:sp>
      <p:sp>
        <p:nvSpPr>
          <p:cNvPr id="24" name="TextBox 23">
            <a:extLst>
              <a:ext uri="{FF2B5EF4-FFF2-40B4-BE49-F238E27FC236}">
                <a16:creationId xmlns:a16="http://schemas.microsoft.com/office/drawing/2014/main" id="{4D4849E8-4469-4621-8A2A-3AF30F035E22}"/>
              </a:ext>
            </a:extLst>
          </p:cNvPr>
          <p:cNvSpPr txBox="1"/>
          <p:nvPr/>
        </p:nvSpPr>
        <p:spPr>
          <a:xfrm>
            <a:off x="428125" y="3326887"/>
            <a:ext cx="5482676"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When someone hits their head during transport, they need a medical check-up right away</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59495" y="2936292"/>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724831" y="4375591"/>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409119" y="4419797"/>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883679" y="4370236"/>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766090" y="1504497"/>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800604" y="2883443"/>
            <a:ext cx="1380891" cy="400110"/>
          </a:xfrm>
          <a:prstGeom prst="rect">
            <a:avLst/>
          </a:prstGeom>
          <a:noFill/>
        </p:spPr>
        <p:txBody>
          <a:bodyPr wrap="none" rtlCol="0">
            <a:spAutoFit/>
          </a:bodyPr>
          <a:lstStyle/>
          <a:p>
            <a:r>
              <a:rPr lang="en-US" sz="2000" b="1" dirty="0">
                <a:solidFill>
                  <a:srgbClr val="1C4559"/>
                </a:solidFill>
              </a:rPr>
              <a:t>Procedures</a:t>
            </a:r>
          </a:p>
        </p:txBody>
      </p:sp>
      <p:sp>
        <p:nvSpPr>
          <p:cNvPr id="7" name="TextBox 6">
            <a:extLst>
              <a:ext uri="{FF2B5EF4-FFF2-40B4-BE49-F238E27FC236}">
                <a16:creationId xmlns:a16="http://schemas.microsoft.com/office/drawing/2014/main" id="{59C154CE-AE3A-4354-9221-3B7128305FAF}"/>
              </a:ext>
            </a:extLst>
          </p:cNvPr>
          <p:cNvSpPr txBox="1"/>
          <p:nvPr/>
        </p:nvSpPr>
        <p:spPr>
          <a:xfrm>
            <a:off x="6449710" y="5501385"/>
            <a:ext cx="5360175" cy="486287"/>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sz="1600" dirty="0">
                <a:latin typeface="Arial Narrow" panose="020B0606020202030204" pitchFamily="34" charset="0"/>
              </a:rPr>
              <a:t>How you drive affects whether wheelchairs stay stable during turns and stops</a:t>
            </a:r>
          </a:p>
        </p:txBody>
      </p:sp>
    </p:spTree>
    <p:extLst>
      <p:ext uri="{BB962C8B-B14F-4D97-AF65-F5344CB8AC3E}">
        <p14:creationId xmlns:p14="http://schemas.microsoft.com/office/powerpoint/2010/main" val="70255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C8316F7-CDAF-48E9-9E1E-B20F86242443}"/>
              </a:ext>
            </a:extLst>
          </p:cNvPr>
          <p:cNvSpPr txBox="1"/>
          <p:nvPr/>
        </p:nvSpPr>
        <p:spPr>
          <a:xfrm>
            <a:off x="462171" y="382164"/>
            <a:ext cx="10373139" cy="707886"/>
          </a:xfrm>
          <a:prstGeom prst="rect">
            <a:avLst/>
          </a:prstGeom>
          <a:noFill/>
        </p:spPr>
        <p:txBody>
          <a:bodyPr wrap="square" rtlCol="0">
            <a:spAutoFit/>
          </a:bodyPr>
          <a:lstStyle/>
          <a:p>
            <a:r>
              <a:rPr lang="en-US" sz="4000" b="1" dirty="0">
                <a:ea typeface="Microsoft Sans Serif" panose="020B0604020202020204" pitchFamily="34" charset="0"/>
                <a:cs typeface="Microsoft Sans Serif" panose="020B0604020202020204" pitchFamily="34" charset="0"/>
              </a:rPr>
              <a:t>CASE FILE #2: THE FALL FROM THE STEPS</a:t>
            </a:r>
          </a:p>
        </p:txBody>
      </p:sp>
      <p:sp>
        <p:nvSpPr>
          <p:cNvPr id="15" name="TextBox 14">
            <a:extLst>
              <a:ext uri="{FF2B5EF4-FFF2-40B4-BE49-F238E27FC236}">
                <a16:creationId xmlns:a16="http://schemas.microsoft.com/office/drawing/2014/main" id="{AA416E54-71C9-4CB0-8B7D-7F2801DC3094}"/>
              </a:ext>
            </a:extLst>
          </p:cNvPr>
          <p:cNvSpPr txBox="1"/>
          <p:nvPr/>
        </p:nvSpPr>
        <p:spPr>
          <a:xfrm>
            <a:off x="462170" y="2477054"/>
            <a:ext cx="5633829" cy="2554545"/>
          </a:xfrm>
          <a:prstGeom prst="rect">
            <a:avLst/>
          </a:prstGeom>
          <a:noFill/>
        </p:spPr>
        <p:txBody>
          <a:bodyPr wrap="square" rtlCol="0">
            <a:spAutoFit/>
          </a:bodyPr>
          <a:lstStyle/>
          <a:p>
            <a:r>
              <a:rPr lang="en-US" sz="2000" dirty="0"/>
              <a:t>An individual, whose support plan requires assistance for all vehicle transfers due to a seizure disorder, was waiting to board a van. While staff were busy assisting another individual, this person began ascending the van steps independently, experienced a seizure, and fell backward onto the pavement, sustaining significant head trauma requiring hospitalization.</a:t>
            </a:r>
          </a:p>
        </p:txBody>
      </p:sp>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a:off x="6099312" y="1958009"/>
            <a:ext cx="0" cy="4217402"/>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462172" y="966960"/>
            <a:ext cx="10373138" cy="492443"/>
          </a:xfrm>
          <a:prstGeom prst="rect">
            <a:avLst/>
          </a:prstGeom>
          <a:noFill/>
        </p:spPr>
        <p:txBody>
          <a:bodyPr wrap="square" rtlCol="0">
            <a:spAutoFit/>
          </a:bodyPr>
          <a:lstStyle/>
          <a:p>
            <a:r>
              <a:rPr lang="en-US" sz="2600" dirty="0"/>
              <a:t>What </a:t>
            </a:r>
            <a:r>
              <a:rPr lang="en-US" sz="2600" dirty="0">
                <a:solidFill>
                  <a:srgbClr val="F2A93B"/>
                </a:solidFill>
              </a:rPr>
              <a:t>prevention</a:t>
            </a:r>
            <a:r>
              <a:rPr lang="en-US" sz="2600" dirty="0"/>
              <a:t> opportunities can you identify?</a:t>
            </a:r>
          </a:p>
        </p:txBody>
      </p:sp>
      <p:sp>
        <p:nvSpPr>
          <p:cNvPr id="10" name="TextBox 9">
            <a:extLst>
              <a:ext uri="{FF2B5EF4-FFF2-40B4-BE49-F238E27FC236}">
                <a16:creationId xmlns:a16="http://schemas.microsoft.com/office/drawing/2014/main" id="{4BA46314-F847-4DDA-8B4B-2AA6375686DD}"/>
              </a:ext>
            </a:extLst>
          </p:cNvPr>
          <p:cNvSpPr txBox="1"/>
          <p:nvPr/>
        </p:nvSpPr>
        <p:spPr>
          <a:xfrm>
            <a:off x="462169" y="2025328"/>
            <a:ext cx="2985052" cy="461665"/>
          </a:xfrm>
          <a:prstGeom prst="rect">
            <a:avLst/>
          </a:prstGeom>
          <a:noFill/>
        </p:spPr>
        <p:txBody>
          <a:bodyPr wrap="square" rtlCol="0">
            <a:spAutoFit/>
          </a:bodyPr>
          <a:lstStyle/>
          <a:p>
            <a:r>
              <a:rPr lang="en-US" sz="2400" b="1" dirty="0"/>
              <a:t>THE SITUATION</a:t>
            </a:r>
          </a:p>
        </p:txBody>
      </p:sp>
      <p:pic>
        <p:nvPicPr>
          <p:cNvPr id="3" name="Picture 2">
            <a:extLst>
              <a:ext uri="{FF2B5EF4-FFF2-40B4-BE49-F238E27FC236}">
                <a16:creationId xmlns:a16="http://schemas.microsoft.com/office/drawing/2014/main" id="{547A6679-4096-4B51-A4A5-FF8653C7C260}"/>
              </a:ext>
            </a:extLst>
          </p:cNvPr>
          <p:cNvPicPr>
            <a:picLocks noChangeAspect="1"/>
          </p:cNvPicPr>
          <p:nvPr/>
        </p:nvPicPr>
        <p:blipFill>
          <a:blip r:embed="rId2"/>
          <a:stretch>
            <a:fillRect/>
          </a:stretch>
        </p:blipFill>
        <p:spPr>
          <a:xfrm>
            <a:off x="6439741" y="1814479"/>
            <a:ext cx="5525408" cy="4664625"/>
          </a:xfrm>
          <a:prstGeom prst="rect">
            <a:avLst/>
          </a:prstGeom>
        </p:spPr>
      </p:pic>
      <p:sp>
        <p:nvSpPr>
          <p:cNvPr id="5" name="Rectangle: Rounded Corners 4">
            <a:extLst>
              <a:ext uri="{FF2B5EF4-FFF2-40B4-BE49-F238E27FC236}">
                <a16:creationId xmlns:a16="http://schemas.microsoft.com/office/drawing/2014/main" id="{2023E308-17CB-4CC6-9F84-9582D6D54B27}"/>
              </a:ext>
            </a:extLst>
          </p:cNvPr>
          <p:cNvSpPr/>
          <p:nvPr/>
        </p:nvSpPr>
        <p:spPr>
          <a:xfrm>
            <a:off x="550345" y="5265337"/>
            <a:ext cx="5457478" cy="914400"/>
          </a:xfrm>
          <a:prstGeom prst="roundRect">
            <a:avLst/>
          </a:prstGeom>
          <a:solidFill>
            <a:srgbClr val="1C4559">
              <a:alpha val="9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a:t>
            </a:r>
            <a:r>
              <a:rPr kumimoji="0" lang="en-US" sz="1800" b="1" i="0" u="none" strike="noStrike" kern="1200" cap="none" spc="0" normalizeH="0" baseline="0" noProof="0" dirty="0">
                <a:ln>
                  <a:noFill/>
                </a:ln>
                <a:solidFill>
                  <a:srgbClr val="F2A93B"/>
                </a:solidFill>
                <a:effectLst/>
                <a:uLnTx/>
                <a:uFillTx/>
                <a:latin typeface="Arial" panose="020B0604020202020204" pitchFamily="34" charset="0"/>
                <a:ea typeface="+mn-ea"/>
                <a:cs typeface="Arial" panose="020B0604020202020204" pitchFamily="34" charset="0"/>
              </a:rPr>
              <a:t>prevention</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opportunities do you see?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Use the 6 Lenses to identify what could have prevented this incident</a:t>
            </a:r>
          </a:p>
        </p:txBody>
      </p:sp>
    </p:spTree>
    <p:extLst>
      <p:ext uri="{BB962C8B-B14F-4D97-AF65-F5344CB8AC3E}">
        <p14:creationId xmlns:p14="http://schemas.microsoft.com/office/powerpoint/2010/main" val="243397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883013" y="3316667"/>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Use the 6 Lenses of </a:t>
            </a:r>
            <a:r>
              <a:rPr lang="en-US" sz="3200" b="1" dirty="0">
                <a:solidFill>
                  <a:srgbClr val="F2A93B"/>
                </a:solidFill>
              </a:rPr>
              <a:t>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402731" y="5423444"/>
            <a:ext cx="5460912"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dirty="0">
                <a:solidFill>
                  <a:schemeClr val="tx1"/>
                </a:solidFill>
                <a:latin typeface="Arial Narrow" panose="020B0606020202030204" pitchFamily="34" charset="0"/>
                <a:cs typeface="Arial" panose="020B0604020202020204" pitchFamily="34" charset="0"/>
              </a:rPr>
              <a:t>What role does the driver play in safe boarding procedures?</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60110" y="1540108"/>
            <a:ext cx="517323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387650" y="1995911"/>
            <a:ext cx="5422340" cy="535531"/>
          </a:xfrm>
          <a:prstGeom prst="rect">
            <a:avLst/>
          </a:prstGeom>
          <a:noFill/>
        </p:spPr>
        <p:txBody>
          <a:bodyPr wrap="square" rtlCol="0">
            <a:spAutoFit/>
          </a:bodyPr>
          <a:lstStyle/>
          <a:p>
            <a:pPr marL="168275" marR="0" lvl="0" indent="-168275"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do transportation staff need to know about individual support plans?</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387650" y="2497813"/>
            <a:ext cx="5460912" cy="535531"/>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What seizure-related knowledge is important for transportation staff?</a:t>
            </a:r>
          </a:p>
        </p:txBody>
      </p:sp>
      <p:sp>
        <p:nvSpPr>
          <p:cNvPr id="32" name="TextBox 31">
            <a:extLst>
              <a:ext uri="{FF2B5EF4-FFF2-40B4-BE49-F238E27FC236}">
                <a16:creationId xmlns:a16="http://schemas.microsoft.com/office/drawing/2014/main" id="{FE6E59E5-953A-4369-82D6-5C7E01AECD57}"/>
              </a:ext>
            </a:extLst>
          </p:cNvPr>
          <p:cNvSpPr txBox="1"/>
          <p:nvPr/>
        </p:nvSpPr>
        <p:spPr>
          <a:xfrm>
            <a:off x="6387650" y="3028237"/>
            <a:ext cx="5145392"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training supports safe transfer assistance?</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368364" y="3735143"/>
            <a:ext cx="5399756" cy="313932"/>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written information exists about the person’s needs?</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364451" y="4071901"/>
            <a:ext cx="5251139" cy="313932"/>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dirty="0">
                <a:latin typeface="Arial Narrow" panose="020B0606020202030204" pitchFamily="34" charset="0"/>
              </a:rPr>
              <a:t>How should seizure risk guide boarding procedures?</a:t>
            </a:r>
            <a:endParaRPr kumimoji="0" lang="en-US"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1B1E04D-B651-4767-87A4-2332AB2FC19E}"/>
              </a:ext>
            </a:extLst>
          </p:cNvPr>
          <p:cNvSpPr txBox="1"/>
          <p:nvPr/>
        </p:nvSpPr>
        <p:spPr>
          <a:xfrm>
            <a:off x="6402731" y="5832343"/>
            <a:ext cx="5449935" cy="539058"/>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How should parking and vehicle position support safe transfers?</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E94D951D-A0D8-464B-91E2-75F5FB3549BD}"/>
              </a:ext>
            </a:extLst>
          </p:cNvPr>
          <p:cNvSpPr txBox="1"/>
          <p:nvPr/>
        </p:nvSpPr>
        <p:spPr>
          <a:xfrm>
            <a:off x="314470" y="133526"/>
            <a:ext cx="11575784" cy="923330"/>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What </a:t>
            </a: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do you see?</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 Case File #2 Your Analysis</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49013" y="1677555"/>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14817" y="1965136"/>
            <a:ext cx="5490402"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cs typeface="Arial" panose="020B0604020202020204" pitchFamily="34" charset="0"/>
              </a:rPr>
              <a:t>What physical features of vehicles support safe boarding?</a:t>
            </a:r>
          </a:p>
        </p:txBody>
      </p:sp>
      <p:sp>
        <p:nvSpPr>
          <p:cNvPr id="43" name="TextBox 42">
            <a:extLst>
              <a:ext uri="{FF2B5EF4-FFF2-40B4-BE49-F238E27FC236}">
                <a16:creationId xmlns:a16="http://schemas.microsoft.com/office/drawing/2014/main" id="{1BF956FD-390E-47D2-91C6-5DB207AD82EB}"/>
              </a:ext>
            </a:extLst>
          </p:cNvPr>
          <p:cNvSpPr txBox="1"/>
          <p:nvPr/>
        </p:nvSpPr>
        <p:spPr>
          <a:xfrm>
            <a:off x="414817" y="2312015"/>
            <a:ext cx="5704229"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equipment helps reduce fall risk during transfers?</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468119" y="4764911"/>
            <a:ext cx="258183" cy="365760"/>
          </a:xfrm>
          <a:prstGeom prst="rect">
            <a:avLst/>
          </a:prstGeom>
        </p:spPr>
      </p:pic>
      <p:sp>
        <p:nvSpPr>
          <p:cNvPr id="57" name="TextBox 56">
            <a:extLst>
              <a:ext uri="{FF2B5EF4-FFF2-40B4-BE49-F238E27FC236}">
                <a16:creationId xmlns:a16="http://schemas.microsoft.com/office/drawing/2014/main" id="{7E6157C9-8667-41F1-9A30-26D7E17034D1}"/>
              </a:ext>
            </a:extLst>
          </p:cNvPr>
          <p:cNvSpPr txBox="1"/>
          <p:nvPr/>
        </p:nvSpPr>
        <p:spPr>
          <a:xfrm>
            <a:off x="388163" y="3870528"/>
            <a:ext cx="5670623"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How should staff be positioned during boarding?</a:t>
            </a:r>
          </a:p>
        </p:txBody>
      </p:sp>
      <p:sp>
        <p:nvSpPr>
          <p:cNvPr id="59" name="TextBox 58">
            <a:extLst>
              <a:ext uri="{FF2B5EF4-FFF2-40B4-BE49-F238E27FC236}">
                <a16:creationId xmlns:a16="http://schemas.microsoft.com/office/drawing/2014/main" id="{E6BB25CF-1ED9-4B92-A911-9A659BACBD15}"/>
              </a:ext>
            </a:extLst>
          </p:cNvPr>
          <p:cNvSpPr txBox="1"/>
          <p:nvPr/>
        </p:nvSpPr>
        <p:spPr>
          <a:xfrm>
            <a:off x="395319" y="5658151"/>
            <a:ext cx="5743224" cy="313932"/>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What assignment or supervision systems support safe boarding?</a:t>
            </a:r>
          </a:p>
        </p:txBody>
      </p:sp>
      <p:sp>
        <p:nvSpPr>
          <p:cNvPr id="60" name="TextBox 59">
            <a:extLst>
              <a:ext uri="{FF2B5EF4-FFF2-40B4-BE49-F238E27FC236}">
                <a16:creationId xmlns:a16="http://schemas.microsoft.com/office/drawing/2014/main" id="{75086E68-F044-4BCE-93CF-2DE2247BEAD9}"/>
              </a:ext>
            </a:extLst>
          </p:cNvPr>
          <p:cNvSpPr txBox="1"/>
          <p:nvPr/>
        </p:nvSpPr>
        <p:spPr>
          <a:xfrm>
            <a:off x="395319" y="5185947"/>
            <a:ext cx="5730499" cy="539058"/>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dirty="0">
                <a:latin typeface="Arial Narrow" panose="020B0606020202030204" pitchFamily="34" charset="0"/>
              </a:rPr>
              <a:t>How can organizations make sure support plans are reviewed and followed?</a:t>
            </a:r>
            <a:endParaRPr lang="en-US"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53984" y="3365856"/>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64140" y="1606002"/>
            <a:ext cx="274320" cy="293022"/>
          </a:xfrm>
          <a:prstGeom prst="rect">
            <a:avLst/>
          </a:prstGeom>
        </p:spPr>
      </p:pic>
      <p:sp>
        <p:nvSpPr>
          <p:cNvPr id="17" name="TextBox 16">
            <a:extLst>
              <a:ext uri="{FF2B5EF4-FFF2-40B4-BE49-F238E27FC236}">
                <a16:creationId xmlns:a16="http://schemas.microsoft.com/office/drawing/2014/main" id="{7786BE28-4CE3-44B0-AC38-FDDB54A5C465}"/>
              </a:ext>
            </a:extLst>
          </p:cNvPr>
          <p:cNvSpPr txBox="1"/>
          <p:nvPr/>
        </p:nvSpPr>
        <p:spPr>
          <a:xfrm>
            <a:off x="385225" y="5972083"/>
            <a:ext cx="5607098"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How can multiple people boarding at the same time be managed safely?</a:t>
            </a:r>
          </a:p>
        </p:txBody>
      </p:sp>
      <p:sp>
        <p:nvSpPr>
          <p:cNvPr id="20" name="TextBox 19">
            <a:extLst>
              <a:ext uri="{FF2B5EF4-FFF2-40B4-BE49-F238E27FC236}">
                <a16:creationId xmlns:a16="http://schemas.microsoft.com/office/drawing/2014/main" id="{3DB54AF8-067C-45A8-9B40-B62D03CE69F7}"/>
              </a:ext>
            </a:extLst>
          </p:cNvPr>
          <p:cNvSpPr txBox="1"/>
          <p:nvPr/>
        </p:nvSpPr>
        <p:spPr>
          <a:xfrm>
            <a:off x="385225" y="4168367"/>
            <a:ext cx="5670622"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guidelines address assistance needs during high-risk activities?</a:t>
            </a:r>
          </a:p>
        </p:txBody>
      </p:sp>
      <p:sp>
        <p:nvSpPr>
          <p:cNvPr id="24" name="TextBox 23">
            <a:extLst>
              <a:ext uri="{FF2B5EF4-FFF2-40B4-BE49-F238E27FC236}">
                <a16:creationId xmlns:a16="http://schemas.microsoft.com/office/drawing/2014/main" id="{4D4849E8-4469-4621-8A2A-3AF30F035E22}"/>
              </a:ext>
            </a:extLst>
          </p:cNvPr>
          <p:cNvSpPr txBox="1"/>
          <p:nvPr/>
        </p:nvSpPr>
        <p:spPr>
          <a:xfrm>
            <a:off x="388163" y="3375282"/>
            <a:ext cx="5628124" cy="535531"/>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dirty="0">
                <a:latin typeface="Arial Narrow" panose="020B0606020202030204" pitchFamily="34" charset="0"/>
              </a:rPr>
              <a:t>What boarding order could prevent unsafe independent transfers?</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36518" y="2922066"/>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883013" y="5051869"/>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500559" y="5067898"/>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869059" y="4703898"/>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solidFill>
                  <a:srgbClr val="1C4559"/>
                </a:solidFill>
              </a:rPr>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805952" y="1532079"/>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805952" y="2903533"/>
            <a:ext cx="1380891" cy="400110"/>
          </a:xfrm>
          <a:prstGeom prst="rect">
            <a:avLst/>
          </a:prstGeom>
          <a:noFill/>
        </p:spPr>
        <p:txBody>
          <a:bodyPr wrap="none" rtlCol="0">
            <a:spAutoFit/>
          </a:bodyPr>
          <a:lstStyle/>
          <a:p>
            <a:r>
              <a:rPr lang="en-US" sz="2000" b="1" dirty="0">
                <a:solidFill>
                  <a:srgbClr val="1C4559"/>
                </a:solidFill>
              </a:rPr>
              <a:t>Procedures</a:t>
            </a:r>
          </a:p>
        </p:txBody>
      </p:sp>
      <p:sp>
        <p:nvSpPr>
          <p:cNvPr id="5" name="TextBox 4">
            <a:extLst>
              <a:ext uri="{FF2B5EF4-FFF2-40B4-BE49-F238E27FC236}">
                <a16:creationId xmlns:a16="http://schemas.microsoft.com/office/drawing/2014/main" id="{90788757-FA0C-45DD-B0F0-3775342CE650}"/>
              </a:ext>
            </a:extLst>
          </p:cNvPr>
          <p:cNvSpPr txBox="1"/>
          <p:nvPr/>
        </p:nvSpPr>
        <p:spPr>
          <a:xfrm>
            <a:off x="6364451" y="4409343"/>
            <a:ext cx="5460912" cy="535531"/>
          </a:xfrm>
          <a:prstGeom prst="rect">
            <a:avLst/>
          </a:prstGeom>
          <a:noFill/>
        </p:spPr>
        <p:txBody>
          <a:bodyPr wrap="square" rtlCol="0">
            <a:spAutoFit/>
          </a:bodyPr>
          <a:lstStyle/>
          <a:p>
            <a:pPr marL="173736" indent="-173736">
              <a:lnSpc>
                <a:spcPct val="80000"/>
              </a:lnSpc>
              <a:buSzPct val="125000"/>
              <a:buFont typeface="Arial" panose="020B0604020202020204" pitchFamily="34" charset="0"/>
              <a:buChar char="•"/>
            </a:pPr>
            <a:r>
              <a:rPr lang="en-US" dirty="0">
                <a:latin typeface="Arial Narrow" panose="020B0606020202030204" pitchFamily="34" charset="0"/>
              </a:rPr>
              <a:t>What medical conditions need special attention during transfers?</a:t>
            </a:r>
          </a:p>
        </p:txBody>
      </p:sp>
    </p:spTree>
    <p:extLst>
      <p:ext uri="{BB962C8B-B14F-4D97-AF65-F5344CB8AC3E}">
        <p14:creationId xmlns:p14="http://schemas.microsoft.com/office/powerpoint/2010/main" val="2259218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9632241-B157-49BE-B4A4-E1F4DA1DF87E}"/>
              </a:ext>
            </a:extLst>
          </p:cNvPr>
          <p:cNvCxnSpPr>
            <a:cxnSpLocks/>
          </p:cNvCxnSpPr>
          <p:nvPr/>
        </p:nvCxnSpPr>
        <p:spPr>
          <a:xfrm flipH="1">
            <a:off x="6146886" y="1708062"/>
            <a:ext cx="27840" cy="48744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461F11-84E5-46BC-BDFD-4DE45625E4E2}"/>
              </a:ext>
            </a:extLst>
          </p:cNvPr>
          <p:cNvSpPr txBox="1"/>
          <p:nvPr/>
        </p:nvSpPr>
        <p:spPr>
          <a:xfrm>
            <a:off x="6755836" y="3133302"/>
            <a:ext cx="4887876" cy="400110"/>
          </a:xfrm>
          <a:prstGeom prst="rect">
            <a:avLst/>
          </a:prstGeom>
          <a:noFill/>
        </p:spPr>
        <p:txBody>
          <a:bodyPr wrap="square" rtlCol="0">
            <a:spAutoFit/>
          </a:bodyPr>
          <a:lstStyle/>
          <a:p>
            <a:r>
              <a:rPr lang="en-US" sz="2000" b="1" dirty="0">
                <a:solidFill>
                  <a:srgbClr val="1C4559"/>
                </a:solidFill>
              </a:rPr>
              <a:t>Person Specific</a:t>
            </a:r>
          </a:p>
        </p:txBody>
      </p:sp>
      <p:sp>
        <p:nvSpPr>
          <p:cNvPr id="10" name="TextBox 9">
            <a:extLst>
              <a:ext uri="{FF2B5EF4-FFF2-40B4-BE49-F238E27FC236}">
                <a16:creationId xmlns:a16="http://schemas.microsoft.com/office/drawing/2014/main" id="{4BA46314-F847-4DDA-8B4B-2AA6375686DD}"/>
              </a:ext>
            </a:extLst>
          </p:cNvPr>
          <p:cNvSpPr txBox="1"/>
          <p:nvPr/>
        </p:nvSpPr>
        <p:spPr>
          <a:xfrm>
            <a:off x="601300" y="1042883"/>
            <a:ext cx="11010472" cy="584775"/>
          </a:xfrm>
          <a:prstGeom prst="rect">
            <a:avLst/>
          </a:prstGeom>
          <a:noFill/>
        </p:spPr>
        <p:txBody>
          <a:bodyPr wrap="square" rtlCol="0">
            <a:spAutoFit/>
          </a:bodyPr>
          <a:lstStyle/>
          <a:p>
            <a:pPr algn="ctr"/>
            <a:r>
              <a:rPr lang="en-US" sz="3200" b="1" dirty="0">
                <a:solidFill>
                  <a:srgbClr val="1C4559"/>
                </a:solidFill>
              </a:rPr>
              <a:t>6 Lenses of</a:t>
            </a:r>
            <a:r>
              <a:rPr lang="en-US" sz="3200" b="1" dirty="0">
                <a:solidFill>
                  <a:srgbClr val="F2A93B"/>
                </a:solidFill>
              </a:rPr>
              <a:t> Prevention</a:t>
            </a:r>
          </a:p>
        </p:txBody>
      </p:sp>
      <p:sp>
        <p:nvSpPr>
          <p:cNvPr id="12" name="Rectangle 11">
            <a:extLst>
              <a:ext uri="{FF2B5EF4-FFF2-40B4-BE49-F238E27FC236}">
                <a16:creationId xmlns:a16="http://schemas.microsoft.com/office/drawing/2014/main" id="{41F7CA33-88D3-4377-B7F9-E2F58E767267}"/>
              </a:ext>
            </a:extLst>
          </p:cNvPr>
          <p:cNvSpPr/>
          <p:nvPr/>
        </p:nvSpPr>
        <p:spPr>
          <a:xfrm>
            <a:off x="6345322" y="5196512"/>
            <a:ext cx="5385141" cy="497820"/>
          </a:xfrm>
          <a:prstGeom prst="rect">
            <a:avLst/>
          </a:prstGeom>
          <a:solidFill>
            <a:schemeClr val="bg2">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592" indent="-164592">
              <a:lnSpc>
                <a:spcPct val="80000"/>
              </a:lnSpc>
              <a:buSzPct val="125000"/>
              <a:buFont typeface="Arial" panose="020B0604020202020204" pitchFamily="34" charset="0"/>
              <a:buChar char="•"/>
            </a:pPr>
            <a:r>
              <a:rPr lang="en-US" sz="1600" dirty="0">
                <a:solidFill>
                  <a:schemeClr val="tx1"/>
                </a:solidFill>
                <a:latin typeface="Arial Narrow" panose="020B0606020202030204" pitchFamily="34" charset="0"/>
                <a:cs typeface="Arial" panose="020B0604020202020204" pitchFamily="34" charset="0"/>
              </a:rPr>
              <a:t>How you position and park the vehicle supports a stable boarding area</a:t>
            </a:r>
          </a:p>
        </p:txBody>
      </p:sp>
      <p:cxnSp>
        <p:nvCxnSpPr>
          <p:cNvPr id="3" name="Straight Connector 2">
            <a:extLst>
              <a:ext uri="{FF2B5EF4-FFF2-40B4-BE49-F238E27FC236}">
                <a16:creationId xmlns:a16="http://schemas.microsoft.com/office/drawing/2014/main" id="{66557586-EF0E-4886-8BE5-C0CE95C42E83}"/>
              </a:ext>
            </a:extLst>
          </p:cNvPr>
          <p:cNvCxnSpPr>
            <a:cxnSpLocks/>
          </p:cNvCxnSpPr>
          <p:nvPr/>
        </p:nvCxnSpPr>
        <p:spPr>
          <a:xfrm>
            <a:off x="88216" y="991751"/>
            <a:ext cx="1200853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E2F3359-5106-42C6-8923-A6781F2518D9}"/>
              </a:ext>
            </a:extLst>
          </p:cNvPr>
          <p:cNvSpPr txBox="1"/>
          <p:nvPr/>
        </p:nvSpPr>
        <p:spPr>
          <a:xfrm>
            <a:off x="6736592" y="1531594"/>
            <a:ext cx="5241410" cy="461665"/>
          </a:xfrm>
          <a:prstGeom prst="rect">
            <a:avLst/>
          </a:prstGeom>
          <a:noFill/>
        </p:spPr>
        <p:txBody>
          <a:bodyPr wrap="square" rtlCol="0">
            <a:spAutoFit/>
          </a:bodyPr>
          <a:lstStyle/>
          <a:p>
            <a:r>
              <a:rPr lang="en-US" sz="2000" b="1" dirty="0">
                <a:solidFill>
                  <a:srgbClr val="1C4559"/>
                </a:solidFill>
              </a:rPr>
              <a:t>Training</a:t>
            </a:r>
            <a:r>
              <a:rPr lang="en-US" sz="2400" b="1" dirty="0">
                <a:solidFill>
                  <a:srgbClr val="1C4559"/>
                </a:solidFill>
              </a:rPr>
              <a:t>	</a:t>
            </a:r>
          </a:p>
        </p:txBody>
      </p:sp>
      <p:sp>
        <p:nvSpPr>
          <p:cNvPr id="18" name="TextBox 17">
            <a:extLst>
              <a:ext uri="{FF2B5EF4-FFF2-40B4-BE49-F238E27FC236}">
                <a16:creationId xmlns:a16="http://schemas.microsoft.com/office/drawing/2014/main" id="{DEEF7036-4A88-451B-B293-90C37ACFE397}"/>
              </a:ext>
            </a:extLst>
          </p:cNvPr>
          <p:cNvSpPr txBox="1"/>
          <p:nvPr/>
        </p:nvSpPr>
        <p:spPr>
          <a:xfrm>
            <a:off x="6345323" y="2090098"/>
            <a:ext cx="5448351" cy="486287"/>
          </a:xfrm>
          <a:prstGeom prst="rect">
            <a:avLst/>
          </a:prstGeom>
          <a:noFill/>
        </p:spPr>
        <p:txBody>
          <a:bodyPr wrap="square" rtlCol="0">
            <a:spAutoFit/>
          </a:bodyPr>
          <a:lstStyle>
            <a:defPPr>
              <a:defRPr lang="en-US"/>
            </a:defPPr>
            <a:lvl1pPr marL="168275" indent="-168275">
              <a:lnSpc>
                <a:spcPct val="80000"/>
              </a:lnSpc>
              <a:buSzPct val="125000"/>
              <a:buFont typeface="Arial" panose="020B0604020202020204" pitchFamily="34" charset="0"/>
              <a:buChar char="•"/>
              <a:defRPr sz="1600">
                <a:latin typeface="Arial Narrow" panose="020B0606020202030204" pitchFamily="34" charset="0"/>
              </a:defRPr>
            </a:lvl1pPr>
          </a:lstStyle>
          <a:p>
            <a:r>
              <a:rPr lang="en-US" dirty="0"/>
              <a:t>All transportation staff need to review and understand each person's support plan</a:t>
            </a:r>
          </a:p>
        </p:txBody>
      </p:sp>
      <p:pic>
        <p:nvPicPr>
          <p:cNvPr id="25" name="Graphic 24" descr="Checkmark with solid fill">
            <a:extLst>
              <a:ext uri="{FF2B5EF4-FFF2-40B4-BE49-F238E27FC236}">
                <a16:creationId xmlns:a16="http://schemas.microsoft.com/office/drawing/2014/main" id="{4151EBE4-7985-421C-910B-CCCCB51CAD7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94479" y="2879792"/>
            <a:ext cx="182880" cy="182880"/>
          </a:xfrm>
          <a:prstGeom prst="rect">
            <a:avLst/>
          </a:prstGeom>
        </p:spPr>
      </p:pic>
      <p:sp>
        <p:nvSpPr>
          <p:cNvPr id="31" name="TextBox 30">
            <a:extLst>
              <a:ext uri="{FF2B5EF4-FFF2-40B4-BE49-F238E27FC236}">
                <a16:creationId xmlns:a16="http://schemas.microsoft.com/office/drawing/2014/main" id="{57D4F09A-C137-4BFD-8837-7BE50AFD13ED}"/>
              </a:ext>
            </a:extLst>
          </p:cNvPr>
          <p:cNvSpPr txBox="1"/>
          <p:nvPr/>
        </p:nvSpPr>
        <p:spPr>
          <a:xfrm>
            <a:off x="6345323" y="2675043"/>
            <a:ext cx="5541877" cy="486287"/>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Knowledge of seizure first aid and how to keep transfers safe is important</a:t>
            </a:r>
          </a:p>
        </p:txBody>
      </p:sp>
      <p:sp>
        <p:nvSpPr>
          <p:cNvPr id="33" name="TextBox 32">
            <a:extLst>
              <a:ext uri="{FF2B5EF4-FFF2-40B4-BE49-F238E27FC236}">
                <a16:creationId xmlns:a16="http://schemas.microsoft.com/office/drawing/2014/main" id="{7E4A5155-7F9D-4DD5-B129-6B69F8318C84}"/>
              </a:ext>
            </a:extLst>
          </p:cNvPr>
          <p:cNvSpPr txBox="1"/>
          <p:nvPr/>
        </p:nvSpPr>
        <p:spPr>
          <a:xfrm>
            <a:off x="6370132" y="3591577"/>
            <a:ext cx="5541877"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This person's support plan said they needed help with all vehicle transfers</a:t>
            </a:r>
          </a:p>
        </p:txBody>
      </p:sp>
      <p:sp>
        <p:nvSpPr>
          <p:cNvPr id="34" name="TextBox 33">
            <a:extLst>
              <a:ext uri="{FF2B5EF4-FFF2-40B4-BE49-F238E27FC236}">
                <a16:creationId xmlns:a16="http://schemas.microsoft.com/office/drawing/2014/main" id="{5BBBA30C-5C1F-4DC8-8514-231C0A1AF503}"/>
              </a:ext>
            </a:extLst>
          </p:cNvPr>
          <p:cNvSpPr txBox="1"/>
          <p:nvPr/>
        </p:nvSpPr>
        <p:spPr>
          <a:xfrm>
            <a:off x="6345323" y="4174703"/>
            <a:ext cx="5448350" cy="486287"/>
          </a:xfrm>
          <a:prstGeom prst="rect">
            <a:avLst/>
          </a:prstGeom>
          <a:noFill/>
        </p:spPr>
        <p:txBody>
          <a:bodyPr wrap="square" rtlCol="0">
            <a:spAutoFit/>
          </a:bodyPr>
          <a:lstStyle/>
          <a:p>
            <a:pPr marL="171450" marR="0" lvl="0" indent="-171450" algn="l" defTabSz="914400" rtl="0" eaLnBrk="1" fontAlgn="auto" latinLnBrk="0" hangingPunct="1">
              <a:lnSpc>
                <a:spcPct val="80000"/>
              </a:lnSpc>
              <a:spcBef>
                <a:spcPts val="0"/>
              </a:spcBef>
              <a:spcAft>
                <a:spcPts val="0"/>
              </a:spcAft>
              <a:buClrTx/>
              <a:buSzPct val="125000"/>
              <a:buFont typeface="Arial" panose="020B0604020202020204" pitchFamily="34" charset="0"/>
              <a:buChar char="•"/>
              <a:tabLst/>
              <a:defRPr/>
            </a:pPr>
            <a:r>
              <a:rPr lang="en-US" sz="1600" dirty="0">
                <a:latin typeface="Arial Narrow" panose="020B0606020202030204" pitchFamily="34" charset="0"/>
              </a:rPr>
              <a:t>Having a seizure disorder creates higher risk during transfers and boarding</a:t>
            </a: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94D951D-A0D8-464B-91E2-75F5FB3549BD}"/>
              </a:ext>
            </a:extLst>
          </p:cNvPr>
          <p:cNvSpPr txBox="1"/>
          <p:nvPr/>
        </p:nvSpPr>
        <p:spPr>
          <a:xfrm>
            <a:off x="311416" y="122798"/>
            <a:ext cx="11575784" cy="892552"/>
          </a:xfrm>
          <a:prstGeom prst="rect">
            <a:avLst/>
          </a:prstGeom>
          <a:noFill/>
        </p:spPr>
        <p:txBody>
          <a:bodyPr wrap="square" rtlCol="0">
            <a:spAutoFit/>
          </a:bodyPr>
          <a:lstStyle/>
          <a:p>
            <a:pPr algn="ctr"/>
            <a:r>
              <a:rPr lang="en-US" sz="3600" b="1" dirty="0">
                <a:solidFill>
                  <a:srgbClr val="F2A93B"/>
                </a:solidFill>
                <a:latin typeface="Calibri" panose="020F0502020204030204"/>
                <a:ea typeface="Microsoft Sans Serif" panose="020B0604020202020204" pitchFamily="34" charset="0"/>
                <a:cs typeface="Microsoft Sans Serif" panose="020B0604020202020204" pitchFamily="34" charset="0"/>
              </a:rPr>
              <a:t>Prevention</a:t>
            </a:r>
            <a:r>
              <a:rPr kumimoji="0" lang="en-US" sz="3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Opportunities Identified</a:t>
            </a:r>
          </a:p>
          <a:p>
            <a:pPr algn="ctr"/>
            <a:r>
              <a:rPr lang="en-US" sz="1600" b="1" dirty="0">
                <a:solidFill>
                  <a:prstClr val="black"/>
                </a:solidFill>
                <a:latin typeface="Calibri" panose="020F0502020204030204"/>
                <a:ea typeface="Microsoft Sans Serif" panose="020B0604020202020204" pitchFamily="34" charset="0"/>
                <a:cs typeface="Microsoft Sans Serif" panose="020B0604020202020204" pitchFamily="34" charset="0"/>
              </a:rPr>
              <a:t>Case File #2 Compare your analysis</a:t>
            </a:r>
            <a:r>
              <a:rPr kumimoji="0" lang="en-US" sz="1600" b="1" i="0" u="none" strike="noStrike" kern="1200" cap="none" spc="0" normalizeH="0" baseline="0" noProof="0" dirty="0">
                <a:ln>
                  <a:noFill/>
                </a:ln>
                <a:solidFill>
                  <a:prstClr val="black"/>
                </a:solidFill>
                <a:effectLst/>
                <a:uLnTx/>
                <a:uFillTx/>
                <a:latin typeface="Calibri" panose="020F0502020204030204"/>
                <a:ea typeface="Microsoft Sans Serif" panose="020B0604020202020204" pitchFamily="34" charset="0"/>
                <a:cs typeface="Microsoft Sans Serif" panose="020B0604020202020204" pitchFamily="34" charset="0"/>
              </a:rPr>
              <a:t> </a:t>
            </a:r>
            <a:endParaRPr kumimoji="0" lang="en-US" sz="1600" b="1" i="0" u="none" strike="noStrike" kern="1200" cap="none" spc="0" normalizeH="0" baseline="0" noProof="0" dirty="0">
              <a:ln>
                <a:noFill/>
              </a:ln>
              <a:solidFill>
                <a:srgbClr val="F2A93B"/>
              </a:solidFill>
              <a:effectLst/>
              <a:uLnTx/>
              <a:uFillTx/>
              <a:latin typeface="Calibri" panose="020F0502020204030204"/>
              <a:ea typeface="Microsoft Sans Serif" panose="020B0604020202020204" pitchFamily="34" charset="0"/>
              <a:cs typeface="Microsoft Sans Serif" panose="020B0604020202020204" pitchFamily="34" charset="0"/>
            </a:endParaRPr>
          </a:p>
        </p:txBody>
      </p:sp>
      <p:pic>
        <p:nvPicPr>
          <p:cNvPr id="40" name="Picture 39">
            <a:extLst>
              <a:ext uri="{FF2B5EF4-FFF2-40B4-BE49-F238E27FC236}">
                <a16:creationId xmlns:a16="http://schemas.microsoft.com/office/drawing/2014/main" id="{03474FBD-9DCC-4599-9C3B-7329C0F9AEA3}"/>
              </a:ext>
            </a:extLst>
          </p:cNvPr>
          <p:cNvPicPr>
            <a:picLocks noChangeAspect="1"/>
          </p:cNvPicPr>
          <p:nvPr/>
        </p:nvPicPr>
        <p:blipFill>
          <a:blip r:embed="rId4"/>
          <a:stretch>
            <a:fillRect/>
          </a:stretch>
        </p:blipFill>
        <p:spPr>
          <a:xfrm>
            <a:off x="6345323" y="1650051"/>
            <a:ext cx="375385" cy="274320"/>
          </a:xfrm>
          <a:prstGeom prst="rect">
            <a:avLst/>
          </a:prstGeom>
        </p:spPr>
      </p:pic>
      <p:sp>
        <p:nvSpPr>
          <p:cNvPr id="41" name="TextBox 40">
            <a:extLst>
              <a:ext uri="{FF2B5EF4-FFF2-40B4-BE49-F238E27FC236}">
                <a16:creationId xmlns:a16="http://schemas.microsoft.com/office/drawing/2014/main" id="{23FF4D3D-38FB-415B-961B-8B8AE13FD6B2}"/>
              </a:ext>
            </a:extLst>
          </p:cNvPr>
          <p:cNvSpPr txBox="1"/>
          <p:nvPr/>
        </p:nvSpPr>
        <p:spPr>
          <a:xfrm>
            <a:off x="430428" y="1946764"/>
            <a:ext cx="5628123"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cs typeface="Arial" panose="020B0604020202020204" pitchFamily="34" charset="0"/>
              </a:rPr>
              <a:t>Non-slip surfaces and handrails on van steps are an important safety features</a:t>
            </a:r>
          </a:p>
        </p:txBody>
      </p:sp>
      <p:pic>
        <p:nvPicPr>
          <p:cNvPr id="47" name="Picture 46">
            <a:extLst>
              <a:ext uri="{FF2B5EF4-FFF2-40B4-BE49-F238E27FC236}">
                <a16:creationId xmlns:a16="http://schemas.microsoft.com/office/drawing/2014/main" id="{4D0A7CEC-F98B-42FB-A076-CF9DC5FF17B6}"/>
              </a:ext>
            </a:extLst>
          </p:cNvPr>
          <p:cNvPicPr>
            <a:picLocks noChangeAspect="1"/>
          </p:cNvPicPr>
          <p:nvPr/>
        </p:nvPicPr>
        <p:blipFill>
          <a:blip r:embed="rId5"/>
          <a:stretch>
            <a:fillRect/>
          </a:stretch>
        </p:blipFill>
        <p:spPr>
          <a:xfrm>
            <a:off x="515156" y="4140460"/>
            <a:ext cx="258183" cy="365760"/>
          </a:xfrm>
          <a:prstGeom prst="rect">
            <a:avLst/>
          </a:prstGeom>
        </p:spPr>
      </p:pic>
      <p:sp>
        <p:nvSpPr>
          <p:cNvPr id="55" name="TextBox 54">
            <a:extLst>
              <a:ext uri="{FF2B5EF4-FFF2-40B4-BE49-F238E27FC236}">
                <a16:creationId xmlns:a16="http://schemas.microsoft.com/office/drawing/2014/main" id="{50F921BB-D915-49BB-ACA7-1A2A8CD9B7AF}"/>
              </a:ext>
            </a:extLst>
          </p:cNvPr>
          <p:cNvSpPr txBox="1"/>
          <p:nvPr/>
        </p:nvSpPr>
        <p:spPr>
          <a:xfrm>
            <a:off x="386031" y="3663080"/>
            <a:ext cx="5452584" cy="289310"/>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Staff should stay within arm's reach when providing one-to-one help</a:t>
            </a:r>
          </a:p>
        </p:txBody>
      </p:sp>
      <p:sp>
        <p:nvSpPr>
          <p:cNvPr id="59" name="TextBox 58">
            <a:extLst>
              <a:ext uri="{FF2B5EF4-FFF2-40B4-BE49-F238E27FC236}">
                <a16:creationId xmlns:a16="http://schemas.microsoft.com/office/drawing/2014/main" id="{E6BB25CF-1ED9-4B92-A911-9A659BACBD15}"/>
              </a:ext>
            </a:extLst>
          </p:cNvPr>
          <p:cNvSpPr txBox="1"/>
          <p:nvPr/>
        </p:nvSpPr>
        <p:spPr>
          <a:xfrm>
            <a:off x="378017" y="5079337"/>
            <a:ext cx="5483015" cy="486287"/>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Assigning one staff member to be responsible for each person during boarding can help</a:t>
            </a:r>
          </a:p>
        </p:txBody>
      </p:sp>
      <p:sp>
        <p:nvSpPr>
          <p:cNvPr id="60" name="TextBox 59">
            <a:extLst>
              <a:ext uri="{FF2B5EF4-FFF2-40B4-BE49-F238E27FC236}">
                <a16:creationId xmlns:a16="http://schemas.microsoft.com/office/drawing/2014/main" id="{75086E68-F044-4BCE-93CF-2DE2247BEAD9}"/>
              </a:ext>
            </a:extLst>
          </p:cNvPr>
          <p:cNvSpPr txBox="1"/>
          <p:nvPr/>
        </p:nvSpPr>
        <p:spPr>
          <a:xfrm>
            <a:off x="388459" y="4700119"/>
            <a:ext cx="5670092" cy="292388"/>
          </a:xfrm>
          <a:prstGeom prst="rect">
            <a:avLst/>
          </a:prstGeom>
          <a:noFill/>
        </p:spPr>
        <p:txBody>
          <a:bodyPr wrap="square" rtlCol="0">
            <a:spAutoFit/>
          </a:bodyPr>
          <a:lstStyle/>
          <a:p>
            <a:pPr marL="168275" indent="-168275">
              <a:lnSpc>
                <a:spcPct val="80000"/>
              </a:lnSpc>
              <a:buSzPct val="125000"/>
              <a:buFont typeface="Arial" panose="020B0604020202020204" pitchFamily="34" charset="0"/>
              <a:buChar char="•"/>
            </a:pPr>
            <a:r>
              <a:rPr lang="en-US" sz="1600" dirty="0">
                <a:latin typeface="Arial Narrow" panose="020B0606020202030204" pitchFamily="34" charset="0"/>
              </a:rPr>
              <a:t>All transportation staff should review support plans</a:t>
            </a:r>
            <a:endParaRPr lang="en-US" sz="1600" dirty="0"/>
          </a:p>
        </p:txBody>
      </p:sp>
      <p:pic>
        <p:nvPicPr>
          <p:cNvPr id="2" name="Picture 1">
            <a:extLst>
              <a:ext uri="{FF2B5EF4-FFF2-40B4-BE49-F238E27FC236}">
                <a16:creationId xmlns:a16="http://schemas.microsoft.com/office/drawing/2014/main" id="{11E7665D-2D4B-47AC-A885-D4B8AEC45F1E}"/>
              </a:ext>
            </a:extLst>
          </p:cNvPr>
          <p:cNvPicPr>
            <a:picLocks noChangeAspect="1"/>
          </p:cNvPicPr>
          <p:nvPr/>
        </p:nvPicPr>
        <p:blipFill>
          <a:blip r:embed="rId6"/>
          <a:stretch>
            <a:fillRect/>
          </a:stretch>
        </p:blipFill>
        <p:spPr>
          <a:xfrm>
            <a:off x="6494479" y="3156984"/>
            <a:ext cx="306126" cy="274320"/>
          </a:xfrm>
          <a:prstGeom prst="rect">
            <a:avLst/>
          </a:prstGeom>
        </p:spPr>
      </p:pic>
      <p:pic>
        <p:nvPicPr>
          <p:cNvPr id="6" name="Picture 5">
            <a:extLst>
              <a:ext uri="{FF2B5EF4-FFF2-40B4-BE49-F238E27FC236}">
                <a16:creationId xmlns:a16="http://schemas.microsoft.com/office/drawing/2014/main" id="{101C93FB-5E47-4950-9363-6CF5EC0B6683}"/>
              </a:ext>
            </a:extLst>
          </p:cNvPr>
          <p:cNvPicPr>
            <a:picLocks noChangeAspect="1"/>
          </p:cNvPicPr>
          <p:nvPr/>
        </p:nvPicPr>
        <p:blipFill>
          <a:blip r:embed="rId7"/>
          <a:stretch>
            <a:fillRect/>
          </a:stretch>
        </p:blipFill>
        <p:spPr>
          <a:xfrm>
            <a:off x="479801" y="1547910"/>
            <a:ext cx="274320" cy="293022"/>
          </a:xfrm>
          <a:prstGeom prst="rect">
            <a:avLst/>
          </a:prstGeom>
        </p:spPr>
      </p:pic>
      <p:sp>
        <p:nvSpPr>
          <p:cNvPr id="17" name="TextBox 16">
            <a:extLst>
              <a:ext uri="{FF2B5EF4-FFF2-40B4-BE49-F238E27FC236}">
                <a16:creationId xmlns:a16="http://schemas.microsoft.com/office/drawing/2014/main" id="{7786BE28-4CE3-44B0-AC38-FDDB54A5C465}"/>
              </a:ext>
            </a:extLst>
          </p:cNvPr>
          <p:cNvSpPr txBox="1"/>
          <p:nvPr/>
        </p:nvSpPr>
        <p:spPr>
          <a:xfrm>
            <a:off x="399157" y="5571973"/>
            <a:ext cx="5550210" cy="486287"/>
          </a:xfrm>
          <a:prstGeom prst="rect">
            <a:avLst/>
          </a:prstGeom>
          <a:noFill/>
        </p:spPr>
        <p:txBody>
          <a:bodyPr wrap="square" rtlCol="0">
            <a:spAutoFit/>
          </a:bodyPr>
          <a:lstStyle>
            <a:defPPr>
              <a:defRPr lang="en-US"/>
            </a:defPPr>
            <a:lvl1pPr marL="168275" indent="-168275">
              <a:lnSpc>
                <a:spcPct val="80000"/>
              </a:lnSpc>
              <a:buSzPct val="125000"/>
              <a:buFont typeface="Arial" panose="020B0604020202020204" pitchFamily="34" charset="0"/>
              <a:buChar char="•"/>
              <a:defRPr sz="1600">
                <a:latin typeface="Arial Narrow" panose="020B0606020202030204" pitchFamily="34" charset="0"/>
              </a:defRPr>
            </a:lvl1pPr>
          </a:lstStyle>
          <a:p>
            <a:r>
              <a:rPr lang="en-US" dirty="0"/>
              <a:t>Having supervision systems helps make sure people get the assistance they need during boarding</a:t>
            </a:r>
          </a:p>
        </p:txBody>
      </p:sp>
      <p:sp>
        <p:nvSpPr>
          <p:cNvPr id="24" name="TextBox 23">
            <a:extLst>
              <a:ext uri="{FF2B5EF4-FFF2-40B4-BE49-F238E27FC236}">
                <a16:creationId xmlns:a16="http://schemas.microsoft.com/office/drawing/2014/main" id="{4D4849E8-4469-4621-8A2A-3AF30F035E22}"/>
              </a:ext>
            </a:extLst>
          </p:cNvPr>
          <p:cNvSpPr txBox="1"/>
          <p:nvPr/>
        </p:nvSpPr>
        <p:spPr>
          <a:xfrm>
            <a:off x="390799" y="3083620"/>
            <a:ext cx="5600283" cy="486287"/>
          </a:xfrm>
          <a:prstGeom prst="rect">
            <a:avLst/>
          </a:prstGeom>
          <a:noFill/>
        </p:spPr>
        <p:txBody>
          <a:bodyPr wrap="square" rtlCol="0">
            <a:spAutoFit/>
          </a:bodyPr>
          <a:lstStyle/>
          <a:p>
            <a:pPr marL="164592" indent="-164592">
              <a:lnSpc>
                <a:spcPct val="80000"/>
              </a:lnSpc>
              <a:buSzPct val="125000"/>
              <a:buFont typeface="Arial" panose="020B0604020202020204" pitchFamily="34" charset="0"/>
              <a:buChar char="•"/>
            </a:pPr>
            <a:r>
              <a:rPr lang="en-US" sz="1600" dirty="0">
                <a:latin typeface="Arial Narrow" panose="020B0606020202030204" pitchFamily="34" charset="0"/>
              </a:rPr>
              <a:t>Boarding people who need help first (before those who don't) prevents gaps in supervision</a:t>
            </a:r>
          </a:p>
        </p:txBody>
      </p:sp>
      <p:pic>
        <p:nvPicPr>
          <p:cNvPr id="26" name="Picture 25">
            <a:extLst>
              <a:ext uri="{FF2B5EF4-FFF2-40B4-BE49-F238E27FC236}">
                <a16:creationId xmlns:a16="http://schemas.microsoft.com/office/drawing/2014/main" id="{06819921-454F-4CD4-84ED-9A449EEC52C2}"/>
              </a:ext>
            </a:extLst>
          </p:cNvPr>
          <p:cNvPicPr>
            <a:picLocks noChangeAspect="1"/>
          </p:cNvPicPr>
          <p:nvPr/>
        </p:nvPicPr>
        <p:blipFill>
          <a:blip r:embed="rId8"/>
          <a:stretch>
            <a:fillRect/>
          </a:stretch>
        </p:blipFill>
        <p:spPr>
          <a:xfrm>
            <a:off x="451953" y="2608509"/>
            <a:ext cx="321386" cy="281212"/>
          </a:xfrm>
          <a:prstGeom prst="rect">
            <a:avLst/>
          </a:prstGeom>
        </p:spPr>
      </p:pic>
      <p:sp>
        <p:nvSpPr>
          <p:cNvPr id="13" name="TextBox 12">
            <a:extLst>
              <a:ext uri="{FF2B5EF4-FFF2-40B4-BE49-F238E27FC236}">
                <a16:creationId xmlns:a16="http://schemas.microsoft.com/office/drawing/2014/main" id="{586AEA7A-E650-4E96-AF49-B0885BD7C4D9}"/>
              </a:ext>
            </a:extLst>
          </p:cNvPr>
          <p:cNvSpPr txBox="1"/>
          <p:nvPr/>
        </p:nvSpPr>
        <p:spPr>
          <a:xfrm>
            <a:off x="6853354" y="4741082"/>
            <a:ext cx="1808241" cy="400110"/>
          </a:xfrm>
          <a:prstGeom prst="rect">
            <a:avLst/>
          </a:prstGeom>
          <a:noFill/>
        </p:spPr>
        <p:txBody>
          <a:bodyPr wrap="square" rtlCol="0">
            <a:spAutoFit/>
          </a:bodyPr>
          <a:lstStyle/>
          <a:p>
            <a:r>
              <a:rPr lang="en-US" sz="2000" b="1" dirty="0">
                <a:solidFill>
                  <a:srgbClr val="1C4559"/>
                </a:solidFill>
              </a:rPr>
              <a:t>Driving Safety</a:t>
            </a:r>
          </a:p>
        </p:txBody>
      </p:sp>
      <p:pic>
        <p:nvPicPr>
          <p:cNvPr id="28" name="Picture 27">
            <a:extLst>
              <a:ext uri="{FF2B5EF4-FFF2-40B4-BE49-F238E27FC236}">
                <a16:creationId xmlns:a16="http://schemas.microsoft.com/office/drawing/2014/main" id="{801DDADD-FFB5-4B82-868D-C48CE532B25B}"/>
              </a:ext>
            </a:extLst>
          </p:cNvPr>
          <p:cNvPicPr>
            <a:picLocks noChangeAspect="1"/>
          </p:cNvPicPr>
          <p:nvPr/>
        </p:nvPicPr>
        <p:blipFill>
          <a:blip r:embed="rId9"/>
          <a:stretch>
            <a:fillRect/>
          </a:stretch>
        </p:blipFill>
        <p:spPr>
          <a:xfrm>
            <a:off x="6499755" y="4758245"/>
            <a:ext cx="353599" cy="384081"/>
          </a:xfrm>
          <a:prstGeom prst="rect">
            <a:avLst/>
          </a:prstGeom>
        </p:spPr>
      </p:pic>
      <p:sp>
        <p:nvSpPr>
          <p:cNvPr id="61" name="TextBox 60">
            <a:extLst>
              <a:ext uri="{FF2B5EF4-FFF2-40B4-BE49-F238E27FC236}">
                <a16:creationId xmlns:a16="http://schemas.microsoft.com/office/drawing/2014/main" id="{F8C976E5-8094-4A8E-A9EE-F1B9EFAF7985}"/>
              </a:ext>
            </a:extLst>
          </p:cNvPr>
          <p:cNvSpPr txBox="1"/>
          <p:nvPr/>
        </p:nvSpPr>
        <p:spPr>
          <a:xfrm>
            <a:off x="900065" y="4145281"/>
            <a:ext cx="3341201" cy="461665"/>
          </a:xfrm>
          <a:prstGeom prst="rect">
            <a:avLst/>
          </a:prstGeom>
          <a:noFill/>
        </p:spPr>
        <p:txBody>
          <a:bodyPr wrap="square" rtlCol="0">
            <a:spAutoFit/>
          </a:bodyPr>
          <a:lstStyle/>
          <a:p>
            <a:r>
              <a:rPr lang="en-US" sz="2000" b="1" dirty="0">
                <a:solidFill>
                  <a:srgbClr val="1C4559"/>
                </a:solidFill>
              </a:rPr>
              <a:t>Administrative Oversight</a:t>
            </a:r>
            <a:r>
              <a:rPr lang="en-US" sz="2400" b="1" dirty="0"/>
              <a:t>	</a:t>
            </a:r>
          </a:p>
        </p:txBody>
      </p:sp>
      <p:sp>
        <p:nvSpPr>
          <p:cNvPr id="48" name="TextBox 47">
            <a:extLst>
              <a:ext uri="{FF2B5EF4-FFF2-40B4-BE49-F238E27FC236}">
                <a16:creationId xmlns:a16="http://schemas.microsoft.com/office/drawing/2014/main" id="{2D9F3B10-1223-4A2B-9717-6429F8261783}"/>
              </a:ext>
            </a:extLst>
          </p:cNvPr>
          <p:cNvSpPr txBox="1"/>
          <p:nvPr/>
        </p:nvSpPr>
        <p:spPr>
          <a:xfrm>
            <a:off x="766090" y="1504497"/>
            <a:ext cx="1855829" cy="400110"/>
          </a:xfrm>
          <a:prstGeom prst="rect">
            <a:avLst/>
          </a:prstGeom>
          <a:noFill/>
        </p:spPr>
        <p:txBody>
          <a:bodyPr wrap="none" rtlCol="0">
            <a:spAutoFit/>
          </a:bodyPr>
          <a:lstStyle/>
          <a:p>
            <a:r>
              <a:rPr lang="en-US" sz="2000" b="1" dirty="0">
                <a:solidFill>
                  <a:srgbClr val="1C4559"/>
                </a:solidFill>
              </a:rPr>
              <a:t>Safe Equipment</a:t>
            </a:r>
          </a:p>
        </p:txBody>
      </p:sp>
      <p:sp>
        <p:nvSpPr>
          <p:cNvPr id="53" name="TextBox 52">
            <a:extLst>
              <a:ext uri="{FF2B5EF4-FFF2-40B4-BE49-F238E27FC236}">
                <a16:creationId xmlns:a16="http://schemas.microsoft.com/office/drawing/2014/main" id="{3A354610-AE4F-47C8-A879-97C20683113A}"/>
              </a:ext>
            </a:extLst>
          </p:cNvPr>
          <p:cNvSpPr txBox="1"/>
          <p:nvPr/>
        </p:nvSpPr>
        <p:spPr>
          <a:xfrm>
            <a:off x="747144" y="2599722"/>
            <a:ext cx="1380891" cy="400110"/>
          </a:xfrm>
          <a:prstGeom prst="rect">
            <a:avLst/>
          </a:prstGeom>
          <a:noFill/>
        </p:spPr>
        <p:txBody>
          <a:bodyPr wrap="none" rtlCol="0">
            <a:spAutoFit/>
          </a:bodyPr>
          <a:lstStyle/>
          <a:p>
            <a:r>
              <a:rPr lang="en-US" sz="2000" b="1" dirty="0">
                <a:solidFill>
                  <a:srgbClr val="1C4559"/>
                </a:solidFill>
              </a:rPr>
              <a:t>Procedures</a:t>
            </a:r>
          </a:p>
        </p:txBody>
      </p:sp>
    </p:spTree>
    <p:extLst>
      <p:ext uri="{BB962C8B-B14F-4D97-AF65-F5344CB8AC3E}">
        <p14:creationId xmlns:p14="http://schemas.microsoft.com/office/powerpoint/2010/main" val="2035429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5984</TotalTime>
  <Words>3735</Words>
  <Application>Microsoft Office PowerPoint</Application>
  <PresentationFormat>Widescreen</PresentationFormat>
  <Paragraphs>406</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Calibri Light</vt:lpstr>
      <vt:lpstr>Microsoft Sans 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Kayes, Diana</dc:creator>
  <cp:lastModifiedBy>Graham, Patricia</cp:lastModifiedBy>
  <cp:revision>214</cp:revision>
  <dcterms:created xsi:type="dcterms:W3CDTF">2025-12-10T14:11:53Z</dcterms:created>
  <dcterms:modified xsi:type="dcterms:W3CDTF">2026-03-30T18:25:22Z</dcterms:modified>
</cp:coreProperties>
</file>