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1"/>
  </p:notesMasterIdLst>
  <p:sldIdLst>
    <p:sldId id="256" r:id="rId2"/>
    <p:sldId id="296" r:id="rId3"/>
    <p:sldId id="295" r:id="rId4"/>
    <p:sldId id="266" r:id="rId5"/>
    <p:sldId id="257" r:id="rId6"/>
    <p:sldId id="261" r:id="rId7"/>
    <p:sldId id="258" r:id="rId8"/>
    <p:sldId id="275" r:id="rId9"/>
    <p:sldId id="263" r:id="rId10"/>
    <p:sldId id="286" r:id="rId11"/>
    <p:sldId id="290" r:id="rId12"/>
    <p:sldId id="291" r:id="rId13"/>
    <p:sldId id="297" r:id="rId14"/>
    <p:sldId id="298" r:id="rId15"/>
    <p:sldId id="292" r:id="rId16"/>
    <p:sldId id="293" r:id="rId17"/>
    <p:sldId id="294" r:id="rId18"/>
    <p:sldId id="299" r:id="rId19"/>
    <p:sldId id="30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4" d="100"/>
          <a:sy n="94" d="100"/>
        </p:scale>
        <p:origin x="38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20">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6">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D08FAF-C5CE-4103-9F71-A7E4E8691385}" type="doc">
      <dgm:prSet loTypeId="urn:microsoft.com/office/officeart/2005/8/layout/hierarchy1" loCatId="hierarchy" qsTypeId="urn:microsoft.com/office/officeart/2005/8/quickstyle/simple1#171" qsCatId="simple" csTypeId="urn:microsoft.com/office/officeart/2005/8/colors/colorful2#20" csCatId="colorful"/>
      <dgm:spPr/>
      <dgm:t>
        <a:bodyPr/>
        <a:lstStyle/>
        <a:p>
          <a:endParaRPr lang="en-US"/>
        </a:p>
      </dgm:t>
    </dgm:pt>
    <dgm:pt modelId="{B6B5608B-D1EF-4F4D-B0D3-8C707B6FFCFC}">
      <dgm:prSet/>
      <dgm:spPr/>
      <dgm:t>
        <a:bodyPr/>
        <a:lstStyle/>
        <a:p>
          <a:r>
            <a:rPr lang="en-US"/>
            <a:t>An adjustment factor is developed for all performance indicators based on the difference between </a:t>
          </a:r>
          <a:r>
            <a:rPr lang="en-US" u="sng"/>
            <a:t>what the model predicted </a:t>
          </a:r>
          <a:r>
            <a:rPr lang="en-US"/>
            <a:t>for service and outcomes, and </a:t>
          </a:r>
          <a:r>
            <a:rPr lang="en-US" u="sng"/>
            <a:t>what the actual levels of service and outcomes</a:t>
          </a:r>
          <a:r>
            <a:rPr lang="en-US"/>
            <a:t> were in a given program year </a:t>
          </a:r>
        </a:p>
      </dgm:t>
    </dgm:pt>
    <dgm:pt modelId="{BB152062-9707-4302-89A0-5E831B0AA6DE}" type="parTrans" cxnId="{5837A347-8248-40F1-BFB3-00A5EF760AD8}">
      <dgm:prSet/>
      <dgm:spPr/>
      <dgm:t>
        <a:bodyPr/>
        <a:lstStyle/>
        <a:p>
          <a:endParaRPr lang="en-US"/>
        </a:p>
      </dgm:t>
    </dgm:pt>
    <dgm:pt modelId="{119FEA80-C8CB-44CF-800A-834BE276B92C}" type="sibTrans" cxnId="{5837A347-8248-40F1-BFB3-00A5EF760AD8}">
      <dgm:prSet/>
      <dgm:spPr/>
      <dgm:t>
        <a:bodyPr/>
        <a:lstStyle/>
        <a:p>
          <a:endParaRPr lang="en-US"/>
        </a:p>
      </dgm:t>
    </dgm:pt>
    <dgm:pt modelId="{A8BFEBA6-B1F2-4B85-B13C-B52B695DA730}">
      <dgm:prSet/>
      <dgm:spPr/>
      <dgm:t>
        <a:bodyPr/>
        <a:lstStyle/>
        <a:p>
          <a:r>
            <a:rPr lang="en-US"/>
            <a:t>Individual indicator score is the proportion the actual level of performance represents of the adjusted level of performance for a single performance indicator for a single program. It is calculated by dividing the actual level of performance achieved by the </a:t>
          </a:r>
          <a:r>
            <a:rPr lang="en-US" u="sng"/>
            <a:t>adjusted level of performance</a:t>
          </a:r>
          <a:r>
            <a:rPr lang="en-US"/>
            <a:t>.</a:t>
          </a:r>
        </a:p>
      </dgm:t>
    </dgm:pt>
    <dgm:pt modelId="{D9A08F91-37EF-43E5-9177-CFD949ADD0E1}" type="parTrans" cxnId="{691BD7D6-B7C1-49FD-8FC0-90BE65C56824}">
      <dgm:prSet/>
      <dgm:spPr/>
      <dgm:t>
        <a:bodyPr/>
        <a:lstStyle/>
        <a:p>
          <a:endParaRPr lang="en-US"/>
        </a:p>
      </dgm:t>
    </dgm:pt>
    <dgm:pt modelId="{0DC6BDD2-20A5-41B8-95E9-E1C966132137}" type="sibTrans" cxnId="{691BD7D6-B7C1-49FD-8FC0-90BE65C56824}">
      <dgm:prSet/>
      <dgm:spPr/>
      <dgm:t>
        <a:bodyPr/>
        <a:lstStyle/>
        <a:p>
          <a:endParaRPr lang="en-US"/>
        </a:p>
      </dgm:t>
    </dgm:pt>
    <dgm:pt modelId="{5DD2B26E-C566-404A-8240-EF7E8B247730}" type="pres">
      <dgm:prSet presAssocID="{CAD08FAF-C5CE-4103-9F71-A7E4E8691385}" presName="hierChild1" presStyleCnt="0">
        <dgm:presLayoutVars>
          <dgm:chPref val="1"/>
          <dgm:dir/>
          <dgm:animOne val="branch"/>
          <dgm:animLvl val="lvl"/>
          <dgm:resizeHandles/>
        </dgm:presLayoutVars>
      </dgm:prSet>
      <dgm:spPr/>
    </dgm:pt>
    <dgm:pt modelId="{802F830F-AD4A-4CBA-8B00-6BC6E0A28653}" type="pres">
      <dgm:prSet presAssocID="{B6B5608B-D1EF-4F4D-B0D3-8C707B6FFCFC}" presName="hierRoot1" presStyleCnt="0"/>
      <dgm:spPr/>
    </dgm:pt>
    <dgm:pt modelId="{D64334B7-823E-40A5-B0A6-C48593B957D6}" type="pres">
      <dgm:prSet presAssocID="{B6B5608B-D1EF-4F4D-B0D3-8C707B6FFCFC}" presName="composite" presStyleCnt="0"/>
      <dgm:spPr/>
    </dgm:pt>
    <dgm:pt modelId="{F7269746-4D66-49E6-A55D-C8120EF60EF6}" type="pres">
      <dgm:prSet presAssocID="{B6B5608B-D1EF-4F4D-B0D3-8C707B6FFCFC}" presName="background" presStyleLbl="node0" presStyleIdx="0" presStyleCnt="2"/>
      <dgm:spPr/>
    </dgm:pt>
    <dgm:pt modelId="{80AF5840-6A5C-4ECA-9290-E4931FA7AAB8}" type="pres">
      <dgm:prSet presAssocID="{B6B5608B-D1EF-4F4D-B0D3-8C707B6FFCFC}" presName="text" presStyleLbl="fgAcc0" presStyleIdx="0" presStyleCnt="2">
        <dgm:presLayoutVars>
          <dgm:chPref val="3"/>
        </dgm:presLayoutVars>
      </dgm:prSet>
      <dgm:spPr/>
    </dgm:pt>
    <dgm:pt modelId="{59B35E42-CA97-48F4-BC01-ACCF16CC2C26}" type="pres">
      <dgm:prSet presAssocID="{B6B5608B-D1EF-4F4D-B0D3-8C707B6FFCFC}" presName="hierChild2" presStyleCnt="0"/>
      <dgm:spPr/>
    </dgm:pt>
    <dgm:pt modelId="{2A4287E1-0AA7-4A00-A4C6-5235387BCBF6}" type="pres">
      <dgm:prSet presAssocID="{A8BFEBA6-B1F2-4B85-B13C-B52B695DA730}" presName="hierRoot1" presStyleCnt="0"/>
      <dgm:spPr/>
    </dgm:pt>
    <dgm:pt modelId="{1BA342B1-FCA3-44FC-8A00-A2A34237C4BD}" type="pres">
      <dgm:prSet presAssocID="{A8BFEBA6-B1F2-4B85-B13C-B52B695DA730}" presName="composite" presStyleCnt="0"/>
      <dgm:spPr/>
    </dgm:pt>
    <dgm:pt modelId="{811F4C05-1DA7-4AE7-A4AD-DB94E75A532F}" type="pres">
      <dgm:prSet presAssocID="{A8BFEBA6-B1F2-4B85-B13C-B52B695DA730}" presName="background" presStyleLbl="node0" presStyleIdx="1" presStyleCnt="2"/>
      <dgm:spPr/>
    </dgm:pt>
    <dgm:pt modelId="{3E3D192C-E55E-47C3-8D00-7388F9D45D5A}" type="pres">
      <dgm:prSet presAssocID="{A8BFEBA6-B1F2-4B85-B13C-B52B695DA730}" presName="text" presStyleLbl="fgAcc0" presStyleIdx="1" presStyleCnt="2">
        <dgm:presLayoutVars>
          <dgm:chPref val="3"/>
        </dgm:presLayoutVars>
      </dgm:prSet>
      <dgm:spPr/>
    </dgm:pt>
    <dgm:pt modelId="{275B283B-8320-420C-ADEB-5A3411A4DF4E}" type="pres">
      <dgm:prSet presAssocID="{A8BFEBA6-B1F2-4B85-B13C-B52B695DA730}" presName="hierChild2" presStyleCnt="0"/>
      <dgm:spPr/>
    </dgm:pt>
  </dgm:ptLst>
  <dgm:cxnLst>
    <dgm:cxn modelId="{5894865C-33C4-4C6B-BB17-A6F9EF22640E}" type="presOf" srcId="{B6B5608B-D1EF-4F4D-B0D3-8C707B6FFCFC}" destId="{80AF5840-6A5C-4ECA-9290-E4931FA7AAB8}" srcOrd="0" destOrd="0" presId="urn:microsoft.com/office/officeart/2005/8/layout/hierarchy1"/>
    <dgm:cxn modelId="{5837A347-8248-40F1-BFB3-00A5EF760AD8}" srcId="{CAD08FAF-C5CE-4103-9F71-A7E4E8691385}" destId="{B6B5608B-D1EF-4F4D-B0D3-8C707B6FFCFC}" srcOrd="0" destOrd="0" parTransId="{BB152062-9707-4302-89A0-5E831B0AA6DE}" sibTransId="{119FEA80-C8CB-44CF-800A-834BE276B92C}"/>
    <dgm:cxn modelId="{28FBD981-60FE-47B1-9978-247AA2154350}" type="presOf" srcId="{CAD08FAF-C5CE-4103-9F71-A7E4E8691385}" destId="{5DD2B26E-C566-404A-8240-EF7E8B247730}" srcOrd="0" destOrd="0" presId="urn:microsoft.com/office/officeart/2005/8/layout/hierarchy1"/>
    <dgm:cxn modelId="{0F04B2A6-1F82-4152-B392-AA165D158E94}" type="presOf" srcId="{A8BFEBA6-B1F2-4B85-B13C-B52B695DA730}" destId="{3E3D192C-E55E-47C3-8D00-7388F9D45D5A}" srcOrd="0" destOrd="0" presId="urn:microsoft.com/office/officeart/2005/8/layout/hierarchy1"/>
    <dgm:cxn modelId="{691BD7D6-B7C1-49FD-8FC0-90BE65C56824}" srcId="{CAD08FAF-C5CE-4103-9F71-A7E4E8691385}" destId="{A8BFEBA6-B1F2-4B85-B13C-B52B695DA730}" srcOrd="1" destOrd="0" parTransId="{D9A08F91-37EF-43E5-9177-CFD949ADD0E1}" sibTransId="{0DC6BDD2-20A5-41B8-95E9-E1C966132137}"/>
    <dgm:cxn modelId="{6B71AD67-56FB-40F0-A81A-443331AE2BA8}" type="presParOf" srcId="{5DD2B26E-C566-404A-8240-EF7E8B247730}" destId="{802F830F-AD4A-4CBA-8B00-6BC6E0A28653}" srcOrd="0" destOrd="0" presId="urn:microsoft.com/office/officeart/2005/8/layout/hierarchy1"/>
    <dgm:cxn modelId="{025129F7-2CE8-43D4-96BF-005B9F2A49B8}" type="presParOf" srcId="{802F830F-AD4A-4CBA-8B00-6BC6E0A28653}" destId="{D64334B7-823E-40A5-B0A6-C48593B957D6}" srcOrd="0" destOrd="0" presId="urn:microsoft.com/office/officeart/2005/8/layout/hierarchy1"/>
    <dgm:cxn modelId="{6E2E2E9F-9DDE-4124-B575-08BA73E6A25D}" type="presParOf" srcId="{D64334B7-823E-40A5-B0A6-C48593B957D6}" destId="{F7269746-4D66-49E6-A55D-C8120EF60EF6}" srcOrd="0" destOrd="0" presId="urn:microsoft.com/office/officeart/2005/8/layout/hierarchy1"/>
    <dgm:cxn modelId="{D5479E0F-606C-4D53-8D94-77FFC3B94F6F}" type="presParOf" srcId="{D64334B7-823E-40A5-B0A6-C48593B957D6}" destId="{80AF5840-6A5C-4ECA-9290-E4931FA7AAB8}" srcOrd="1" destOrd="0" presId="urn:microsoft.com/office/officeart/2005/8/layout/hierarchy1"/>
    <dgm:cxn modelId="{2E5DEAC8-6C0A-4B98-A821-FB31F4A9983E}" type="presParOf" srcId="{802F830F-AD4A-4CBA-8B00-6BC6E0A28653}" destId="{59B35E42-CA97-48F4-BC01-ACCF16CC2C26}" srcOrd="1" destOrd="0" presId="urn:microsoft.com/office/officeart/2005/8/layout/hierarchy1"/>
    <dgm:cxn modelId="{EBBB1077-DF3D-4904-9861-10591AED2051}" type="presParOf" srcId="{5DD2B26E-C566-404A-8240-EF7E8B247730}" destId="{2A4287E1-0AA7-4A00-A4C6-5235387BCBF6}" srcOrd="1" destOrd="0" presId="urn:microsoft.com/office/officeart/2005/8/layout/hierarchy1"/>
    <dgm:cxn modelId="{127C4894-9057-4F7D-8F61-B95BD12441BA}" type="presParOf" srcId="{2A4287E1-0AA7-4A00-A4C6-5235387BCBF6}" destId="{1BA342B1-FCA3-44FC-8A00-A2A34237C4BD}" srcOrd="0" destOrd="0" presId="urn:microsoft.com/office/officeart/2005/8/layout/hierarchy1"/>
    <dgm:cxn modelId="{8C7A0544-BF59-4847-8150-EE2A2DF8770A}" type="presParOf" srcId="{1BA342B1-FCA3-44FC-8A00-A2A34237C4BD}" destId="{811F4C05-1DA7-4AE7-A4AD-DB94E75A532F}" srcOrd="0" destOrd="0" presId="urn:microsoft.com/office/officeart/2005/8/layout/hierarchy1"/>
    <dgm:cxn modelId="{07370D76-997A-4350-B789-E3333CF053F4}" type="presParOf" srcId="{1BA342B1-FCA3-44FC-8A00-A2A34237C4BD}" destId="{3E3D192C-E55E-47C3-8D00-7388F9D45D5A}" srcOrd="1" destOrd="0" presId="urn:microsoft.com/office/officeart/2005/8/layout/hierarchy1"/>
    <dgm:cxn modelId="{EB3F57D4-25DE-45C4-B871-04DC5AB40315}" type="presParOf" srcId="{2A4287E1-0AA7-4A00-A4C6-5235387BCBF6}" destId="{275B283B-8320-420C-ADEB-5A3411A4DF4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121D7A-6D3C-4918-AE24-9F1AE36849B0}" type="doc">
      <dgm:prSet loTypeId="urn:microsoft.com/office/officeart/2005/8/layout/hierarchy1" loCatId="hierarchy" qsTypeId="urn:microsoft.com/office/officeart/2005/8/quickstyle/simple1#151" qsCatId="simple" csTypeId="urn:microsoft.com/office/officeart/2005/8/colors/accent0_3#6" csCatId="mainScheme" phldr="1"/>
      <dgm:spPr/>
      <dgm:t>
        <a:bodyPr/>
        <a:lstStyle/>
        <a:p>
          <a:endParaRPr lang="en-US"/>
        </a:p>
      </dgm:t>
    </dgm:pt>
    <dgm:pt modelId="{4E14B59E-77C0-4A79-8257-C867FFBA9347}">
      <dgm:prSet/>
      <dgm:spPr/>
      <dgm:t>
        <a:bodyPr/>
        <a:lstStyle/>
        <a:p>
          <a:r>
            <a:rPr lang="en-US" b="1"/>
            <a:t>Initial Notification and Technical Assistance: </a:t>
          </a:r>
          <a:r>
            <a:rPr lang="en-US"/>
            <a:t>LWDB Directors will be notified of performance non-compliance through technical assistance and monitoring activities</a:t>
          </a:r>
        </a:p>
      </dgm:t>
    </dgm:pt>
    <dgm:pt modelId="{C841721F-D833-49AE-B971-40315E57F4A4}" type="parTrans" cxnId="{666BB7FC-362F-44EE-9BC5-C965247D456B}">
      <dgm:prSet/>
      <dgm:spPr/>
      <dgm:t>
        <a:bodyPr/>
        <a:lstStyle/>
        <a:p>
          <a:endParaRPr lang="en-US"/>
        </a:p>
      </dgm:t>
    </dgm:pt>
    <dgm:pt modelId="{882983ED-1EC8-43C1-A415-C0E544B25BF7}" type="sibTrans" cxnId="{666BB7FC-362F-44EE-9BC5-C965247D456B}">
      <dgm:prSet/>
      <dgm:spPr/>
      <dgm:t>
        <a:bodyPr/>
        <a:lstStyle/>
        <a:p>
          <a:endParaRPr lang="en-US"/>
        </a:p>
      </dgm:t>
    </dgm:pt>
    <dgm:pt modelId="{0DF594AE-6077-45BD-9584-3D2B8EBE6EB0}">
      <dgm:prSet/>
      <dgm:spPr/>
      <dgm:t>
        <a:bodyPr/>
        <a:lstStyle/>
        <a:p>
          <a:r>
            <a:rPr lang="en-US" b="1"/>
            <a:t>Follow-Up Notification: </a:t>
          </a:r>
          <a:r>
            <a:rPr lang="en-US"/>
            <a:t>NJDOL will issue a formal letter indicating non-compliance and potential initiation of corrective actions if there is no progress two quarters after initial notification. This notice will be sent to the Chief Elected Official and include the LWDB Director and Chair. </a:t>
          </a:r>
        </a:p>
      </dgm:t>
    </dgm:pt>
    <dgm:pt modelId="{92D803F3-2593-4FA0-A355-95F773C3283F}" type="parTrans" cxnId="{BB9A7859-B14B-4DB7-B3F4-E026FA18564B}">
      <dgm:prSet/>
      <dgm:spPr/>
      <dgm:t>
        <a:bodyPr/>
        <a:lstStyle/>
        <a:p>
          <a:endParaRPr lang="en-US"/>
        </a:p>
      </dgm:t>
    </dgm:pt>
    <dgm:pt modelId="{55AD09C7-06D0-4840-885D-A5582BA58EE5}" type="sibTrans" cxnId="{BB9A7859-B14B-4DB7-B3F4-E026FA18564B}">
      <dgm:prSet/>
      <dgm:spPr/>
      <dgm:t>
        <a:bodyPr/>
        <a:lstStyle/>
        <a:p>
          <a:endParaRPr lang="en-US"/>
        </a:p>
      </dgm:t>
    </dgm:pt>
    <dgm:pt modelId="{F443C791-AF29-410E-A3AF-28CB9C523B1E}" type="pres">
      <dgm:prSet presAssocID="{E1121D7A-6D3C-4918-AE24-9F1AE36849B0}" presName="hierChild1" presStyleCnt="0">
        <dgm:presLayoutVars>
          <dgm:chPref val="1"/>
          <dgm:dir/>
          <dgm:animOne val="branch"/>
          <dgm:animLvl val="lvl"/>
          <dgm:resizeHandles/>
        </dgm:presLayoutVars>
      </dgm:prSet>
      <dgm:spPr/>
    </dgm:pt>
    <dgm:pt modelId="{79CDE592-EE3D-44E2-BBE6-152B5999CD1D}" type="pres">
      <dgm:prSet presAssocID="{4E14B59E-77C0-4A79-8257-C867FFBA9347}" presName="hierRoot1" presStyleCnt="0"/>
      <dgm:spPr/>
    </dgm:pt>
    <dgm:pt modelId="{1FF42F5B-68A0-4DDC-ACAA-35FEA0DB084E}" type="pres">
      <dgm:prSet presAssocID="{4E14B59E-77C0-4A79-8257-C867FFBA9347}" presName="composite" presStyleCnt="0"/>
      <dgm:spPr/>
    </dgm:pt>
    <dgm:pt modelId="{70B6C2C2-DB6D-4095-B82F-7DD97E3AF23C}" type="pres">
      <dgm:prSet presAssocID="{4E14B59E-77C0-4A79-8257-C867FFBA9347}" presName="background" presStyleLbl="node0" presStyleIdx="0" presStyleCnt="2"/>
      <dgm:spPr/>
    </dgm:pt>
    <dgm:pt modelId="{D2E2BDA2-F51B-4E73-8BE0-FCF5CC361826}" type="pres">
      <dgm:prSet presAssocID="{4E14B59E-77C0-4A79-8257-C867FFBA9347}" presName="text" presStyleLbl="fgAcc0" presStyleIdx="0" presStyleCnt="2">
        <dgm:presLayoutVars>
          <dgm:chPref val="3"/>
        </dgm:presLayoutVars>
      </dgm:prSet>
      <dgm:spPr/>
    </dgm:pt>
    <dgm:pt modelId="{3E6C687F-F4F3-48FC-B451-D11C7530D7CB}" type="pres">
      <dgm:prSet presAssocID="{4E14B59E-77C0-4A79-8257-C867FFBA9347}" presName="hierChild2" presStyleCnt="0"/>
      <dgm:spPr/>
    </dgm:pt>
    <dgm:pt modelId="{9A7811CE-A337-43B0-9C66-BB481009D7F5}" type="pres">
      <dgm:prSet presAssocID="{0DF594AE-6077-45BD-9584-3D2B8EBE6EB0}" presName="hierRoot1" presStyleCnt="0"/>
      <dgm:spPr/>
    </dgm:pt>
    <dgm:pt modelId="{A2D8AEE6-9D12-4EDE-924E-76AD154BFDD0}" type="pres">
      <dgm:prSet presAssocID="{0DF594AE-6077-45BD-9584-3D2B8EBE6EB0}" presName="composite" presStyleCnt="0"/>
      <dgm:spPr/>
    </dgm:pt>
    <dgm:pt modelId="{BDC3C2BB-0655-4645-AD5B-05034DC0A970}" type="pres">
      <dgm:prSet presAssocID="{0DF594AE-6077-45BD-9584-3D2B8EBE6EB0}" presName="background" presStyleLbl="node0" presStyleIdx="1" presStyleCnt="2"/>
      <dgm:spPr/>
    </dgm:pt>
    <dgm:pt modelId="{59519522-D51B-4755-AC4E-467240B707AF}" type="pres">
      <dgm:prSet presAssocID="{0DF594AE-6077-45BD-9584-3D2B8EBE6EB0}" presName="text" presStyleLbl="fgAcc0" presStyleIdx="1" presStyleCnt="2">
        <dgm:presLayoutVars>
          <dgm:chPref val="3"/>
        </dgm:presLayoutVars>
      </dgm:prSet>
      <dgm:spPr/>
    </dgm:pt>
    <dgm:pt modelId="{8889A5B8-9D3E-41A5-BEE4-A678330AE0BD}" type="pres">
      <dgm:prSet presAssocID="{0DF594AE-6077-45BD-9584-3D2B8EBE6EB0}" presName="hierChild2" presStyleCnt="0"/>
      <dgm:spPr/>
    </dgm:pt>
  </dgm:ptLst>
  <dgm:cxnLst>
    <dgm:cxn modelId="{81B4B818-F817-4C1F-96CB-72A4F0EC6E68}" type="presOf" srcId="{E1121D7A-6D3C-4918-AE24-9F1AE36849B0}" destId="{F443C791-AF29-410E-A3AF-28CB9C523B1E}" srcOrd="0" destOrd="0" presId="urn:microsoft.com/office/officeart/2005/8/layout/hierarchy1"/>
    <dgm:cxn modelId="{BB9A7859-B14B-4DB7-B3F4-E026FA18564B}" srcId="{E1121D7A-6D3C-4918-AE24-9F1AE36849B0}" destId="{0DF594AE-6077-45BD-9584-3D2B8EBE6EB0}" srcOrd="1" destOrd="0" parTransId="{92D803F3-2593-4FA0-A355-95F773C3283F}" sibTransId="{55AD09C7-06D0-4840-885D-A5582BA58EE5}"/>
    <dgm:cxn modelId="{D0F20498-B1C4-4E2B-8CC4-EBE4F3AC8442}" type="presOf" srcId="{0DF594AE-6077-45BD-9584-3D2B8EBE6EB0}" destId="{59519522-D51B-4755-AC4E-467240B707AF}" srcOrd="0" destOrd="0" presId="urn:microsoft.com/office/officeart/2005/8/layout/hierarchy1"/>
    <dgm:cxn modelId="{4A81DCB6-1A28-452A-A06E-E75EE854EE99}" type="presOf" srcId="{4E14B59E-77C0-4A79-8257-C867FFBA9347}" destId="{D2E2BDA2-F51B-4E73-8BE0-FCF5CC361826}" srcOrd="0" destOrd="0" presId="urn:microsoft.com/office/officeart/2005/8/layout/hierarchy1"/>
    <dgm:cxn modelId="{666BB7FC-362F-44EE-9BC5-C965247D456B}" srcId="{E1121D7A-6D3C-4918-AE24-9F1AE36849B0}" destId="{4E14B59E-77C0-4A79-8257-C867FFBA9347}" srcOrd="0" destOrd="0" parTransId="{C841721F-D833-49AE-B971-40315E57F4A4}" sibTransId="{882983ED-1EC8-43C1-A415-C0E544B25BF7}"/>
    <dgm:cxn modelId="{46568F47-F2A4-42C1-8D12-9A6FD53A9CFE}" type="presParOf" srcId="{F443C791-AF29-410E-A3AF-28CB9C523B1E}" destId="{79CDE592-EE3D-44E2-BBE6-152B5999CD1D}" srcOrd="0" destOrd="0" presId="urn:microsoft.com/office/officeart/2005/8/layout/hierarchy1"/>
    <dgm:cxn modelId="{DE7E714D-134B-49C4-AF81-C2C547739898}" type="presParOf" srcId="{79CDE592-EE3D-44E2-BBE6-152B5999CD1D}" destId="{1FF42F5B-68A0-4DDC-ACAA-35FEA0DB084E}" srcOrd="0" destOrd="0" presId="urn:microsoft.com/office/officeart/2005/8/layout/hierarchy1"/>
    <dgm:cxn modelId="{8CA0BA1F-A8CC-43EF-9E44-FF80F11F1875}" type="presParOf" srcId="{1FF42F5B-68A0-4DDC-ACAA-35FEA0DB084E}" destId="{70B6C2C2-DB6D-4095-B82F-7DD97E3AF23C}" srcOrd="0" destOrd="0" presId="urn:microsoft.com/office/officeart/2005/8/layout/hierarchy1"/>
    <dgm:cxn modelId="{796584B9-4440-49F8-ABF2-8337BC2A8571}" type="presParOf" srcId="{1FF42F5B-68A0-4DDC-ACAA-35FEA0DB084E}" destId="{D2E2BDA2-F51B-4E73-8BE0-FCF5CC361826}" srcOrd="1" destOrd="0" presId="urn:microsoft.com/office/officeart/2005/8/layout/hierarchy1"/>
    <dgm:cxn modelId="{EC87B07F-937F-40C3-BC13-B64DFA10D9ED}" type="presParOf" srcId="{79CDE592-EE3D-44E2-BBE6-152B5999CD1D}" destId="{3E6C687F-F4F3-48FC-B451-D11C7530D7CB}" srcOrd="1" destOrd="0" presId="urn:microsoft.com/office/officeart/2005/8/layout/hierarchy1"/>
    <dgm:cxn modelId="{7DA95746-3BDC-48C7-A105-8506DE1991C8}" type="presParOf" srcId="{F443C791-AF29-410E-A3AF-28CB9C523B1E}" destId="{9A7811CE-A337-43B0-9C66-BB481009D7F5}" srcOrd="1" destOrd="0" presId="urn:microsoft.com/office/officeart/2005/8/layout/hierarchy1"/>
    <dgm:cxn modelId="{12E9A865-628C-4366-92E2-3F898C42D8A6}" type="presParOf" srcId="{9A7811CE-A337-43B0-9C66-BB481009D7F5}" destId="{A2D8AEE6-9D12-4EDE-924E-76AD154BFDD0}" srcOrd="0" destOrd="0" presId="urn:microsoft.com/office/officeart/2005/8/layout/hierarchy1"/>
    <dgm:cxn modelId="{09F036D0-1578-466D-99B1-383650C91591}" type="presParOf" srcId="{A2D8AEE6-9D12-4EDE-924E-76AD154BFDD0}" destId="{BDC3C2BB-0655-4645-AD5B-05034DC0A970}" srcOrd="0" destOrd="0" presId="urn:microsoft.com/office/officeart/2005/8/layout/hierarchy1"/>
    <dgm:cxn modelId="{60D8F879-C5F0-439C-B8DF-12A0D544BE76}" type="presParOf" srcId="{A2D8AEE6-9D12-4EDE-924E-76AD154BFDD0}" destId="{59519522-D51B-4755-AC4E-467240B707AF}" srcOrd="1" destOrd="0" presId="urn:microsoft.com/office/officeart/2005/8/layout/hierarchy1"/>
    <dgm:cxn modelId="{3DE30AE6-25E5-4024-B526-FFC8AF531508}" type="presParOf" srcId="{9A7811CE-A337-43B0-9C66-BB481009D7F5}" destId="{8889A5B8-9D3E-41A5-BEE4-A678330AE0B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269746-4D66-49E6-A55D-C8120EF60EF6}">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AF5840-6A5C-4ECA-9290-E4931FA7AAB8}">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An adjustment factor is developed for all performance indicators based on the difference between </a:t>
          </a:r>
          <a:r>
            <a:rPr lang="en-US" sz="2100" u="sng" kern="1200"/>
            <a:t>what the model predicted </a:t>
          </a:r>
          <a:r>
            <a:rPr lang="en-US" sz="2100" kern="1200"/>
            <a:t>for service and outcomes, and </a:t>
          </a:r>
          <a:r>
            <a:rPr lang="en-US" sz="2100" u="sng" kern="1200"/>
            <a:t>what the actual levels of service and outcomes</a:t>
          </a:r>
          <a:r>
            <a:rPr lang="en-US" sz="2100" kern="1200"/>
            <a:t> were in a given program year </a:t>
          </a:r>
        </a:p>
      </dsp:txBody>
      <dsp:txXfrm>
        <a:off x="608661" y="692298"/>
        <a:ext cx="4508047" cy="2799040"/>
      </dsp:txXfrm>
    </dsp:sp>
    <dsp:sp modelId="{811F4C05-1DA7-4AE7-A4AD-DB94E75A532F}">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3D192C-E55E-47C3-8D00-7388F9D45D5A}">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Individual indicator score is the proportion the actual level of performance represents of the adjusted level of performance for a single performance indicator for a single program. It is calculated by dividing the actual level of performance achieved by the </a:t>
          </a:r>
          <a:r>
            <a:rPr lang="en-US" sz="2100" u="sng" kern="1200"/>
            <a:t>adjusted level of performance</a:t>
          </a:r>
          <a:r>
            <a:rPr lang="en-US" sz="2100" kern="1200"/>
            <a:t>.</a:t>
          </a:r>
        </a:p>
      </dsp:txBody>
      <dsp:txXfrm>
        <a:off x="6331365" y="692298"/>
        <a:ext cx="4508047" cy="2799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B6C2C2-DB6D-4095-B82F-7DD97E3AF23C}">
      <dsp:nvSpPr>
        <dsp:cNvPr id="0" name=""/>
        <dsp:cNvSpPr/>
      </dsp:nvSpPr>
      <dsp:spPr>
        <a:xfrm>
          <a:off x="134291" y="612"/>
          <a:ext cx="4332795" cy="2751325"/>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E2BDA2-F51B-4E73-8BE0-FCF5CC361826}">
      <dsp:nvSpPr>
        <dsp:cNvPr id="0" name=""/>
        <dsp:cNvSpPr/>
      </dsp:nvSpPr>
      <dsp:spPr>
        <a:xfrm>
          <a:off x="615713" y="457963"/>
          <a:ext cx="4332795" cy="2751325"/>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t>Initial Notification and Technical Assistance: </a:t>
          </a:r>
          <a:r>
            <a:rPr lang="en-US" sz="1900" kern="1200"/>
            <a:t>LWDB Directors will be notified of performance non-compliance through technical assistance and monitoring activities</a:t>
          </a:r>
        </a:p>
      </dsp:txBody>
      <dsp:txXfrm>
        <a:off x="696297" y="538547"/>
        <a:ext cx="4171627" cy="2590157"/>
      </dsp:txXfrm>
    </dsp:sp>
    <dsp:sp modelId="{BDC3C2BB-0655-4645-AD5B-05034DC0A970}">
      <dsp:nvSpPr>
        <dsp:cNvPr id="0" name=""/>
        <dsp:cNvSpPr/>
      </dsp:nvSpPr>
      <dsp:spPr>
        <a:xfrm>
          <a:off x="5429930" y="612"/>
          <a:ext cx="4332795" cy="2751325"/>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519522-D51B-4755-AC4E-467240B707AF}">
      <dsp:nvSpPr>
        <dsp:cNvPr id="0" name=""/>
        <dsp:cNvSpPr/>
      </dsp:nvSpPr>
      <dsp:spPr>
        <a:xfrm>
          <a:off x="5911352" y="457963"/>
          <a:ext cx="4332795" cy="2751325"/>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b="1" kern="1200"/>
            <a:t>Follow-Up Notification: </a:t>
          </a:r>
          <a:r>
            <a:rPr lang="en-US" sz="1900" kern="1200"/>
            <a:t>NJDOL will issue a formal letter indicating non-compliance and potential initiation of corrective actions if there is no progress two quarters after initial notification. This notice will be sent to the Chief Elected Official and include the LWDB Director and Chair. </a:t>
          </a:r>
        </a:p>
      </dsp:txBody>
      <dsp:txXfrm>
        <a:off x="5991936" y="538547"/>
        <a:ext cx="4171627" cy="25901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7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5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0AC63C-1535-4D4E-B235-77001792A085}" type="datetimeFigureOut">
              <a:rPr lang="en-US" smtClean="0"/>
              <a:t>10/30/2026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904384-FA50-4306-8DC8-1220315F25D8}" type="slidenum">
              <a:rPr lang="en-US" smtClean="0"/>
              <a:t>‹#›</a:t>
            </a:fld>
            <a:endParaRPr lang="en-US"/>
          </a:p>
        </p:txBody>
      </p:sp>
    </p:spTree>
    <p:extLst>
      <p:ext uri="{BB962C8B-B14F-4D97-AF65-F5344CB8AC3E}">
        <p14:creationId xmlns:p14="http://schemas.microsoft.com/office/powerpoint/2010/main" val="2996503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Under the Workforce Innovation and Opportunity Act, the States are responsible for six performance indicators. The sixth indicator, effectiveness in serving employers is solely the responsibility of the State. The other five are reported to USDOL as an average of the outcomes for all local areas.  As such, NJDOL has developed a new policy related regarding local area performance which we will discuss in this presentation. </a:t>
            </a:r>
          </a:p>
        </p:txBody>
      </p:sp>
      <p:sp>
        <p:nvSpPr>
          <p:cNvPr id="4" name="Slide Number Placeholder 3"/>
          <p:cNvSpPr>
            <a:spLocks noGrp="1"/>
          </p:cNvSpPr>
          <p:nvPr>
            <p:ph type="sldNum" sz="quarter" idx="5"/>
          </p:nvPr>
        </p:nvSpPr>
        <p:spPr/>
        <p:txBody>
          <a:bodyPr/>
          <a:lstStyle/>
          <a:p>
            <a:fld id="{00904384-FA50-4306-8DC8-1220315F25D8}" type="slidenum">
              <a:rPr lang="en-US" smtClean="0"/>
              <a:t>3</a:t>
            </a:fld>
            <a:endParaRPr lang="en-US"/>
          </a:p>
        </p:txBody>
      </p:sp>
    </p:spTree>
    <p:extLst>
      <p:ext uri="{BB962C8B-B14F-4D97-AF65-F5344CB8AC3E}">
        <p14:creationId xmlns:p14="http://schemas.microsoft.com/office/powerpoint/2010/main" val="1274987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three first indicators in yellow are the Employment-based indicators. Anyone who becomes a WIOA participant will be counted in these indicators regardless of the services they receive.  Also, the outcomes for most participants will be captured from wage records. The exception would be those in employment not recorded in the wage record, such as self employment., Participants will be included in the Credential Attainment and Measurable Skills Gain indicators depending on what services they receive. </a:t>
            </a:r>
          </a:p>
        </p:txBody>
      </p:sp>
      <p:sp>
        <p:nvSpPr>
          <p:cNvPr id="4" name="Slide Number Placeholder 3"/>
          <p:cNvSpPr>
            <a:spLocks noGrp="1"/>
          </p:cNvSpPr>
          <p:nvPr>
            <p:ph type="sldNum" sz="quarter" idx="5"/>
          </p:nvPr>
        </p:nvSpPr>
        <p:spPr/>
        <p:txBody>
          <a:bodyPr/>
          <a:lstStyle/>
          <a:p>
            <a:fld id="{00904384-FA50-4306-8DC8-1220315F25D8}" type="slidenum">
              <a:rPr lang="en-US" smtClean="0"/>
              <a:t>4</a:t>
            </a:fld>
            <a:endParaRPr lang="en-US"/>
          </a:p>
        </p:txBody>
      </p:sp>
    </p:spTree>
    <p:extLst>
      <p:ext uri="{BB962C8B-B14F-4D97-AF65-F5344CB8AC3E}">
        <p14:creationId xmlns:p14="http://schemas.microsoft.com/office/powerpoint/2010/main" val="2868697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For youth, all participants will go into the first three indicators as with the Adults, although for youth the first two indicators are different, because they include postsecondary placement as well as employment, which will discuss in more detail later.</a:t>
            </a:r>
          </a:p>
        </p:txBody>
      </p:sp>
      <p:sp>
        <p:nvSpPr>
          <p:cNvPr id="4" name="Slide Number Placeholder 3"/>
          <p:cNvSpPr>
            <a:spLocks noGrp="1"/>
          </p:cNvSpPr>
          <p:nvPr>
            <p:ph type="sldNum" sz="quarter" idx="5"/>
          </p:nvPr>
        </p:nvSpPr>
        <p:spPr/>
        <p:txBody>
          <a:bodyPr/>
          <a:lstStyle/>
          <a:p>
            <a:fld id="{00904384-FA50-4306-8DC8-1220315F25D8}" type="slidenum">
              <a:rPr lang="en-US" smtClean="0"/>
              <a:t>5</a:t>
            </a:fld>
            <a:endParaRPr lang="en-US"/>
          </a:p>
        </p:txBody>
      </p:sp>
    </p:spTree>
    <p:extLst>
      <p:ext uri="{BB962C8B-B14F-4D97-AF65-F5344CB8AC3E}">
        <p14:creationId xmlns:p14="http://schemas.microsoft.com/office/powerpoint/2010/main" val="416748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Employment rate in second and fourth quarter after exit are straight forward.  A person is counted if they show up in the Wage record as having employment in the private sector or public sector for which the employer does not receive a subsidy from public funds to offset all or a part of the wages and costs of employing an individual. There are limited circumstances in which a person would not show up in the Wage record, such as </a:t>
            </a:r>
          </a:p>
        </p:txBody>
      </p:sp>
      <p:sp>
        <p:nvSpPr>
          <p:cNvPr id="4" name="Slide Number Placeholder 3"/>
          <p:cNvSpPr>
            <a:spLocks noGrp="1"/>
          </p:cNvSpPr>
          <p:nvPr>
            <p:ph type="sldNum" sz="quarter" idx="5"/>
          </p:nvPr>
        </p:nvSpPr>
        <p:spPr/>
        <p:txBody>
          <a:bodyPr/>
          <a:lstStyle/>
          <a:p>
            <a:fld id="{00904384-FA50-4306-8DC8-1220315F25D8}" type="slidenum">
              <a:rPr lang="en-US" smtClean="0"/>
              <a:t>6</a:t>
            </a:fld>
            <a:endParaRPr lang="en-US"/>
          </a:p>
        </p:txBody>
      </p:sp>
    </p:spTree>
    <p:extLst>
      <p:ext uri="{BB962C8B-B14F-4D97-AF65-F5344CB8AC3E}">
        <p14:creationId xmlns:p14="http://schemas.microsoft.com/office/powerpoint/2010/main" val="1988174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0904384-FA50-4306-8DC8-1220315F25D8}" type="slidenum">
              <a:rPr lang="en-US" smtClean="0"/>
              <a:t>11</a:t>
            </a:fld>
            <a:endParaRPr lang="en-US"/>
          </a:p>
        </p:txBody>
      </p:sp>
    </p:spTree>
    <p:extLst>
      <p:ext uri="{BB962C8B-B14F-4D97-AF65-F5344CB8AC3E}">
        <p14:creationId xmlns:p14="http://schemas.microsoft.com/office/powerpoint/2010/main" val="31635196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This leads to a positive or negative adjustment factor that then determines whether the initial targets for the state need to be lowered or increased.</a:t>
            </a:r>
          </a:p>
          <a:p>
            <a:endParaRPr lang="en-US"/>
          </a:p>
        </p:txBody>
      </p:sp>
      <p:sp>
        <p:nvSpPr>
          <p:cNvPr id="4" name="Slide Number Placeholder 3"/>
          <p:cNvSpPr>
            <a:spLocks noGrp="1"/>
          </p:cNvSpPr>
          <p:nvPr>
            <p:ph type="sldNum" sz="quarter" idx="5"/>
          </p:nvPr>
        </p:nvSpPr>
        <p:spPr/>
        <p:txBody>
          <a:bodyPr/>
          <a:lstStyle/>
          <a:p>
            <a:fld id="{00904384-FA50-4306-8DC8-1220315F25D8}" type="slidenum">
              <a:rPr lang="en-US" smtClean="0"/>
              <a:t>12</a:t>
            </a:fld>
            <a:endParaRPr lang="en-US"/>
          </a:p>
        </p:txBody>
      </p:sp>
    </p:spTree>
    <p:extLst>
      <p:ext uri="{BB962C8B-B14F-4D97-AF65-F5344CB8AC3E}">
        <p14:creationId xmlns:p14="http://schemas.microsoft.com/office/powerpoint/2010/main" val="2273571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700B6-6D44-A948-2B91-3ABCDF153B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3FC543-9450-FD5C-6480-FA9A6E46A5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6123D2-9D76-86CA-BDC0-C89C718B3A4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E5760EB-5EEA-4DB8-1B3B-1652A1DB9AFC}"/>
              </a:ext>
            </a:extLst>
          </p:cNvPr>
          <p:cNvSpPr>
            <a:spLocks noGrp="1"/>
          </p:cNvSpPr>
          <p:nvPr>
            <p:ph type="sldNum" sz="quarter" idx="5"/>
          </p:nvPr>
        </p:nvSpPr>
        <p:spPr/>
        <p:txBody>
          <a:bodyPr/>
          <a:lstStyle/>
          <a:p>
            <a:fld id="{00904384-FA50-4306-8DC8-1220315F25D8}" type="slidenum">
              <a:rPr lang="en-US" smtClean="0"/>
              <a:t>13</a:t>
            </a:fld>
            <a:endParaRPr lang="en-US"/>
          </a:p>
        </p:txBody>
      </p:sp>
    </p:spTree>
    <p:extLst>
      <p:ext uri="{BB962C8B-B14F-4D97-AF65-F5344CB8AC3E}">
        <p14:creationId xmlns:p14="http://schemas.microsoft.com/office/powerpoint/2010/main" val="25406988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92799-DCDB-9E7F-0853-A60A007CA7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82BC49-3470-215C-CA94-18C78E1D72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D5F2B6-D865-2A24-262A-4BB5A5B18B8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24C847A4-215A-FC16-B8AA-69C32035DF3E}"/>
              </a:ext>
            </a:extLst>
          </p:cNvPr>
          <p:cNvSpPr>
            <a:spLocks noGrp="1"/>
          </p:cNvSpPr>
          <p:nvPr>
            <p:ph type="sldNum" sz="quarter" idx="5"/>
          </p:nvPr>
        </p:nvSpPr>
        <p:spPr/>
        <p:txBody>
          <a:bodyPr/>
          <a:lstStyle/>
          <a:p>
            <a:fld id="{00904384-FA50-4306-8DC8-1220315F25D8}" type="slidenum">
              <a:rPr lang="en-US" smtClean="0"/>
              <a:t>14</a:t>
            </a:fld>
            <a:endParaRPr lang="en-US"/>
          </a:p>
        </p:txBody>
      </p:sp>
    </p:spTree>
    <p:extLst>
      <p:ext uri="{BB962C8B-B14F-4D97-AF65-F5344CB8AC3E}">
        <p14:creationId xmlns:p14="http://schemas.microsoft.com/office/powerpoint/2010/main" val="16549614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Because the majority of performance measures are exit-based, performance will be re-evaluated after certification of the final quarterly report.</a:t>
            </a:r>
          </a:p>
        </p:txBody>
      </p:sp>
      <p:sp>
        <p:nvSpPr>
          <p:cNvPr id="4" name="Slide Number Placeholder 3"/>
          <p:cNvSpPr>
            <a:spLocks noGrp="1"/>
          </p:cNvSpPr>
          <p:nvPr>
            <p:ph type="sldNum" sz="quarter" idx="5"/>
          </p:nvPr>
        </p:nvSpPr>
        <p:spPr/>
        <p:txBody>
          <a:bodyPr/>
          <a:lstStyle/>
          <a:p>
            <a:fld id="{00904384-FA50-4306-8DC8-1220315F25D8}" type="slidenum">
              <a:rPr lang="en-US" smtClean="0"/>
              <a:t>17</a:t>
            </a:fld>
            <a:endParaRPr lang="en-US"/>
          </a:p>
        </p:txBody>
      </p:sp>
    </p:spTree>
    <p:extLst>
      <p:ext uri="{BB962C8B-B14F-4D97-AF65-F5344CB8AC3E}">
        <p14:creationId xmlns:p14="http://schemas.microsoft.com/office/powerpoint/2010/main" val="2796564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0904384-FA50-4306-8DC8-1220315F25D8}" type="slidenum">
              <a:rPr lang="en-US" smtClean="0"/>
              <a:t>19</a:t>
            </a:fld>
            <a:endParaRPr lang="en-US"/>
          </a:p>
        </p:txBody>
      </p:sp>
    </p:spTree>
    <p:extLst>
      <p:ext uri="{BB962C8B-B14F-4D97-AF65-F5344CB8AC3E}">
        <p14:creationId xmlns:p14="http://schemas.microsoft.com/office/powerpoint/2010/main" val="1470892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22B20-7CE9-79B6-16CB-7D01CBD41C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7A3B54C-7591-90C9-957F-61462873A5F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8518E9C-37A0-F39B-E9A3-F42A72D9DFC7}"/>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5" name="Footer Placeholder 4">
            <a:extLst>
              <a:ext uri="{FF2B5EF4-FFF2-40B4-BE49-F238E27FC236}">
                <a16:creationId xmlns:a16="http://schemas.microsoft.com/office/drawing/2014/main" id="{5FEC4F78-7E05-9A7C-5194-D18B91BD0B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365EF7-4146-9724-CAB8-8F3BF26C9981}"/>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1933676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1057E-0E86-4B2C-295D-7928959C52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F1E2583-B8DC-553D-0EB5-E3B0EC9460A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7F3ADF-0BEC-53FD-1083-E7B121E14211}"/>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5" name="Footer Placeholder 4">
            <a:extLst>
              <a:ext uri="{FF2B5EF4-FFF2-40B4-BE49-F238E27FC236}">
                <a16:creationId xmlns:a16="http://schemas.microsoft.com/office/drawing/2014/main" id="{BD06F489-0094-6B17-AD83-93D8C29C8A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2FFC7D-C67F-77C7-17B6-0753CFCC0A92}"/>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1775353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E5C73-AFC3-E645-E8F8-6D72C8F731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A9AFA46-CB86-C92A-7A9A-15B7CBEECDA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39B105-C78E-1B87-2D94-4DBC62828F65}"/>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5" name="Footer Placeholder 4">
            <a:extLst>
              <a:ext uri="{FF2B5EF4-FFF2-40B4-BE49-F238E27FC236}">
                <a16:creationId xmlns:a16="http://schemas.microsoft.com/office/drawing/2014/main" id="{33A0B066-FC8E-7901-BA6E-F6794421B4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99E0C5-2ED1-F0F9-730B-C25EC1EB3B9B}"/>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513413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BE95B-599C-97F1-BE17-C816D68C3D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1CA2F0-89C8-6D21-2676-A47D08FF923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C65F84-4347-D6DB-DEC9-4A1D0D8EABC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0B05D2-28C3-697A-7593-5EDD75367DA1}"/>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6" name="Footer Placeholder 5">
            <a:extLst>
              <a:ext uri="{FF2B5EF4-FFF2-40B4-BE49-F238E27FC236}">
                <a16:creationId xmlns:a16="http://schemas.microsoft.com/office/drawing/2014/main" id="{6F7048C0-74DA-0BE9-276E-B68C7124CA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F64227E-F0F0-C43B-F086-62B4FCDC190C}"/>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163027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876F5-C88B-B33A-0CFA-81F876BDD92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5D6E4D9-2DE3-DCBF-DCEC-E9557DBA03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D9BDEDD-CB0A-4289-624B-03FC6CB08F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F764BCC-8F0D-833C-F074-1436FEF35E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7ED3AA-D937-AEEB-36C0-E7384548F02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D21CD1E-BFDE-4CCD-287E-04363420A0EB}"/>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8" name="Footer Placeholder 7">
            <a:extLst>
              <a:ext uri="{FF2B5EF4-FFF2-40B4-BE49-F238E27FC236}">
                <a16:creationId xmlns:a16="http://schemas.microsoft.com/office/drawing/2014/main" id="{4C9291D1-DDE1-BAE6-E019-6F94A6AC07A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DC3FE97-7CCD-17F2-7B9D-AD9CD7C027F0}"/>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3836555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5AEF7-E8AB-0124-BCA9-D43A3C35714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2E49D9C-3E1B-AEB2-FF47-540FA0D60B6C}"/>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4" name="Footer Placeholder 3">
            <a:extLst>
              <a:ext uri="{FF2B5EF4-FFF2-40B4-BE49-F238E27FC236}">
                <a16:creationId xmlns:a16="http://schemas.microsoft.com/office/drawing/2014/main" id="{10F3E42F-4A8D-0458-E8F3-9E8F3D6CFB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9319318-E084-5AFB-9DBE-527E75155917}"/>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73913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8797BD-0A5E-DD0E-3DF5-7DA4816B90CD}"/>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3" name="Footer Placeholder 2">
            <a:extLst>
              <a:ext uri="{FF2B5EF4-FFF2-40B4-BE49-F238E27FC236}">
                <a16:creationId xmlns:a16="http://schemas.microsoft.com/office/drawing/2014/main" id="{114A1279-8074-A8EA-B391-D1CB4A281BE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60B9485-D701-3973-3056-E86481CF4A76}"/>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2078466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5677-3532-B382-A7F1-FC36DCD8C8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71A8C14-2C50-8D3A-B078-C0522B2DFA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35C4FEB-A4C8-EB1F-BDE7-AC2A0B3EBF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75A8D4-4E5F-806E-20E7-4A62AC01989C}"/>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6" name="Footer Placeholder 5">
            <a:extLst>
              <a:ext uri="{FF2B5EF4-FFF2-40B4-BE49-F238E27FC236}">
                <a16:creationId xmlns:a16="http://schemas.microsoft.com/office/drawing/2014/main" id="{488281E9-6C22-4E16-C720-3C16DF22ED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6674C61-AD8A-F950-BB16-7B0C3490E6BA}"/>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3736895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05779-01D0-8E47-A9F2-74CB6C9053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DFE3AB1-03B8-7414-8139-6CE52AD03C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C76A718-0BDF-7279-29D7-1CDD1521E9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5FDF78-61B6-91DB-10B7-549018ECFF48}"/>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6" name="Footer Placeholder 5">
            <a:extLst>
              <a:ext uri="{FF2B5EF4-FFF2-40B4-BE49-F238E27FC236}">
                <a16:creationId xmlns:a16="http://schemas.microsoft.com/office/drawing/2014/main" id="{9E7A48FF-3135-9FE7-1DD9-AE8778426F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D9631B3-B3BB-2253-4FEF-BE278F4D8265}"/>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1320888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84BAD-F53A-D89A-8414-AD520178E8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E98C0EE-D226-9296-C193-5AA16FBB5A9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6BEFF1-A6D1-7B20-C243-76DE3263ACFC}"/>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5" name="Footer Placeholder 4">
            <a:extLst>
              <a:ext uri="{FF2B5EF4-FFF2-40B4-BE49-F238E27FC236}">
                <a16:creationId xmlns:a16="http://schemas.microsoft.com/office/drawing/2014/main" id="{BC3B7F1F-7ECD-1708-1CC0-F6144162E9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3936AF-179D-D512-44BE-7089430F58CE}"/>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746553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207D186-F49F-6138-5BE3-1157C27170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20150FD-0D60-7ABB-D679-EA682190AA0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51E202-6FD0-9EFB-19E4-CE73E37BFFE5}"/>
              </a:ext>
            </a:extLst>
          </p:cNvPr>
          <p:cNvSpPr>
            <a:spLocks noGrp="1"/>
          </p:cNvSpPr>
          <p:nvPr>
            <p:ph type="dt" sz="half" idx="10"/>
          </p:nvPr>
        </p:nvSpPr>
        <p:spPr/>
        <p:txBody>
          <a:bodyPr/>
          <a:lstStyle/>
          <a:p>
            <a:fld id="{123338D5-B911-42DB-9FC3-86F45DDD449A}" type="datetimeFigureOut">
              <a:rPr lang="en-US" smtClean="0"/>
              <a:t>10/30/2026</a:t>
            </a:fld>
            <a:endParaRPr lang="en-US"/>
          </a:p>
        </p:txBody>
      </p:sp>
      <p:sp>
        <p:nvSpPr>
          <p:cNvPr id="5" name="Footer Placeholder 4">
            <a:extLst>
              <a:ext uri="{FF2B5EF4-FFF2-40B4-BE49-F238E27FC236}">
                <a16:creationId xmlns:a16="http://schemas.microsoft.com/office/drawing/2014/main" id="{8F559015-A062-A7C4-372D-F374F4A796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E0D06-C7BA-B3FA-0CF3-5229E95378D3}"/>
              </a:ext>
            </a:extLst>
          </p:cNvPr>
          <p:cNvSpPr>
            <a:spLocks noGrp="1"/>
          </p:cNvSpPr>
          <p:nvPr>
            <p:ph type="sldNum" sz="quarter" idx="12"/>
          </p:nvPr>
        </p:nvSpPr>
        <p:spPr/>
        <p:txBody>
          <a:bodyPr/>
          <a:lstStyle/>
          <a:p>
            <a:fld id="{D8BF848E-1DD8-40FE-9383-158084919047}" type="slidenum">
              <a:rPr lang="en-US" smtClean="0"/>
              <a:t>‹#›</a:t>
            </a:fld>
            <a:endParaRPr lang="en-US"/>
          </a:p>
        </p:txBody>
      </p:sp>
    </p:spTree>
    <p:extLst>
      <p:ext uri="{BB962C8B-B14F-4D97-AF65-F5344CB8AC3E}">
        <p14:creationId xmlns:p14="http://schemas.microsoft.com/office/powerpoint/2010/main" val="1544368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142A76-A1B1-5E25-FC85-4781C672DA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0E62D43-289A-1FDC-7780-D9A382753C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F2A33A-12EB-0788-5ABA-68DD6D77CD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23338D5-B911-42DB-9FC3-86F45DDD449A}" type="datetimeFigureOut">
              <a:rPr lang="en-US" smtClean="0"/>
              <a:t>10/30/2026</a:t>
            </a:fld>
            <a:endParaRPr lang="en-US"/>
          </a:p>
        </p:txBody>
      </p:sp>
      <p:sp>
        <p:nvSpPr>
          <p:cNvPr id="5" name="Footer Placeholder 4">
            <a:extLst>
              <a:ext uri="{FF2B5EF4-FFF2-40B4-BE49-F238E27FC236}">
                <a16:creationId xmlns:a16="http://schemas.microsoft.com/office/drawing/2014/main" id="{48BB2B52-6C67-C23E-0EA3-A20C1BB9BB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C09106A-94B9-F7B3-1947-DB6AB8527B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8BF848E-1DD8-40FE-9383-158084919047}" type="slidenum">
              <a:rPr lang="en-US" smtClean="0"/>
              <a:t>‹#›</a:t>
            </a:fld>
            <a:endParaRPr lang="en-US"/>
          </a:p>
        </p:txBody>
      </p:sp>
    </p:spTree>
    <p:extLst>
      <p:ext uri="{BB962C8B-B14F-4D97-AF65-F5344CB8AC3E}">
        <p14:creationId xmlns:p14="http://schemas.microsoft.com/office/powerpoint/2010/main" val="6069322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nj.gov/labor/assets/PDFs/WIOA/documents/resources/NJDOL%20Local%20Performance%20Guidance%20WD-PY26-2.pdf"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dol.gov/agencies/eta/advisories/ten-03-26"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pix4free.org/photo/2921/thank-you.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9180DE06-7362-4888-AADA-7AADD57AC4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0B7737-89B1-B559-F6F6-C7C486582D20}"/>
              </a:ext>
            </a:extLst>
          </p:cNvPr>
          <p:cNvSpPr>
            <a:spLocks noGrp="1"/>
          </p:cNvSpPr>
          <p:nvPr>
            <p:ph type="ctrTitle"/>
          </p:nvPr>
        </p:nvSpPr>
        <p:spPr>
          <a:xfrm>
            <a:off x="7331384" y="679730"/>
            <a:ext cx="4171994" cy="3932729"/>
          </a:xfrm>
        </p:spPr>
        <p:txBody>
          <a:bodyPr>
            <a:normAutofit/>
          </a:bodyPr>
          <a:lstStyle/>
          <a:p>
            <a:pPr algn="l"/>
            <a:r>
              <a:rPr lang="en-US"/>
              <a:t>WIOA Performance Guidance</a:t>
            </a:r>
          </a:p>
        </p:txBody>
      </p:sp>
      <p:grpSp>
        <p:nvGrpSpPr>
          <p:cNvPr id="38" name="Group 37">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2218698" y="2733627"/>
            <a:ext cx="1340409" cy="5777807"/>
            <a:chOff x="329184" y="2"/>
            <a:chExt cx="524256" cy="5777807"/>
          </a:xfrm>
        </p:grpSpPr>
        <p:cxnSp>
          <p:nvCxnSpPr>
            <p:cNvPr id="27" name="Straight Connector 26">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2"/>
              <a:ext cx="524256" cy="566677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Subtitle 2">
            <a:extLst>
              <a:ext uri="{FF2B5EF4-FFF2-40B4-BE49-F238E27FC236}">
                <a16:creationId xmlns:a16="http://schemas.microsoft.com/office/drawing/2014/main" id="{752ECEE3-C25A-E5FB-D08C-973EE53CE906}"/>
              </a:ext>
            </a:extLst>
          </p:cNvPr>
          <p:cNvSpPr>
            <a:spLocks noGrp="1"/>
          </p:cNvSpPr>
          <p:nvPr>
            <p:ph type="subTitle" idx="1"/>
          </p:nvPr>
        </p:nvSpPr>
        <p:spPr>
          <a:xfrm>
            <a:off x="7059376" y="5227455"/>
            <a:ext cx="4893138" cy="857461"/>
          </a:xfrm>
        </p:spPr>
        <p:txBody>
          <a:bodyPr>
            <a:normAutofit fontScale="25000" lnSpcReduction="20000"/>
          </a:bodyPr>
          <a:lstStyle/>
          <a:p>
            <a:pPr algn="l"/>
            <a:r>
              <a:rPr lang="en-US" sz="4900" b="1"/>
              <a:t>Workforce Program Oversight &amp; Development &amp;</a:t>
            </a:r>
          </a:p>
          <a:p>
            <a:pPr algn="l"/>
            <a:r>
              <a:rPr lang="en-US" sz="4900" b="1"/>
              <a:t>Office of Research and Information</a:t>
            </a:r>
          </a:p>
          <a:p>
            <a:pPr algn="l"/>
            <a:endParaRPr lang="en-US" sz="4900"/>
          </a:p>
          <a:p>
            <a:pPr algn="l"/>
            <a:r>
              <a:rPr lang="en-US" sz="4900" b="1"/>
              <a:t>September 11, 2026</a:t>
            </a:r>
          </a:p>
          <a:p>
            <a:pPr algn="l"/>
            <a:endParaRPr lang="en-US"/>
          </a:p>
        </p:txBody>
      </p:sp>
      <p:sp>
        <p:nvSpPr>
          <p:cNvPr id="40" name="Rectangle 39">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3" y="372533"/>
            <a:ext cx="6116779" cy="606872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672CAC7-2EB2-5368-FED7-C5293C88C1F7}"/>
              </a:ext>
            </a:extLst>
          </p:cNvPr>
          <p:cNvPicPr>
            <a:picLocks noChangeAspect="1"/>
          </p:cNvPicPr>
          <p:nvPr/>
        </p:nvPicPr>
        <p:blipFill>
          <a:blip r:embed="rId2"/>
          <a:stretch>
            <a:fillRect/>
          </a:stretch>
        </p:blipFill>
        <p:spPr>
          <a:xfrm>
            <a:off x="942597" y="624585"/>
            <a:ext cx="5608830" cy="5608830"/>
          </a:xfrm>
          <a:prstGeom prst="rect">
            <a:avLst/>
          </a:prstGeom>
        </p:spPr>
      </p:pic>
    </p:spTree>
    <p:extLst>
      <p:ext uri="{BB962C8B-B14F-4D97-AF65-F5344CB8AC3E}">
        <p14:creationId xmlns:p14="http://schemas.microsoft.com/office/powerpoint/2010/main" val="2553417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1ADF44-84DD-169B-95EB-2EE63F0880CB}"/>
              </a:ext>
            </a:extLst>
          </p:cNvPr>
          <p:cNvSpPr>
            <a:spLocks noGrp="1"/>
          </p:cNvSpPr>
          <p:nvPr>
            <p:ph type="title"/>
          </p:nvPr>
        </p:nvSpPr>
        <p:spPr>
          <a:xfrm>
            <a:off x="808638" y="386930"/>
            <a:ext cx="9236700" cy="1188950"/>
          </a:xfrm>
        </p:spPr>
        <p:txBody>
          <a:bodyPr anchor="b">
            <a:normAutofit/>
          </a:bodyPr>
          <a:lstStyle/>
          <a:p>
            <a:r>
              <a:rPr lang="en-US" sz="5400"/>
              <a:t>Agenda</a:t>
            </a:r>
          </a:p>
        </p:txBody>
      </p:sp>
      <p:grpSp>
        <p:nvGrpSpPr>
          <p:cNvPr id="24" name="Group 23">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25" name="Rectangle 24">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ectangle 27">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199EEA7-2137-C485-9F1E-77FED2FE5358}"/>
              </a:ext>
            </a:extLst>
          </p:cNvPr>
          <p:cNvSpPr>
            <a:spLocks noGrp="1"/>
          </p:cNvSpPr>
          <p:nvPr>
            <p:ph idx="1"/>
          </p:nvPr>
        </p:nvSpPr>
        <p:spPr>
          <a:xfrm>
            <a:off x="793660" y="2599509"/>
            <a:ext cx="10143668" cy="3435531"/>
          </a:xfrm>
        </p:spPr>
        <p:txBody>
          <a:bodyPr anchor="ctr">
            <a:normAutofit/>
          </a:bodyPr>
          <a:lstStyle/>
          <a:p>
            <a:pPr marL="0" indent="0">
              <a:buNone/>
            </a:pPr>
            <a:endParaRPr lang="en-US" sz="2200" b="1"/>
          </a:p>
          <a:p>
            <a:r>
              <a:rPr lang="en-US" sz="2200"/>
              <a:t>WIOA Performance Indicators</a:t>
            </a:r>
          </a:p>
          <a:p>
            <a:r>
              <a:rPr lang="en-US" sz="2200"/>
              <a:t>Levels of Performance</a:t>
            </a:r>
          </a:p>
          <a:p>
            <a:r>
              <a:rPr lang="en-US" sz="2200"/>
              <a:t>Local Statistical Adjustment Model/ Performance Targets</a:t>
            </a:r>
          </a:p>
          <a:p>
            <a:r>
              <a:rPr lang="en-US" sz="2200"/>
              <a:t>Corrective Action Process</a:t>
            </a:r>
          </a:p>
          <a:p>
            <a:endParaRPr lang="en-US" sz="2200"/>
          </a:p>
          <a:p>
            <a:pPr marL="0" indent="0">
              <a:buNone/>
            </a:pPr>
            <a:endParaRPr lang="en-US" sz="2200"/>
          </a:p>
          <a:p>
            <a:pPr marL="0" indent="0">
              <a:buNone/>
            </a:pPr>
            <a:r>
              <a:rPr lang="en-US" sz="2200">
                <a:hlinkClick r:id="rId2"/>
              </a:rPr>
              <a:t>NJDOL Local Performance Guidance WD-PY26-2.pdf</a:t>
            </a:r>
            <a:endParaRPr lang="en-US" sz="2200"/>
          </a:p>
        </p:txBody>
      </p:sp>
    </p:spTree>
    <p:extLst>
      <p:ext uri="{BB962C8B-B14F-4D97-AF65-F5344CB8AC3E}">
        <p14:creationId xmlns:p14="http://schemas.microsoft.com/office/powerpoint/2010/main" val="2055710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42" name="Rectangle 4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63F2AE-B526-8730-C66B-D13E5C1C5B07}"/>
              </a:ext>
            </a:extLst>
          </p:cNvPr>
          <p:cNvSpPr>
            <a:spLocks noGrp="1"/>
          </p:cNvSpPr>
          <p:nvPr>
            <p:ph type="title"/>
          </p:nvPr>
        </p:nvSpPr>
        <p:spPr>
          <a:xfrm>
            <a:off x="1043631" y="809898"/>
            <a:ext cx="9942716" cy="1554480"/>
          </a:xfrm>
        </p:spPr>
        <p:txBody>
          <a:bodyPr anchor="ctr">
            <a:normAutofit/>
          </a:bodyPr>
          <a:lstStyle/>
          <a:p>
            <a:r>
              <a:rPr lang="en-US" sz="4800"/>
              <a:t>WIOA Performance Indicators</a:t>
            </a:r>
          </a:p>
        </p:txBody>
      </p:sp>
      <p:sp>
        <p:nvSpPr>
          <p:cNvPr id="21" name="Content Placeholder 2">
            <a:extLst>
              <a:ext uri="{FF2B5EF4-FFF2-40B4-BE49-F238E27FC236}">
                <a16:creationId xmlns:a16="http://schemas.microsoft.com/office/drawing/2014/main" id="{A6BCC571-24D2-7F55-A29A-38F05E8321E2}"/>
              </a:ext>
            </a:extLst>
          </p:cNvPr>
          <p:cNvSpPr>
            <a:spLocks noGrp="1"/>
          </p:cNvSpPr>
          <p:nvPr>
            <p:ph idx="1"/>
          </p:nvPr>
        </p:nvSpPr>
        <p:spPr>
          <a:xfrm>
            <a:off x="1045028" y="3017522"/>
            <a:ext cx="9941319" cy="3124658"/>
          </a:xfrm>
        </p:spPr>
        <p:txBody>
          <a:bodyPr anchor="ctr">
            <a:normAutofit/>
          </a:bodyPr>
          <a:lstStyle/>
          <a:p>
            <a:pPr marL="457200" marR="0" lvl="0" indent="-457200" defTabSz="457200" rtl="0" eaLnBrk="1" fontAlgn="auto" latinLnBrk="0" hangingPunct="1">
              <a:spcBef>
                <a:spcPts val="1000"/>
              </a:spcBef>
              <a:spcAft>
                <a:spcPts val="0"/>
              </a:spcAft>
              <a:buClr>
                <a:srgbClr val="1E5155">
                  <a:lumMod val="40000"/>
                  <a:lumOff val="60000"/>
                </a:srgbClr>
              </a:buClr>
              <a:buSzPct val="80000"/>
              <a:buFont typeface="Wingdings 3" charset="2"/>
              <a:buAutoNum type="arabicPeriod"/>
              <a:tabLst/>
              <a:defRPr/>
            </a:pPr>
            <a:r>
              <a:rPr kumimoji="0" lang="en-US" sz="1900" b="0" i="0" u="none" strike="noStrike" kern="1200" cap="none" spc="0" normalizeH="0" baseline="0" noProof="0">
                <a:ln>
                  <a:noFill/>
                </a:ln>
                <a:effectLst/>
                <a:uLnTx/>
                <a:uFillTx/>
                <a:latin typeface="Century Gothic" panose="020B0502020202020204"/>
                <a:ea typeface="+mj-ea"/>
                <a:cs typeface="+mj-cs"/>
              </a:rPr>
              <a:t>Employment Rate-2</a:t>
            </a:r>
            <a:r>
              <a:rPr kumimoji="0" lang="en-US" sz="1900" b="0" i="0" u="none" strike="noStrike" kern="1200" cap="none" spc="0" normalizeH="0" baseline="30000" noProof="0">
                <a:ln>
                  <a:noFill/>
                </a:ln>
                <a:effectLst/>
                <a:uLnTx/>
                <a:uFillTx/>
                <a:latin typeface="Century Gothic" panose="020B0502020202020204"/>
                <a:ea typeface="+mj-ea"/>
                <a:cs typeface="+mj-cs"/>
              </a:rPr>
              <a:t>nd</a:t>
            </a:r>
            <a:r>
              <a:rPr kumimoji="0" lang="en-US" sz="1900" b="0" i="0" u="none" strike="noStrike" kern="1200" cap="none" spc="0" normalizeH="0" baseline="0" noProof="0">
                <a:ln>
                  <a:noFill/>
                </a:ln>
                <a:effectLst/>
                <a:uLnTx/>
                <a:uFillTx/>
                <a:latin typeface="Century Gothic" panose="020B0502020202020204"/>
                <a:ea typeface="+mj-ea"/>
                <a:cs typeface="+mj-cs"/>
              </a:rPr>
              <a:t> Quarter after Exit*</a:t>
            </a:r>
          </a:p>
          <a:p>
            <a:pPr marL="457200" marR="0" lvl="0" indent="-457200" defTabSz="457200" rtl="0" eaLnBrk="1" fontAlgn="auto" latinLnBrk="0" hangingPunct="1">
              <a:spcBef>
                <a:spcPts val="1000"/>
              </a:spcBef>
              <a:spcAft>
                <a:spcPts val="0"/>
              </a:spcAft>
              <a:buClr>
                <a:srgbClr val="1E5155">
                  <a:lumMod val="40000"/>
                  <a:lumOff val="60000"/>
                </a:srgbClr>
              </a:buClr>
              <a:buSzPct val="80000"/>
              <a:buFont typeface="Wingdings 3" charset="2"/>
              <a:buAutoNum type="arabicPeriod"/>
              <a:tabLst/>
              <a:defRPr/>
            </a:pPr>
            <a:r>
              <a:rPr kumimoji="0" lang="en-US" sz="1900" b="0" i="0" u="none" strike="noStrike" kern="1200" cap="none" spc="0" normalizeH="0" baseline="0" noProof="0">
                <a:ln>
                  <a:noFill/>
                </a:ln>
                <a:effectLst/>
                <a:uLnTx/>
                <a:uFillTx/>
                <a:latin typeface="Century Gothic" panose="020B0502020202020204"/>
                <a:ea typeface="+mj-ea"/>
                <a:cs typeface="+mj-cs"/>
              </a:rPr>
              <a:t>Employment Rate-4th Quarter after Exit*</a:t>
            </a:r>
          </a:p>
          <a:p>
            <a:pPr marL="457200" marR="0" lvl="0" indent="-457200" defTabSz="457200" rtl="0" eaLnBrk="1" fontAlgn="auto" latinLnBrk="0" hangingPunct="1">
              <a:spcBef>
                <a:spcPts val="1000"/>
              </a:spcBef>
              <a:spcAft>
                <a:spcPts val="0"/>
              </a:spcAft>
              <a:buClr>
                <a:srgbClr val="1E5155">
                  <a:lumMod val="40000"/>
                  <a:lumOff val="60000"/>
                </a:srgbClr>
              </a:buClr>
              <a:buSzPct val="80000"/>
              <a:buFont typeface="Wingdings 3" charset="2"/>
              <a:buAutoNum type="arabicPeriod"/>
              <a:tabLst/>
              <a:defRPr/>
            </a:pPr>
            <a:r>
              <a:rPr kumimoji="0" lang="en-US" sz="1900" b="0" i="0" u="none" strike="noStrike" kern="1200" cap="none" spc="0" normalizeH="0" baseline="0" noProof="0">
                <a:ln>
                  <a:noFill/>
                </a:ln>
                <a:effectLst/>
                <a:uLnTx/>
                <a:uFillTx/>
                <a:latin typeface="Century Gothic" panose="020B0502020202020204"/>
                <a:ea typeface="+mj-ea"/>
                <a:cs typeface="+mj-cs"/>
              </a:rPr>
              <a:t>Median Earnings</a:t>
            </a:r>
          </a:p>
          <a:p>
            <a:pPr marL="457200" marR="0" lvl="0" indent="-457200" defTabSz="457200" rtl="0" eaLnBrk="1" fontAlgn="auto" latinLnBrk="0" hangingPunct="1">
              <a:spcBef>
                <a:spcPts val="1000"/>
              </a:spcBef>
              <a:spcAft>
                <a:spcPts val="0"/>
              </a:spcAft>
              <a:buClr>
                <a:srgbClr val="1E5155">
                  <a:lumMod val="40000"/>
                  <a:lumOff val="60000"/>
                </a:srgbClr>
              </a:buClr>
              <a:buSzPct val="80000"/>
              <a:buFont typeface="Wingdings 3" charset="2"/>
              <a:buAutoNum type="arabicPeriod"/>
              <a:tabLst/>
              <a:defRPr/>
            </a:pPr>
            <a:r>
              <a:rPr kumimoji="0" lang="en-US" sz="1900" b="0" i="0" u="none" strike="noStrike" kern="1200" cap="none" spc="0" normalizeH="0" baseline="0" noProof="0">
                <a:ln>
                  <a:noFill/>
                </a:ln>
                <a:effectLst/>
                <a:uLnTx/>
                <a:uFillTx/>
                <a:latin typeface="Century Gothic" panose="020B0502020202020204"/>
                <a:ea typeface="+mj-ea"/>
                <a:cs typeface="+mj-cs"/>
              </a:rPr>
              <a:t>Credential Attainment</a:t>
            </a:r>
          </a:p>
          <a:p>
            <a:pPr marL="457200" marR="0" lvl="0" indent="-457200" defTabSz="457200" rtl="0" eaLnBrk="1" fontAlgn="auto" latinLnBrk="0" hangingPunct="1">
              <a:spcBef>
                <a:spcPts val="1000"/>
              </a:spcBef>
              <a:spcAft>
                <a:spcPts val="0"/>
              </a:spcAft>
              <a:buClr>
                <a:srgbClr val="1E5155">
                  <a:lumMod val="40000"/>
                  <a:lumOff val="60000"/>
                </a:srgbClr>
              </a:buClr>
              <a:buSzPct val="80000"/>
              <a:buFont typeface="Wingdings 3" charset="2"/>
              <a:buAutoNum type="arabicPeriod"/>
              <a:tabLst/>
              <a:defRPr/>
            </a:pPr>
            <a:r>
              <a:rPr kumimoji="0" lang="en-US" sz="1900" b="0" i="0" u="none" strike="noStrike" kern="1200" cap="none" spc="0" normalizeH="0" baseline="0" noProof="0">
                <a:ln>
                  <a:noFill/>
                </a:ln>
                <a:effectLst/>
                <a:uLnTx/>
                <a:uFillTx/>
                <a:latin typeface="Century Gothic" panose="020B0502020202020204"/>
                <a:ea typeface="+mj-ea"/>
                <a:cs typeface="+mj-cs"/>
              </a:rPr>
              <a:t>Measurable Skills Gains</a:t>
            </a:r>
          </a:p>
          <a:p>
            <a:pPr marL="457200" marR="0" lvl="0" indent="-457200" defTabSz="457200" rtl="0" eaLnBrk="1" fontAlgn="auto" latinLnBrk="0" hangingPunct="1">
              <a:spcBef>
                <a:spcPts val="1000"/>
              </a:spcBef>
              <a:spcAft>
                <a:spcPts val="0"/>
              </a:spcAft>
              <a:buClr>
                <a:srgbClr val="1E5155">
                  <a:lumMod val="40000"/>
                  <a:lumOff val="60000"/>
                </a:srgbClr>
              </a:buClr>
              <a:buSzPct val="80000"/>
              <a:buFont typeface="Wingdings 3" charset="2"/>
              <a:buAutoNum type="arabicPeriod"/>
              <a:tabLst/>
              <a:defRPr/>
            </a:pPr>
            <a:r>
              <a:rPr lang="en-US" sz="1900">
                <a:latin typeface="Century Gothic" panose="020B0502020202020204"/>
              </a:rPr>
              <a:t>Effectiveness in Serving Employers(New)</a:t>
            </a:r>
          </a:p>
          <a:p>
            <a:pPr marL="0" marR="0" lvl="0" indent="0" defTabSz="457200" rtl="0" eaLnBrk="1" fontAlgn="auto" latinLnBrk="0" hangingPunct="1">
              <a:spcBef>
                <a:spcPts val="1000"/>
              </a:spcBef>
              <a:spcAft>
                <a:spcPts val="0"/>
              </a:spcAft>
              <a:buClr>
                <a:srgbClr val="1E5155">
                  <a:lumMod val="40000"/>
                  <a:lumOff val="60000"/>
                </a:srgbClr>
              </a:buClr>
              <a:buSzPct val="80000"/>
              <a:buNone/>
              <a:tabLst/>
              <a:defRPr/>
            </a:pPr>
            <a:endParaRPr kumimoji="0" lang="en-US" sz="1900" b="0" i="0" u="none" strike="noStrike" kern="1200" cap="none" spc="0" normalizeH="0" baseline="0" noProof="0">
              <a:ln>
                <a:noFill/>
              </a:ln>
              <a:effectLst/>
              <a:uLnTx/>
              <a:uFillTx/>
              <a:latin typeface="Century Gothic" panose="020B0502020202020204"/>
              <a:ea typeface="+mj-ea"/>
              <a:cs typeface="+mj-cs"/>
            </a:endParaRPr>
          </a:p>
          <a:p>
            <a:pPr marL="0" indent="0">
              <a:buNone/>
            </a:pPr>
            <a:r>
              <a:rPr lang="en-US" sz="1900"/>
              <a:t>*Education and Employment for Youth</a:t>
            </a:r>
          </a:p>
        </p:txBody>
      </p:sp>
      <p:cxnSp>
        <p:nvCxnSpPr>
          <p:cNvPr id="48" name="Straight Connector 4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7949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791F76-944C-D0C3-CB9F-58279245FE48}"/>
              </a:ext>
            </a:extLst>
          </p:cNvPr>
          <p:cNvSpPr>
            <a:spLocks noGrp="1"/>
          </p:cNvSpPr>
          <p:nvPr>
            <p:ph type="title"/>
          </p:nvPr>
        </p:nvSpPr>
        <p:spPr>
          <a:xfrm>
            <a:off x="1285240" y="1050595"/>
            <a:ext cx="8074815" cy="1618489"/>
          </a:xfrm>
        </p:spPr>
        <p:txBody>
          <a:bodyPr anchor="ctr">
            <a:normAutofit/>
          </a:bodyPr>
          <a:lstStyle/>
          <a:p>
            <a:r>
              <a:rPr lang="en-US" sz="5000"/>
              <a:t>Adult and DW Performance Indicators</a:t>
            </a:r>
          </a:p>
        </p:txBody>
      </p:sp>
      <p:sp>
        <p:nvSpPr>
          <p:cNvPr id="3" name="Content Placeholder 2">
            <a:extLst>
              <a:ext uri="{FF2B5EF4-FFF2-40B4-BE49-F238E27FC236}">
                <a16:creationId xmlns:a16="http://schemas.microsoft.com/office/drawing/2014/main" id="{1713BB9F-37E7-4A6F-8304-4612A877773B}"/>
              </a:ext>
            </a:extLst>
          </p:cNvPr>
          <p:cNvSpPr>
            <a:spLocks noGrp="1"/>
          </p:cNvSpPr>
          <p:nvPr>
            <p:ph idx="1"/>
          </p:nvPr>
        </p:nvSpPr>
        <p:spPr>
          <a:xfrm>
            <a:off x="1285240" y="2969469"/>
            <a:ext cx="8074815" cy="2800395"/>
          </a:xfrm>
        </p:spPr>
        <p:txBody>
          <a:bodyPr anchor="t">
            <a:normAutofit/>
          </a:bodyPr>
          <a:lstStyle/>
          <a:p>
            <a:endParaRPr lang="en-US" sz="2400"/>
          </a:p>
          <a:p>
            <a:pPr marL="457200" indent="-457200">
              <a:buAutoNum type="arabicPeriod"/>
            </a:pPr>
            <a:r>
              <a:rPr lang="en-US" sz="2400"/>
              <a:t>Employment Rate-2</a:t>
            </a:r>
            <a:r>
              <a:rPr lang="en-US" sz="2400" baseline="30000"/>
              <a:t>nd</a:t>
            </a:r>
            <a:r>
              <a:rPr lang="en-US" sz="2400"/>
              <a:t> Quarter after Exit</a:t>
            </a:r>
          </a:p>
          <a:p>
            <a:pPr marL="457200" indent="-457200">
              <a:buAutoNum type="arabicPeriod"/>
            </a:pPr>
            <a:r>
              <a:rPr lang="en-US" sz="2400"/>
              <a:t>Employment Rate-4th Quarter after Exit</a:t>
            </a:r>
          </a:p>
          <a:p>
            <a:pPr marL="457200" indent="-457200">
              <a:buAutoNum type="arabicPeriod"/>
            </a:pPr>
            <a:r>
              <a:rPr lang="en-US" sz="2400"/>
              <a:t>Median Earnings</a:t>
            </a:r>
          </a:p>
          <a:p>
            <a:pPr marL="457200" indent="-457200">
              <a:buAutoNum type="arabicPeriod"/>
            </a:pPr>
            <a:r>
              <a:rPr lang="en-US" sz="2400"/>
              <a:t>Credential Attainment</a:t>
            </a:r>
          </a:p>
          <a:p>
            <a:pPr marL="457200" indent="-457200">
              <a:buAutoNum type="arabicPeriod"/>
            </a:pPr>
            <a:r>
              <a:rPr lang="en-US" sz="2400"/>
              <a:t>Measurable Skills Gains</a:t>
            </a:r>
          </a:p>
          <a:p>
            <a:endParaRPr lang="en-US" sz="2400"/>
          </a:p>
        </p:txBody>
      </p:sp>
    </p:spTree>
    <p:extLst>
      <p:ext uri="{BB962C8B-B14F-4D97-AF65-F5344CB8AC3E}">
        <p14:creationId xmlns:p14="http://schemas.microsoft.com/office/powerpoint/2010/main" val="1369932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47529E-2961-68A4-4AC3-55FAFBDB939F}"/>
              </a:ext>
            </a:extLst>
          </p:cNvPr>
          <p:cNvSpPr>
            <a:spLocks noGrp="1"/>
          </p:cNvSpPr>
          <p:nvPr>
            <p:ph type="title"/>
          </p:nvPr>
        </p:nvSpPr>
        <p:spPr>
          <a:xfrm>
            <a:off x="1285240" y="1050595"/>
            <a:ext cx="8074815" cy="1618489"/>
          </a:xfrm>
        </p:spPr>
        <p:txBody>
          <a:bodyPr anchor="ctr">
            <a:normAutofit/>
          </a:bodyPr>
          <a:lstStyle/>
          <a:p>
            <a:r>
              <a:rPr lang="en-US" sz="7200"/>
              <a:t>Youth Indicators</a:t>
            </a:r>
          </a:p>
        </p:txBody>
      </p:sp>
      <p:sp>
        <p:nvSpPr>
          <p:cNvPr id="3" name="Content Placeholder 2">
            <a:extLst>
              <a:ext uri="{FF2B5EF4-FFF2-40B4-BE49-F238E27FC236}">
                <a16:creationId xmlns:a16="http://schemas.microsoft.com/office/drawing/2014/main" id="{8B5F3297-2423-F621-7F9B-587FA1E19B4A}"/>
              </a:ext>
            </a:extLst>
          </p:cNvPr>
          <p:cNvSpPr>
            <a:spLocks noGrp="1"/>
          </p:cNvSpPr>
          <p:nvPr>
            <p:ph idx="1"/>
          </p:nvPr>
        </p:nvSpPr>
        <p:spPr>
          <a:xfrm>
            <a:off x="1285240" y="2969469"/>
            <a:ext cx="8074815" cy="2800395"/>
          </a:xfrm>
        </p:spPr>
        <p:txBody>
          <a:bodyPr anchor="t">
            <a:normAutofit/>
          </a:bodyPr>
          <a:lstStyle/>
          <a:p>
            <a:pPr marL="457200" indent="-457200">
              <a:buAutoNum type="arabicPeriod"/>
            </a:pPr>
            <a:r>
              <a:rPr lang="en-US" sz="2200"/>
              <a:t>Youth Education and Employment Rate-2</a:t>
            </a:r>
            <a:r>
              <a:rPr lang="en-US" sz="2200" baseline="30000"/>
              <a:t>nd</a:t>
            </a:r>
            <a:r>
              <a:rPr lang="en-US" sz="2200"/>
              <a:t> Quarter after Exit</a:t>
            </a:r>
          </a:p>
          <a:p>
            <a:pPr marL="457200" indent="-457200">
              <a:buAutoNum type="arabicPeriod"/>
            </a:pPr>
            <a:r>
              <a:rPr lang="en-US" sz="2200"/>
              <a:t>Youth Education and Employment Rate-4th Quarter after Exit</a:t>
            </a:r>
          </a:p>
          <a:p>
            <a:pPr marL="457200" indent="-457200">
              <a:buAutoNum type="arabicPeriod"/>
            </a:pPr>
            <a:r>
              <a:rPr lang="en-US" sz="2200"/>
              <a:t>Median Earnings</a:t>
            </a:r>
          </a:p>
          <a:p>
            <a:pPr marL="457200" indent="-457200">
              <a:buAutoNum type="arabicPeriod"/>
            </a:pPr>
            <a:r>
              <a:rPr lang="en-US" sz="2200"/>
              <a:t>Credential Attainment</a:t>
            </a:r>
          </a:p>
          <a:p>
            <a:pPr marL="457200" indent="-457200">
              <a:buAutoNum type="arabicPeriod"/>
            </a:pPr>
            <a:r>
              <a:rPr lang="en-US" sz="2200"/>
              <a:t>Measurable Skill Gains</a:t>
            </a:r>
          </a:p>
          <a:p>
            <a:endParaRPr lang="en-US" sz="2200"/>
          </a:p>
        </p:txBody>
      </p:sp>
    </p:spTree>
    <p:extLst>
      <p:ext uri="{BB962C8B-B14F-4D97-AF65-F5344CB8AC3E}">
        <p14:creationId xmlns:p14="http://schemas.microsoft.com/office/powerpoint/2010/main" val="3116733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9ACEFCB-3ECB-989A-A777-D72A848C28FC}"/>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ight Triangle 22">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EA1CF7-FF96-AD2B-998D-63AAFE9B7770}"/>
              </a:ext>
            </a:extLst>
          </p:cNvPr>
          <p:cNvSpPr>
            <a:spLocks noGrp="1"/>
          </p:cNvSpPr>
          <p:nvPr>
            <p:ph type="title"/>
          </p:nvPr>
        </p:nvSpPr>
        <p:spPr>
          <a:xfrm>
            <a:off x="1075767" y="1188637"/>
            <a:ext cx="2988234" cy="4480726"/>
          </a:xfrm>
        </p:spPr>
        <p:txBody>
          <a:bodyPr>
            <a:normAutofit/>
          </a:bodyPr>
          <a:lstStyle/>
          <a:p>
            <a:pPr algn="r"/>
            <a:r>
              <a:rPr lang="en-US" sz="4100"/>
              <a:t>Employment Rate (Adult/DW)</a:t>
            </a:r>
          </a:p>
        </p:txBody>
      </p:sp>
      <p:cxnSp>
        <p:nvCxnSpPr>
          <p:cNvPr id="27" name="Straight Connector 26">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BEBBD15-02FA-ECB4-0158-181E25622A2D}"/>
              </a:ext>
            </a:extLst>
          </p:cNvPr>
          <p:cNvSpPr>
            <a:spLocks noGrp="1"/>
          </p:cNvSpPr>
          <p:nvPr>
            <p:ph idx="1"/>
          </p:nvPr>
        </p:nvSpPr>
        <p:spPr>
          <a:xfrm>
            <a:off x="5255260" y="1183204"/>
            <a:ext cx="5634181" cy="4872592"/>
          </a:xfrm>
        </p:spPr>
        <p:txBody>
          <a:bodyPr anchor="ctr">
            <a:normAutofit/>
          </a:bodyPr>
          <a:lstStyle/>
          <a:p>
            <a:r>
              <a:rPr lang="en-US" sz="2400" b="1"/>
              <a:t>Employment Rate</a:t>
            </a:r>
            <a:r>
              <a:rPr lang="en-US" sz="2400"/>
              <a:t> – 2nd Quarter After Exit is the percentage of program participants who are in unsubsidized employment during the second quarter after exit from the program. </a:t>
            </a:r>
          </a:p>
          <a:p>
            <a:endParaRPr lang="en-US" sz="1700"/>
          </a:p>
          <a:p>
            <a:endParaRPr lang="en-US" sz="1700"/>
          </a:p>
          <a:p>
            <a:r>
              <a:rPr lang="en-US" sz="2400" b="1"/>
              <a:t>Employment Rate</a:t>
            </a:r>
            <a:r>
              <a:rPr lang="en-US" sz="2400"/>
              <a:t> – Fourth Quarter After Exit is the percentage of program participants who are in unsubsidized employment during the fourth quarter after exit from the program. </a:t>
            </a:r>
          </a:p>
        </p:txBody>
      </p:sp>
    </p:spTree>
    <p:extLst>
      <p:ext uri="{BB962C8B-B14F-4D97-AF65-F5344CB8AC3E}">
        <p14:creationId xmlns:p14="http://schemas.microsoft.com/office/powerpoint/2010/main" val="120125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Triangle 23">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BB7EA6-3695-D266-0951-210D8C408E47}"/>
              </a:ext>
            </a:extLst>
          </p:cNvPr>
          <p:cNvSpPr>
            <a:spLocks noGrp="1"/>
          </p:cNvSpPr>
          <p:nvPr>
            <p:ph type="title"/>
          </p:nvPr>
        </p:nvSpPr>
        <p:spPr>
          <a:xfrm>
            <a:off x="1285240" y="1050595"/>
            <a:ext cx="8074815" cy="1618489"/>
          </a:xfrm>
        </p:spPr>
        <p:txBody>
          <a:bodyPr anchor="ctr">
            <a:normAutofit/>
          </a:bodyPr>
          <a:lstStyle/>
          <a:p>
            <a:r>
              <a:rPr lang="en-US" sz="5000"/>
              <a:t>Education and Employment Rate</a:t>
            </a:r>
          </a:p>
        </p:txBody>
      </p:sp>
      <p:sp>
        <p:nvSpPr>
          <p:cNvPr id="3" name="Content Placeholder 2">
            <a:extLst>
              <a:ext uri="{FF2B5EF4-FFF2-40B4-BE49-F238E27FC236}">
                <a16:creationId xmlns:a16="http://schemas.microsoft.com/office/drawing/2014/main" id="{DD470CD3-403D-C074-BC00-5B215337F4C5}"/>
              </a:ext>
            </a:extLst>
          </p:cNvPr>
          <p:cNvSpPr>
            <a:spLocks noGrp="1"/>
          </p:cNvSpPr>
          <p:nvPr>
            <p:ph idx="1"/>
          </p:nvPr>
        </p:nvSpPr>
        <p:spPr>
          <a:xfrm>
            <a:off x="1285240" y="2673136"/>
            <a:ext cx="9627037" cy="3562394"/>
          </a:xfrm>
        </p:spPr>
        <p:txBody>
          <a:bodyPr anchor="t">
            <a:normAutofit/>
          </a:bodyPr>
          <a:lstStyle/>
          <a:p>
            <a:r>
              <a:rPr lang="en-US" sz="2400" b="1"/>
              <a:t>Education and Employment Rate</a:t>
            </a:r>
            <a:r>
              <a:rPr lang="en-US" sz="2400"/>
              <a:t>-Second Quarter After Exit-This measure is the percentage of title I Youth program participants who are in education or training activities, or in unsubsidized employment, during the second quarter after exit from the program.</a:t>
            </a:r>
          </a:p>
          <a:p>
            <a:endParaRPr lang="en-US" sz="1900"/>
          </a:p>
          <a:p>
            <a:r>
              <a:rPr lang="en-US" sz="2400" b="1"/>
              <a:t>Education and Employment Rate</a:t>
            </a:r>
            <a:r>
              <a:rPr lang="en-US" sz="2400"/>
              <a:t>-Fourth Quarter After Exit-This measure is the percentage of title I Youth program participants who are in education or training activities, or in unsubsidized employment, during the second quarter after exit from the program.</a:t>
            </a:r>
          </a:p>
          <a:p>
            <a:pPr marL="0" indent="0">
              <a:buNone/>
            </a:pPr>
            <a:endParaRPr lang="en-US" sz="2400"/>
          </a:p>
        </p:txBody>
      </p:sp>
    </p:spTree>
    <p:extLst>
      <p:ext uri="{BB962C8B-B14F-4D97-AF65-F5344CB8AC3E}">
        <p14:creationId xmlns:p14="http://schemas.microsoft.com/office/powerpoint/2010/main" val="1239224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4">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643F0A-9610-3C99-1CDE-B8AC7C05AC74}"/>
              </a:ext>
            </a:extLst>
          </p:cNvPr>
          <p:cNvSpPr>
            <a:spLocks noGrp="1"/>
          </p:cNvSpPr>
          <p:nvPr>
            <p:ph type="title"/>
          </p:nvPr>
        </p:nvSpPr>
        <p:spPr>
          <a:xfrm>
            <a:off x="1285240" y="1050595"/>
            <a:ext cx="8074815" cy="1618489"/>
          </a:xfrm>
        </p:spPr>
        <p:txBody>
          <a:bodyPr anchor="ctr">
            <a:normAutofit/>
          </a:bodyPr>
          <a:lstStyle/>
          <a:p>
            <a:r>
              <a:rPr lang="en-US" sz="7200"/>
              <a:t>Median Earnings </a:t>
            </a:r>
          </a:p>
        </p:txBody>
      </p:sp>
      <p:sp>
        <p:nvSpPr>
          <p:cNvPr id="3" name="Content Placeholder 2">
            <a:extLst>
              <a:ext uri="{FF2B5EF4-FFF2-40B4-BE49-F238E27FC236}">
                <a16:creationId xmlns:a16="http://schemas.microsoft.com/office/drawing/2014/main" id="{275B0979-87ED-9CDD-1D91-6458BF8AD818}"/>
              </a:ext>
            </a:extLst>
          </p:cNvPr>
          <p:cNvSpPr>
            <a:spLocks noGrp="1"/>
          </p:cNvSpPr>
          <p:nvPr>
            <p:ph idx="1"/>
          </p:nvPr>
        </p:nvSpPr>
        <p:spPr>
          <a:xfrm>
            <a:off x="1285240" y="2969469"/>
            <a:ext cx="8935592" cy="2800395"/>
          </a:xfrm>
        </p:spPr>
        <p:txBody>
          <a:bodyPr anchor="t">
            <a:normAutofit/>
          </a:bodyPr>
          <a:lstStyle/>
          <a:p>
            <a:pPr marL="0" indent="0">
              <a:buNone/>
            </a:pPr>
            <a:r>
              <a:rPr lang="en-US" b="1"/>
              <a:t>Median Earnings</a:t>
            </a:r>
            <a:r>
              <a:rPr lang="en-US"/>
              <a:t> – 2nd Quarter After Exit is the median earnings of program participants who are in unsubsidized employment during the second quarter after exit from the program, as established through direct UI wage record match  or supplemental wage information.</a:t>
            </a:r>
          </a:p>
        </p:txBody>
      </p:sp>
    </p:spTree>
    <p:extLst>
      <p:ext uri="{BB962C8B-B14F-4D97-AF65-F5344CB8AC3E}">
        <p14:creationId xmlns:p14="http://schemas.microsoft.com/office/powerpoint/2010/main" val="8257147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ight Triangle 27">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8DC39F-6CAD-54E8-E653-91DD7D8016FF}"/>
              </a:ext>
            </a:extLst>
          </p:cNvPr>
          <p:cNvSpPr>
            <a:spLocks noGrp="1"/>
          </p:cNvSpPr>
          <p:nvPr>
            <p:ph type="title"/>
          </p:nvPr>
        </p:nvSpPr>
        <p:spPr>
          <a:xfrm>
            <a:off x="1285240" y="1050595"/>
            <a:ext cx="8074815" cy="1618489"/>
          </a:xfrm>
        </p:spPr>
        <p:txBody>
          <a:bodyPr anchor="ctr">
            <a:normAutofit/>
          </a:bodyPr>
          <a:lstStyle/>
          <a:p>
            <a:r>
              <a:rPr lang="en-US" sz="6700"/>
              <a:t>Credential Attainment</a:t>
            </a:r>
          </a:p>
        </p:txBody>
      </p:sp>
      <p:sp>
        <p:nvSpPr>
          <p:cNvPr id="3" name="Content Placeholder 2">
            <a:extLst>
              <a:ext uri="{FF2B5EF4-FFF2-40B4-BE49-F238E27FC236}">
                <a16:creationId xmlns:a16="http://schemas.microsoft.com/office/drawing/2014/main" id="{975D787C-D525-BAD0-DB9D-5016E34FE352}"/>
              </a:ext>
            </a:extLst>
          </p:cNvPr>
          <p:cNvSpPr>
            <a:spLocks noGrp="1"/>
          </p:cNvSpPr>
          <p:nvPr>
            <p:ph idx="1"/>
          </p:nvPr>
        </p:nvSpPr>
        <p:spPr>
          <a:xfrm>
            <a:off x="1285240" y="2461470"/>
            <a:ext cx="9627037" cy="3505949"/>
          </a:xfrm>
        </p:spPr>
        <p:txBody>
          <a:bodyPr anchor="t">
            <a:normAutofit/>
          </a:bodyPr>
          <a:lstStyle/>
          <a:p>
            <a:r>
              <a:rPr lang="en-US" sz="2000"/>
              <a:t>All participants in either a postsecondary education or training program (other than OJT* and customized training) OR in a secondary education program at or above the 9th grade level without a secondary school diploma or its equivalent</a:t>
            </a:r>
          </a:p>
          <a:p>
            <a:r>
              <a:rPr lang="en-US" sz="2000">
                <a:latin typeface="Trebuchet MS"/>
              </a:rPr>
              <a:t>*Participants in Registered Apprenticeship are NOT excluded.</a:t>
            </a:r>
          </a:p>
          <a:p>
            <a:pPr lvl="1"/>
            <a:r>
              <a:rPr lang="en-US" sz="2000"/>
              <a:t>Credential can be obtained during the program or within 1 year (365 days) following exit</a:t>
            </a:r>
          </a:p>
          <a:p>
            <a:pPr lvl="1"/>
            <a:r>
              <a:rPr lang="en-US" sz="2000" b="1"/>
              <a:t>If participant obtains secondary school diploma or equivalent, they must also be employed or in an education/training program leading to a postsecondary credential within 1 year after exit</a:t>
            </a:r>
          </a:p>
          <a:p>
            <a:endParaRPr lang="en-US" sz="1700"/>
          </a:p>
        </p:txBody>
      </p:sp>
    </p:spTree>
    <p:extLst>
      <p:ext uri="{BB962C8B-B14F-4D97-AF65-F5344CB8AC3E}">
        <p14:creationId xmlns:p14="http://schemas.microsoft.com/office/powerpoint/2010/main" val="1230540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237145-02E9-A94C-46C2-435B5FF779F4}"/>
              </a:ext>
            </a:extLst>
          </p:cNvPr>
          <p:cNvSpPr>
            <a:spLocks noGrp="1"/>
          </p:cNvSpPr>
          <p:nvPr>
            <p:ph type="title"/>
          </p:nvPr>
        </p:nvSpPr>
        <p:spPr>
          <a:xfrm>
            <a:off x="1285240" y="1050595"/>
            <a:ext cx="8074815" cy="1618489"/>
          </a:xfrm>
        </p:spPr>
        <p:txBody>
          <a:bodyPr anchor="ctr">
            <a:normAutofit/>
          </a:bodyPr>
          <a:lstStyle/>
          <a:p>
            <a:r>
              <a:rPr lang="en-US" sz="6700"/>
              <a:t>Measurable Skills Gain</a:t>
            </a:r>
          </a:p>
        </p:txBody>
      </p:sp>
      <p:sp>
        <p:nvSpPr>
          <p:cNvPr id="3" name="Content Placeholder 2">
            <a:extLst>
              <a:ext uri="{FF2B5EF4-FFF2-40B4-BE49-F238E27FC236}">
                <a16:creationId xmlns:a16="http://schemas.microsoft.com/office/drawing/2014/main" id="{E4D04F50-E022-C727-776F-1DF70A113B16}"/>
              </a:ext>
            </a:extLst>
          </p:cNvPr>
          <p:cNvSpPr>
            <a:spLocks noGrp="1"/>
          </p:cNvSpPr>
          <p:nvPr>
            <p:ph idx="1"/>
          </p:nvPr>
        </p:nvSpPr>
        <p:spPr>
          <a:xfrm>
            <a:off x="1285240" y="2334469"/>
            <a:ext cx="8074815" cy="3435395"/>
          </a:xfrm>
        </p:spPr>
        <p:txBody>
          <a:bodyPr vert="horz" lIns="91440" tIns="45720" rIns="91440" bIns="45720" rtlCol="0" anchor="t">
            <a:noAutofit/>
          </a:bodyPr>
          <a:lstStyle/>
          <a:p>
            <a:pPr marL="0" indent="0">
              <a:buNone/>
            </a:pPr>
            <a:r>
              <a:rPr lang="en-US" sz="1800"/>
              <a:t>The percentage of program participants who, during a program year, are in an education or training program that leads to a recognized postsecondary credential or employment and who are achieving measurable skill gains, defined as documented academic, technical, occupational, or other forms of progress, towards such a credential or employment. </a:t>
            </a:r>
          </a:p>
          <a:p>
            <a:endParaRPr lang="en-US" sz="1800"/>
          </a:p>
          <a:p>
            <a:r>
              <a:rPr lang="en-US" sz="1800"/>
              <a:t>Is a real-time indicator</a:t>
            </a:r>
          </a:p>
          <a:p>
            <a:r>
              <a:rPr lang="en-US" sz="1800"/>
              <a:t>While a participant may achieve more than one in a reporting period, only one is reported</a:t>
            </a:r>
          </a:p>
          <a:p>
            <a:r>
              <a:rPr lang="en-US" sz="1800"/>
              <a:t>Requires regular communication with WIOA providers</a:t>
            </a:r>
          </a:p>
          <a:p>
            <a:r>
              <a:rPr lang="en-US" sz="1800"/>
              <a:t>Timely data entry is critical!</a:t>
            </a:r>
          </a:p>
          <a:p>
            <a:endParaRPr lang="en-US" sz="1300"/>
          </a:p>
        </p:txBody>
      </p:sp>
    </p:spTree>
    <p:extLst>
      <p:ext uri="{BB962C8B-B14F-4D97-AF65-F5344CB8AC3E}">
        <p14:creationId xmlns:p14="http://schemas.microsoft.com/office/powerpoint/2010/main" val="2410425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2" name="Rectangle 4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Shape 4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Rectangle 5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344D0E-2761-4F99-1BDF-4510C0DCB47F}"/>
              </a:ext>
            </a:extLst>
          </p:cNvPr>
          <p:cNvSpPr>
            <a:spLocks noGrp="1"/>
          </p:cNvSpPr>
          <p:nvPr>
            <p:ph type="title"/>
          </p:nvPr>
        </p:nvSpPr>
        <p:spPr>
          <a:xfrm>
            <a:off x="466722" y="586855"/>
            <a:ext cx="3201366" cy="3387497"/>
          </a:xfrm>
        </p:spPr>
        <p:txBody>
          <a:bodyPr anchor="b">
            <a:normAutofit/>
          </a:bodyPr>
          <a:lstStyle/>
          <a:p>
            <a:pPr algn="r"/>
            <a:r>
              <a:rPr lang="en-US" sz="4000" b="1">
                <a:solidFill>
                  <a:srgbClr val="FFFFFF"/>
                </a:solidFill>
              </a:rPr>
              <a:t>USDOL</a:t>
            </a:r>
            <a:br>
              <a:rPr lang="en-US" sz="4000" b="1">
                <a:solidFill>
                  <a:srgbClr val="FFFFFF"/>
                </a:solidFill>
              </a:rPr>
            </a:br>
            <a:r>
              <a:rPr lang="en-US" sz="4000" b="1">
                <a:solidFill>
                  <a:srgbClr val="FFFFFF"/>
                </a:solidFill>
              </a:rPr>
              <a:t> Levels of Performance for States</a:t>
            </a:r>
            <a:br>
              <a:rPr lang="en-US" sz="4000" b="1">
                <a:solidFill>
                  <a:srgbClr val="FFFFFF"/>
                </a:solidFill>
              </a:rPr>
            </a:br>
            <a:endParaRPr lang="en-US" sz="4000" b="1">
              <a:solidFill>
                <a:srgbClr val="FFFFFF"/>
              </a:solidFill>
            </a:endParaRPr>
          </a:p>
        </p:txBody>
      </p:sp>
      <p:sp>
        <p:nvSpPr>
          <p:cNvPr id="3" name="Content Placeholder 2">
            <a:extLst>
              <a:ext uri="{FF2B5EF4-FFF2-40B4-BE49-F238E27FC236}">
                <a16:creationId xmlns:a16="http://schemas.microsoft.com/office/drawing/2014/main" id="{29ED698E-215C-4147-43F2-C0E03E9058FE}"/>
              </a:ext>
            </a:extLst>
          </p:cNvPr>
          <p:cNvSpPr>
            <a:spLocks noGrp="1"/>
          </p:cNvSpPr>
          <p:nvPr>
            <p:ph idx="1"/>
          </p:nvPr>
        </p:nvSpPr>
        <p:spPr>
          <a:xfrm>
            <a:off x="4445825" y="516960"/>
            <a:ext cx="7471954" cy="6098219"/>
          </a:xfrm>
        </p:spPr>
        <p:txBody>
          <a:bodyPr anchor="ctr">
            <a:normAutofit/>
          </a:bodyPr>
          <a:lstStyle/>
          <a:p>
            <a:r>
              <a:rPr lang="en-US" sz="2000" b="1"/>
              <a:t>Expected:  </a:t>
            </a:r>
            <a:r>
              <a:rPr lang="en-US" sz="2000"/>
              <a:t>The levels of performance proposed by the State prior to negotiations for each primary indicator of performance for each core program.</a:t>
            </a:r>
          </a:p>
          <a:p>
            <a:pPr marL="0" indent="0">
              <a:buNone/>
            </a:pPr>
            <a:endParaRPr lang="en-US" sz="1700"/>
          </a:p>
          <a:p>
            <a:r>
              <a:rPr lang="en-US" sz="2000" b="1"/>
              <a:t>Negotiated:  </a:t>
            </a:r>
            <a:r>
              <a:rPr lang="en-US" sz="2000"/>
              <a:t>The levels of performance mutually agreed to by the State and the Departments for each respective program. </a:t>
            </a:r>
          </a:p>
          <a:p>
            <a:endParaRPr lang="en-US" sz="1700"/>
          </a:p>
          <a:p>
            <a:r>
              <a:rPr lang="en-US" sz="2000" b="1"/>
              <a:t>Adjusted:  </a:t>
            </a:r>
            <a:r>
              <a:rPr lang="en-US" sz="2000"/>
              <a:t>The levels of performance determined by </a:t>
            </a:r>
            <a:r>
              <a:rPr lang="en-US" sz="2000" u="sng"/>
              <a:t>adjusting the negotiated levels of performance at the end of the program year</a:t>
            </a:r>
            <a:r>
              <a:rPr lang="en-US" sz="2000"/>
              <a:t> to reflect actual characteristics of participants served and the actual economic conditions experienced using the objective regression statistical adjustment model (SAM).</a:t>
            </a:r>
          </a:p>
          <a:p>
            <a:pPr marL="0" lvl="0" indent="0">
              <a:buNone/>
            </a:pPr>
            <a:endParaRPr lang="en-US" sz="1700"/>
          </a:p>
          <a:p>
            <a:r>
              <a:rPr lang="en-US" sz="2000" b="1"/>
              <a:t>Actual:  </a:t>
            </a:r>
            <a:r>
              <a:rPr lang="en-US" sz="2000"/>
              <a:t>The outcome reported by a State for each primary indicator of performance for each core program. The Departments will </a:t>
            </a:r>
            <a:r>
              <a:rPr lang="en-US" sz="2000" u="sng"/>
              <a:t>compare actual </a:t>
            </a:r>
            <a:r>
              <a:rPr lang="en-US" sz="2000"/>
              <a:t>levels of performance</a:t>
            </a:r>
            <a:r>
              <a:rPr lang="en-US" sz="2000" u="sng"/>
              <a:t> to the adjusted levels</a:t>
            </a:r>
            <a:r>
              <a:rPr lang="en-US" sz="2000"/>
              <a:t> of performance</a:t>
            </a:r>
            <a:r>
              <a:rPr lang="en-US" sz="2000" u="sng"/>
              <a:t> </a:t>
            </a:r>
            <a:r>
              <a:rPr lang="en-US" sz="2000"/>
              <a:t>at the close of the program year to determine the State’s performance success or failure.</a:t>
            </a:r>
          </a:p>
          <a:p>
            <a:endParaRPr lang="en-US" sz="1700"/>
          </a:p>
        </p:txBody>
      </p:sp>
    </p:spTree>
    <p:extLst>
      <p:ext uri="{BB962C8B-B14F-4D97-AF65-F5344CB8AC3E}">
        <p14:creationId xmlns:p14="http://schemas.microsoft.com/office/powerpoint/2010/main" val="3077741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F7A786-04E8-8EB7-A416-9D2CDE6BF470}"/>
              </a:ext>
            </a:extLst>
          </p:cNvPr>
          <p:cNvSpPr>
            <a:spLocks noGrp="1"/>
          </p:cNvSpPr>
          <p:nvPr>
            <p:ph type="title"/>
          </p:nvPr>
        </p:nvSpPr>
        <p:spPr>
          <a:xfrm>
            <a:off x="1052260" y="348865"/>
            <a:ext cx="10049415" cy="1576446"/>
          </a:xfrm>
        </p:spPr>
        <p:txBody>
          <a:bodyPr anchor="ctr">
            <a:normAutofit/>
          </a:bodyPr>
          <a:lstStyle/>
          <a:p>
            <a:r>
              <a:rPr lang="en-US" sz="4000">
                <a:solidFill>
                  <a:srgbClr val="FFFFFF"/>
                </a:solidFill>
              </a:rPr>
              <a:t>Levels of Performance:  Adjustment Factors</a:t>
            </a:r>
          </a:p>
        </p:txBody>
      </p:sp>
      <p:graphicFrame>
        <p:nvGraphicFramePr>
          <p:cNvPr id="31" name="Content Placeholder 2">
            <a:extLst>
              <a:ext uri="{FF2B5EF4-FFF2-40B4-BE49-F238E27FC236}">
                <a16:creationId xmlns:a16="http://schemas.microsoft.com/office/drawing/2014/main" id="{0D6A47E0-73E1-850B-2588-36CDCF0B4FA9}"/>
              </a:ext>
            </a:extLst>
          </p:cNvPr>
          <p:cNvGraphicFramePr>
            <a:graphicFrameLocks noGrp="1"/>
          </p:cNvGraphicFramePr>
          <p:nvPr>
            <p:ph idx="1"/>
            <p:extLst>
              <p:ext uri="{D42A27DB-BD31-4B8C-83A1-F6EECF244321}">
                <p14:modId xmlns:p14="http://schemas.microsoft.com/office/powerpoint/2010/main" val="2178618992"/>
              </p:ext>
            </p:extLst>
          </p:nvPr>
        </p:nvGraphicFramePr>
        <p:xfrm>
          <a:off x="633013" y="2317805"/>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7786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AECF97D-7DAE-39DB-437A-B00DA13500C1}"/>
            </a:ext>
          </a:extLst>
        </p:cNvPr>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BA83CF95-85E7-C648-6FD9-72E8FB5958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2" name="Rectangle 41">
            <a:extLst>
              <a:ext uri="{FF2B5EF4-FFF2-40B4-BE49-F238E27FC236}">
                <a16:creationId xmlns:a16="http://schemas.microsoft.com/office/drawing/2014/main" id="{03C9B2BD-02E5-B045-B8D2-D8A8C2D42C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A7692BBC-6D04-239C-C4A1-C37BF9B270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39BC0A33-277C-0B02-05DB-85A3331AE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95D1FAEC-D385-AB17-548D-8759DA51CC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Shape 49">
            <a:extLst>
              <a:ext uri="{FF2B5EF4-FFF2-40B4-BE49-F238E27FC236}">
                <a16:creationId xmlns:a16="http://schemas.microsoft.com/office/drawing/2014/main" id="{F594B832-AA00-2AEF-92C1-C2A62F30AA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Rectangle 51">
            <a:extLst>
              <a:ext uri="{FF2B5EF4-FFF2-40B4-BE49-F238E27FC236}">
                <a16:creationId xmlns:a16="http://schemas.microsoft.com/office/drawing/2014/main" id="{2B1E6B8C-36C2-FC21-BA15-40418831B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6C112D-5F9E-251A-67CA-E0E1096F0152}"/>
              </a:ext>
            </a:extLst>
          </p:cNvPr>
          <p:cNvSpPr>
            <a:spLocks noGrp="1"/>
          </p:cNvSpPr>
          <p:nvPr>
            <p:ph type="title"/>
          </p:nvPr>
        </p:nvSpPr>
        <p:spPr>
          <a:xfrm>
            <a:off x="466722" y="531638"/>
            <a:ext cx="3201366" cy="4922540"/>
          </a:xfrm>
        </p:spPr>
        <p:txBody>
          <a:bodyPr anchor="b">
            <a:normAutofit/>
          </a:bodyPr>
          <a:lstStyle/>
          <a:p>
            <a:pPr algn="r"/>
            <a:r>
              <a:rPr lang="en-US" sz="4000">
                <a:solidFill>
                  <a:srgbClr val="FFFF00"/>
                </a:solidFill>
                <a:latin typeface="Aptos"/>
                <a:hlinkClick r:id="rId3">
                  <a:extLst>
                    <a:ext uri="{A12FA001-AC4F-418D-AE19-62706E023703}">
                      <ahyp:hlinkClr xmlns:ahyp="http://schemas.microsoft.com/office/drawing/2018/hyperlinkcolor" val="tx"/>
                    </a:ext>
                  </a:extLst>
                </a:hlinkClick>
              </a:rPr>
              <a:t>USDOL – TEN #03-26</a:t>
            </a:r>
            <a:br>
              <a:rPr lang="en-US" sz="4200">
                <a:solidFill>
                  <a:schemeClr val="bg1"/>
                </a:solidFill>
                <a:latin typeface="Aptos"/>
              </a:rPr>
            </a:br>
            <a:r>
              <a:rPr lang="en-US" sz="4000" b="1">
                <a:solidFill>
                  <a:srgbClr val="FFFFFF"/>
                </a:solidFill>
              </a:rPr>
              <a:t> </a:t>
            </a:r>
            <a:br>
              <a:rPr lang="en-US" sz="4000" b="1">
                <a:solidFill>
                  <a:srgbClr val="FFFFFF"/>
                </a:solidFill>
              </a:rPr>
            </a:br>
            <a:r>
              <a:rPr lang="en-US" sz="3200">
                <a:solidFill>
                  <a:srgbClr val="FFFFFF"/>
                </a:solidFill>
              </a:rPr>
              <a:t>WIOA State Performance Accountability</a:t>
            </a:r>
            <a:br>
              <a:rPr lang="en-US" sz="3200"/>
            </a:br>
            <a:r>
              <a:rPr lang="en-US" sz="3200">
                <a:solidFill>
                  <a:srgbClr val="FFFFFF"/>
                </a:solidFill>
              </a:rPr>
              <a:t>Assessment</a:t>
            </a:r>
            <a:br>
              <a:rPr lang="en-US" sz="3200"/>
            </a:br>
            <a:r>
              <a:rPr lang="en-US" sz="3200">
                <a:solidFill>
                  <a:srgbClr val="FFFFFF"/>
                </a:solidFill>
              </a:rPr>
              <a:t>PY 2025</a:t>
            </a:r>
            <a:endParaRPr lang="en-US" sz="3200"/>
          </a:p>
        </p:txBody>
      </p:sp>
      <p:pic>
        <p:nvPicPr>
          <p:cNvPr id="3" name="Picture 2" descr="Table&#10;&#10;AI-generated content may be incorrect.">
            <a:extLst>
              <a:ext uri="{FF2B5EF4-FFF2-40B4-BE49-F238E27FC236}">
                <a16:creationId xmlns:a16="http://schemas.microsoft.com/office/drawing/2014/main" id="{2F23FB2A-6DB0-0A28-EFF4-423D52BD954E}"/>
              </a:ext>
            </a:extLst>
          </p:cNvPr>
          <p:cNvPicPr>
            <a:picLocks noChangeAspect="1"/>
          </p:cNvPicPr>
          <p:nvPr/>
        </p:nvPicPr>
        <p:blipFill>
          <a:blip r:embed="rId4"/>
          <a:stretch>
            <a:fillRect/>
          </a:stretch>
        </p:blipFill>
        <p:spPr>
          <a:xfrm>
            <a:off x="4424552" y="-11043"/>
            <a:ext cx="6965156" cy="6858000"/>
          </a:xfrm>
          <a:prstGeom prst="rect">
            <a:avLst/>
          </a:prstGeom>
        </p:spPr>
      </p:pic>
    </p:spTree>
    <p:extLst>
      <p:ext uri="{BB962C8B-B14F-4D97-AF65-F5344CB8AC3E}">
        <p14:creationId xmlns:p14="http://schemas.microsoft.com/office/powerpoint/2010/main" val="981707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1C8344-D8F8-7EB6-6E66-4B5F8075B045}"/>
            </a:ext>
          </a:extLst>
        </p:cNvPr>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6277BBAF-CB37-3393-0914-0AE41B6EE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15833B18-4C53-38B4-72C4-649FE32DC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9F1EC906-C956-9F27-C7B7-FDC9837410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09EBC4A3-0B0D-1706-F3B2-F708154B0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2013BE-113B-5C2C-C05D-F4450C6C60DF}"/>
              </a:ext>
            </a:extLst>
          </p:cNvPr>
          <p:cNvSpPr>
            <a:spLocks noGrp="1"/>
          </p:cNvSpPr>
          <p:nvPr>
            <p:ph type="title"/>
          </p:nvPr>
        </p:nvSpPr>
        <p:spPr>
          <a:xfrm>
            <a:off x="842434" y="304691"/>
            <a:ext cx="9984206" cy="1576446"/>
          </a:xfrm>
        </p:spPr>
        <p:txBody>
          <a:bodyPr anchor="ctr">
            <a:normAutofit/>
          </a:bodyPr>
          <a:lstStyle/>
          <a:p>
            <a:r>
              <a:rPr lang="en-US" sz="4000">
                <a:solidFill>
                  <a:srgbClr val="FFFFFF"/>
                </a:solidFill>
              </a:rPr>
              <a:t>Local SAM:  Local Area Targets for PY26/PY27</a:t>
            </a:r>
            <a:endParaRPr lang="en-US"/>
          </a:p>
        </p:txBody>
      </p:sp>
      <p:sp>
        <p:nvSpPr>
          <p:cNvPr id="9" name="Content Placeholder 8">
            <a:extLst>
              <a:ext uri="{FF2B5EF4-FFF2-40B4-BE49-F238E27FC236}">
                <a16:creationId xmlns:a16="http://schemas.microsoft.com/office/drawing/2014/main" id="{DEFDC4CA-DBB6-BC44-C022-9557729D5F3E}"/>
              </a:ext>
            </a:extLst>
          </p:cNvPr>
          <p:cNvSpPr>
            <a:spLocks noGrp="1"/>
          </p:cNvSpPr>
          <p:nvPr>
            <p:ph idx="1"/>
          </p:nvPr>
        </p:nvSpPr>
        <p:spPr>
          <a:xfrm>
            <a:off x="838200" y="2278408"/>
            <a:ext cx="10745409" cy="4290862"/>
          </a:xfrm>
        </p:spPr>
        <p:txBody>
          <a:bodyPr vert="horz" lIns="91440" tIns="45720" rIns="91440" bIns="45720" rtlCol="0" anchor="t">
            <a:normAutofit/>
          </a:bodyPr>
          <a:lstStyle/>
          <a:p>
            <a:r>
              <a:rPr lang="en-US">
                <a:ea typeface="+mn-lt"/>
                <a:cs typeface="+mn-lt"/>
              </a:rPr>
              <a:t>Model uses four years of PIRL data: PY22, PY23, PY24, PY25</a:t>
            </a:r>
            <a:endParaRPr lang="en-US"/>
          </a:p>
          <a:p>
            <a:pPr lvl="1"/>
            <a:r>
              <a:rPr lang="en-US">
                <a:ea typeface="+mn-lt"/>
                <a:cs typeface="+mn-lt"/>
              </a:rPr>
              <a:t>Coefficients created using years of past performance</a:t>
            </a:r>
            <a:endParaRPr lang="en-US"/>
          </a:p>
          <a:p>
            <a:r>
              <a:rPr lang="en-US">
                <a:ea typeface="+mn-lt"/>
                <a:cs typeface="+mn-lt"/>
              </a:rPr>
              <a:t>Local Economic Indicators from same PY22-PY25 years</a:t>
            </a:r>
            <a:endParaRPr lang="en-US"/>
          </a:p>
          <a:p>
            <a:r>
              <a:rPr lang="en-US">
                <a:ea typeface="+mn-lt"/>
                <a:cs typeface="+mn-lt"/>
              </a:rPr>
              <a:t>Baseline = PY25  (Youth Baseline = PY23-PY25 average)</a:t>
            </a:r>
            <a:endParaRPr lang="en-US"/>
          </a:p>
          <a:p>
            <a:pPr lvl="1"/>
            <a:r>
              <a:rPr lang="en-US">
                <a:ea typeface="+mn-lt"/>
                <a:cs typeface="+mn-lt"/>
              </a:rPr>
              <a:t>Coefficients applied to Baseline PY25 = PY 26 Targets</a:t>
            </a:r>
            <a:endParaRPr lang="en-US"/>
          </a:p>
          <a:p>
            <a:r>
              <a:rPr lang="en-US">
                <a:ea typeface="+mn-lt"/>
                <a:cs typeface="+mn-lt"/>
              </a:rPr>
              <a:t>PY27 targets set by fixed increments (USDOL used for state targets)</a:t>
            </a:r>
            <a:endParaRPr lang="en-US"/>
          </a:p>
          <a:p>
            <a:r>
              <a:rPr lang="en-US">
                <a:ea typeface="+mn-lt"/>
                <a:cs typeface="+mn-lt"/>
              </a:rPr>
              <a:t>Local Targets compared to State Targets, outliers addressed.</a:t>
            </a:r>
          </a:p>
          <a:p>
            <a:r>
              <a:rPr lang="en-US" b="1"/>
              <a:t>Negotiations – only what is NOT in model.</a:t>
            </a:r>
          </a:p>
        </p:txBody>
      </p:sp>
    </p:spTree>
    <p:extLst>
      <p:ext uri="{BB962C8B-B14F-4D97-AF65-F5344CB8AC3E}">
        <p14:creationId xmlns:p14="http://schemas.microsoft.com/office/powerpoint/2010/main" val="1761196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958A1E-C59E-1EA1-7B99-3A01D35D316B}"/>
              </a:ext>
            </a:extLst>
          </p:cNvPr>
          <p:cNvSpPr>
            <a:spLocks noGrp="1"/>
          </p:cNvSpPr>
          <p:nvPr>
            <p:ph type="title"/>
          </p:nvPr>
        </p:nvSpPr>
        <p:spPr>
          <a:xfrm>
            <a:off x="430436" y="1203712"/>
            <a:ext cx="3201366" cy="3387497"/>
          </a:xfrm>
        </p:spPr>
        <p:txBody>
          <a:bodyPr anchor="b">
            <a:normAutofit/>
          </a:bodyPr>
          <a:lstStyle/>
          <a:p>
            <a:pPr algn="r"/>
            <a:r>
              <a:rPr lang="en-US" sz="3700" b="1">
                <a:solidFill>
                  <a:srgbClr val="FFFFFF"/>
                </a:solidFill>
              </a:rPr>
              <a:t>Local Area Performance Thresholds for New Jersey</a:t>
            </a:r>
            <a:br>
              <a:rPr lang="en-US" sz="3700">
                <a:solidFill>
                  <a:srgbClr val="FFFFFF"/>
                </a:solidFill>
              </a:rPr>
            </a:br>
            <a:r>
              <a:rPr lang="en-US" sz="3700" b="1">
                <a:solidFill>
                  <a:srgbClr val="FFFFFF"/>
                </a:solidFill>
              </a:rPr>
              <a:t> </a:t>
            </a:r>
            <a:br>
              <a:rPr lang="en-US" sz="3700">
                <a:solidFill>
                  <a:srgbClr val="FFFFFF"/>
                </a:solidFill>
              </a:rPr>
            </a:br>
            <a:endParaRPr lang="en-US" sz="3700">
              <a:solidFill>
                <a:srgbClr val="FFFFFF"/>
              </a:solidFill>
            </a:endParaRPr>
          </a:p>
        </p:txBody>
      </p:sp>
      <p:sp>
        <p:nvSpPr>
          <p:cNvPr id="19" name="Content Placeholder 2">
            <a:extLst>
              <a:ext uri="{FF2B5EF4-FFF2-40B4-BE49-F238E27FC236}">
                <a16:creationId xmlns:a16="http://schemas.microsoft.com/office/drawing/2014/main" id="{EA9D6A3F-0D28-9B4B-63FD-3CE4098DD46F}"/>
              </a:ext>
            </a:extLst>
          </p:cNvPr>
          <p:cNvSpPr>
            <a:spLocks noGrp="1"/>
          </p:cNvSpPr>
          <p:nvPr>
            <p:ph idx="1"/>
          </p:nvPr>
        </p:nvSpPr>
        <p:spPr>
          <a:xfrm>
            <a:off x="4435307" y="504337"/>
            <a:ext cx="7341537" cy="5691190"/>
          </a:xfrm>
        </p:spPr>
        <p:txBody>
          <a:bodyPr anchor="ctr">
            <a:normAutofit/>
          </a:bodyPr>
          <a:lstStyle/>
          <a:p>
            <a:r>
              <a:rPr lang="en-US" sz="2200" b="1"/>
              <a:t>Threshold for Technical Assistance in Year 1:</a:t>
            </a:r>
            <a:r>
              <a:rPr lang="en-US" sz="2200"/>
              <a:t>  Local areas with performance below 90 percent of the negotiated and/or adjusted goal for an individual indicator score for any primary will receive technical assistance to help improve their outcomes for that program.</a:t>
            </a:r>
          </a:p>
          <a:p>
            <a:endParaRPr lang="en-US" sz="2000"/>
          </a:p>
          <a:p>
            <a:r>
              <a:rPr lang="en-US" sz="2200" b="1"/>
              <a:t>Threshold for Corrective Action in Year 2:</a:t>
            </a:r>
            <a:r>
              <a:rPr lang="en-US" sz="2200"/>
              <a:t>  The State will issue corrective actions if a local area’s performance falls below 80 percent of the negotiated and/or adjusted goal for an individual indicator score for any primary indicator of performance. </a:t>
            </a:r>
          </a:p>
          <a:p>
            <a:endParaRPr lang="en-US" sz="2000"/>
          </a:p>
          <a:p>
            <a:r>
              <a:rPr lang="en-US" sz="2200" b="1"/>
              <a:t>Accountability:  </a:t>
            </a:r>
            <a:r>
              <a:rPr lang="en-US" sz="2200"/>
              <a:t>Local WDBs that fail to achieve at least 80 percent of their adjusted performance goal for any individual indicator score for a </a:t>
            </a:r>
            <a:r>
              <a:rPr lang="en-US" sz="2200" b="1"/>
              <a:t>second </a:t>
            </a:r>
            <a:r>
              <a:rPr lang="en-US" sz="2200"/>
              <a:t>program year will be subject to corrective actions and/or penalties. </a:t>
            </a:r>
          </a:p>
        </p:txBody>
      </p:sp>
    </p:spTree>
    <p:extLst>
      <p:ext uri="{BB962C8B-B14F-4D97-AF65-F5344CB8AC3E}">
        <p14:creationId xmlns:p14="http://schemas.microsoft.com/office/powerpoint/2010/main" val="3840302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889B1-9BDF-5981-3128-B5FE7A950BAA}"/>
              </a:ext>
            </a:extLst>
          </p:cNvPr>
          <p:cNvSpPr>
            <a:spLocks noGrp="1"/>
          </p:cNvSpPr>
          <p:nvPr>
            <p:ph type="title"/>
          </p:nvPr>
        </p:nvSpPr>
        <p:spPr>
          <a:xfrm>
            <a:off x="1043631" y="809898"/>
            <a:ext cx="10173010" cy="1554480"/>
          </a:xfrm>
        </p:spPr>
        <p:txBody>
          <a:bodyPr anchor="ctr">
            <a:normAutofit/>
          </a:bodyPr>
          <a:lstStyle/>
          <a:p>
            <a:r>
              <a:rPr lang="en-US" sz="4800"/>
              <a:t>Corrective Actions</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AF623E8F-9D2F-ED08-58F9-FFAEC30886F4}"/>
              </a:ext>
            </a:extLst>
          </p:cNvPr>
          <p:cNvGraphicFramePr>
            <a:graphicFrameLocks noGrp="1"/>
          </p:cNvGraphicFramePr>
          <p:nvPr>
            <p:ph idx="1"/>
            <p:extLst>
              <p:ext uri="{D42A27DB-BD31-4B8C-83A1-F6EECF244321}">
                <p14:modId xmlns:p14="http://schemas.microsoft.com/office/powerpoint/2010/main" val="2263667792"/>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7160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BBA09E-81DC-9B8C-94B1-BB369F7023C3}"/>
              </a:ext>
            </a:extLst>
          </p:cNvPr>
          <p:cNvSpPr>
            <a:spLocks noGrp="1"/>
          </p:cNvSpPr>
          <p:nvPr>
            <p:ph type="title"/>
          </p:nvPr>
        </p:nvSpPr>
        <p:spPr>
          <a:xfrm>
            <a:off x="1371599" y="294538"/>
            <a:ext cx="9895951" cy="1033669"/>
          </a:xfrm>
        </p:spPr>
        <p:txBody>
          <a:bodyPr>
            <a:normAutofit/>
          </a:bodyPr>
          <a:lstStyle/>
          <a:p>
            <a:r>
              <a:rPr lang="en-US" sz="3400" b="1">
                <a:solidFill>
                  <a:srgbClr val="FFFFFF"/>
                </a:solidFill>
              </a:rPr>
              <a:t>Formal Initiation of Corrective Actions and Penalties</a:t>
            </a:r>
            <a:endParaRPr lang="en-US" sz="3400">
              <a:solidFill>
                <a:srgbClr val="FFFFFF"/>
              </a:solidFill>
            </a:endParaRPr>
          </a:p>
        </p:txBody>
      </p:sp>
      <p:sp>
        <p:nvSpPr>
          <p:cNvPr id="3" name="Content Placeholder 2">
            <a:extLst>
              <a:ext uri="{FF2B5EF4-FFF2-40B4-BE49-F238E27FC236}">
                <a16:creationId xmlns:a16="http://schemas.microsoft.com/office/drawing/2014/main" id="{0E30DA5D-5F03-CC8B-A19B-01C7B1833233}"/>
              </a:ext>
            </a:extLst>
          </p:cNvPr>
          <p:cNvSpPr>
            <a:spLocks noGrp="1"/>
          </p:cNvSpPr>
          <p:nvPr>
            <p:ph idx="1"/>
          </p:nvPr>
        </p:nvSpPr>
        <p:spPr>
          <a:xfrm>
            <a:off x="476552" y="1834388"/>
            <a:ext cx="11248030" cy="4723547"/>
          </a:xfrm>
        </p:spPr>
        <p:txBody>
          <a:bodyPr anchor="ctr">
            <a:normAutofit/>
          </a:bodyPr>
          <a:lstStyle/>
          <a:p>
            <a:pPr marL="0" indent="0">
              <a:spcAft>
                <a:spcPts val="1000"/>
              </a:spcAft>
              <a:buNone/>
            </a:pPr>
            <a:r>
              <a:rPr lang="en-US" sz="2200"/>
              <a:t>NJDOL will re-evaluate the LWDA’s levels of performance after certification of the final quarterly report.  This evaluation will include the post-Program Year Assessment of performance.</a:t>
            </a:r>
          </a:p>
          <a:p>
            <a:pPr marL="0" indent="0">
              <a:spcAft>
                <a:spcPts val="1000"/>
              </a:spcAft>
              <a:buNone/>
            </a:pPr>
            <a:r>
              <a:rPr lang="en-US" sz="2200"/>
              <a:t>Statistical Adjustment Model(SAM)-The local SAM will be utilized to produce </a:t>
            </a:r>
            <a:r>
              <a:rPr lang="en-US" sz="2200">
                <a:highlight>
                  <a:srgbClr val="FFFF00"/>
                </a:highlight>
              </a:rPr>
              <a:t>adjusted performance goals for the local area after the program year ends</a:t>
            </a:r>
            <a:r>
              <a:rPr lang="en-US" sz="2200"/>
              <a:t>, based on actual economic conditions and participant characteristics.  The evaluation will also </a:t>
            </a:r>
            <a:r>
              <a:rPr lang="en-US" sz="2200">
                <a:highlight>
                  <a:srgbClr val="FFFF00"/>
                </a:highlight>
              </a:rPr>
              <a:t>consider whether levels of service are appropriate based on funding and demographics</a:t>
            </a:r>
            <a:r>
              <a:rPr lang="en-US" sz="2200"/>
              <a:t>, and if Federal and State spending targets are being met.</a:t>
            </a:r>
          </a:p>
          <a:p>
            <a:pPr marL="0" indent="0">
              <a:buNone/>
            </a:pPr>
            <a:r>
              <a:rPr lang="en-US" sz="2200">
                <a:highlight>
                  <a:srgbClr val="FFFF00"/>
                </a:highlight>
              </a:rPr>
              <a:t>If unresolved, NJDOL will notify the Chief Elected Official of the finalized corrective action plan and penalties.</a:t>
            </a:r>
            <a:r>
              <a:rPr lang="en-US" sz="2200"/>
              <a:t> Details will include timelines, effective dates, and appeal rights as per N.J.A.C. 12:42-3.11.</a:t>
            </a:r>
          </a:p>
        </p:txBody>
      </p:sp>
    </p:spTree>
    <p:extLst>
      <p:ext uri="{BB962C8B-B14F-4D97-AF65-F5344CB8AC3E}">
        <p14:creationId xmlns:p14="http://schemas.microsoft.com/office/powerpoint/2010/main" val="140127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Person with idea concept">
            <a:extLst>
              <a:ext uri="{FF2B5EF4-FFF2-40B4-BE49-F238E27FC236}">
                <a16:creationId xmlns:a16="http://schemas.microsoft.com/office/drawing/2014/main" id="{925E32B3-130F-D4CB-9A55-6E4708F9C590}"/>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2298" b="13432"/>
          <a:stretch>
            <a:fillRect/>
          </a:stretch>
        </p:blipFill>
        <p:spPr>
          <a:xfrm>
            <a:off x="20" y="10"/>
            <a:ext cx="12191980" cy="6857990"/>
          </a:xfrm>
          <a:prstGeom prst="rect">
            <a:avLst/>
          </a:prstGeom>
        </p:spPr>
      </p:pic>
      <p:sp>
        <p:nvSpPr>
          <p:cNvPr id="10" name="Freeform 12">
            <a:extLst>
              <a:ext uri="{FF2B5EF4-FFF2-40B4-BE49-F238E27FC236}">
                <a16:creationId xmlns:a16="http://schemas.microsoft.com/office/drawing/2014/main" id="{522A94E1-AEBD-4286-BFF8-0711E4CD3E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622650" y="5181600"/>
            <a:ext cx="9165010" cy="1174750"/>
          </a:xfrm>
          <a:custGeom>
            <a:avLst/>
            <a:gdLst>
              <a:gd name="connsiteX0" fmla="*/ 0 w 9165010"/>
              <a:gd name="connsiteY0" fmla="*/ 1073384 h 1073384"/>
              <a:gd name="connsiteX1" fmla="*/ 9165010 w 9165010"/>
              <a:gd name="connsiteY1" fmla="*/ 1073384 h 1073384"/>
              <a:gd name="connsiteX2" fmla="*/ 9165010 w 9165010"/>
              <a:gd name="connsiteY2" fmla="*/ 266817 h 1073384"/>
              <a:gd name="connsiteX3" fmla="*/ 4757604 w 9165010"/>
              <a:gd name="connsiteY3" fmla="*/ 266817 h 1073384"/>
              <a:gd name="connsiteX4" fmla="*/ 4582505 w 9165010"/>
              <a:gd name="connsiteY4" fmla="*/ 0 h 1073384"/>
              <a:gd name="connsiteX5" fmla="*/ 4407407 w 9165010"/>
              <a:gd name="connsiteY5" fmla="*/ 266817 h 1073384"/>
              <a:gd name="connsiteX6" fmla="*/ 0 w 9165010"/>
              <a:gd name="connsiteY6" fmla="*/ 266817 h 1073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65010" h="1073384">
                <a:moveTo>
                  <a:pt x="0" y="1073384"/>
                </a:moveTo>
                <a:lnTo>
                  <a:pt x="9165010" y="1073384"/>
                </a:lnTo>
                <a:lnTo>
                  <a:pt x="9165010" y="266817"/>
                </a:lnTo>
                <a:lnTo>
                  <a:pt x="4757604" y="266817"/>
                </a:lnTo>
                <a:lnTo>
                  <a:pt x="4582505" y="0"/>
                </a:lnTo>
                <a:lnTo>
                  <a:pt x="4407407" y="266817"/>
                </a:lnTo>
                <a:lnTo>
                  <a:pt x="0" y="266817"/>
                </a:lnTo>
                <a:close/>
              </a:path>
            </a:pathLst>
          </a:custGeom>
          <a:solidFill>
            <a:srgbClr val="404040">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6E95A1-6D61-4F2E-55B8-D7A10E0B747B}"/>
              </a:ext>
            </a:extLst>
          </p:cNvPr>
          <p:cNvSpPr>
            <a:spLocks noGrp="1"/>
          </p:cNvSpPr>
          <p:nvPr>
            <p:ph type="title"/>
          </p:nvPr>
        </p:nvSpPr>
        <p:spPr>
          <a:xfrm>
            <a:off x="1771650" y="5254391"/>
            <a:ext cx="8867012" cy="774934"/>
          </a:xfrm>
          <a:noFill/>
        </p:spPr>
        <p:txBody>
          <a:bodyPr vert="horz" lIns="91440" tIns="45720" rIns="91440" bIns="45720" rtlCol="0" anchor="ctr">
            <a:normAutofit/>
          </a:bodyPr>
          <a:lstStyle/>
          <a:p>
            <a:pPr algn="ctr"/>
            <a:r>
              <a:rPr lang="en-US" sz="4000">
                <a:solidFill>
                  <a:srgbClr val="FFFFFF"/>
                </a:solidFill>
              </a:rPr>
              <a:t>Questions</a:t>
            </a:r>
          </a:p>
        </p:txBody>
      </p:sp>
    </p:spTree>
    <p:extLst>
      <p:ext uri="{BB962C8B-B14F-4D97-AF65-F5344CB8AC3E}">
        <p14:creationId xmlns:p14="http://schemas.microsoft.com/office/powerpoint/2010/main" val="2736486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 name="Rectangle 60">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C6D54F7E-825A-4BBA-815F-35CCA8B97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80681"/>
            <a:ext cx="12192000" cy="277731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Content Placeholder 9">
            <a:extLst>
              <a:ext uri="{FF2B5EF4-FFF2-40B4-BE49-F238E27FC236}">
                <a16:creationId xmlns:a16="http://schemas.microsoft.com/office/drawing/2014/main" id="{60B045AF-F04B-F517-A9E8-914B37C9F1E7}"/>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6348" b="9382"/>
          <a:stretch>
            <a:fillRect/>
          </a:stretch>
        </p:blipFill>
        <p:spPr>
          <a:xfrm>
            <a:off x="1" y="1"/>
            <a:ext cx="12191999" cy="6858000"/>
          </a:xfrm>
          <a:custGeom>
            <a:avLst/>
            <a:gdLst/>
            <a:ahLst/>
            <a:cxnLst/>
            <a:rect l="l" t="t" r="r" b="b"/>
            <a:pathLst>
              <a:path w="12191999" h="6842601">
                <a:moveTo>
                  <a:pt x="0" y="0"/>
                </a:moveTo>
                <a:lnTo>
                  <a:pt x="12191999" y="0"/>
                </a:lnTo>
                <a:lnTo>
                  <a:pt x="12191999" y="6842601"/>
                </a:lnTo>
                <a:lnTo>
                  <a:pt x="10316981" y="6842601"/>
                </a:lnTo>
                <a:cubicBezTo>
                  <a:pt x="10312796" y="6835189"/>
                  <a:pt x="10163183" y="6730124"/>
                  <a:pt x="10158998" y="6722712"/>
                </a:cubicBezTo>
                <a:cubicBezTo>
                  <a:pt x="10120278" y="6678190"/>
                  <a:pt x="10156462" y="6716223"/>
                  <a:pt x="10090349" y="6671420"/>
                </a:cubicBezTo>
                <a:cubicBezTo>
                  <a:pt x="10043032" y="6655694"/>
                  <a:pt x="9995855" y="6551879"/>
                  <a:pt x="9955425" y="6498018"/>
                </a:cubicBezTo>
                <a:cubicBezTo>
                  <a:pt x="9939618" y="6480021"/>
                  <a:pt x="9915110" y="6461677"/>
                  <a:pt x="9891265" y="6454528"/>
                </a:cubicBezTo>
                <a:cubicBezTo>
                  <a:pt x="9868239" y="6464957"/>
                  <a:pt x="9865423" y="6431640"/>
                  <a:pt x="9848227" y="6426063"/>
                </a:cubicBezTo>
                <a:cubicBezTo>
                  <a:pt x="9838059" y="6433162"/>
                  <a:pt x="9815047" y="6410348"/>
                  <a:pt x="9812354" y="6399604"/>
                </a:cubicBezTo>
                <a:cubicBezTo>
                  <a:pt x="9825285" y="6377997"/>
                  <a:pt x="9725923" y="6372757"/>
                  <a:pt x="9725915" y="6356381"/>
                </a:cubicBezTo>
                <a:cubicBezTo>
                  <a:pt x="9696279" y="6348066"/>
                  <a:pt x="9591199" y="6354143"/>
                  <a:pt x="9575033" y="6325258"/>
                </a:cubicBezTo>
                <a:cubicBezTo>
                  <a:pt x="9516434" y="6303128"/>
                  <a:pt x="9441613" y="6276805"/>
                  <a:pt x="9415626" y="6271777"/>
                </a:cubicBezTo>
                <a:cubicBezTo>
                  <a:pt x="9378293" y="6313495"/>
                  <a:pt x="9281935" y="6171365"/>
                  <a:pt x="9171493" y="6150430"/>
                </a:cubicBezTo>
                <a:cubicBezTo>
                  <a:pt x="9155426" y="6152396"/>
                  <a:pt x="9147439" y="6151015"/>
                  <a:pt x="9146018" y="6139864"/>
                </a:cubicBezTo>
                <a:cubicBezTo>
                  <a:pt x="9112029" y="6132441"/>
                  <a:pt x="9087339" y="6101138"/>
                  <a:pt x="9059635" y="6109957"/>
                </a:cubicBezTo>
                <a:cubicBezTo>
                  <a:pt x="9024424" y="6092144"/>
                  <a:pt x="9043048" y="6078417"/>
                  <a:pt x="9010911" y="6064789"/>
                </a:cubicBezTo>
                <a:lnTo>
                  <a:pt x="8866811" y="6028191"/>
                </a:lnTo>
                <a:cubicBezTo>
                  <a:pt x="8846465" y="6021172"/>
                  <a:pt x="8825221" y="6000527"/>
                  <a:pt x="8804584" y="5994237"/>
                </a:cubicBezTo>
                <a:lnTo>
                  <a:pt x="8783071" y="5990448"/>
                </a:lnTo>
                <a:lnTo>
                  <a:pt x="8770456" y="5978060"/>
                </a:lnTo>
                <a:cubicBezTo>
                  <a:pt x="8764772" y="5975259"/>
                  <a:pt x="8757695" y="5974720"/>
                  <a:pt x="8748297" y="5978070"/>
                </a:cubicBezTo>
                <a:cubicBezTo>
                  <a:pt x="8730344" y="5973495"/>
                  <a:pt x="8679808" y="5955894"/>
                  <a:pt x="8662742" y="5950603"/>
                </a:cubicBezTo>
                <a:lnTo>
                  <a:pt x="8645902" y="5946326"/>
                </a:lnTo>
                <a:lnTo>
                  <a:pt x="8638176" y="5938358"/>
                </a:lnTo>
                <a:cubicBezTo>
                  <a:pt x="8625897" y="5932642"/>
                  <a:pt x="8594811" y="5922073"/>
                  <a:pt x="8572224" y="5912032"/>
                </a:cubicBezTo>
                <a:cubicBezTo>
                  <a:pt x="8553809" y="5897782"/>
                  <a:pt x="8529845" y="5886100"/>
                  <a:pt x="8502655" y="5878114"/>
                </a:cubicBezTo>
                <a:cubicBezTo>
                  <a:pt x="8496990" y="5883034"/>
                  <a:pt x="8489611" y="5872566"/>
                  <a:pt x="8485159" y="5869819"/>
                </a:cubicBezTo>
                <a:cubicBezTo>
                  <a:pt x="8483457" y="5873482"/>
                  <a:pt x="8471232" y="5872664"/>
                  <a:pt x="8468539" y="5868711"/>
                </a:cubicBezTo>
                <a:cubicBezTo>
                  <a:pt x="8389167" y="5836352"/>
                  <a:pt x="8421742" y="5881497"/>
                  <a:pt x="8379810" y="5849376"/>
                </a:cubicBezTo>
                <a:cubicBezTo>
                  <a:pt x="8371729" y="5846373"/>
                  <a:pt x="8364483" y="5846766"/>
                  <a:pt x="8357758" y="5848601"/>
                </a:cubicBezTo>
                <a:lnTo>
                  <a:pt x="8315264" y="5836192"/>
                </a:lnTo>
                <a:cubicBezTo>
                  <a:pt x="8299077" y="5829531"/>
                  <a:pt x="8281671" y="5824011"/>
                  <a:pt x="8263455" y="5819793"/>
                </a:cubicBezTo>
                <a:cubicBezTo>
                  <a:pt x="8257386" y="5826849"/>
                  <a:pt x="8245582" y="5813448"/>
                  <a:pt x="8239287" y="5810141"/>
                </a:cubicBezTo>
                <a:cubicBezTo>
                  <a:pt x="8237965" y="5815186"/>
                  <a:pt x="8222226" y="5815108"/>
                  <a:pt x="8217888" y="5810039"/>
                </a:cubicBezTo>
                <a:cubicBezTo>
                  <a:pt x="8109447" y="5773303"/>
                  <a:pt x="8161302" y="5831037"/>
                  <a:pt x="8100547" y="5791517"/>
                </a:cubicBezTo>
                <a:cubicBezTo>
                  <a:pt x="8089574" y="5788167"/>
                  <a:pt x="8080448" y="5789295"/>
                  <a:pt x="8072316" y="5792309"/>
                </a:cubicBezTo>
                <a:lnTo>
                  <a:pt x="8056967" y="5800648"/>
                </a:lnTo>
                <a:lnTo>
                  <a:pt x="8047885" y="5795270"/>
                </a:lnTo>
                <a:cubicBezTo>
                  <a:pt x="8010204" y="5788738"/>
                  <a:pt x="7996426" y="5797608"/>
                  <a:pt x="7977128" y="5783189"/>
                </a:cubicBezTo>
                <a:cubicBezTo>
                  <a:pt x="7943466" y="5775577"/>
                  <a:pt x="7904823" y="5770953"/>
                  <a:pt x="7874392" y="5763715"/>
                </a:cubicBezTo>
                <a:cubicBezTo>
                  <a:pt x="7860337" y="5743777"/>
                  <a:pt x="7817541" y="5748989"/>
                  <a:pt x="7794543" y="5739759"/>
                </a:cubicBezTo>
                <a:cubicBezTo>
                  <a:pt x="7784688" y="5731467"/>
                  <a:pt x="7776709" y="5729004"/>
                  <a:pt x="7763762" y="5734031"/>
                </a:cubicBezTo>
                <a:cubicBezTo>
                  <a:pt x="7718781" y="5694154"/>
                  <a:pt x="7732231" y="5727368"/>
                  <a:pt x="7685889" y="5707234"/>
                </a:cubicBezTo>
                <a:cubicBezTo>
                  <a:pt x="7646521" y="5687607"/>
                  <a:pt x="7600389" y="5671470"/>
                  <a:pt x="7566744" y="5634586"/>
                </a:cubicBezTo>
                <a:cubicBezTo>
                  <a:pt x="7561306" y="5624813"/>
                  <a:pt x="7543589" y="5618525"/>
                  <a:pt x="7527170" y="5620542"/>
                </a:cubicBezTo>
                <a:cubicBezTo>
                  <a:pt x="7524343" y="5620889"/>
                  <a:pt x="7521664" y="5621475"/>
                  <a:pt x="7519214" y="5622280"/>
                </a:cubicBezTo>
                <a:cubicBezTo>
                  <a:pt x="7500062" y="5596964"/>
                  <a:pt x="7480476" y="5604337"/>
                  <a:pt x="7473157" y="5588143"/>
                </a:cubicBezTo>
                <a:cubicBezTo>
                  <a:pt x="7433415" y="5574859"/>
                  <a:pt x="7395118" y="5582388"/>
                  <a:pt x="7388000" y="5568063"/>
                </a:cubicBezTo>
                <a:cubicBezTo>
                  <a:pt x="7366403" y="5564920"/>
                  <a:pt x="7332262" y="5573848"/>
                  <a:pt x="7320876" y="5557698"/>
                </a:cubicBezTo>
                <a:cubicBezTo>
                  <a:pt x="7314891" y="5568111"/>
                  <a:pt x="7299319" y="5544964"/>
                  <a:pt x="7284480" y="5549820"/>
                </a:cubicBezTo>
                <a:cubicBezTo>
                  <a:pt x="7273570" y="5554430"/>
                  <a:pt x="7266301" y="5548483"/>
                  <a:pt x="7256619" y="5546379"/>
                </a:cubicBezTo>
                <a:cubicBezTo>
                  <a:pt x="7242503" y="5549088"/>
                  <a:pt x="7202543" y="5533379"/>
                  <a:pt x="7193112" y="5525289"/>
                </a:cubicBezTo>
                <a:cubicBezTo>
                  <a:pt x="7172259" y="5499151"/>
                  <a:pt x="7108617" y="5505485"/>
                  <a:pt x="7090943" y="5485177"/>
                </a:cubicBezTo>
                <a:cubicBezTo>
                  <a:pt x="7083637" y="5481419"/>
                  <a:pt x="7076140" y="5479148"/>
                  <a:pt x="7068566" y="5477809"/>
                </a:cubicBezTo>
                <a:lnTo>
                  <a:pt x="7023035" y="5476595"/>
                </a:lnTo>
                <a:lnTo>
                  <a:pt x="7001197" y="5476163"/>
                </a:lnTo>
                <a:cubicBezTo>
                  <a:pt x="7016126" y="5454256"/>
                  <a:pt x="6943549" y="5466815"/>
                  <a:pt x="6967472" y="5451057"/>
                </a:cubicBezTo>
                <a:cubicBezTo>
                  <a:pt x="6931240" y="5443544"/>
                  <a:pt x="6920843" y="5429649"/>
                  <a:pt x="6883334" y="5418880"/>
                </a:cubicBezTo>
                <a:lnTo>
                  <a:pt x="6742417" y="5386446"/>
                </a:lnTo>
                <a:cubicBezTo>
                  <a:pt x="6690532" y="5366095"/>
                  <a:pt x="6665174" y="5364632"/>
                  <a:pt x="6618315" y="5353085"/>
                </a:cubicBezTo>
                <a:cubicBezTo>
                  <a:pt x="6581698" y="5304210"/>
                  <a:pt x="6547395" y="5315779"/>
                  <a:pt x="6521050" y="5283194"/>
                </a:cubicBezTo>
                <a:cubicBezTo>
                  <a:pt x="6469114" y="5268862"/>
                  <a:pt x="6472597" y="5253957"/>
                  <a:pt x="6414460" y="5253832"/>
                </a:cubicBezTo>
                <a:lnTo>
                  <a:pt x="6362535" y="5220502"/>
                </a:lnTo>
                <a:cubicBezTo>
                  <a:pt x="6350866" y="5213881"/>
                  <a:pt x="6347641" y="5215777"/>
                  <a:pt x="6344443" y="5214103"/>
                </a:cubicBezTo>
                <a:lnTo>
                  <a:pt x="6343344" y="5210454"/>
                </a:lnTo>
                <a:lnTo>
                  <a:pt x="6333344" y="5205307"/>
                </a:lnTo>
                <a:lnTo>
                  <a:pt x="6315602" y="5193288"/>
                </a:lnTo>
                <a:lnTo>
                  <a:pt x="6310442" y="5192802"/>
                </a:lnTo>
                <a:lnTo>
                  <a:pt x="6280815" y="5177420"/>
                </a:lnTo>
                <a:lnTo>
                  <a:pt x="6279533" y="5178045"/>
                </a:lnTo>
                <a:cubicBezTo>
                  <a:pt x="6275980" y="5179097"/>
                  <a:pt x="6272084" y="5179212"/>
                  <a:pt x="6267362" y="5177370"/>
                </a:cubicBezTo>
                <a:cubicBezTo>
                  <a:pt x="6261796" y="5192470"/>
                  <a:pt x="6259530" y="5180933"/>
                  <a:pt x="6246095" y="5174167"/>
                </a:cubicBezTo>
                <a:lnTo>
                  <a:pt x="6155252" y="5161201"/>
                </a:lnTo>
                <a:lnTo>
                  <a:pt x="6148525" y="5158442"/>
                </a:lnTo>
                <a:lnTo>
                  <a:pt x="6148187" y="5158573"/>
                </a:lnTo>
                <a:cubicBezTo>
                  <a:pt x="6146292" y="5158370"/>
                  <a:pt x="6143916" y="5157611"/>
                  <a:pt x="6140686" y="5156032"/>
                </a:cubicBezTo>
                <a:lnTo>
                  <a:pt x="6136260" y="5153413"/>
                </a:lnTo>
                <a:lnTo>
                  <a:pt x="6123208" y="5148061"/>
                </a:lnTo>
                <a:lnTo>
                  <a:pt x="6117367" y="5147451"/>
                </a:lnTo>
                <a:lnTo>
                  <a:pt x="5957305" y="5146062"/>
                </a:lnTo>
                <a:cubicBezTo>
                  <a:pt x="5920540" y="5140405"/>
                  <a:pt x="5887096" y="5142015"/>
                  <a:pt x="5857259" y="5132052"/>
                </a:cubicBezTo>
                <a:cubicBezTo>
                  <a:pt x="5843335" y="5135303"/>
                  <a:pt x="5830921" y="5135493"/>
                  <a:pt x="5821375" y="5125606"/>
                </a:cubicBezTo>
                <a:cubicBezTo>
                  <a:pt x="5786501" y="5122615"/>
                  <a:pt x="5775399" y="5132648"/>
                  <a:pt x="5755916" y="5120171"/>
                </a:cubicBezTo>
                <a:cubicBezTo>
                  <a:pt x="5732132" y="5135438"/>
                  <a:pt x="5732735" y="5128211"/>
                  <a:pt x="5725007" y="5121437"/>
                </a:cubicBezTo>
                <a:lnTo>
                  <a:pt x="5723810" y="5120848"/>
                </a:lnTo>
                <a:lnTo>
                  <a:pt x="5720531" y="5123048"/>
                </a:lnTo>
                <a:lnTo>
                  <a:pt x="5714794" y="5123371"/>
                </a:lnTo>
                <a:lnTo>
                  <a:pt x="5700141" y="5120131"/>
                </a:lnTo>
                <a:lnTo>
                  <a:pt x="5694799" y="5118234"/>
                </a:lnTo>
                <a:cubicBezTo>
                  <a:pt x="5691058" y="5117179"/>
                  <a:pt x="5688491" y="5116804"/>
                  <a:pt x="5686627" y="5116903"/>
                </a:cubicBezTo>
                <a:lnTo>
                  <a:pt x="5686371" y="5117086"/>
                </a:lnTo>
                <a:lnTo>
                  <a:pt x="5678818" y="5115416"/>
                </a:lnTo>
                <a:cubicBezTo>
                  <a:pt x="5666199" y="5112102"/>
                  <a:pt x="5654035" y="5108410"/>
                  <a:pt x="5642547" y="5104511"/>
                </a:cubicBezTo>
                <a:cubicBezTo>
                  <a:pt x="5629444" y="5114945"/>
                  <a:pt x="5588783" y="5093343"/>
                  <a:pt x="5587979" y="5116963"/>
                </a:cubicBezTo>
                <a:cubicBezTo>
                  <a:pt x="5572317" y="5112380"/>
                  <a:pt x="5564904" y="5101292"/>
                  <a:pt x="5566635" y="5117158"/>
                </a:cubicBezTo>
                <a:cubicBezTo>
                  <a:pt x="5561375" y="5116079"/>
                  <a:pt x="5557787" y="5116811"/>
                  <a:pt x="5554952" y="5118417"/>
                </a:cubicBezTo>
                <a:lnTo>
                  <a:pt x="5554039" y="5119241"/>
                </a:lnTo>
                <a:lnTo>
                  <a:pt x="5514253" y="5109018"/>
                </a:lnTo>
                <a:lnTo>
                  <a:pt x="5492156" y="5099904"/>
                </a:lnTo>
                <a:lnTo>
                  <a:pt x="5480446" y="5096385"/>
                </a:lnTo>
                <a:lnTo>
                  <a:pt x="5477744" y="5092939"/>
                </a:lnTo>
                <a:cubicBezTo>
                  <a:pt x="5474490" y="5090581"/>
                  <a:pt x="5469391" y="5088951"/>
                  <a:pt x="5460150" y="5088988"/>
                </a:cubicBezTo>
                <a:lnTo>
                  <a:pt x="5457901" y="5089459"/>
                </a:lnTo>
                <a:lnTo>
                  <a:pt x="5444243" y="5082761"/>
                </a:lnTo>
                <a:cubicBezTo>
                  <a:pt x="5439993" y="5080007"/>
                  <a:pt x="5436418" y="5076805"/>
                  <a:pt x="5433825" y="5072992"/>
                </a:cubicBezTo>
                <a:cubicBezTo>
                  <a:pt x="5379442" y="5082090"/>
                  <a:pt x="5336110" y="5058382"/>
                  <a:pt x="5280996" y="5052402"/>
                </a:cubicBezTo>
                <a:cubicBezTo>
                  <a:pt x="5250806" y="5043777"/>
                  <a:pt x="5168599" y="5048109"/>
                  <a:pt x="5161582" y="5019668"/>
                </a:cubicBezTo>
                <a:cubicBezTo>
                  <a:pt x="5121870" y="5011383"/>
                  <a:pt x="5095637" y="5009222"/>
                  <a:pt x="5042717" y="5002692"/>
                </a:cubicBezTo>
                <a:cubicBezTo>
                  <a:pt x="4991136" y="4972487"/>
                  <a:pt x="4902282" y="4979360"/>
                  <a:pt x="4840514" y="4959306"/>
                </a:cubicBezTo>
                <a:cubicBezTo>
                  <a:pt x="4799904" y="4976415"/>
                  <a:pt x="4824087" y="4958371"/>
                  <a:pt x="4786778" y="4956661"/>
                </a:cubicBezTo>
                <a:cubicBezTo>
                  <a:pt x="4801901" y="4937231"/>
                  <a:pt x="4739845" y="4961208"/>
                  <a:pt x="4743741" y="4937104"/>
                </a:cubicBezTo>
                <a:cubicBezTo>
                  <a:pt x="4736829" y="4937557"/>
                  <a:pt x="4730010" y="4938753"/>
                  <a:pt x="4723136" y="4940138"/>
                </a:cubicBezTo>
                <a:lnTo>
                  <a:pt x="4719535" y="4940850"/>
                </a:lnTo>
                <a:lnTo>
                  <a:pt x="4706143" y="4939586"/>
                </a:lnTo>
                <a:lnTo>
                  <a:pt x="4701098" y="4944372"/>
                </a:lnTo>
                <a:lnTo>
                  <a:pt x="4680034" y="4946157"/>
                </a:lnTo>
                <a:cubicBezTo>
                  <a:pt x="4672339" y="4946029"/>
                  <a:pt x="4664292" y="4944964"/>
                  <a:pt x="4655740" y="4942396"/>
                </a:cubicBezTo>
                <a:cubicBezTo>
                  <a:pt x="4636359" y="4929384"/>
                  <a:pt x="4599700" y="4935346"/>
                  <a:pt x="4569298" y="4929596"/>
                </a:cubicBezTo>
                <a:lnTo>
                  <a:pt x="4555977" y="4924356"/>
                </a:lnTo>
                <a:lnTo>
                  <a:pt x="4508949" y="4921648"/>
                </a:lnTo>
                <a:cubicBezTo>
                  <a:pt x="4495668" y="4920437"/>
                  <a:pt x="4482007" y="4918694"/>
                  <a:pt x="4467838" y="4915993"/>
                </a:cubicBezTo>
                <a:lnTo>
                  <a:pt x="4441948" y="4909300"/>
                </a:lnTo>
                <a:lnTo>
                  <a:pt x="4394719" y="4901820"/>
                </a:lnTo>
                <a:lnTo>
                  <a:pt x="4356810" y="4905146"/>
                </a:lnTo>
                <a:lnTo>
                  <a:pt x="4222144" y="4909117"/>
                </a:lnTo>
                <a:cubicBezTo>
                  <a:pt x="4202488" y="4913903"/>
                  <a:pt x="4184742" y="4933491"/>
                  <a:pt x="4160481" y="4923474"/>
                </a:cubicBezTo>
                <a:cubicBezTo>
                  <a:pt x="4165854" y="4934564"/>
                  <a:pt x="4131661" y="4919946"/>
                  <a:pt x="4124879" y="4929303"/>
                </a:cubicBezTo>
                <a:cubicBezTo>
                  <a:pt x="4120895" y="4937086"/>
                  <a:pt x="4109593" y="4934464"/>
                  <a:pt x="4100114" y="4936007"/>
                </a:cubicBezTo>
                <a:cubicBezTo>
                  <a:pt x="4091835" y="4943256"/>
                  <a:pt x="4045978" y="4943549"/>
                  <a:pt x="4030957" y="4939826"/>
                </a:cubicBezTo>
                <a:cubicBezTo>
                  <a:pt x="3989825" y="4924453"/>
                  <a:pt x="3946860" y="4952050"/>
                  <a:pt x="3913764" y="4940618"/>
                </a:cubicBezTo>
                <a:cubicBezTo>
                  <a:pt x="3904534" y="4939906"/>
                  <a:pt x="3896577" y="4940543"/>
                  <a:pt x="3889457" y="4942017"/>
                </a:cubicBezTo>
                <a:lnTo>
                  <a:pt x="3871115" y="4948115"/>
                </a:lnTo>
                <a:lnTo>
                  <a:pt x="3869086" y="4953796"/>
                </a:lnTo>
                <a:lnTo>
                  <a:pt x="3856124" y="4955351"/>
                </a:lnTo>
                <a:lnTo>
                  <a:pt x="3835967" y="4964002"/>
                </a:lnTo>
                <a:cubicBezTo>
                  <a:pt x="3826465" y="4939857"/>
                  <a:pt x="3782586" y="4975947"/>
                  <a:pt x="3785910" y="4953998"/>
                </a:cubicBezTo>
                <a:cubicBezTo>
                  <a:pt x="3750785" y="4960085"/>
                  <a:pt x="3699033" y="4941571"/>
                  <a:pt x="3671085" y="4966563"/>
                </a:cubicBezTo>
                <a:cubicBezTo>
                  <a:pt x="3621255" y="4971431"/>
                  <a:pt x="3562637" y="4982991"/>
                  <a:pt x="3486928" y="4983204"/>
                </a:cubicBezTo>
                <a:cubicBezTo>
                  <a:pt x="3446030" y="4983424"/>
                  <a:pt x="3343460" y="4965124"/>
                  <a:pt x="3280956" y="4963864"/>
                </a:cubicBezTo>
                <a:cubicBezTo>
                  <a:pt x="3227193" y="4969510"/>
                  <a:pt x="3256481" y="4962609"/>
                  <a:pt x="3211563" y="4982704"/>
                </a:cubicBezTo>
                <a:cubicBezTo>
                  <a:pt x="3207119" y="4979549"/>
                  <a:pt x="3170070" y="4977192"/>
                  <a:pt x="3164681" y="4975408"/>
                </a:cubicBezTo>
                <a:lnTo>
                  <a:pt x="3127171" y="4968229"/>
                </a:lnTo>
                <a:lnTo>
                  <a:pt x="3096889" y="4965619"/>
                </a:lnTo>
                <a:cubicBezTo>
                  <a:pt x="3088441" y="4967572"/>
                  <a:pt x="3082883" y="4967054"/>
                  <a:pt x="3078620" y="4965444"/>
                </a:cubicBezTo>
                <a:lnTo>
                  <a:pt x="3074275" y="4962670"/>
                </a:lnTo>
                <a:lnTo>
                  <a:pt x="3036436" y="4957455"/>
                </a:lnTo>
                <a:lnTo>
                  <a:pt x="3031995" y="4958829"/>
                </a:lnTo>
                <a:lnTo>
                  <a:pt x="2994028" y="4956800"/>
                </a:lnTo>
                <a:cubicBezTo>
                  <a:pt x="2992299" y="4958944"/>
                  <a:pt x="2989407" y="4960397"/>
                  <a:pt x="2984001" y="4960444"/>
                </a:cubicBezTo>
                <a:cubicBezTo>
                  <a:pt x="2994191" y="4975446"/>
                  <a:pt x="2981386" y="4966249"/>
                  <a:pt x="2964542" y="4965062"/>
                </a:cubicBezTo>
                <a:cubicBezTo>
                  <a:pt x="2976613" y="4988096"/>
                  <a:pt x="2927627" y="4975618"/>
                  <a:pt x="2921274" y="4988440"/>
                </a:cubicBezTo>
                <a:cubicBezTo>
                  <a:pt x="2908629" y="4987050"/>
                  <a:pt x="2895476" y="4985998"/>
                  <a:pt x="2882111" y="4985411"/>
                </a:cubicBezTo>
                <a:lnTo>
                  <a:pt x="2874282" y="4985361"/>
                </a:lnTo>
                <a:cubicBezTo>
                  <a:pt x="2874237" y="4985437"/>
                  <a:pt x="2874193" y="4985514"/>
                  <a:pt x="2874147" y="4985591"/>
                </a:cubicBezTo>
                <a:cubicBezTo>
                  <a:pt x="2872492" y="4986074"/>
                  <a:pt x="2869935" y="4986243"/>
                  <a:pt x="2865932" y="4985999"/>
                </a:cubicBezTo>
                <a:lnTo>
                  <a:pt x="2860008" y="4985269"/>
                </a:lnTo>
                <a:lnTo>
                  <a:pt x="2844819" y="4985172"/>
                </a:lnTo>
                <a:lnTo>
                  <a:pt x="2839735" y="4986676"/>
                </a:lnTo>
                <a:lnTo>
                  <a:pt x="2837922" y="4989488"/>
                </a:lnTo>
                <a:lnTo>
                  <a:pt x="2836507" y="4989165"/>
                </a:lnTo>
                <a:cubicBezTo>
                  <a:pt x="2825749" y="4984209"/>
                  <a:pt x="2822382" y="4977089"/>
                  <a:pt x="2808859" y="4996804"/>
                </a:cubicBezTo>
                <a:cubicBezTo>
                  <a:pt x="2784233" y="4988767"/>
                  <a:pt x="2779499" y="5000786"/>
                  <a:pt x="2745907" y="5005126"/>
                </a:cubicBezTo>
                <a:cubicBezTo>
                  <a:pt x="2731796" y="4997536"/>
                  <a:pt x="2720518" y="5000295"/>
                  <a:pt x="2709519" y="5006333"/>
                </a:cubicBezTo>
                <a:cubicBezTo>
                  <a:pt x="2676766" y="5002878"/>
                  <a:pt x="2646981" y="5011377"/>
                  <a:pt x="2610212" y="5013529"/>
                </a:cubicBezTo>
                <a:cubicBezTo>
                  <a:pt x="2570359" y="5003730"/>
                  <a:pt x="2550109" y="5021491"/>
                  <a:pt x="2510814" y="5023713"/>
                </a:cubicBezTo>
                <a:cubicBezTo>
                  <a:pt x="2476639" y="5006722"/>
                  <a:pt x="2482834" y="5038639"/>
                  <a:pt x="2462736" y="5045398"/>
                </a:cubicBezTo>
                <a:lnTo>
                  <a:pt x="2457050" y="5046022"/>
                </a:lnTo>
                <a:lnTo>
                  <a:pt x="2442184" y="5043549"/>
                </a:lnTo>
                <a:lnTo>
                  <a:pt x="2436703" y="5041929"/>
                </a:lnTo>
                <a:cubicBezTo>
                  <a:pt x="2432888" y="5041072"/>
                  <a:pt x="2430299" y="5040830"/>
                  <a:pt x="2428451" y="5041027"/>
                </a:cubicBezTo>
                <a:lnTo>
                  <a:pt x="2420551" y="5039949"/>
                </a:lnTo>
                <a:cubicBezTo>
                  <a:pt x="2407700" y="5037296"/>
                  <a:pt x="2395274" y="5034239"/>
                  <a:pt x="2383501" y="5030941"/>
                </a:cubicBezTo>
                <a:cubicBezTo>
                  <a:pt x="2362992" y="5032521"/>
                  <a:pt x="2317884" y="5047662"/>
                  <a:pt x="2297493" y="5049431"/>
                </a:cubicBezTo>
                <a:lnTo>
                  <a:pt x="2261156" y="5041558"/>
                </a:lnTo>
                <a:lnTo>
                  <a:pt x="2200581" y="5024964"/>
                </a:lnTo>
                <a:lnTo>
                  <a:pt x="2198380" y="5025550"/>
                </a:lnTo>
                <a:lnTo>
                  <a:pt x="2116066" y="5019568"/>
                </a:lnTo>
                <a:cubicBezTo>
                  <a:pt x="2111600" y="5017036"/>
                  <a:pt x="2059664" y="5006071"/>
                  <a:pt x="2056754" y="5002394"/>
                </a:cubicBezTo>
                <a:cubicBezTo>
                  <a:pt x="2003393" y="5014336"/>
                  <a:pt x="1998298" y="5008800"/>
                  <a:pt x="1942916" y="5005703"/>
                </a:cubicBezTo>
                <a:cubicBezTo>
                  <a:pt x="1882138" y="4994708"/>
                  <a:pt x="1836966" y="4976630"/>
                  <a:pt x="1796717" y="4970423"/>
                </a:cubicBezTo>
                <a:cubicBezTo>
                  <a:pt x="1724075" y="4959337"/>
                  <a:pt x="1636218" y="4936339"/>
                  <a:pt x="1583222" y="4931235"/>
                </a:cubicBezTo>
                <a:cubicBezTo>
                  <a:pt x="1544265" y="4950469"/>
                  <a:pt x="1556109" y="4927628"/>
                  <a:pt x="1518821" y="4927872"/>
                </a:cubicBezTo>
                <a:cubicBezTo>
                  <a:pt x="1497291" y="4925112"/>
                  <a:pt x="1483221" y="4916728"/>
                  <a:pt x="1471837" y="4914678"/>
                </a:cubicBezTo>
                <a:lnTo>
                  <a:pt x="1450515" y="4915578"/>
                </a:lnTo>
                <a:lnTo>
                  <a:pt x="1437078" y="4915016"/>
                </a:lnTo>
                <a:lnTo>
                  <a:pt x="1432462" y="4920065"/>
                </a:lnTo>
                <a:lnTo>
                  <a:pt x="1411645" y="4922952"/>
                </a:lnTo>
                <a:cubicBezTo>
                  <a:pt x="1384856" y="4920079"/>
                  <a:pt x="1306656" y="4907389"/>
                  <a:pt x="1271729" y="4902828"/>
                </a:cubicBezTo>
                <a:cubicBezTo>
                  <a:pt x="1258697" y="4896954"/>
                  <a:pt x="1213546" y="4890036"/>
                  <a:pt x="1202076" y="4895589"/>
                </a:cubicBezTo>
                <a:cubicBezTo>
                  <a:pt x="1192059" y="4895561"/>
                  <a:pt x="1182171" y="4891311"/>
                  <a:pt x="1174670" y="4898040"/>
                </a:cubicBezTo>
                <a:cubicBezTo>
                  <a:pt x="1163701" y="4905820"/>
                  <a:pt x="1136874" y="4886643"/>
                  <a:pt x="1137035" y="4897965"/>
                </a:cubicBezTo>
                <a:cubicBezTo>
                  <a:pt x="1117838" y="4884693"/>
                  <a:pt x="1091386" y="4900421"/>
                  <a:pt x="1069882" y="4901859"/>
                </a:cubicBezTo>
                <a:cubicBezTo>
                  <a:pt x="1055589" y="4889467"/>
                  <a:pt x="1024570" y="4904705"/>
                  <a:pt x="980935" y="4900090"/>
                </a:cubicBezTo>
                <a:cubicBezTo>
                  <a:pt x="947614" y="4895538"/>
                  <a:pt x="913224" y="4886405"/>
                  <a:pt x="869960" y="4874547"/>
                </a:cubicBezTo>
                <a:cubicBezTo>
                  <a:pt x="819114" y="4845820"/>
                  <a:pt x="768074" y="4839770"/>
                  <a:pt x="721345" y="4828937"/>
                </a:cubicBezTo>
                <a:cubicBezTo>
                  <a:pt x="667944" y="4819060"/>
                  <a:pt x="698286" y="4848426"/>
                  <a:pt x="635428" y="4819153"/>
                </a:cubicBezTo>
                <a:cubicBezTo>
                  <a:pt x="626286" y="4826707"/>
                  <a:pt x="617638" y="4825980"/>
                  <a:pt x="604106" y="4819994"/>
                </a:cubicBezTo>
                <a:cubicBezTo>
                  <a:pt x="583276" y="4822237"/>
                  <a:pt x="539859" y="4835097"/>
                  <a:pt x="510451" y="4832608"/>
                </a:cubicBezTo>
                <a:cubicBezTo>
                  <a:pt x="489781" y="4829929"/>
                  <a:pt x="443867" y="4807857"/>
                  <a:pt x="427656" y="4805062"/>
                </a:cubicBezTo>
                <a:cubicBezTo>
                  <a:pt x="424088" y="4806479"/>
                  <a:pt x="419580" y="4809736"/>
                  <a:pt x="413184" y="4815837"/>
                </a:cubicBezTo>
                <a:cubicBezTo>
                  <a:pt x="387673" y="4805882"/>
                  <a:pt x="379855" y="4817328"/>
                  <a:pt x="341772" y="4818825"/>
                </a:cubicBezTo>
                <a:cubicBezTo>
                  <a:pt x="327795" y="4810179"/>
                  <a:pt x="314729" y="4811964"/>
                  <a:pt x="301266" y="4817000"/>
                </a:cubicBezTo>
                <a:cubicBezTo>
                  <a:pt x="265781" y="4810886"/>
                  <a:pt x="231017" y="4816794"/>
                  <a:pt x="189886" y="4815871"/>
                </a:cubicBezTo>
                <a:cubicBezTo>
                  <a:pt x="147910" y="4802917"/>
                  <a:pt x="121702" y="4818738"/>
                  <a:pt x="77762" y="4817675"/>
                </a:cubicBezTo>
                <a:cubicBezTo>
                  <a:pt x="38733" y="4795315"/>
                  <a:pt x="44308" y="4840244"/>
                  <a:pt x="8164" y="4835320"/>
                </a:cubicBezTo>
                <a:lnTo>
                  <a:pt x="0" y="4832771"/>
                </a:lnTo>
                <a:close/>
              </a:path>
            </a:pathLst>
          </a:custGeom>
        </p:spPr>
      </p:pic>
      <p:sp>
        <p:nvSpPr>
          <p:cNvPr id="63" name="Title 6">
            <a:extLst>
              <a:ext uri="{FF2B5EF4-FFF2-40B4-BE49-F238E27FC236}">
                <a16:creationId xmlns:a16="http://schemas.microsoft.com/office/drawing/2014/main" id="{E79FA5EE-CB48-682B-69D3-65BC34C9928E}"/>
              </a:ext>
            </a:extLst>
          </p:cNvPr>
          <p:cNvSpPr>
            <a:spLocks noGrp="1"/>
          </p:cNvSpPr>
          <p:nvPr>
            <p:ph type="title"/>
          </p:nvPr>
        </p:nvSpPr>
        <p:spPr>
          <a:xfrm>
            <a:off x="599818" y="5234320"/>
            <a:ext cx="6931319" cy="752217"/>
          </a:xfrm>
        </p:spPr>
        <p:txBody>
          <a:bodyPr vert="horz" lIns="91440" tIns="45720" rIns="91440" bIns="45720" rtlCol="0" anchor="b">
            <a:normAutofit/>
          </a:bodyPr>
          <a:lstStyle/>
          <a:p>
            <a:endParaRPr lang="en-US" sz="3600">
              <a:solidFill>
                <a:schemeClr val="tx1">
                  <a:lumMod val="85000"/>
                  <a:lumOff val="15000"/>
                </a:schemeClr>
              </a:solidFill>
            </a:endParaRPr>
          </a:p>
        </p:txBody>
      </p:sp>
      <p:sp>
        <p:nvSpPr>
          <p:cNvPr id="11" name="TextBox 10">
            <a:extLst>
              <a:ext uri="{FF2B5EF4-FFF2-40B4-BE49-F238E27FC236}">
                <a16:creationId xmlns:a16="http://schemas.microsoft.com/office/drawing/2014/main" id="{56C46A50-AC66-372F-278E-6DD7EAE8496A}"/>
              </a:ext>
            </a:extLst>
          </p:cNvPr>
          <p:cNvSpPr txBox="1"/>
          <p:nvPr/>
        </p:nvSpPr>
        <p:spPr>
          <a:xfrm>
            <a:off x="9759924" y="6657945"/>
            <a:ext cx="243207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s://pix4free.org/photo/2921/thank-you.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extLst>
      <p:ext uri="{BB962C8B-B14F-4D97-AF65-F5344CB8AC3E}">
        <p14:creationId xmlns:p14="http://schemas.microsoft.com/office/powerpoint/2010/main" val="23807043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TotalTime>
  <Words>1545</Words>
  <Application>Microsoft Office PowerPoint</Application>
  <PresentationFormat>Widescreen</PresentationFormat>
  <Paragraphs>111</Paragraphs>
  <Slides>19</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Aptos</vt:lpstr>
      <vt:lpstr>Aptos Display</vt:lpstr>
      <vt:lpstr>Arial</vt:lpstr>
      <vt:lpstr>Century Gothic</vt:lpstr>
      <vt:lpstr>Trebuchet MS</vt:lpstr>
      <vt:lpstr>Wingdings 3</vt:lpstr>
      <vt:lpstr>Office Theme</vt:lpstr>
      <vt:lpstr>WIOA Performance Guidance</vt:lpstr>
      <vt:lpstr>Agenda</vt:lpstr>
      <vt:lpstr>WIOA Performance Indicators</vt:lpstr>
      <vt:lpstr>Adult and DW Performance Indicators</vt:lpstr>
      <vt:lpstr>Youth Indicators</vt:lpstr>
      <vt:lpstr>Employment Rate (Adult/DW)</vt:lpstr>
      <vt:lpstr>Education and Employment Rate</vt:lpstr>
      <vt:lpstr>Median Earnings </vt:lpstr>
      <vt:lpstr>Credential Attainment</vt:lpstr>
      <vt:lpstr>Measurable Skills Gain</vt:lpstr>
      <vt:lpstr>USDOL  Levels of Performance for States </vt:lpstr>
      <vt:lpstr>Levels of Performance:  Adjustment Factors</vt:lpstr>
      <vt:lpstr>USDOL – TEN #03-26   WIOA State Performance Accountability Assessment PY 2025</vt:lpstr>
      <vt:lpstr>Local SAM:  Local Area Targets for PY26/PY27</vt:lpstr>
      <vt:lpstr>Local Area Performance Thresholds for New Jersey   </vt:lpstr>
      <vt:lpstr>Corrective Actions</vt:lpstr>
      <vt:lpstr>Formal Initiation of Corrective Actions and Penalties</vt:lpstr>
      <vt:lpstr>Questions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Bicica, John [DOL]</dc:creator>
  <cp:lastModifiedBy>Bicica, John [DOL]</cp:lastModifiedBy>
  <cp:revision>2</cp:revision>
  <dcterms:created xsi:type="dcterms:W3CDTF">2026-07-21T15:05:37Z</dcterms:created>
  <dcterms:modified xsi:type="dcterms:W3CDTF">2026-10-30T20:20:53Z</dcterms:modified>
</cp:coreProperties>
</file>