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F5C3-7C5B-4C31-9ACB-5A9F705CF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72C14-957D-4D37-BC8B-41FE12E2D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0C0DD-00D9-40A3-A94E-3149ADD3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6ED0-2830-4510-B657-944E33FF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EECB-607C-4BC4-983B-58371E96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5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F34A-492C-4563-B2D2-3E5B89FC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FA728-6D85-421A-B453-17AF73BC7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450DC-AACA-4172-A2A2-A3EEDD1F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EC1D8-2770-4A8D-9FF1-06A1359F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1C80-3B1D-4381-BD6C-AB1DEA7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3BC56-6A73-480C-BD1F-12C4DB5D6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04A8E-B62A-44CB-B322-6F54895B8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F16DB-7FD0-4DA3-B3A4-B01AAA53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53CCA-223E-44E5-97D2-75598657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22F49-EAB2-4D86-BAF3-F7CC19F4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D88C-CD91-4E87-8A3C-06AFD0F6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10B6-8355-4004-842C-A03FC45BE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52CB-E317-4E1A-AEE5-B3E1AB0D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F952-BD32-4A88-A5EE-FB0F84B5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3E86-3A74-48DE-9F67-7CCE140D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ACDE-19BF-493B-8128-4E9BE632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88687-02BE-4D03-9A6A-BA257D45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839B5-DE0F-49E8-96CB-062516AB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E1219-3C7A-4D5F-851B-024509BF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53BD3-71CA-4742-A5DE-CD088ADB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7FB4-C3B3-4B19-BD4B-3C21A383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A0BD-5674-4027-AFE2-87C1F2063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7D490-2462-44C3-B33E-EBB36DF8C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3D770-E3B7-4D4D-B2F1-559309C2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A4788-C1AE-40A5-807D-018D2920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E8E9C-45A5-47F7-9D1A-EFB4F671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518D-DF4F-451C-B681-A3299FBD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D83AB-64AE-4BE5-84F4-6AB5ADA2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FC60D-4795-4122-8B0C-D275E6300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F599D-CEED-4D26-97D1-CA6886C1C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08486-E0FB-4C75-9C3A-AC7CA875A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6365B-2189-4EAE-AB4B-597641D6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A2E84-2BC3-4C74-BEF8-5C41FF16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7C6A5-9209-4CE2-BB86-FD83BD51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8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733C-D344-4E14-800B-ADB89235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8D92E-8259-435D-A7B5-FC46760D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5213F-EBCF-4679-80E8-2C5A3DB8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E7360-8BD7-4F4F-9714-137F6ADB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59992-25CA-496F-8380-69011FC2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6C86D-958D-4D36-9C70-5601DF38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CAA78-578E-4667-BAE0-1EF9543A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5DD2-54D9-4E0E-ABF8-CE0F8CDC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B2BC-5903-4CBA-A3AD-95285956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439D7-8B9E-43F1-A08D-F691362F9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D8A3-D566-49E3-8D71-D4C10989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2DFFE-4B44-4654-BE2C-78800885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A54DC-32E9-42D3-85C7-4F4DC1E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C37A-C4B0-4D68-AEC6-1C75616F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946A3-4FA7-4288-B04C-1950B2ECF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39B08-7682-43ED-9608-A2F2EBC0C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0B00D-07C2-43B1-82B5-BEA191AF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D6C8C-E87A-4E28-A6C5-6E6B5173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0C2A1-B012-4838-A806-1423C632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CE9B2-8650-4222-B2A5-6FE3CFDC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C8EA-A645-4356-A0C1-FF1A8586D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C58AD-5444-482C-BB1E-626665534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8E21-5EA5-4D28-9303-29115AEDD1C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8955-7A73-475F-A0F0-B305DE12C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864D-DC74-493C-9FED-4A126D938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A2E6-4A75-407D-A60F-044FBF25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jp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jp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3.emf"/><Relationship Id="rId5" Type="http://schemas.openxmlformats.org/officeDocument/2006/relationships/tags" Target="../tags/tag6.xml"/><Relationship Id="rId15" Type="http://schemas.openxmlformats.org/officeDocument/2006/relationships/image" Target="../media/image9.jpg"/><Relationship Id="rId10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32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E201-91A2-4540-8875-E8A3A079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C9733-6B68-482B-A522-014ADE851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7" t="7455" r="13081" b="11186"/>
          <a:stretch/>
        </p:blipFill>
        <p:spPr>
          <a:xfrm>
            <a:off x="0" y="-1"/>
            <a:ext cx="12192000" cy="3106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C6E7B-3193-4CDB-BA99-06E79F83BA50}"/>
              </a:ext>
            </a:extLst>
          </p:cNvPr>
          <p:cNvSpPr txBox="1"/>
          <p:nvPr/>
        </p:nvSpPr>
        <p:spPr>
          <a:xfrm>
            <a:off x="1330569" y="3751386"/>
            <a:ext cx="95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State of Innovation: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Building a Stronger and Fairer Economy in New Jersey</a:t>
            </a:r>
          </a:p>
        </p:txBody>
      </p:sp>
    </p:spTree>
    <p:extLst>
      <p:ext uri="{BB962C8B-B14F-4D97-AF65-F5344CB8AC3E}">
        <p14:creationId xmlns:p14="http://schemas.microsoft.com/office/powerpoint/2010/main" val="39220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754367" y="19811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749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5130" y="171450"/>
            <a:ext cx="3686175" cy="0"/>
          </a:xfrm>
          <a:custGeom>
            <a:avLst/>
            <a:gdLst/>
            <a:ahLst/>
            <a:cxnLst/>
            <a:rect l="l" t="t" r="r" b="b"/>
            <a:pathLst>
              <a:path w="3686175">
                <a:moveTo>
                  <a:pt x="0" y="0"/>
                </a:moveTo>
                <a:lnTo>
                  <a:pt x="3685794" y="0"/>
                </a:lnTo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599" y="1361127"/>
            <a:ext cx="11327482" cy="4906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buClr>
                <a:srgbClr val="094FA2"/>
              </a:buClr>
              <a:buSzPct val="125000"/>
              <a:buChar char="▪"/>
              <a:tabLst>
                <a:tab pos="205104" algn="l"/>
              </a:tabLst>
            </a:pPr>
            <a:r>
              <a:rPr sz="2400" spc="-5" dirty="0">
                <a:latin typeface="Arial"/>
                <a:cs typeface="Arial"/>
              </a:rPr>
              <a:t>New Jersey is a state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rich economic assets, including a </a:t>
            </a:r>
            <a:r>
              <a:rPr sz="2400" b="1" spc="-5" dirty="0">
                <a:solidFill>
                  <a:srgbClr val="094FA2"/>
                </a:solidFill>
                <a:latin typeface="Arial"/>
                <a:cs typeface="Arial"/>
              </a:rPr>
              <a:t>highly talented </a:t>
            </a:r>
            <a:r>
              <a:rPr sz="2400" b="1" dirty="0">
                <a:solidFill>
                  <a:srgbClr val="094FA2"/>
                </a:solidFill>
                <a:latin typeface="Arial"/>
                <a:cs typeface="Arial"/>
              </a:rPr>
              <a:t>workforce </a:t>
            </a:r>
            <a:r>
              <a:rPr sz="2400" spc="-5" dirty="0">
                <a:latin typeface="Arial"/>
                <a:cs typeface="Arial"/>
              </a:rPr>
              <a:t>(2</a:t>
            </a:r>
            <a:r>
              <a:rPr sz="2400" spc="-7" baseline="26455" dirty="0">
                <a:latin typeface="Arial"/>
                <a:cs typeface="Arial"/>
              </a:rPr>
              <a:t>nd  </a:t>
            </a:r>
            <a:r>
              <a:rPr sz="2400" spc="-5" dirty="0">
                <a:latin typeface="Arial"/>
                <a:cs typeface="Arial"/>
              </a:rPr>
              <a:t>ranked education </a:t>
            </a:r>
            <a:r>
              <a:rPr sz="2400" spc="-10" dirty="0">
                <a:latin typeface="Arial"/>
                <a:cs typeface="Arial"/>
              </a:rPr>
              <a:t>system </a:t>
            </a:r>
            <a:r>
              <a:rPr sz="2400" spc="-5" dirty="0">
                <a:latin typeface="Arial"/>
                <a:cs typeface="Arial"/>
              </a:rPr>
              <a:t>in the US, highest concentration of scientists and engineers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the  world per square mile), </a:t>
            </a:r>
            <a:r>
              <a:rPr sz="2400" b="1" spc="-5" dirty="0">
                <a:solidFill>
                  <a:srgbClr val="094FA2"/>
                </a:solidFill>
                <a:latin typeface="Arial"/>
                <a:cs typeface="Arial"/>
              </a:rPr>
              <a:t>rich global </a:t>
            </a:r>
            <a:r>
              <a:rPr sz="2400" b="1" spc="-10" dirty="0">
                <a:solidFill>
                  <a:srgbClr val="094FA2"/>
                </a:solidFill>
                <a:latin typeface="Arial"/>
                <a:cs typeface="Arial"/>
              </a:rPr>
              <a:t>diversity </a:t>
            </a:r>
            <a:r>
              <a:rPr sz="2400" dirty="0">
                <a:latin typeface="Arial"/>
                <a:cs typeface="Arial"/>
              </a:rPr>
              <a:t>(3</a:t>
            </a:r>
            <a:r>
              <a:rPr sz="2400" baseline="26455" dirty="0">
                <a:latin typeface="Arial"/>
                <a:cs typeface="Arial"/>
              </a:rPr>
              <a:t>rd </a:t>
            </a:r>
            <a:r>
              <a:rPr sz="2400" spc="-5" dirty="0">
                <a:latin typeface="Arial"/>
                <a:cs typeface="Arial"/>
              </a:rPr>
              <a:t>highest composition of foreign-born  residents in the US), </a:t>
            </a:r>
            <a:r>
              <a:rPr sz="2400" b="1" spc="-5" dirty="0">
                <a:solidFill>
                  <a:srgbClr val="094FA2"/>
                </a:solidFill>
                <a:latin typeface="Arial"/>
                <a:cs typeface="Arial"/>
              </a:rPr>
              <a:t>strong organic industry clusters </a:t>
            </a:r>
            <a:r>
              <a:rPr sz="2400" spc="-5" dirty="0">
                <a:latin typeface="Arial"/>
                <a:cs typeface="Arial"/>
              </a:rPr>
              <a:t>(22 Fortune 500 headquarters, 400+  biotechnology companies), and a </a:t>
            </a:r>
            <a:r>
              <a:rPr sz="2400" b="1" spc="-5" dirty="0">
                <a:solidFill>
                  <a:srgbClr val="094FA2"/>
                </a:solidFill>
                <a:latin typeface="Arial"/>
                <a:cs typeface="Arial"/>
              </a:rPr>
              <a:t>strategic geographic </a:t>
            </a:r>
            <a:r>
              <a:rPr sz="2400" b="1" spc="-10" dirty="0">
                <a:solidFill>
                  <a:srgbClr val="094FA2"/>
                </a:solidFill>
                <a:latin typeface="Arial"/>
                <a:cs typeface="Arial"/>
              </a:rPr>
              <a:t>advantage </a:t>
            </a:r>
            <a:r>
              <a:rPr sz="2400" spc="-5" dirty="0">
                <a:latin typeface="Arial"/>
                <a:cs typeface="Arial"/>
              </a:rPr>
              <a:t>in the center of the  densely populated, talent-rich Northeast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corridor</a:t>
            </a:r>
            <a:endParaRPr sz="2400" dirty="0">
              <a:latin typeface="Arial"/>
              <a:cs typeface="Arial"/>
            </a:endParaRPr>
          </a:p>
          <a:p>
            <a:pPr marL="204470" indent="-191770">
              <a:spcBef>
                <a:spcPts val="1200"/>
              </a:spcBef>
              <a:buClr>
                <a:srgbClr val="094FA2"/>
              </a:buClr>
              <a:buSzPct val="125000"/>
              <a:buChar char="▪"/>
              <a:tabLst>
                <a:tab pos="205104" algn="l"/>
              </a:tabLst>
            </a:pPr>
            <a:r>
              <a:rPr sz="2400" spc="-5" dirty="0">
                <a:latin typeface="Arial"/>
                <a:cs typeface="Arial"/>
              </a:rPr>
              <a:t>Despite these assets, NJ has experienced </a:t>
            </a:r>
            <a:r>
              <a:rPr sz="2400" b="1" spc="-5" dirty="0">
                <a:solidFill>
                  <a:srgbClr val="094FA2"/>
                </a:solidFill>
                <a:latin typeface="Arial"/>
                <a:cs typeface="Arial"/>
              </a:rPr>
              <a:t>stagnant economic </a:t>
            </a:r>
            <a:r>
              <a:rPr sz="2400" b="1" dirty="0">
                <a:solidFill>
                  <a:srgbClr val="094FA2"/>
                </a:solidFill>
                <a:latin typeface="Arial"/>
                <a:cs typeface="Arial"/>
              </a:rPr>
              <a:t>growth</a:t>
            </a:r>
            <a:r>
              <a:rPr sz="2400" b="1" spc="175" dirty="0">
                <a:solidFill>
                  <a:srgbClr val="094FA2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alongside</a:t>
            </a:r>
            <a:endParaRPr sz="2400" dirty="0">
              <a:latin typeface="Arial"/>
              <a:cs typeface="Arial"/>
            </a:endParaRPr>
          </a:p>
          <a:p>
            <a:pPr marL="204470"/>
            <a:r>
              <a:rPr sz="2400" b="1" spc="-5" dirty="0">
                <a:solidFill>
                  <a:srgbClr val="094FA2"/>
                </a:solidFill>
                <a:latin typeface="Arial"/>
                <a:cs typeface="Arial"/>
              </a:rPr>
              <a:t>diminishing access to economic opportunity </a:t>
            </a:r>
            <a:r>
              <a:rPr sz="2400" spc="-5" dirty="0">
                <a:latin typeface="Arial"/>
                <a:cs typeface="Arial"/>
              </a:rPr>
              <a:t>over the past decade,</a:t>
            </a:r>
            <a:r>
              <a:rPr sz="2400" spc="2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including:</a:t>
            </a:r>
            <a:endParaRPr sz="2400" dirty="0">
              <a:latin typeface="Arial"/>
              <a:cs typeface="Arial"/>
            </a:endParaRPr>
          </a:p>
          <a:p>
            <a:pPr marL="467995" lvl="1" indent="-262255">
              <a:spcBef>
                <a:spcPts val="900"/>
              </a:spcBef>
              <a:buClr>
                <a:srgbClr val="094FA2"/>
              </a:buClr>
              <a:buSzPct val="118750"/>
              <a:buChar char="–"/>
              <a:tabLst>
                <a:tab pos="468630" algn="l"/>
              </a:tabLst>
            </a:pPr>
            <a:r>
              <a:rPr sz="2400" spc="-5" dirty="0">
                <a:latin typeface="Arial"/>
                <a:cs typeface="Arial"/>
              </a:rPr>
              <a:t>0.2% </a:t>
            </a:r>
            <a:r>
              <a:rPr sz="2400" spc="-10" dirty="0">
                <a:latin typeface="Arial"/>
                <a:cs typeface="Arial"/>
              </a:rPr>
              <a:t>GDP </a:t>
            </a:r>
            <a:r>
              <a:rPr sz="2400" spc="-5" dirty="0">
                <a:latin typeface="Arial"/>
                <a:cs typeface="Arial"/>
              </a:rPr>
              <a:t>growth (46th in the US from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2007-2017)</a:t>
            </a:r>
            <a:endParaRPr sz="2400" dirty="0">
              <a:latin typeface="Arial"/>
              <a:cs typeface="Arial"/>
            </a:endParaRPr>
          </a:p>
          <a:p>
            <a:pPr marL="467995" lvl="1" indent="-262255">
              <a:spcBef>
                <a:spcPts val="835"/>
              </a:spcBef>
              <a:buClr>
                <a:srgbClr val="094FA2"/>
              </a:buClr>
              <a:buSzPct val="118750"/>
              <a:buChar char="–"/>
              <a:tabLst>
                <a:tab pos="468630" algn="l"/>
              </a:tabLst>
            </a:pPr>
            <a:r>
              <a:rPr sz="2400" spc="-5" dirty="0">
                <a:latin typeface="Arial"/>
                <a:cs typeface="Arial"/>
              </a:rPr>
              <a:t>-1.7% real median income growth </a:t>
            </a:r>
            <a:r>
              <a:rPr sz="2400" dirty="0">
                <a:latin typeface="Arial"/>
                <a:cs typeface="Arial"/>
              </a:rPr>
              <a:t>(50</a:t>
            </a:r>
            <a:r>
              <a:rPr sz="2400" baseline="26455" dirty="0">
                <a:latin typeface="Arial"/>
                <a:cs typeface="Arial"/>
              </a:rPr>
              <a:t>th  </a:t>
            </a:r>
            <a:r>
              <a:rPr sz="2400" spc="-5" dirty="0">
                <a:latin typeface="Arial"/>
                <a:cs typeface="Arial"/>
              </a:rPr>
              <a:t>in the US from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2006-2016)</a:t>
            </a:r>
            <a:endParaRPr sz="2400" dirty="0">
              <a:latin typeface="Arial"/>
              <a:cs typeface="Arial"/>
            </a:endParaRPr>
          </a:p>
          <a:p>
            <a:pPr marL="467995" lvl="1" indent="-262255">
              <a:spcBef>
                <a:spcPts val="835"/>
              </a:spcBef>
              <a:buClr>
                <a:srgbClr val="094FA2"/>
              </a:buClr>
              <a:buSzPct val="118750"/>
              <a:buChar char="–"/>
              <a:tabLst>
                <a:tab pos="468630" algn="l"/>
              </a:tabLst>
            </a:pPr>
            <a:r>
              <a:rPr sz="2400" spc="-5" dirty="0">
                <a:latin typeface="Arial"/>
                <a:cs typeface="Arial"/>
              </a:rPr>
              <a:t>1.7 percentage point increase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poverty rate (47th in the US from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2006-2016)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92DB3-6ACF-4E17-A396-9B8B0FC0F459}"/>
              </a:ext>
            </a:extLst>
          </p:cNvPr>
          <p:cNvSpPr/>
          <p:nvPr/>
        </p:nvSpPr>
        <p:spPr bwMode="auto">
          <a:xfrm>
            <a:off x="0" y="-2"/>
            <a:ext cx="12192000" cy="1077913"/>
          </a:xfrm>
          <a:prstGeom prst="rect">
            <a:avLst/>
          </a:prstGeom>
          <a:gradFill flip="none" rotWithShape="1">
            <a:gsLst>
              <a:gs pos="0">
                <a:srgbClr val="00597C">
                  <a:shade val="67500"/>
                  <a:satMod val="115000"/>
                </a:srgbClr>
              </a:gs>
              <a:gs pos="100000">
                <a:srgbClr val="00597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B5DC3-FE56-4141-A121-AE96C5CB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741" y="-141608"/>
            <a:ext cx="1995351" cy="13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0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23867B-2CCA-4E12-BED0-A76E45B98D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23867B-2CCA-4E12-BED0-A76E45B98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64E211-6F7D-4032-A202-3251331C5D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Arc 19">
            <a:extLst>
              <a:ext uri="{FF2B5EF4-FFF2-40B4-BE49-F238E27FC236}">
                <a16:creationId xmlns:a16="http://schemas.microsoft.com/office/drawing/2014/main" id="{2AE8DA98-6814-4883-81AA-180AB7FCCDE9}"/>
              </a:ext>
            </a:extLst>
          </p:cNvPr>
          <p:cNvSpPr/>
          <p:nvPr/>
        </p:nvSpPr>
        <p:spPr>
          <a:xfrm>
            <a:off x="1504072" y="2460312"/>
            <a:ext cx="1750078" cy="3928320"/>
          </a:xfrm>
          <a:custGeom>
            <a:avLst/>
            <a:gdLst>
              <a:gd name="connsiteX0" fmla="*/ 1613073 w 3363151"/>
              <a:gd name="connsiteY0" fmla="*/ 1630 h 3928308"/>
              <a:gd name="connsiteX1" fmla="*/ 3178845 w 3363151"/>
              <a:gd name="connsiteY1" fmla="*/ 1070100 h 3928308"/>
              <a:gd name="connsiteX2" fmla="*/ 3185279 w 3363151"/>
              <a:gd name="connsiteY2" fmla="*/ 2843353 h 3928308"/>
              <a:gd name="connsiteX3" fmla="*/ 1631157 w 3363151"/>
              <a:gd name="connsiteY3" fmla="*/ 3927425 h 3928308"/>
              <a:gd name="connsiteX4" fmla="*/ 1681576 w 3363151"/>
              <a:gd name="connsiteY4" fmla="*/ 1964154 h 3928308"/>
              <a:gd name="connsiteX5" fmla="*/ 1613073 w 3363151"/>
              <a:gd name="connsiteY5" fmla="*/ 1630 h 3928308"/>
              <a:gd name="connsiteX0" fmla="*/ 1613073 w 3363151"/>
              <a:gd name="connsiteY0" fmla="*/ 1630 h 3928308"/>
              <a:gd name="connsiteX1" fmla="*/ 3178845 w 3363151"/>
              <a:gd name="connsiteY1" fmla="*/ 1070100 h 3928308"/>
              <a:gd name="connsiteX2" fmla="*/ 3185279 w 3363151"/>
              <a:gd name="connsiteY2" fmla="*/ 2843353 h 3928308"/>
              <a:gd name="connsiteX3" fmla="*/ 1631157 w 3363151"/>
              <a:gd name="connsiteY3" fmla="*/ 3927425 h 3928308"/>
              <a:gd name="connsiteX0" fmla="*/ 0 w 1750078"/>
              <a:gd name="connsiteY0" fmla="*/ 1638 h 3928320"/>
              <a:gd name="connsiteX1" fmla="*/ 1565772 w 1750078"/>
              <a:gd name="connsiteY1" fmla="*/ 1070108 h 3928320"/>
              <a:gd name="connsiteX2" fmla="*/ 1572206 w 1750078"/>
              <a:gd name="connsiteY2" fmla="*/ 2843361 h 3928320"/>
              <a:gd name="connsiteX3" fmla="*/ 18084 w 1750078"/>
              <a:gd name="connsiteY3" fmla="*/ 3927433 h 3928320"/>
              <a:gd name="connsiteX4" fmla="*/ 0 w 1750078"/>
              <a:gd name="connsiteY4" fmla="*/ 1638 h 3928320"/>
              <a:gd name="connsiteX0" fmla="*/ 0 w 1750078"/>
              <a:gd name="connsiteY0" fmla="*/ 1638 h 3928320"/>
              <a:gd name="connsiteX1" fmla="*/ 1565772 w 1750078"/>
              <a:gd name="connsiteY1" fmla="*/ 1070108 h 3928320"/>
              <a:gd name="connsiteX2" fmla="*/ 1572206 w 1750078"/>
              <a:gd name="connsiteY2" fmla="*/ 2843361 h 3928320"/>
              <a:gd name="connsiteX3" fmla="*/ 18084 w 1750078"/>
              <a:gd name="connsiteY3" fmla="*/ 3927433 h 39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078" h="3928320" stroke="0" extrusionOk="0">
                <a:moveTo>
                  <a:pt x="0" y="1638"/>
                </a:moveTo>
                <a:cubicBezTo>
                  <a:pt x="655706" y="-29588"/>
                  <a:pt x="1267057" y="387592"/>
                  <a:pt x="1565772" y="1070108"/>
                </a:cubicBezTo>
                <a:cubicBezTo>
                  <a:pt x="1809227" y="1626361"/>
                  <a:pt x="1811615" y="2284717"/>
                  <a:pt x="1572206" y="2843361"/>
                </a:cubicBezTo>
                <a:cubicBezTo>
                  <a:pt x="1279076" y="3527357"/>
                  <a:pt x="672650" y="3950367"/>
                  <a:pt x="18084" y="3927433"/>
                </a:cubicBezTo>
                <a:lnTo>
                  <a:pt x="0" y="1638"/>
                </a:lnTo>
                <a:close/>
              </a:path>
              <a:path w="1750078" h="3928320" fill="none">
                <a:moveTo>
                  <a:pt x="0" y="1638"/>
                </a:moveTo>
                <a:cubicBezTo>
                  <a:pt x="655706" y="-29588"/>
                  <a:pt x="1267057" y="387592"/>
                  <a:pt x="1565772" y="1070108"/>
                </a:cubicBezTo>
                <a:cubicBezTo>
                  <a:pt x="1809227" y="1626361"/>
                  <a:pt x="1811615" y="2284717"/>
                  <a:pt x="1572206" y="2843361"/>
                </a:cubicBezTo>
                <a:cubicBezTo>
                  <a:pt x="1279076" y="3527357"/>
                  <a:pt x="672650" y="3950367"/>
                  <a:pt x="18084" y="3927433"/>
                </a:cubicBezTo>
              </a:path>
            </a:pathLst>
          </a:cu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295" r="-81171"/>
            </a:stretch>
          </a:blipFill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0139D-093F-45C1-A738-F4D2A2EFA9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7249" y="1036280"/>
            <a:ext cx="10238881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sz="3200" dirty="0"/>
              <a:t>We are charting a new course to create a Stronger and Fairer New Jersey economy by focusing on five key goals for 2025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47010D-C87E-4125-97A9-3C3C504BD13F}"/>
              </a:ext>
            </a:extLst>
          </p:cNvPr>
          <p:cNvCxnSpPr>
            <a:cxnSpLocks/>
          </p:cNvCxnSpPr>
          <p:nvPr/>
        </p:nvCxnSpPr>
        <p:spPr>
          <a:xfrm flipH="1">
            <a:off x="2915700" y="3165533"/>
            <a:ext cx="77860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70970D-F1D9-4FA9-9315-D5DB5E08278E}"/>
              </a:ext>
            </a:extLst>
          </p:cNvPr>
          <p:cNvCxnSpPr>
            <a:cxnSpLocks/>
          </p:cNvCxnSpPr>
          <p:nvPr/>
        </p:nvCxnSpPr>
        <p:spPr>
          <a:xfrm flipH="1">
            <a:off x="3243488" y="4009420"/>
            <a:ext cx="74060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CF4F3AA-8ACC-4204-891F-AE13906F1664}"/>
              </a:ext>
            </a:extLst>
          </p:cNvPr>
          <p:cNvCxnSpPr>
            <a:cxnSpLocks/>
          </p:cNvCxnSpPr>
          <p:nvPr/>
        </p:nvCxnSpPr>
        <p:spPr>
          <a:xfrm flipH="1">
            <a:off x="2897722" y="5713050"/>
            <a:ext cx="77082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5CA306F-D095-4914-8497-C76A4493AF2B}"/>
              </a:ext>
            </a:extLst>
          </p:cNvPr>
          <p:cNvCxnSpPr>
            <a:cxnSpLocks/>
          </p:cNvCxnSpPr>
          <p:nvPr/>
        </p:nvCxnSpPr>
        <p:spPr>
          <a:xfrm flipH="1" flipV="1">
            <a:off x="3233611" y="4853307"/>
            <a:ext cx="7450741" cy="158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B3911-1965-48C6-A0BC-37704DA90DB5}"/>
              </a:ext>
            </a:extLst>
          </p:cNvPr>
          <p:cNvGrpSpPr/>
          <p:nvPr/>
        </p:nvGrpSpPr>
        <p:grpSpPr>
          <a:xfrm>
            <a:off x="8367941" y="2021888"/>
            <a:ext cx="184528" cy="250757"/>
            <a:chOff x="4075167" y="1177894"/>
            <a:chExt cx="356632" cy="484632"/>
          </a:xfrm>
          <a:solidFill>
            <a:schemeClr val="accent4"/>
          </a:solidFill>
        </p:grpSpPr>
        <p:sp>
          <p:nvSpPr>
            <p:cNvPr id="55" name="Chevron 77">
              <a:extLst>
                <a:ext uri="{FF2B5EF4-FFF2-40B4-BE49-F238E27FC236}">
                  <a16:creationId xmlns:a16="http://schemas.microsoft.com/office/drawing/2014/main" id="{62E745CB-77D0-4216-ACE1-1FE7B90D3F66}"/>
                </a:ext>
              </a:extLst>
            </p:cNvPr>
            <p:cNvSpPr/>
            <p:nvPr/>
          </p:nvSpPr>
          <p:spPr>
            <a:xfrm>
              <a:off x="4152248" y="1177894"/>
              <a:ext cx="279551" cy="484632"/>
            </a:xfrm>
            <a:prstGeom prst="chevro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65" name="Chevron 78">
              <a:extLst>
                <a:ext uri="{FF2B5EF4-FFF2-40B4-BE49-F238E27FC236}">
                  <a16:creationId xmlns:a16="http://schemas.microsoft.com/office/drawing/2014/main" id="{FF3E0472-B5B7-42F9-A39D-EE3B69D16878}"/>
                </a:ext>
              </a:extLst>
            </p:cNvPr>
            <p:cNvSpPr/>
            <p:nvPr/>
          </p:nvSpPr>
          <p:spPr>
            <a:xfrm>
              <a:off x="4075167" y="1268710"/>
              <a:ext cx="174780" cy="303000"/>
            </a:xfrm>
            <a:prstGeom prst="chevron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AutoShape 249">
            <a:extLst>
              <a:ext uri="{FF2B5EF4-FFF2-40B4-BE49-F238E27FC236}">
                <a16:creationId xmlns:a16="http://schemas.microsoft.com/office/drawing/2014/main" id="{34D103D5-9F73-454A-B20A-3EE008C609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7687" y="2162310"/>
            <a:ext cx="6656434" cy="36321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249">
            <a:extLst>
              <a:ext uri="{FF2B5EF4-FFF2-40B4-BE49-F238E27FC236}">
                <a16:creationId xmlns:a16="http://schemas.microsoft.com/office/drawing/2014/main" id="{AA2CF517-7A53-4A44-A8E8-D9F496FE7A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20110" y="2147265"/>
            <a:ext cx="1956448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C1EAAA6-17E6-498C-9E99-41CBB20F0195}"/>
              </a:ext>
            </a:extLst>
          </p:cNvPr>
          <p:cNvSpPr txBox="1">
            <a:spLocks/>
          </p:cNvSpPr>
          <p:nvPr/>
        </p:nvSpPr>
        <p:spPr>
          <a:xfrm>
            <a:off x="8620110" y="1895694"/>
            <a:ext cx="1956448" cy="2342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400050" lvl="0" indent="0" defTabSz="895351" eaLnBrk="1" latinLnBrk="0" hangingPunct="1">
              <a:buClr>
                <a:schemeClr val="tx2"/>
              </a:buClr>
              <a:buSzPct val="100000"/>
              <a:defRPr sz="13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5793" lvl="1" indent="-143093" defTabSz="895351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200" lvl="2" indent="-261938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614363" lvl="3" indent="-155574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749809" lvl="4" indent="-130175" defTabSz="895351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/>
            <a:r>
              <a:rPr lang="en-US" b="1" dirty="0">
                <a:solidFill>
                  <a:schemeClr val="tx2"/>
                </a:solidFill>
                <a:latin typeface="+mn-lt"/>
              </a:rPr>
              <a:t>What it means for NJ?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A47800-1387-485A-BD23-D4F172A16250}"/>
              </a:ext>
            </a:extLst>
          </p:cNvPr>
          <p:cNvSpPr>
            <a:spLocks/>
          </p:cNvSpPr>
          <p:nvPr/>
        </p:nvSpPr>
        <p:spPr bwMode="gray">
          <a:xfrm>
            <a:off x="2382149" y="2588141"/>
            <a:ext cx="313460" cy="31089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88D4E6-401F-48F9-A1C3-2384EB3F5005}"/>
              </a:ext>
            </a:extLst>
          </p:cNvPr>
          <p:cNvSpPr txBox="1">
            <a:spLocks/>
          </p:cNvSpPr>
          <p:nvPr/>
        </p:nvSpPr>
        <p:spPr>
          <a:xfrm>
            <a:off x="2910398" y="2440843"/>
            <a:ext cx="4875449" cy="6054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400050" lvl="0" indent="0" defTabSz="895351" eaLnBrk="1" latinLnBrk="0" hangingPunct="1">
              <a:buClr>
                <a:schemeClr val="tx2"/>
              </a:buClr>
              <a:buSzPct val="100000"/>
              <a:defRPr sz="13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5793" lvl="1" indent="-143093" defTabSz="895351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200" lvl="2" indent="-261938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614363" lvl="3" indent="-155574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749809" lvl="4" indent="-130175" defTabSz="895351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/>
            <a:r>
              <a:rPr lang="en-US" b="1" dirty="0">
                <a:solidFill>
                  <a:schemeClr val="tx2"/>
                </a:solidFill>
                <a:latin typeface="+mn-lt"/>
              </a:rPr>
              <a:t>Driving faster job growth over this time period than all Northeast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peer states by fostering a better, more supportive business climate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2CC24B-11D6-4473-965E-2CA8184DDBC1}"/>
              </a:ext>
            </a:extLst>
          </p:cNvPr>
          <p:cNvSpPr txBox="1">
            <a:spLocks/>
          </p:cNvSpPr>
          <p:nvPr/>
        </p:nvSpPr>
        <p:spPr>
          <a:xfrm>
            <a:off x="8620110" y="2440843"/>
            <a:ext cx="1956448" cy="60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Aft>
                <a:spcPts val="600"/>
              </a:spcAft>
              <a:buClr>
                <a:srgbClr val="17395D"/>
              </a:buClr>
              <a:buNone/>
              <a:defRPr/>
            </a:pPr>
            <a:r>
              <a:rPr lang="en-US" sz="1300" dirty="0"/>
              <a:t>Approximately 300,000 increase in jobs</a:t>
            </a:r>
            <a:endParaRPr lang="en-US" sz="1300" kern="0" dirty="0">
              <a:solidFill>
                <a:srgbClr val="00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21BF77-88F2-4DCF-91E4-55898149B14E}"/>
              </a:ext>
            </a:extLst>
          </p:cNvPr>
          <p:cNvSpPr>
            <a:spLocks/>
          </p:cNvSpPr>
          <p:nvPr/>
        </p:nvSpPr>
        <p:spPr bwMode="gray">
          <a:xfrm>
            <a:off x="2898282" y="3432028"/>
            <a:ext cx="313460" cy="31089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B35E53-4621-48C0-8858-75DDB6AE4B12}"/>
              </a:ext>
            </a:extLst>
          </p:cNvPr>
          <p:cNvSpPr txBox="1">
            <a:spLocks/>
          </p:cNvSpPr>
          <p:nvPr/>
        </p:nvSpPr>
        <p:spPr>
          <a:xfrm>
            <a:off x="3273369" y="3284730"/>
            <a:ext cx="4875449" cy="6054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1" eaLnBrk="1" latinLnBrk="0" hangingPunct="1">
              <a:buClr>
                <a:schemeClr val="tx2"/>
              </a:buClr>
              <a:buSzPct val="100000"/>
              <a:defRPr lang="x-none" sz="1200" baseline="0">
                <a:latin typeface="+mn-lt"/>
              </a:defRPr>
            </a:lvl1pPr>
            <a:lvl2pPr marL="145793" lvl="1" indent="-143093" defTabSz="895351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200" baseline="0">
                <a:latin typeface="+mn-lt"/>
              </a:defRPr>
            </a:lvl2pPr>
            <a:lvl3pPr marL="457200" lvl="2" indent="-261938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200" baseline="0">
                <a:latin typeface="+mn-lt"/>
              </a:defRPr>
            </a:lvl3pPr>
            <a:lvl4pPr marL="614363" lvl="3" indent="-155574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200" baseline="0">
                <a:latin typeface="+mn-lt"/>
              </a:defRPr>
            </a:lvl4pPr>
            <a:lvl5pPr marL="749809" lvl="4" indent="-130175" defTabSz="895351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200" baseline="0">
                <a:latin typeface="+mn-lt"/>
              </a:defRPr>
            </a:lvl5pPr>
            <a:lvl6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  <a:cs typeface="Calibri" panose="020F0502020204030204" pitchFamily="34" charset="0"/>
              </a:rPr>
              <a:t>Achieving faster median wage growth over this time period than all Northeast</a:t>
            </a:r>
            <a:r>
              <a:rPr lang="en-US" sz="1300" dirty="0">
                <a:cs typeface="Calibri" panose="020F0502020204030204" pitchFamily="34" charset="0"/>
              </a:rPr>
              <a:t> peer states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9C28219-C2EA-4CC1-A2BC-612D6FF5E4F9}"/>
              </a:ext>
            </a:extLst>
          </p:cNvPr>
          <p:cNvSpPr txBox="1">
            <a:spLocks/>
          </p:cNvSpPr>
          <p:nvPr/>
        </p:nvSpPr>
        <p:spPr>
          <a:xfrm>
            <a:off x="8620110" y="3284730"/>
            <a:ext cx="1956448" cy="60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Aft>
                <a:spcPts val="600"/>
              </a:spcAft>
              <a:buClr>
                <a:srgbClr val="17395D"/>
              </a:buClr>
              <a:buNone/>
              <a:defRPr/>
            </a:pPr>
            <a:r>
              <a:rPr lang="en-US" sz="1300" kern="0" dirty="0">
                <a:solidFill>
                  <a:srgbClr val="000000"/>
                </a:solidFill>
              </a:rPr>
              <a:t>Approximately 4% growth in wages or $1,500+ increase in median wages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126B133-1A15-439F-BBAB-F86DB3149593}"/>
              </a:ext>
            </a:extLst>
          </p:cNvPr>
          <p:cNvSpPr>
            <a:spLocks/>
          </p:cNvSpPr>
          <p:nvPr/>
        </p:nvSpPr>
        <p:spPr bwMode="gray">
          <a:xfrm>
            <a:off x="3076880" y="4271442"/>
            <a:ext cx="313460" cy="31089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1B83A0-E4A2-4676-9D83-01A32EFCC21B}"/>
              </a:ext>
            </a:extLst>
          </p:cNvPr>
          <p:cNvSpPr txBox="1">
            <a:spLocks/>
          </p:cNvSpPr>
          <p:nvPr/>
        </p:nvSpPr>
        <p:spPr>
          <a:xfrm>
            <a:off x="2877704" y="5832246"/>
            <a:ext cx="4875449" cy="797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1" eaLnBrk="1" latinLnBrk="0" hangingPunct="1">
              <a:buClr>
                <a:schemeClr val="tx2"/>
              </a:buClr>
              <a:buSzPct val="100000"/>
              <a:defRPr lang="x-none" sz="1200" baseline="0">
                <a:latin typeface="+mn-lt"/>
              </a:defRPr>
            </a:lvl1pPr>
            <a:lvl2pPr marL="145793" lvl="1" indent="-143093" defTabSz="895351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200" baseline="0">
                <a:latin typeface="+mn-lt"/>
              </a:defRPr>
            </a:lvl2pPr>
            <a:lvl3pPr marL="457200" lvl="2" indent="-261938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200" baseline="0">
                <a:latin typeface="+mn-lt"/>
              </a:defRPr>
            </a:lvl3pPr>
            <a:lvl4pPr marL="614363" lvl="3" indent="-155574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200" baseline="0">
                <a:latin typeface="+mn-lt"/>
              </a:defRPr>
            </a:lvl4pPr>
            <a:lvl5pPr marL="749809" lvl="4" indent="-130175" defTabSz="895351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200" baseline="0">
                <a:latin typeface="+mn-lt"/>
              </a:defRPr>
            </a:lvl5pPr>
            <a:lvl6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r>
              <a:rPr lang="en-US" sz="1300" b="1" dirty="0">
                <a:solidFill>
                  <a:srgbClr val="094FA3"/>
                </a:solidFill>
                <a:cs typeface="Calibri" panose="020F0502020204030204" pitchFamily="34" charset="0"/>
              </a:rPr>
              <a:t>Encouraging thriving and inclusive New Jersey urban centers </a:t>
            </a:r>
            <a:r>
              <a:rPr lang="en-US" sz="1300" dirty="0">
                <a:cs typeface="Calibri" panose="020F0502020204030204" pitchFamily="34" charset="0"/>
              </a:rPr>
              <a:t>and downtowns by reducing poverty across the state with a specific focus in urban centers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E0047D-FC8E-48D3-9A7D-6B6430E15C63}"/>
              </a:ext>
            </a:extLst>
          </p:cNvPr>
          <p:cNvSpPr txBox="1">
            <a:spLocks/>
          </p:cNvSpPr>
          <p:nvPr/>
        </p:nvSpPr>
        <p:spPr>
          <a:xfrm>
            <a:off x="8620110" y="5832246"/>
            <a:ext cx="1956448" cy="7971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Aft>
                <a:spcPts val="600"/>
              </a:spcAft>
              <a:buClr>
                <a:srgbClr val="17395D"/>
              </a:buClr>
              <a:buNone/>
              <a:defRPr/>
            </a:pPr>
            <a:r>
              <a:rPr lang="en-US" sz="1300" kern="0" dirty="0">
                <a:solidFill>
                  <a:srgbClr val="000000"/>
                </a:solidFill>
              </a:rPr>
              <a:t>Reduce city poverty rate to state average</a:t>
            </a:r>
            <a:br>
              <a:rPr lang="en-US" sz="1300" kern="0" dirty="0">
                <a:solidFill>
                  <a:srgbClr val="000000"/>
                </a:solidFill>
              </a:rPr>
            </a:br>
            <a:r>
              <a:rPr lang="en-US" sz="1300" kern="0" dirty="0">
                <a:solidFill>
                  <a:srgbClr val="000000"/>
                </a:solidFill>
              </a:rPr>
              <a:t>(approximately 16 p.p. on average)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FE508D-1831-4849-B194-D2837CE65824}"/>
              </a:ext>
            </a:extLst>
          </p:cNvPr>
          <p:cNvSpPr>
            <a:spLocks/>
          </p:cNvSpPr>
          <p:nvPr/>
        </p:nvSpPr>
        <p:spPr bwMode="gray">
          <a:xfrm>
            <a:off x="2944054" y="5135658"/>
            <a:ext cx="313460" cy="31089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A33E5A-D903-495A-AB33-6C16F420860B}"/>
              </a:ext>
            </a:extLst>
          </p:cNvPr>
          <p:cNvSpPr txBox="1">
            <a:spLocks/>
          </p:cNvSpPr>
          <p:nvPr/>
        </p:nvSpPr>
        <p:spPr>
          <a:xfrm>
            <a:off x="3253168" y="4988360"/>
            <a:ext cx="4875449" cy="6054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1" eaLnBrk="1" latinLnBrk="0" hangingPunct="1">
              <a:buClr>
                <a:schemeClr val="tx2"/>
              </a:buClr>
              <a:buSzPct val="100000"/>
              <a:defRPr lang="x-none" sz="1200" baseline="0">
                <a:latin typeface="+mn-lt"/>
              </a:defRPr>
            </a:lvl1pPr>
            <a:lvl2pPr marL="145793" lvl="1" indent="-143093" defTabSz="895351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200" baseline="0">
                <a:latin typeface="+mn-lt"/>
              </a:defRPr>
            </a:lvl2pPr>
            <a:lvl3pPr marL="457200" lvl="2" indent="-261938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200" baseline="0">
                <a:latin typeface="+mn-lt"/>
              </a:defRPr>
            </a:lvl3pPr>
            <a:lvl4pPr marL="614363" lvl="3" indent="-155574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200" baseline="0">
                <a:latin typeface="+mn-lt"/>
              </a:defRPr>
            </a:lvl4pPr>
            <a:lvl5pPr marL="749809" lvl="4" indent="-130175" defTabSz="895351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200" baseline="0">
                <a:latin typeface="+mn-lt"/>
              </a:defRPr>
            </a:lvl5pPr>
            <a:lvl6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r>
              <a:rPr lang="en-US" sz="1300" dirty="0">
                <a:cs typeface="Calibri" panose="020F0502020204030204" pitchFamily="34" charset="0"/>
              </a:rPr>
              <a:t>Erasing the </a:t>
            </a:r>
            <a:r>
              <a:rPr lang="en-US" sz="1300" b="1" dirty="0">
                <a:solidFill>
                  <a:schemeClr val="tx2"/>
                </a:solidFill>
                <a:cs typeface="Calibri" panose="020F0502020204030204" pitchFamily="34" charset="0"/>
              </a:rPr>
              <a:t>racial and gender wage and employment gaps</a:t>
            </a:r>
            <a:endParaRPr lang="en-US" sz="13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543BF74-3BD2-48F0-B7F0-48BE218AFE8C}"/>
              </a:ext>
            </a:extLst>
          </p:cNvPr>
          <p:cNvSpPr txBox="1">
            <a:spLocks/>
          </p:cNvSpPr>
          <p:nvPr/>
        </p:nvSpPr>
        <p:spPr>
          <a:xfrm>
            <a:off x="8620110" y="4988360"/>
            <a:ext cx="1956448" cy="60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Aft>
                <a:spcPts val="600"/>
              </a:spcAft>
              <a:buClr>
                <a:srgbClr val="17395D"/>
              </a:buClr>
              <a:buNone/>
              <a:defRPr/>
            </a:pPr>
            <a:r>
              <a:rPr lang="en-US" sz="1300" kern="0" dirty="0">
                <a:solidFill>
                  <a:srgbClr val="000000"/>
                </a:solidFill>
              </a:rPr>
              <a:t> Approximately 42,000 more women and minorities employed; $15-23K increase in wages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EBF5F3-F566-43B8-B006-3B52A2BF3535}"/>
              </a:ext>
            </a:extLst>
          </p:cNvPr>
          <p:cNvSpPr>
            <a:spLocks/>
          </p:cNvSpPr>
          <p:nvPr/>
        </p:nvSpPr>
        <p:spPr bwMode="gray">
          <a:xfrm>
            <a:off x="2388843" y="5979544"/>
            <a:ext cx="313460" cy="31089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E284C7-EAAF-4CEC-9E10-302ED970D612}"/>
              </a:ext>
            </a:extLst>
          </p:cNvPr>
          <p:cNvSpPr txBox="1">
            <a:spLocks/>
          </p:cNvSpPr>
          <p:nvPr/>
        </p:nvSpPr>
        <p:spPr>
          <a:xfrm>
            <a:off x="3428778" y="4124144"/>
            <a:ext cx="4875449" cy="6054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1" eaLnBrk="1" latinLnBrk="0" hangingPunct="1">
              <a:buClr>
                <a:schemeClr val="tx2"/>
              </a:buClr>
              <a:buSzPct val="100000"/>
              <a:defRPr lang="x-none" sz="1200" baseline="0">
                <a:latin typeface="+mn-lt"/>
              </a:defRPr>
            </a:lvl1pPr>
            <a:lvl2pPr marL="145793" lvl="1" indent="-143093" defTabSz="895351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200" baseline="0">
                <a:latin typeface="+mn-lt"/>
              </a:defRPr>
            </a:lvl2pPr>
            <a:lvl3pPr marL="457200" lvl="2" indent="-261938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200" baseline="0">
                <a:latin typeface="+mn-lt"/>
              </a:defRPr>
            </a:lvl3pPr>
            <a:lvl4pPr marL="614363" lvl="3" indent="-155574" defTabSz="895351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200" baseline="0">
                <a:latin typeface="+mn-lt"/>
              </a:defRPr>
            </a:lvl4pPr>
            <a:lvl5pPr marL="749809" lvl="4" indent="-130175" defTabSz="895351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200" baseline="0">
                <a:latin typeface="+mn-lt"/>
              </a:defRPr>
            </a:lvl5pPr>
            <a:lvl6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9" indent="-130175" defTabSz="89535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r>
              <a:rPr lang="en-US" sz="1300" dirty="0">
                <a:cs typeface="Calibri" panose="020F0502020204030204" pitchFamily="34" charset="0"/>
              </a:rPr>
              <a:t>Creating the </a:t>
            </a:r>
            <a:r>
              <a:rPr lang="en-US" sz="1300" b="1" dirty="0">
                <a:solidFill>
                  <a:schemeClr val="tx2"/>
                </a:solidFill>
                <a:cs typeface="Calibri" panose="020F0502020204030204" pitchFamily="34" charset="0"/>
              </a:rPr>
              <a:t>most diverse innovation ecosystem </a:t>
            </a:r>
            <a:r>
              <a:rPr lang="en-US" sz="1300" dirty="0">
                <a:cs typeface="Calibri" panose="020F0502020204030204" pitchFamily="34" charset="0"/>
              </a:rPr>
              <a:t>in the nation and </a:t>
            </a:r>
            <a:r>
              <a:rPr lang="en-US" sz="1300" b="1" dirty="0">
                <a:solidFill>
                  <a:schemeClr val="tx2"/>
                </a:solidFill>
                <a:cs typeface="Calibri" panose="020F0502020204030204" pitchFamily="34" charset="0"/>
              </a:rPr>
              <a:t>doubling venture capital investment </a:t>
            </a:r>
            <a:r>
              <a:rPr lang="en-US" sz="1300" dirty="0">
                <a:cs typeface="Calibri" panose="020F0502020204030204" pitchFamily="34" charset="0"/>
              </a:rPr>
              <a:t>in the state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FC768BF-E5A7-4E1A-BB27-8A5687174099}"/>
              </a:ext>
            </a:extLst>
          </p:cNvPr>
          <p:cNvSpPr txBox="1">
            <a:spLocks/>
          </p:cNvSpPr>
          <p:nvPr/>
        </p:nvSpPr>
        <p:spPr>
          <a:xfrm>
            <a:off x="8620110" y="4124144"/>
            <a:ext cx="1956448" cy="60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Aft>
                <a:spcPts val="600"/>
              </a:spcAft>
              <a:buClr>
                <a:srgbClr val="17395D"/>
              </a:buClr>
              <a:buNone/>
              <a:defRPr/>
            </a:pPr>
            <a:r>
              <a:rPr lang="en-US" sz="1300" kern="0" dirty="0">
                <a:solidFill>
                  <a:srgbClr val="000000"/>
                </a:solidFill>
              </a:rPr>
              <a:t>Approximately 40K more women and minorities in STEM, and $625 million in new VC investment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664EF-DF62-4DAA-8C34-C584410B8B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1414"/>
            <a:ext cx="12192000" cy="10789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10EAF9-1CF6-40E4-88DE-440E3A1170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0741" y="-141608"/>
            <a:ext cx="1995351" cy="13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46EAA58-357F-43A8-AA1D-8ACBD92612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10" imgW="451" imgH="450" progId="TCLayout.ActiveDocument.1">
                  <p:embed/>
                </p:oleObj>
              </mc:Choice>
              <mc:Fallback>
                <p:oleObj name="think-cell Slide" r:id="rId10" imgW="451" imgH="45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46EAA58-357F-43A8-AA1D-8ACBD9261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0FEEF5D-FA3C-44C1-8F68-C9B05AE6E1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7CB59F-1B34-4BCB-92CE-DCA97C37FC6C}"/>
              </a:ext>
            </a:extLst>
          </p:cNvPr>
          <p:cNvSpPr/>
          <p:nvPr/>
        </p:nvSpPr>
        <p:spPr>
          <a:xfrm>
            <a:off x="1506379" y="405"/>
            <a:ext cx="9161352" cy="6857798"/>
          </a:xfrm>
          <a:prstGeom prst="rect">
            <a:avLst/>
          </a:prstGeom>
          <a:solidFill>
            <a:srgbClr val="1B76C5"/>
          </a:solidFill>
          <a:ln w="9525">
            <a:solidFill>
              <a:srgbClr val="1B7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5" dirty="0" err="1">
              <a:solidFill>
                <a:schemeClr val="bg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D84A0C-C406-440C-901B-1C1199EF44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270" y="606"/>
          <a:ext cx="9143460" cy="685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730">
                  <a:extLst>
                    <a:ext uri="{9D8B030D-6E8A-4147-A177-3AD203B41FA5}">
                      <a16:colId xmlns:a16="http://schemas.microsoft.com/office/drawing/2014/main" val="2427128745"/>
                    </a:ext>
                  </a:extLst>
                </a:gridCol>
                <a:gridCol w="4571730">
                  <a:extLst>
                    <a:ext uri="{9D8B030D-6E8A-4147-A177-3AD203B41FA5}">
                      <a16:colId xmlns:a16="http://schemas.microsoft.com/office/drawing/2014/main" val="3454403557"/>
                    </a:ext>
                  </a:extLst>
                </a:gridCol>
              </a:tblGrid>
              <a:tr h="3428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3111707406"/>
                  </a:ext>
                </a:extLst>
              </a:tr>
              <a:tr h="3428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425505601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17B19E0-90A5-4DFD-BE38-020E9089D4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7" b="5603"/>
          <a:stretch/>
        </p:blipFill>
        <p:spPr>
          <a:xfrm>
            <a:off x="1478218" y="3442344"/>
            <a:ext cx="4564974" cy="34140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DD32EA-8779-436A-B043-C6F593602C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-20521" r="4705" b="25928"/>
          <a:stretch/>
        </p:blipFill>
        <p:spPr>
          <a:xfrm>
            <a:off x="1434278" y="-19295"/>
            <a:ext cx="4608915" cy="3422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AFBCFD-32CA-452C-91DD-C73AE936862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8035" r="9443" b="17079"/>
          <a:stretch/>
        </p:blipFill>
        <p:spPr>
          <a:xfrm>
            <a:off x="6112087" y="861406"/>
            <a:ext cx="4571730" cy="25809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BE37E4-030B-495B-A1C5-6F8CC92F1A0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/>
          <a:stretch/>
        </p:blipFill>
        <p:spPr>
          <a:xfrm>
            <a:off x="6077342" y="3410481"/>
            <a:ext cx="4608281" cy="34475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0445A81-60D0-43E8-90AD-DD4EB90FDB38}"/>
              </a:ext>
            </a:extLst>
          </p:cNvPr>
          <p:cNvSpPr/>
          <p:nvPr/>
        </p:nvSpPr>
        <p:spPr>
          <a:xfrm>
            <a:off x="1487373" y="-11037"/>
            <a:ext cx="9198248" cy="686903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5" dirty="0" err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3B0D48-90BC-4185-9C47-8AE995EACA24}"/>
              </a:ext>
            </a:extLst>
          </p:cNvPr>
          <p:cNvSpPr/>
          <p:nvPr/>
        </p:nvSpPr>
        <p:spPr>
          <a:xfrm>
            <a:off x="1462287" y="870109"/>
            <a:ext cx="9267429" cy="5991831"/>
          </a:xfrm>
          <a:prstGeom prst="rect">
            <a:avLst/>
          </a:prstGeom>
          <a:solidFill>
            <a:srgbClr val="002060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5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2D4F49-78A5-4A09-9D37-B6D5A3032926}"/>
              </a:ext>
            </a:extLst>
          </p:cNvPr>
          <p:cNvSpPr txBox="1">
            <a:spLocks/>
          </p:cNvSpPr>
          <p:nvPr/>
        </p:nvSpPr>
        <p:spPr>
          <a:xfrm>
            <a:off x="1607576" y="1290918"/>
            <a:ext cx="4271728" cy="18226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people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</a:t>
            </a:r>
            <a:r>
              <a:rPr lang="en-US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Jersey residents find meaningful work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1DD40F-8268-48A3-80ED-F69DA635152C}"/>
              </a:ext>
            </a:extLst>
          </p:cNvPr>
          <p:cNvSpPr txBox="1">
            <a:spLocks/>
          </p:cNvSpPr>
          <p:nvPr/>
        </p:nvSpPr>
        <p:spPr>
          <a:xfrm>
            <a:off x="6258907" y="1290918"/>
            <a:ext cx="4271728" cy="18226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communities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world-class cities, towns, and infrastructure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5982AC-EDF8-40A0-B0C3-E66A7CB41832}"/>
              </a:ext>
            </a:extLst>
          </p:cNvPr>
          <p:cNvSpPr txBox="1">
            <a:spLocks/>
          </p:cNvSpPr>
          <p:nvPr/>
        </p:nvSpPr>
        <p:spPr>
          <a:xfrm>
            <a:off x="1590501" y="3910590"/>
            <a:ext cx="4271728" cy="2308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New Jersey the State of Innovation </a:t>
            </a:r>
          </a:p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more and better jobs across the state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6B2DCA-1266-43EB-90BF-886A85B66485}"/>
              </a:ext>
            </a:extLst>
          </p:cNvPr>
          <p:cNvSpPr txBox="1">
            <a:spLocks/>
          </p:cNvSpPr>
          <p:nvPr/>
        </p:nvSpPr>
        <p:spPr>
          <a:xfrm>
            <a:off x="6258908" y="3910590"/>
            <a:ext cx="4347113" cy="2308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government work better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New Jersey’s competitiveness and business climate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542B5B-98E3-4399-A8E7-2980DFBD0C94}"/>
              </a:ext>
            </a:extLst>
          </p:cNvPr>
          <p:cNvCxnSpPr>
            <a:cxnSpLocks/>
          </p:cNvCxnSpPr>
          <p:nvPr/>
        </p:nvCxnSpPr>
        <p:spPr>
          <a:xfrm flipV="1">
            <a:off x="1357405" y="3427999"/>
            <a:ext cx="9477190" cy="13041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E2D645-0DA2-4002-8819-B87C1B119AE3}"/>
              </a:ext>
            </a:extLst>
          </p:cNvPr>
          <p:cNvCxnSpPr>
            <a:cxnSpLocks/>
          </p:cNvCxnSpPr>
          <p:nvPr/>
        </p:nvCxnSpPr>
        <p:spPr>
          <a:xfrm>
            <a:off x="6096000" y="-5519"/>
            <a:ext cx="0" cy="686903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8FE34EA-B67E-4216-B772-A7124EE3C7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1BDB0E-3D7F-4F79-AC48-62FDBA7050E5}"/>
              </a:ext>
            </a:extLst>
          </p:cNvPr>
          <p:cNvSpPr/>
          <p:nvPr/>
        </p:nvSpPr>
        <p:spPr>
          <a:xfrm>
            <a:off x="1470252" y="-2334"/>
            <a:ext cx="9232490" cy="85548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5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Marvintrackercircle">
            <a:extLst>
              <a:ext uri="{FF2B5EF4-FFF2-40B4-BE49-F238E27FC236}">
                <a16:creationId xmlns:a16="http://schemas.microsoft.com/office/drawing/2014/main" id="{F947A0C6-7334-4465-A31B-D9DFF0A69D1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07576" y="914555"/>
            <a:ext cx="284480" cy="2844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3" name="Marvintrackercircle">
            <a:extLst>
              <a:ext uri="{FF2B5EF4-FFF2-40B4-BE49-F238E27FC236}">
                <a16:creationId xmlns:a16="http://schemas.microsoft.com/office/drawing/2014/main" id="{CC4745EE-49C8-4E91-B931-12A1D6619D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58907" y="914555"/>
            <a:ext cx="284480" cy="2844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4" name="Marvintrackercircle">
            <a:extLst>
              <a:ext uri="{FF2B5EF4-FFF2-40B4-BE49-F238E27FC236}">
                <a16:creationId xmlns:a16="http://schemas.microsoft.com/office/drawing/2014/main" id="{E0A4DF04-83A1-4911-8127-3D8DF2D52B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07576" y="3577634"/>
            <a:ext cx="284480" cy="2844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5" name="Marvintrackercircle">
            <a:extLst>
              <a:ext uri="{FF2B5EF4-FFF2-40B4-BE49-F238E27FC236}">
                <a16:creationId xmlns:a16="http://schemas.microsoft.com/office/drawing/2014/main" id="{B1AFBED0-51E1-47B5-B3B9-94EC3418AE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58907" y="3577634"/>
            <a:ext cx="284480" cy="2844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8AE14-0090-432B-82A7-7E6C8BDEDF80}"/>
              </a:ext>
            </a:extLst>
          </p:cNvPr>
          <p:cNvSpPr/>
          <p:nvPr/>
        </p:nvSpPr>
        <p:spPr bwMode="auto">
          <a:xfrm>
            <a:off x="0" y="-2"/>
            <a:ext cx="12192000" cy="844949"/>
          </a:xfrm>
          <a:prstGeom prst="rect">
            <a:avLst/>
          </a:prstGeom>
          <a:gradFill flip="none" rotWithShape="1">
            <a:gsLst>
              <a:gs pos="0">
                <a:srgbClr val="00597C">
                  <a:shade val="67500"/>
                  <a:satMod val="115000"/>
                </a:srgbClr>
              </a:gs>
              <a:gs pos="100000">
                <a:srgbClr val="00597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AFDC82-1FDF-47B0-81FA-609359D76F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60742" y="-141608"/>
            <a:ext cx="1840192" cy="12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AE2AADC-A015-4505-AE59-0B21F191A1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7" imgW="451" imgH="450" progId="TCLayout.ActiveDocument.1">
                  <p:embed/>
                </p:oleObj>
              </mc:Choice>
              <mc:Fallback>
                <p:oleObj name="think-cell Slide" r:id="rId7" imgW="451" imgH="45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AE2AADC-A015-4505-AE59-0B21F191A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42AFA74-1AC4-43C0-B681-1D31A00E77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16" name="AutoShape 249">
            <a:extLst>
              <a:ext uri="{FF2B5EF4-FFF2-40B4-BE49-F238E27FC236}">
                <a16:creationId xmlns:a16="http://schemas.microsoft.com/office/drawing/2014/main" id="{D989E4DF-3849-447F-A639-5876C77EFF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3882" y="1620733"/>
            <a:ext cx="8784232" cy="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utoShape 250">
            <a:extLst>
              <a:ext uri="{FF2B5EF4-FFF2-40B4-BE49-F238E27FC236}">
                <a16:creationId xmlns:a16="http://schemas.microsoft.com/office/drawing/2014/main" id="{ADE04689-F0A8-4389-9EA0-9287431711B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5599" y="979994"/>
            <a:ext cx="10191786" cy="37852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Signature EDA efforts to meet </a:t>
            </a:r>
            <a:r>
              <a:rPr lang="en-US" sz="2400" b="1">
                <a:solidFill>
                  <a:schemeClr val="tx2"/>
                </a:solidFill>
                <a:cs typeface="Arial" panose="020B0604020202020204" pitchFamily="34" charset="0"/>
              </a:rPr>
              <a:t>our goals</a:t>
            </a:r>
            <a:endParaRPr lang="en-US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id="{4C57662D-046B-4232-A53F-DB462EC99D0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93799" y="1638116"/>
            <a:ext cx="9694333" cy="52198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2400" b="1" dirty="0"/>
              <a:t>Opportunity Zone strategies</a:t>
            </a:r>
          </a:p>
          <a:p>
            <a:pPr lvl="2"/>
            <a:r>
              <a:rPr lang="en-US" sz="2400" dirty="0">
                <a:highlight>
                  <a:srgbClr val="00FFFF"/>
                </a:highlight>
              </a:rPr>
              <a:t>Create a digital marketplace at NJEDA </a:t>
            </a:r>
            <a:r>
              <a:rPr lang="en-US" sz="2400" dirty="0"/>
              <a:t>and partner with “One-Stop Shop” at DCA to help guide municipalities and “Ready to Go” investment projects through NJRA</a:t>
            </a:r>
          </a:p>
          <a:p>
            <a:pPr marL="0" lvl="1" indent="-68263">
              <a:buNone/>
            </a:pPr>
            <a:r>
              <a:rPr lang="en-US" sz="2400" b="1" dirty="0"/>
              <a:t>New place-based incentive program, NJ Aspire</a:t>
            </a:r>
          </a:p>
          <a:p>
            <a:pPr lvl="2"/>
            <a:r>
              <a:rPr lang="en-US" sz="2400" dirty="0"/>
              <a:t>Help to catalyze investments in commercial, residential and mixed-use (including parking) projects, with a particular focus on cities, downtowns and suburban neighborhoods served by mass transit.</a:t>
            </a:r>
          </a:p>
          <a:p>
            <a:pPr marL="1587" lvl="1" indent="0">
              <a:buNone/>
            </a:pPr>
            <a:r>
              <a:rPr lang="en-US" sz="2400" b="1" dirty="0"/>
              <a:t>Brownfield redevelopment incentive program</a:t>
            </a:r>
          </a:p>
          <a:p>
            <a:pPr lvl="2"/>
            <a:r>
              <a:rPr lang="en-US" sz="2400" dirty="0"/>
              <a:t>Develop an enhanced incentive program and EDA loan fund to work with DEP to support brownfield redevelopment.</a:t>
            </a:r>
          </a:p>
          <a:p>
            <a:pPr marL="1587" lvl="1" indent="0">
              <a:buNone/>
            </a:pPr>
            <a:r>
              <a:rPr lang="en-US" sz="2400" b="1" dirty="0"/>
              <a:t>Historic preservation tax credit program </a:t>
            </a:r>
          </a:p>
          <a:p>
            <a:pPr lvl="2"/>
            <a:r>
              <a:rPr lang="en-US" sz="2400" dirty="0"/>
              <a:t>Support revitalization of historic buildings, primarily in urban areas- “New ideas need old buildings”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6151D-EE0C-4FFA-BDF1-A64B10CC2533}"/>
              </a:ext>
            </a:extLst>
          </p:cNvPr>
          <p:cNvSpPr/>
          <p:nvPr/>
        </p:nvSpPr>
        <p:spPr bwMode="auto">
          <a:xfrm>
            <a:off x="0" y="-2"/>
            <a:ext cx="12192000" cy="844949"/>
          </a:xfrm>
          <a:prstGeom prst="rect">
            <a:avLst/>
          </a:prstGeom>
          <a:gradFill flip="none" rotWithShape="1">
            <a:gsLst>
              <a:gs pos="0">
                <a:srgbClr val="00597C">
                  <a:shade val="67500"/>
                  <a:satMod val="115000"/>
                </a:srgbClr>
              </a:gs>
              <a:gs pos="100000">
                <a:srgbClr val="00597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F083B1-3548-405A-A91F-777B63ED2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0742" y="-141608"/>
            <a:ext cx="1840192" cy="12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56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civfBhQDSfjuMCWxJa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dOOIS1OEi.vH0DjL4p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arnuYhR02FUjs500Ks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3Fu1yCTK2YbQ0hUDIc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deaCieTMSkySu9Emxu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514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Theme</vt:lpstr>
      <vt:lpstr>think-cell Slide</vt:lpstr>
      <vt:lpstr>PowerPoint Presentation</vt:lpstr>
      <vt:lpstr>PowerPoint Presentation</vt:lpstr>
      <vt:lpstr>We are charting a new course to create a Stronger and Fairer New Jersey economy by focusing on five key goals for 2025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Kopicki</dc:creator>
  <cp:lastModifiedBy>Wheeler, Christopher</cp:lastModifiedBy>
  <cp:revision>5</cp:revision>
  <dcterms:created xsi:type="dcterms:W3CDTF">2018-11-09T20:35:15Z</dcterms:created>
  <dcterms:modified xsi:type="dcterms:W3CDTF">2018-11-16T22:21:50Z</dcterms:modified>
</cp:coreProperties>
</file>