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9144000"/>
  <p:notesSz cx="7010400" cy="9296400"/>
  <p:embeddedFontLst>
    <p:embeddedFont>
      <p:font typeface="Roboto"/>
      <p:regular r:id="rId58"/>
      <p:bold r:id="rId59"/>
      <p:italic r:id="rId60"/>
      <p:boldItalic r:id="rId61"/>
    </p:embeddedFont>
    <p:embeddedFont>
      <p:font typeface="Old Standard TT"/>
      <p:regular r:id="rId62"/>
      <p:bold r:id="rId63"/>
      <p:italic r:id="rId64"/>
    </p:embeddedFont>
    <p:embeddedFont>
      <p:font typeface="Gill Sans"/>
      <p:regular r:id="rId65"/>
      <p:bold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7" roundtripDataSignature="AMtx7miPbshgclY0MusgjWIltZBsIbhg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0830AF-7F5C-4E08-ADD9-58F977C1D1A5}">
  <a:tblStyle styleId="{1E0830AF-7F5C-4E08-ADD9-58F977C1D1A5}" styleName="Table_0">
    <a:wholeTbl>
      <a:tcTxStyle b="off" i="off">
        <a:font>
          <a:latin typeface="Tw Cen MT"/>
          <a:ea typeface="Tw Cen MT"/>
          <a:cs typeface="Tw Cen MT"/>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b="off" i="off"/>
    </a:band2H>
    <a:band1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b="off" i="off"/>
    </a:seCell>
    <a:swCell>
      <a:tcTxStyle b="off" i="off"/>
    </a:swCell>
    <a:firstRow>
      <a:tcTxStyle b="on" i="off">
        <a:font>
          <a:latin typeface="Tw Cen MT"/>
          <a:ea typeface="Tw Cen MT"/>
          <a:cs typeface="Tw Cen MT"/>
        </a:font>
        <a:schemeClr val="lt1"/>
      </a:tcTxStyle>
      <a:tcStyle>
        <a:fill>
          <a:solidFill>
            <a:schemeClr val="accent1"/>
          </a:solidFill>
        </a:fill>
      </a:tcStyle>
    </a:firstRow>
    <a:neCell>
      <a:tcTxStyle b="off" i="off"/>
    </a:neCell>
    <a:nwCell>
      <a:tcTxStyle b="off" i="off"/>
    </a:nwCell>
  </a:tblStyle>
  <a:tblStyle styleId="{473754A1-65E5-4791-A975-A5554B92DEA4}"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E6A1C4D-CB10-4965-B185-D9C4C7F7B3EE}"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5E5CB4B-2D44-4057-B936-571B96F25F41}"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91BABF5-D0F0-4806-9C81-C6B8727B1A6F}" styleName="Table_4">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4F4"/>
          </a:solidFill>
        </a:fill>
      </a:tcStyle>
    </a:wholeTbl>
    <a:band1H>
      <a:tcTxStyle b="off" i="off"/>
      <a:tcStyle>
        <a:fill>
          <a:solidFill>
            <a:srgbClr val="DEE8E7"/>
          </a:solidFill>
        </a:fill>
      </a:tcStyle>
    </a:band1H>
    <a:band2H>
      <a:tcTxStyle b="off" i="off"/>
    </a:band2H>
    <a:band1V>
      <a:tcTxStyle b="off" i="off"/>
      <a:tcStyle>
        <a:fill>
          <a:solidFill>
            <a:srgbClr val="DEE8E7"/>
          </a:solidFill>
        </a:fill>
      </a:tcStyle>
    </a:band1V>
    <a:band2V>
      <a:tcTxStyle b="off" i="off"/>
    </a:band2V>
    <a:lastCol>
      <a:tcTxStyle b="on" i="off">
        <a:font>
          <a:latin typeface="Tw Cen MT"/>
          <a:ea typeface="Tw Cen MT"/>
          <a:cs typeface="Tw Cen MT"/>
        </a:font>
        <a:schemeClr val="lt1"/>
      </a:tcTxStyle>
      <a:tcStyle>
        <a:fill>
          <a:solidFill>
            <a:schemeClr val="accent2"/>
          </a:solidFill>
        </a:fill>
      </a:tcStyle>
    </a:lastCol>
    <a:firstCol>
      <a:tcTxStyle b="on" i="off">
        <a:font>
          <a:latin typeface="Tw Cen MT"/>
          <a:ea typeface="Tw Cen MT"/>
          <a:cs typeface="Tw Cen MT"/>
        </a:font>
        <a:schemeClr val="lt1"/>
      </a:tcTxStyle>
      <a:tcStyle>
        <a:fill>
          <a:solidFill>
            <a:schemeClr val="accent2"/>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b="off" i="off"/>
    </a:seCell>
    <a:swCell>
      <a:tcTxStyle b="off" i="off"/>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ldStandardTT-regular.fntdata"/><Relationship Id="rId61" Type="http://schemas.openxmlformats.org/officeDocument/2006/relationships/font" Target="fonts/Roboto-boldItalic.fntdata"/><Relationship Id="rId20" Type="http://schemas.openxmlformats.org/officeDocument/2006/relationships/slide" Target="slides/slide15.xml"/><Relationship Id="rId64" Type="http://schemas.openxmlformats.org/officeDocument/2006/relationships/font" Target="fonts/OldStandardTT-italic.fntdata"/><Relationship Id="rId63" Type="http://schemas.openxmlformats.org/officeDocument/2006/relationships/font" Target="fonts/OldStandardTT-bold.fntdata"/><Relationship Id="rId22" Type="http://schemas.openxmlformats.org/officeDocument/2006/relationships/slide" Target="slides/slide17.xml"/><Relationship Id="rId66" Type="http://schemas.openxmlformats.org/officeDocument/2006/relationships/font" Target="fonts/GillSans-bold.fntdata"/><Relationship Id="rId21" Type="http://schemas.openxmlformats.org/officeDocument/2006/relationships/slide" Target="slides/slide16.xml"/><Relationship Id="rId65" Type="http://schemas.openxmlformats.org/officeDocument/2006/relationships/font" Target="fonts/GillSans-regular.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8"/>
            <a:ext cx="3037840" cy="466433"/>
          </a:xfrm>
          <a:prstGeom prst="rect">
            <a:avLst/>
          </a:prstGeom>
          <a:noFill/>
          <a:ln>
            <a:noFill/>
          </a:ln>
        </p:spPr>
        <p:txBody>
          <a:bodyPr anchorCtr="0" anchor="b"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1457325" y="1181100"/>
            <a:ext cx="4251325" cy="31892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503b842b6_0_1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8503b842b6_0_14: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78" name="Google Shape;178;g28503b842b6_0_14: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408a8f246_1_21: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408a8f246_1_21: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6" name="Google Shape;186;g2e408a8f246_1_21: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429f8cec3_0_3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e429f8cec3_0_39: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304800" lvl="0" marL="457200" rtl="0" algn="l">
              <a:lnSpc>
                <a:spcPct val="115000"/>
              </a:lnSpc>
              <a:spcBef>
                <a:spcPts val="1000"/>
              </a:spcBef>
              <a:spcAft>
                <a:spcPts val="0"/>
              </a:spcAft>
              <a:buClr>
                <a:schemeClr val="dk1"/>
              </a:buClr>
              <a:buSzPts val="1200"/>
              <a:buFont typeface="Arial"/>
              <a:buChar char="●"/>
            </a:pPr>
            <a:r>
              <a:rPr lang="en-US">
                <a:latin typeface="Arial"/>
                <a:ea typeface="Arial"/>
                <a:cs typeface="Arial"/>
                <a:sym typeface="Arial"/>
              </a:rPr>
              <a:t>What the AmeriCorps members will provide or do</a:t>
            </a:r>
            <a:endParaRPr>
              <a:latin typeface="Arial"/>
              <a:ea typeface="Arial"/>
              <a:cs typeface="Arial"/>
              <a:sym typeface="Arial"/>
            </a:endParaRPr>
          </a:p>
          <a:p>
            <a:pPr indent="-304800" lvl="0" marL="457200" rtl="0" algn="l">
              <a:lnSpc>
                <a:spcPct val="115000"/>
              </a:lnSpc>
              <a:spcBef>
                <a:spcPts val="1000"/>
              </a:spcBef>
              <a:spcAft>
                <a:spcPts val="0"/>
              </a:spcAft>
              <a:buClr>
                <a:schemeClr val="dk1"/>
              </a:buClr>
              <a:buSzPts val="1200"/>
              <a:buFont typeface="Arial"/>
              <a:buChar char="●"/>
            </a:pPr>
            <a:r>
              <a:rPr lang="en-US">
                <a:latin typeface="Arial"/>
                <a:ea typeface="Arial"/>
                <a:cs typeface="Arial"/>
                <a:sym typeface="Arial"/>
              </a:rPr>
              <a:t>Who will be the direct beneficiaries of the AmeriCorps member services</a:t>
            </a:r>
            <a:endParaRPr>
              <a:latin typeface="Arial"/>
              <a:ea typeface="Arial"/>
              <a:cs typeface="Arial"/>
              <a:sym typeface="Arial"/>
            </a:endParaRPr>
          </a:p>
          <a:p>
            <a:pPr indent="-304800" lvl="0" marL="457200" rtl="0" algn="l">
              <a:lnSpc>
                <a:spcPct val="115000"/>
              </a:lnSpc>
              <a:spcBef>
                <a:spcPts val="1000"/>
              </a:spcBef>
              <a:spcAft>
                <a:spcPts val="0"/>
              </a:spcAft>
              <a:buClr>
                <a:schemeClr val="dk1"/>
              </a:buClr>
              <a:buSzPts val="1200"/>
              <a:buFont typeface="Arial"/>
              <a:buChar char="●"/>
            </a:pPr>
            <a:r>
              <a:rPr lang="en-US">
                <a:latin typeface="Arial"/>
                <a:ea typeface="Arial"/>
                <a:cs typeface="Arial"/>
                <a:sym typeface="Arial"/>
              </a:rPr>
              <a:t>How often the intervention activities occur</a:t>
            </a:r>
            <a:endParaRPr>
              <a:latin typeface="Arial"/>
              <a:ea typeface="Arial"/>
              <a:cs typeface="Arial"/>
              <a:sym typeface="Arial"/>
            </a:endParaRPr>
          </a:p>
          <a:p>
            <a:pPr indent="-304800" lvl="0" marL="457200" rtl="0" algn="l">
              <a:lnSpc>
                <a:spcPct val="115000"/>
              </a:lnSpc>
              <a:spcBef>
                <a:spcPts val="1000"/>
              </a:spcBef>
              <a:spcAft>
                <a:spcPts val="0"/>
              </a:spcAft>
              <a:buClr>
                <a:schemeClr val="dk1"/>
              </a:buClr>
              <a:buSzPts val="1200"/>
              <a:buFont typeface="Arial"/>
              <a:buChar char="●"/>
            </a:pPr>
            <a:r>
              <a:rPr lang="en-US">
                <a:latin typeface="Arial"/>
                <a:ea typeface="Arial"/>
                <a:cs typeface="Arial"/>
                <a:sym typeface="Arial"/>
              </a:rPr>
              <a:t>What happens to the beneficiaries as a result of the member activities </a:t>
            </a:r>
            <a:endParaRPr>
              <a:latin typeface="Arial"/>
              <a:ea typeface="Arial"/>
              <a:cs typeface="Arial"/>
              <a:sym typeface="Arial"/>
            </a:endParaRPr>
          </a:p>
          <a:p>
            <a:pPr indent="0" lvl="0" marL="0" rtl="0" algn="l">
              <a:spcBef>
                <a:spcPts val="0"/>
              </a:spcBef>
              <a:spcAft>
                <a:spcPts val="0"/>
              </a:spcAft>
              <a:buNone/>
            </a:pPr>
            <a:r>
              <a:t/>
            </a:r>
            <a:endParaRPr/>
          </a:p>
        </p:txBody>
      </p:sp>
      <p:sp>
        <p:nvSpPr>
          <p:cNvPr id="195" name="Google Shape;195;g2e429f8cec3_0_39: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408a8f246_1_35: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408a8f246_1_35: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4" name="Google Shape;204;g2e408a8f246_1_35: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408a8f246_0_5: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e408a8f246_0_5: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3" name="Google Shape;213;g2e408a8f246_0_5: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f1c449c5e4_0_1: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1f1c449c5e4_0_1: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304800" lvl="0" marL="457200" rtl="0" algn="l">
              <a:lnSpc>
                <a:spcPct val="100000"/>
              </a:lnSpc>
              <a:spcBef>
                <a:spcPts val="0"/>
              </a:spcBef>
              <a:spcAft>
                <a:spcPts val="0"/>
              </a:spcAft>
              <a:buSzPts val="1200"/>
              <a:buAutoNum type="arabicPeriod"/>
            </a:pPr>
            <a:r>
              <a:rPr lang="en-US">
                <a:latin typeface="Arial"/>
                <a:ea typeface="Arial"/>
                <a:cs typeface="Arial"/>
                <a:sym typeface="Arial"/>
              </a:rPr>
              <a:t>Community problem: Summary of the community problem or need to be addressed</a:t>
            </a:r>
            <a:endParaRPr>
              <a:latin typeface="Arial"/>
              <a:ea typeface="Arial"/>
              <a:cs typeface="Arial"/>
              <a:sym typeface="Arial"/>
            </a:endParaRPr>
          </a:p>
          <a:p>
            <a:pPr indent="-304800" lvl="0" marL="457200" rtl="0" algn="l">
              <a:lnSpc>
                <a:spcPct val="100000"/>
              </a:lnSpc>
              <a:spcBef>
                <a:spcPts val="0"/>
              </a:spcBef>
              <a:spcAft>
                <a:spcPts val="0"/>
              </a:spcAft>
              <a:buSzPts val="1200"/>
              <a:buAutoNum type="arabicPeriod"/>
            </a:pPr>
            <a:r>
              <a:rPr lang="en-US">
                <a:latin typeface="Arial"/>
                <a:ea typeface="Arial"/>
                <a:cs typeface="Arial"/>
                <a:sym typeface="Arial"/>
              </a:rPr>
              <a:t>Resources/Inputs: The </a:t>
            </a:r>
            <a:r>
              <a:rPr lang="en-US">
                <a:latin typeface="Arial"/>
                <a:ea typeface="Arial"/>
                <a:cs typeface="Arial"/>
                <a:sym typeface="Arial"/>
              </a:rPr>
              <a:t>ingredients</a:t>
            </a:r>
            <a:r>
              <a:rPr lang="en-US">
                <a:latin typeface="Arial"/>
                <a:ea typeface="Arial"/>
                <a:cs typeface="Arial"/>
                <a:sym typeface="Arial"/>
              </a:rPr>
              <a:t> of your program </a:t>
            </a:r>
            <a:endParaRPr>
              <a:latin typeface="Arial"/>
              <a:ea typeface="Arial"/>
              <a:cs typeface="Arial"/>
              <a:sym typeface="Arial"/>
            </a:endParaRPr>
          </a:p>
          <a:p>
            <a:pPr indent="-304800" lvl="0" marL="457200" rtl="0" algn="l">
              <a:lnSpc>
                <a:spcPct val="100000"/>
              </a:lnSpc>
              <a:spcBef>
                <a:spcPts val="0"/>
              </a:spcBef>
              <a:spcAft>
                <a:spcPts val="0"/>
              </a:spcAft>
              <a:buSzPts val="1200"/>
              <a:buFont typeface="Arial"/>
              <a:buAutoNum type="arabicPeriod"/>
            </a:pPr>
            <a:r>
              <a:rPr lang="en-US">
                <a:latin typeface="Arial"/>
                <a:ea typeface="Arial"/>
                <a:cs typeface="Arial"/>
                <a:sym typeface="Arial"/>
              </a:rPr>
              <a:t>Activities: The intervention methods</a:t>
            </a:r>
            <a:endParaRPr>
              <a:latin typeface="Arial"/>
              <a:ea typeface="Arial"/>
              <a:cs typeface="Arial"/>
              <a:sym typeface="Arial"/>
            </a:endParaRPr>
          </a:p>
          <a:p>
            <a:pPr indent="-304800" lvl="0" marL="457200" rtl="0" algn="l">
              <a:lnSpc>
                <a:spcPct val="100000"/>
              </a:lnSpc>
              <a:spcBef>
                <a:spcPts val="0"/>
              </a:spcBef>
              <a:spcAft>
                <a:spcPts val="0"/>
              </a:spcAft>
              <a:buSzPts val="1200"/>
              <a:buFont typeface="Arial"/>
              <a:buAutoNum type="arabicPeriod"/>
            </a:pPr>
            <a:r>
              <a:rPr lang="en-US">
                <a:latin typeface="Arial"/>
                <a:ea typeface="Arial"/>
                <a:cs typeface="Arial"/>
                <a:sym typeface="Arial"/>
              </a:rPr>
              <a:t>Outputs: Counts or products of the activities</a:t>
            </a:r>
            <a:endParaRPr>
              <a:latin typeface="Arial"/>
              <a:ea typeface="Arial"/>
              <a:cs typeface="Arial"/>
              <a:sym typeface="Arial"/>
            </a:endParaRPr>
          </a:p>
          <a:p>
            <a:pPr indent="-304800" lvl="0" marL="457200" rtl="0" algn="l">
              <a:lnSpc>
                <a:spcPct val="100000"/>
              </a:lnSpc>
              <a:spcBef>
                <a:spcPts val="0"/>
              </a:spcBef>
              <a:spcAft>
                <a:spcPts val="0"/>
              </a:spcAft>
              <a:buSzPts val="1200"/>
              <a:buFont typeface="Arial"/>
              <a:buAutoNum type="arabicPeriod"/>
            </a:pPr>
            <a:r>
              <a:rPr lang="en-US">
                <a:latin typeface="Arial"/>
                <a:ea typeface="Arial"/>
                <a:cs typeface="Arial"/>
                <a:sym typeface="Arial"/>
              </a:rPr>
              <a:t>ST Outcomes: Changes as a result of your activities</a:t>
            </a:r>
            <a:endParaRPr>
              <a:latin typeface="Arial"/>
              <a:ea typeface="Arial"/>
              <a:cs typeface="Arial"/>
              <a:sym typeface="Arial"/>
            </a:endParaRPr>
          </a:p>
          <a:p>
            <a:pPr indent="-304800" lvl="0" marL="457200" rtl="0" algn="l">
              <a:lnSpc>
                <a:spcPct val="100000"/>
              </a:lnSpc>
              <a:spcBef>
                <a:spcPts val="0"/>
              </a:spcBef>
              <a:spcAft>
                <a:spcPts val="0"/>
              </a:spcAft>
              <a:buSzPts val="1200"/>
              <a:buFont typeface="Arial"/>
              <a:buAutoNum type="arabicPeriod"/>
            </a:pPr>
            <a:r>
              <a:rPr lang="en-US">
                <a:latin typeface="Arial"/>
                <a:ea typeface="Arial"/>
                <a:cs typeface="Arial"/>
                <a:sym typeface="Arial"/>
              </a:rPr>
              <a:t>MT Outcomes: </a:t>
            </a:r>
            <a:r>
              <a:rPr lang="en-US">
                <a:latin typeface="Arial"/>
                <a:ea typeface="Arial"/>
                <a:cs typeface="Arial"/>
                <a:sym typeface="Arial"/>
              </a:rPr>
              <a:t>Changes as a result of the ST outcomes</a:t>
            </a:r>
            <a:endParaRPr>
              <a:latin typeface="Arial"/>
              <a:ea typeface="Arial"/>
              <a:cs typeface="Arial"/>
              <a:sym typeface="Arial"/>
            </a:endParaRPr>
          </a:p>
          <a:p>
            <a:pPr indent="-304800" lvl="0" marL="457200" rtl="0" algn="l">
              <a:lnSpc>
                <a:spcPct val="100000"/>
              </a:lnSpc>
              <a:spcBef>
                <a:spcPts val="0"/>
              </a:spcBef>
              <a:spcAft>
                <a:spcPts val="0"/>
              </a:spcAft>
              <a:buSzPts val="1200"/>
              <a:buFont typeface="Arial"/>
              <a:buAutoNum type="arabicPeriod"/>
            </a:pPr>
            <a:r>
              <a:rPr lang="en-US">
                <a:latin typeface="Arial"/>
                <a:ea typeface="Arial"/>
                <a:cs typeface="Arial"/>
                <a:sym typeface="Arial"/>
              </a:rPr>
              <a:t>LT Outcomes: Changes as a result of the MT outcomes</a:t>
            </a:r>
            <a:endParaRPr>
              <a:latin typeface="Arial"/>
              <a:ea typeface="Arial"/>
              <a:cs typeface="Arial"/>
              <a:sym typeface="Arial"/>
            </a:endParaRPr>
          </a:p>
        </p:txBody>
      </p:sp>
      <p:sp>
        <p:nvSpPr>
          <p:cNvPr id="222" name="Google Shape;222;g1f1c449c5e4_0_1: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e408a8f246_0_1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e408a8f246_0_12: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2" name="Google Shape;232;g2e408a8f246_0_12: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70e82fba7_0_23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870e82fba7_0_234: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100685" lvl="1" marL="234035" rtl="0" algn="l">
              <a:lnSpc>
                <a:spcPct val="100000"/>
              </a:lnSpc>
              <a:spcBef>
                <a:spcPts val="1453"/>
              </a:spcBef>
              <a:spcAft>
                <a:spcPts val="0"/>
              </a:spcAft>
              <a:buClr>
                <a:schemeClr val="dk1"/>
              </a:buClr>
              <a:buSzPts val="1300"/>
              <a:buChar char="•"/>
            </a:pPr>
            <a:r>
              <a:rPr lang="en-US" sz="1300">
                <a:latin typeface="Arial"/>
                <a:ea typeface="Arial"/>
                <a:cs typeface="Arial"/>
                <a:sym typeface="Arial"/>
              </a:rPr>
              <a:t>Do a walk through logic model to point out important details that need to be included</a:t>
            </a:r>
            <a:endParaRPr sz="1300">
              <a:latin typeface="Arial"/>
              <a:ea typeface="Arial"/>
              <a:cs typeface="Arial"/>
              <a:sym typeface="Arial"/>
            </a:endParaRPr>
          </a:p>
          <a:p>
            <a:pPr indent="-100685" lvl="1" marL="234035" rtl="0" algn="l">
              <a:lnSpc>
                <a:spcPct val="100000"/>
              </a:lnSpc>
              <a:spcBef>
                <a:spcPts val="1453"/>
              </a:spcBef>
              <a:spcAft>
                <a:spcPts val="0"/>
              </a:spcAft>
              <a:buClr>
                <a:schemeClr val="dk1"/>
              </a:buClr>
              <a:buSzPts val="1300"/>
              <a:buChar char="•"/>
            </a:pPr>
            <a:r>
              <a:rPr lang="en-US" sz="1300">
                <a:latin typeface="Arial"/>
                <a:ea typeface="Arial"/>
                <a:cs typeface="Arial"/>
                <a:sym typeface="Arial"/>
              </a:rPr>
              <a:t>Applicants with multiple interventions should complete one logic model chart which incorporates each intervention. Logic model content should not exceed 8 pages</a:t>
            </a:r>
            <a:endParaRPr sz="1300">
              <a:latin typeface="Arial"/>
              <a:ea typeface="Arial"/>
              <a:cs typeface="Arial"/>
              <a:sym typeface="Arial"/>
            </a:endParaRPr>
          </a:p>
          <a:p>
            <a:pPr indent="0" lvl="0" marL="0" rtl="0" algn="l">
              <a:lnSpc>
                <a:spcPct val="100000"/>
              </a:lnSpc>
              <a:spcBef>
                <a:spcPts val="1453"/>
              </a:spcBef>
              <a:spcAft>
                <a:spcPts val="0"/>
              </a:spcAft>
              <a:buNone/>
            </a:pPr>
            <a:r>
              <a:t/>
            </a:r>
            <a:endParaRPr sz="1300">
              <a:latin typeface="Arial"/>
              <a:ea typeface="Arial"/>
              <a:cs typeface="Arial"/>
              <a:sym typeface="Arial"/>
            </a:endParaRPr>
          </a:p>
        </p:txBody>
      </p:sp>
      <p:sp>
        <p:nvSpPr>
          <p:cNvPr id="239" name="Google Shape;239;g2870e82fba7_0_234: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503b842b6_0_113: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8503b842b6_0_113: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46" name="Google Shape;246;g28503b842b6_0_113: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9: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317500" lvl="0" marL="457200" rtl="0" algn="l">
              <a:spcBef>
                <a:spcPts val="0"/>
              </a:spcBef>
              <a:spcAft>
                <a:spcPts val="0"/>
              </a:spcAft>
              <a:buClr>
                <a:schemeClr val="dk1"/>
              </a:buClr>
              <a:buSzPts val="1400"/>
              <a:buFont typeface="Old Standard TT"/>
              <a:buChar char="●"/>
            </a:pPr>
            <a:r>
              <a:rPr lang="en-US" sz="1400">
                <a:latin typeface="Old Standard TT"/>
                <a:ea typeface="Old Standard TT"/>
                <a:cs typeface="Old Standard TT"/>
                <a:sym typeface="Old Standard TT"/>
              </a:rPr>
              <a:t>Evidence from studies or evaluations of an intervention tell how likely your program’s activities will lead to your intended outcome(s)</a:t>
            </a:r>
            <a:endParaRPr sz="1400">
              <a:latin typeface="Old Standard TT"/>
              <a:ea typeface="Old Standard TT"/>
              <a:cs typeface="Old Standard TT"/>
              <a:sym typeface="Old Standard TT"/>
            </a:endParaRPr>
          </a:p>
          <a:p>
            <a:pPr indent="0" lvl="0" marL="0" rtl="0" algn="l">
              <a:spcBef>
                <a:spcPts val="0"/>
              </a:spcBef>
              <a:spcAft>
                <a:spcPts val="0"/>
              </a:spcAft>
              <a:buClr>
                <a:schemeClr val="dk1"/>
              </a:buClr>
              <a:buSzPts val="2800"/>
              <a:buFont typeface="Arial"/>
              <a:buNone/>
            </a:pPr>
            <a:r>
              <a:t/>
            </a:r>
            <a:endParaRPr sz="1400">
              <a:latin typeface="Old Standard TT"/>
              <a:ea typeface="Old Standard TT"/>
              <a:cs typeface="Old Standard TT"/>
              <a:sym typeface="Old Standard TT"/>
            </a:endParaRPr>
          </a:p>
          <a:p>
            <a:pPr indent="0" lvl="0" marL="0" rtl="0" algn="l">
              <a:lnSpc>
                <a:spcPct val="100000"/>
              </a:lnSpc>
              <a:spcBef>
                <a:spcPts val="0"/>
              </a:spcBef>
              <a:spcAft>
                <a:spcPts val="0"/>
              </a:spcAft>
              <a:buSzPts val="1400"/>
              <a:buNone/>
            </a:pPr>
            <a:r>
              <a:t/>
            </a:r>
            <a:endParaRPr sz="1400"/>
          </a:p>
        </p:txBody>
      </p:sp>
      <p:sp>
        <p:nvSpPr>
          <p:cNvPr id="254" name="Google Shape;254;p19: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1457325" y="1181100"/>
            <a:ext cx="4251325" cy="31892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101801" lvl="0" marL="178001" rtl="0" algn="l">
              <a:lnSpc>
                <a:spcPct val="100000"/>
              </a:lnSpc>
              <a:spcBef>
                <a:spcPts val="0"/>
              </a:spcBef>
              <a:spcAft>
                <a:spcPts val="0"/>
              </a:spcAft>
              <a:buClr>
                <a:schemeClr val="dk1"/>
              </a:buClr>
              <a:buSzPts val="1200"/>
              <a:buFont typeface="Arial"/>
              <a:buNone/>
            </a:pPr>
            <a:r>
              <a:rPr lang="en-US"/>
              <a:t>jAMBOARD LINK: </a:t>
            </a:r>
            <a:endParaRPr/>
          </a:p>
        </p:txBody>
      </p:sp>
      <p:sp>
        <p:nvSpPr>
          <p:cNvPr id="110" name="Google Shape;110;p3: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f5cc39098d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f5cc39098d_0_0: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AmeriCorps funds programs across 4 tiers of evidence</a:t>
            </a:r>
            <a:endParaRPr/>
          </a:p>
          <a:p>
            <a:pPr indent="0" lvl="0" marL="0" rtl="0" algn="l">
              <a:lnSpc>
                <a:spcPct val="100000"/>
              </a:lnSpc>
              <a:spcBef>
                <a:spcPts val="0"/>
              </a:spcBef>
              <a:spcAft>
                <a:spcPts val="0"/>
              </a:spcAft>
              <a:buSzPts val="1400"/>
              <a:buNone/>
            </a:pPr>
            <a:r>
              <a:rPr lang="en-US"/>
              <a:t>Pre-preliminary</a:t>
            </a:r>
            <a:endParaRPr/>
          </a:p>
          <a:p>
            <a:pPr indent="0" lvl="0" marL="0" rtl="0" algn="l">
              <a:lnSpc>
                <a:spcPct val="100000"/>
              </a:lnSpc>
              <a:spcBef>
                <a:spcPts val="0"/>
              </a:spcBef>
              <a:spcAft>
                <a:spcPts val="0"/>
              </a:spcAft>
              <a:buSzPts val="1400"/>
              <a:buNone/>
            </a:pPr>
            <a:r>
              <a:rPr lang="en-US"/>
              <a:t>Preliminary</a:t>
            </a:r>
            <a:endParaRPr/>
          </a:p>
          <a:p>
            <a:pPr indent="0" lvl="0" marL="0" rtl="0" algn="l">
              <a:lnSpc>
                <a:spcPct val="100000"/>
              </a:lnSpc>
              <a:spcBef>
                <a:spcPts val="0"/>
              </a:spcBef>
              <a:spcAft>
                <a:spcPts val="0"/>
              </a:spcAft>
              <a:buSzPts val="1400"/>
              <a:buNone/>
            </a:pPr>
            <a:r>
              <a:rPr lang="en-US"/>
              <a:t>Moderate </a:t>
            </a:r>
            <a:endParaRPr/>
          </a:p>
          <a:p>
            <a:pPr indent="0" lvl="0" marL="0" rtl="0" algn="l">
              <a:lnSpc>
                <a:spcPct val="100000"/>
              </a:lnSpc>
              <a:spcBef>
                <a:spcPts val="0"/>
              </a:spcBef>
              <a:spcAft>
                <a:spcPts val="0"/>
              </a:spcAft>
              <a:buSzPts val="1400"/>
              <a:buNone/>
            </a:pPr>
            <a:r>
              <a:rPr lang="en-US"/>
              <a:t>Strong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FYI Fact: </a:t>
            </a:r>
            <a:endParaRPr/>
          </a:p>
          <a:p>
            <a:pPr indent="0" lvl="0" marL="0" rtl="0" algn="l">
              <a:lnSpc>
                <a:spcPct val="100000"/>
              </a:lnSpc>
              <a:spcBef>
                <a:spcPts val="0"/>
              </a:spcBef>
              <a:spcAft>
                <a:spcPts val="0"/>
              </a:spcAft>
              <a:buSzPts val="1400"/>
              <a:buNone/>
            </a:pPr>
            <a:r>
              <a:rPr lang="en-US">
                <a:highlight>
                  <a:srgbClr val="FFFF00"/>
                </a:highlight>
              </a:rPr>
              <a:t>In 2023, the evidence tiers of successful AmeriCorps State and National applicants that were competing were as follows: Strong 25 percent, Moderate 12 percent, Preliminary 20 percent, and Pre-Preliminary 43 percent. As these figures indicate, AmeriCorps values and funds programs at all points along the evidence continuum and expects programs to progress along the evidence continuum over time. </a:t>
            </a:r>
            <a:endParaRPr>
              <a:highlight>
                <a:srgbClr val="FFFF00"/>
              </a:highlight>
            </a:endParaRPr>
          </a:p>
        </p:txBody>
      </p:sp>
      <p:sp>
        <p:nvSpPr>
          <p:cNvPr id="263" name="Google Shape;263;gf5cc39098d_0_0: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408a8f246_2_2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e408a8f246_2_22: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1541" lvl="0" marL="11074" marR="38135" rtl="0" algn="l">
              <a:lnSpc>
                <a:spcPct val="95659"/>
              </a:lnSpc>
              <a:spcBef>
                <a:spcPts val="1364"/>
              </a:spcBef>
              <a:spcAft>
                <a:spcPts val="0"/>
              </a:spcAft>
              <a:buSzPts val="1100"/>
              <a:buNone/>
            </a:pPr>
            <a:r>
              <a:rPr b="1" lang="en-US" sz="1104">
                <a:latin typeface="Times New Roman"/>
                <a:ea typeface="Times New Roman"/>
                <a:cs typeface="Times New Roman"/>
                <a:sym typeface="Times New Roman"/>
              </a:rPr>
              <a:t>BASED ON YOUR APPLICATION NARRATIVE</a:t>
            </a:r>
            <a:endParaRPr b="1" sz="1104">
              <a:latin typeface="Times New Roman"/>
              <a:ea typeface="Times New Roman"/>
              <a:cs typeface="Times New Roman"/>
              <a:sym typeface="Times New Roman"/>
            </a:endParaRPr>
          </a:p>
          <a:p>
            <a:pPr indent="1541" lvl="0" marL="11075" marR="38135" rtl="0" algn="l">
              <a:lnSpc>
                <a:spcPct val="95659"/>
              </a:lnSpc>
              <a:spcBef>
                <a:spcPts val="1364"/>
              </a:spcBef>
              <a:spcAft>
                <a:spcPts val="0"/>
              </a:spcAft>
              <a:buSzPts val="1100"/>
              <a:buNone/>
            </a:pPr>
            <a:r>
              <a:rPr b="1" lang="en-US" sz="1104">
                <a:latin typeface="Times New Roman"/>
                <a:ea typeface="Times New Roman"/>
                <a:cs typeface="Times New Roman"/>
                <a:sym typeface="Times New Roman"/>
              </a:rPr>
              <a:t>Pre-preliminary evidence </a:t>
            </a:r>
            <a:r>
              <a:rPr lang="en-US" sz="1104">
                <a:latin typeface="Times New Roman"/>
                <a:ea typeface="Times New Roman"/>
                <a:cs typeface="Times New Roman"/>
                <a:sym typeface="Times New Roman"/>
              </a:rPr>
              <a:t>means the applicant has not submitted an outcome or impact evaluation of the  same intervention described in the application, although the applicant may have collected some  performance data on the intervention (e.g., data on intervention outputs and/or outcomes). Applicants in  this tier must describe in the Evidence Base section of the application how their program design is  evidence-informed (see definition above). Applicants may also cite prior performance measure data if  applicable.</a:t>
            </a:r>
            <a:endParaRPr sz="1104">
              <a:latin typeface="Times New Roman"/>
              <a:ea typeface="Times New Roman"/>
              <a:cs typeface="Times New Roman"/>
              <a:sym typeface="Times New Roman"/>
            </a:endParaRPr>
          </a:p>
          <a:p>
            <a:pPr indent="0" lvl="0" marL="11075" marR="38135" rtl="0" algn="l">
              <a:lnSpc>
                <a:spcPct val="95659"/>
              </a:lnSpc>
              <a:spcBef>
                <a:spcPts val="1364"/>
              </a:spcBef>
              <a:spcAft>
                <a:spcPts val="0"/>
              </a:spcAft>
              <a:buClr>
                <a:schemeClr val="dk1"/>
              </a:buClr>
              <a:buSzPts val="1100"/>
              <a:buFont typeface="Arial"/>
              <a:buNone/>
            </a:pPr>
            <a:r>
              <a:rPr lang="en-US" sz="1104">
                <a:latin typeface="Times New Roman"/>
                <a:ea typeface="Times New Roman"/>
                <a:cs typeface="Times New Roman"/>
                <a:sym typeface="Times New Roman"/>
              </a:rPr>
              <a:t>Relevant, recent, effective, and applicable </a:t>
            </a:r>
            <a:endParaRPr sz="1104">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284" name="Google Shape;284;g2e408a8f246_2_22: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408a8f246_2_2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e408a8f246_2_29: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Clr>
                <a:schemeClr val="dk1"/>
              </a:buClr>
              <a:buSzPts val="1400"/>
              <a:buFont typeface="Arial"/>
              <a:buNone/>
            </a:pPr>
            <a:r>
              <a:rPr lang="en-US">
                <a:solidFill>
                  <a:srgbClr val="2E2B21"/>
                </a:solidFill>
              </a:rPr>
              <a:t>BASED ON THE SUBMITTED STUDIES</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Evidence Quality (7 points)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After the applicant’s evidence tier has been assessed, the quality of the applicant’s evidence and the extent to which it supports the proposed program design will be assessed and scored.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For applicants who are assessed as being in the Preliminary, Moderate, or Strong evidence tiers, reviewers will score the submitted evaluation reports using the following standards: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 The submitted reports are of satisfactory methodological quality and rigor for the type of evaluation conducted (e.g., adequate sample size and statistical power, internal and/or external validity, appropriate use of control or comparison groups, etc.);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 The submitted reports describe evaluations that were conducted relatively recently, preferably within the last six years;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 The submitted reports show a meaningful and significant positive effect on program beneficiaries in at least one key outcome of interest.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For applicants who are assessed as being in the Pre-Preliminary evidence tier, reviewers will score the narrative provided in the Evidence Base section of the application using the following standards: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 The applicant uses relevant evidence, including past performance measure data and/or cited research studies, to inform their proposed program design;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 The described evidence is relatively recent, preferably from the last six years;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 The evidence described by the applicant indicates a meaningful positive effect on program beneficiaries in at least one key outcome of interest.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2E2B21"/>
              </a:solidFill>
            </a:endParaRPr>
          </a:p>
          <a:p>
            <a:pPr indent="0" lvl="0" marL="0" rtl="0" algn="l">
              <a:lnSpc>
                <a:spcPct val="100000"/>
              </a:lnSpc>
              <a:spcBef>
                <a:spcPts val="0"/>
              </a:spcBef>
              <a:spcAft>
                <a:spcPts val="0"/>
              </a:spcAft>
              <a:buClr>
                <a:schemeClr val="dk1"/>
              </a:buClr>
              <a:buSzPts val="1400"/>
              <a:buFont typeface="Arial"/>
              <a:buNone/>
            </a:pPr>
            <a:r>
              <a:rPr lang="en-US">
                <a:solidFill>
                  <a:srgbClr val="2E2B21"/>
                </a:solidFill>
              </a:rPr>
              <a:t>All applicants, including new grantees, are required to provide additional information in the Evaluation Summary or Plan field of the application (See Section E. Evaluation Plan); however, information provided in the Evaluation Summary or Plan field will not be scored and will not be reviewed until after funding decisions have been made. </a:t>
            </a:r>
            <a:endParaRPr>
              <a:solidFill>
                <a:srgbClr val="2E2B21"/>
              </a:solidFill>
            </a:endParaRPr>
          </a:p>
          <a:p>
            <a:pPr indent="0" lvl="0" marL="0" rtl="0" algn="l">
              <a:lnSpc>
                <a:spcPct val="100000"/>
              </a:lnSpc>
              <a:spcBef>
                <a:spcPts val="0"/>
              </a:spcBef>
              <a:spcAft>
                <a:spcPts val="0"/>
              </a:spcAft>
              <a:buSzPts val="1400"/>
              <a:buNone/>
            </a:pPr>
            <a:r>
              <a:t/>
            </a:r>
            <a:endParaRPr/>
          </a:p>
        </p:txBody>
      </p:sp>
      <p:sp>
        <p:nvSpPr>
          <p:cNvPr id="293" name="Google Shape;293;g2e408a8f246_2_29: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408a8f246_0_18: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e408a8f246_0_18: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317500" lvl="0" marL="457200" rtl="0" algn="l">
              <a:spcBef>
                <a:spcPts val="0"/>
              </a:spcBef>
              <a:spcAft>
                <a:spcPts val="0"/>
              </a:spcAft>
              <a:buClr>
                <a:schemeClr val="dk1"/>
              </a:buClr>
              <a:buSzPts val="1400"/>
              <a:buFont typeface="Old Standard TT"/>
              <a:buChar char="●"/>
            </a:pPr>
            <a:r>
              <a:rPr lang="en-US" sz="1400">
                <a:latin typeface="Old Standard TT"/>
                <a:ea typeface="Old Standard TT"/>
                <a:cs typeface="Old Standard TT"/>
                <a:sym typeface="Old Standard TT"/>
              </a:rPr>
              <a:t>Evidence from studies or evaluations of an intervention tell how likely your program’s activities will lead to your intended outcome(s)</a:t>
            </a:r>
            <a:endParaRPr sz="1400">
              <a:latin typeface="Old Standard TT"/>
              <a:ea typeface="Old Standard TT"/>
              <a:cs typeface="Old Standard TT"/>
              <a:sym typeface="Old Standard TT"/>
            </a:endParaRPr>
          </a:p>
          <a:p>
            <a:pPr indent="0" lvl="0" marL="0" rtl="0" algn="l">
              <a:spcBef>
                <a:spcPts val="0"/>
              </a:spcBef>
              <a:spcAft>
                <a:spcPts val="0"/>
              </a:spcAft>
              <a:buClr>
                <a:schemeClr val="dk1"/>
              </a:buClr>
              <a:buSzPts val="2800"/>
              <a:buFont typeface="Arial"/>
              <a:buNone/>
            </a:pPr>
            <a:r>
              <a:t/>
            </a:r>
            <a:endParaRPr sz="1400">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US" sz="1400">
                <a:latin typeface="Old Standard TT"/>
                <a:ea typeface="Old Standard TT"/>
                <a:cs typeface="Old Standard TT"/>
                <a:sym typeface="Old Standard TT"/>
              </a:rPr>
              <a:t>Justification for what you think will result (outcomes) from your activities - and </a:t>
            </a:r>
            <a:r>
              <a:rPr i="1" lang="en-US" sz="1400">
                <a:latin typeface="Old Standard TT"/>
                <a:ea typeface="Old Standard TT"/>
                <a:cs typeface="Old Standard TT"/>
                <a:sym typeface="Old Standard TT"/>
              </a:rPr>
              <a:t>why</a:t>
            </a:r>
            <a:endParaRPr i="1" sz="1400">
              <a:latin typeface="Old Standard TT"/>
              <a:ea typeface="Old Standard TT"/>
              <a:cs typeface="Old Standard TT"/>
              <a:sym typeface="Old Standard TT"/>
            </a:endParaRPr>
          </a:p>
          <a:p>
            <a:pPr indent="0" lvl="0" marL="0" rtl="0" algn="l">
              <a:spcBef>
                <a:spcPts val="0"/>
              </a:spcBef>
              <a:spcAft>
                <a:spcPts val="0"/>
              </a:spcAft>
              <a:buClr>
                <a:schemeClr val="dk1"/>
              </a:buClr>
              <a:buSzPts val="1400"/>
              <a:buFont typeface="Arial"/>
              <a:buNone/>
            </a:pPr>
            <a:r>
              <a:t/>
            </a:r>
            <a:endParaRPr sz="1400"/>
          </a:p>
          <a:p>
            <a:pPr indent="0" lvl="0" marL="0" rtl="0" algn="l">
              <a:spcBef>
                <a:spcPts val="0"/>
              </a:spcBef>
              <a:spcAft>
                <a:spcPts val="0"/>
              </a:spcAft>
              <a:buNone/>
            </a:pPr>
            <a:r>
              <a:t/>
            </a:r>
            <a:endParaRPr/>
          </a:p>
        </p:txBody>
      </p:sp>
      <p:sp>
        <p:nvSpPr>
          <p:cNvPr id="302" name="Google Shape;302;g2e408a8f246_0_18: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e408a8f246_2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e408a8f246_2_0: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11" name="Google Shape;311;g2e408a8f246_2_0: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e408a8f246_2_4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e408a8f246_2_44: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457200" lvl="0" marL="0" rtl="0" algn="l">
              <a:lnSpc>
                <a:spcPct val="115000"/>
              </a:lnSpc>
              <a:spcBef>
                <a:spcPts val="0"/>
              </a:spcBef>
              <a:spcAft>
                <a:spcPts val="0"/>
              </a:spcAft>
              <a:buNone/>
            </a:pPr>
            <a:r>
              <a:rPr i="1" lang="en-US" sz="1400">
                <a:latin typeface="Arial"/>
                <a:ea typeface="Arial"/>
                <a:cs typeface="Arial"/>
                <a:sym typeface="Arial"/>
              </a:rPr>
              <a:t>A: Pre-preliminary and cite research evidence of SIMILAR program that supports their intervention </a:t>
            </a:r>
            <a:r>
              <a:rPr lang="en-US" sz="1400">
                <a:latin typeface="Arial"/>
                <a:ea typeface="Arial"/>
                <a:cs typeface="Arial"/>
                <a:sym typeface="Arial"/>
              </a:rPr>
              <a:t>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18" name="Google Shape;318;g2e408a8f246_2_44: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e429f8cec3_0_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e429f8cec3_0_2: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457200" lvl="0" marL="0" rtl="0" algn="l">
              <a:lnSpc>
                <a:spcPct val="115000"/>
              </a:lnSpc>
              <a:spcBef>
                <a:spcPts val="0"/>
              </a:spcBef>
              <a:spcAft>
                <a:spcPts val="0"/>
              </a:spcAft>
              <a:buNone/>
            </a:pPr>
            <a:r>
              <a:rPr i="1" lang="en-US" sz="1400">
                <a:latin typeface="Arial"/>
                <a:ea typeface="Arial"/>
                <a:cs typeface="Arial"/>
                <a:sym typeface="Arial"/>
              </a:rPr>
              <a:t>A: Preliminary, cite research evidence of SAME program that supports their intervention, and present data of their outcome evaluation  </a:t>
            </a:r>
            <a:r>
              <a:rPr lang="en-US" sz="1400">
                <a:latin typeface="Arial"/>
                <a:ea typeface="Arial"/>
                <a:cs typeface="Arial"/>
                <a:sym typeface="Arial"/>
              </a:rPr>
              <a:t>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327" name="Google Shape;327;g2e429f8cec3_0_2: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429f8cec3_0_1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429f8cec3_0_10: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lnSpc>
                <a:spcPct val="115000"/>
              </a:lnSpc>
              <a:spcBef>
                <a:spcPts val="0"/>
              </a:spcBef>
              <a:spcAft>
                <a:spcPts val="0"/>
              </a:spcAft>
              <a:buClr>
                <a:schemeClr val="dk1"/>
              </a:buClr>
              <a:buSzPts val="1100"/>
              <a:buFont typeface="Arial"/>
              <a:buNone/>
            </a:pPr>
            <a:r>
              <a:rPr i="1" lang="en-US" sz="1400">
                <a:latin typeface="Arial"/>
                <a:ea typeface="Arial"/>
                <a:cs typeface="Arial"/>
                <a:sym typeface="Arial"/>
              </a:rPr>
              <a:t>At a minimum, a 6-year program must be able to claim a Preliminary evidence tier and is required to submit an evaluation report of their AC-funded program. The AC-required evaluation may count towards one of the two reports allowed for the Preliminary evidence tier or may be submitted in addition to this.   </a:t>
            </a:r>
            <a:endParaRPr sz="1400">
              <a:latin typeface="Arial"/>
              <a:ea typeface="Arial"/>
              <a:cs typeface="Arial"/>
              <a:sym typeface="Arial"/>
            </a:endParaRPr>
          </a:p>
          <a:p>
            <a:pPr indent="0" lvl="0" marL="0" rtl="0" algn="l">
              <a:spcBef>
                <a:spcPts val="0"/>
              </a:spcBef>
              <a:spcAft>
                <a:spcPts val="0"/>
              </a:spcAft>
              <a:buNone/>
            </a:pPr>
            <a:r>
              <a:t/>
            </a:r>
            <a:endParaRPr i="1" sz="1400">
              <a:latin typeface="Arial"/>
              <a:ea typeface="Arial"/>
              <a:cs typeface="Arial"/>
              <a:sym typeface="Arial"/>
            </a:endParaRPr>
          </a:p>
        </p:txBody>
      </p:sp>
      <p:sp>
        <p:nvSpPr>
          <p:cNvPr id="336" name="Google Shape;336;g2e429f8cec3_0_10: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f5cc39098d_0_51: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f5cc39098d_0_51: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45" name="Google Shape;345;gf5cc39098d_0_51: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5cc39098d_0_6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f5cc39098d_0_60: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54" name="Google Shape;354;gf5cc39098d_0_60: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5cc39098d_0_76: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f5cc39098d_0_76: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62" name="Google Shape;362;gf5cc39098d_0_76: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e429f8cec3_1_23: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2e429f8cec3_1_23: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71" name="Google Shape;371;g2e429f8cec3_1_23: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8: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8: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80" name="Google Shape;380;p28: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512e94e41_0_261: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16512e94e41_0_261: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90" name="Google Shape;390;g16512e94e41_0_261: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3de626425d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33de626425d_0_0: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400" name="Google Shape;400;g33de626425d_0_0: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e408a8f246_0_26: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2e408a8f246_0_26: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sz="1400"/>
          </a:p>
        </p:txBody>
      </p:sp>
      <p:sp>
        <p:nvSpPr>
          <p:cNvPr id="408" name="Google Shape;408;g2e408a8f246_0_26: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3de626425d_0_15:notes"/>
          <p:cNvSpPr/>
          <p:nvPr>
            <p:ph idx="2" type="sldImg"/>
          </p:nvPr>
        </p:nvSpPr>
        <p:spPr>
          <a:xfrm>
            <a:off x="1500188" y="1200150"/>
            <a:ext cx="4324200" cy="3243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33de626425d_0_15: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Pg. 25</a:t>
            </a:r>
            <a:endParaRPr/>
          </a:p>
          <a:p>
            <a:pPr indent="-171450" lvl="0" marL="171450" rtl="0" algn="l">
              <a:lnSpc>
                <a:spcPct val="100000"/>
              </a:lnSpc>
              <a:spcBef>
                <a:spcPts val="0"/>
              </a:spcBef>
              <a:spcAft>
                <a:spcPts val="0"/>
              </a:spcAft>
              <a:buClr>
                <a:schemeClr val="dk1"/>
              </a:buClr>
              <a:buSzPts val="1200"/>
              <a:buFont typeface="Arial"/>
              <a:buChar char="•"/>
            </a:pPr>
            <a:r>
              <a:rPr lang="en-US"/>
              <a:t>Applicants are not required to measure all components of their logic model. PM should be consistent with the program’s logic model and should represent </a:t>
            </a:r>
            <a:r>
              <a:rPr b="1" lang="en-US"/>
              <a:t>significant program activities</a:t>
            </a:r>
            <a:endParaRPr/>
          </a:p>
          <a:p>
            <a:pPr indent="-171450" lvl="0" marL="171450" rtl="0" algn="l">
              <a:lnSpc>
                <a:spcPct val="100000"/>
              </a:lnSpc>
              <a:spcBef>
                <a:spcPts val="0"/>
              </a:spcBef>
              <a:spcAft>
                <a:spcPts val="0"/>
              </a:spcAft>
              <a:buClr>
                <a:schemeClr val="dk1"/>
              </a:buClr>
              <a:buSzPts val="1200"/>
              <a:buFont typeface="Arial"/>
              <a:buChar char="•"/>
            </a:pPr>
            <a:r>
              <a:rPr b="0" lang="en-US"/>
              <a:t>Rationales should be discussed in narrative for setting output and outcome targets for performance measures (why did you pick that target)</a:t>
            </a:r>
            <a:endParaRPr b="0"/>
          </a:p>
          <a:p>
            <a:pPr indent="-171450" lvl="0" marL="171450" rtl="0" algn="l">
              <a:lnSpc>
                <a:spcPct val="100000"/>
              </a:lnSpc>
              <a:spcBef>
                <a:spcPts val="0"/>
              </a:spcBef>
              <a:spcAft>
                <a:spcPts val="0"/>
              </a:spcAft>
              <a:buSzPts val="1400"/>
              <a:buChar char="•"/>
            </a:pPr>
            <a:r>
              <a:rPr lang="en-US"/>
              <a:t>Select PM that fit the program design and logic model - not the other way around</a:t>
            </a:r>
            <a:endParaRPr/>
          </a:p>
        </p:txBody>
      </p:sp>
      <p:sp>
        <p:nvSpPr>
          <p:cNvPr id="417" name="Google Shape;417;g33de626425d_0_15: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e408a8f246_0_36: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e408a8f246_0_36: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6" name="Google Shape;426;g2e408a8f246_0_36: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3de626425d_0_8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33de626425d_0_82: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457200" lvl="0" marL="457200" rtl="0" algn="l">
              <a:lnSpc>
                <a:spcPct val="90000"/>
              </a:lnSpc>
              <a:spcBef>
                <a:spcPts val="1200"/>
              </a:spcBef>
              <a:spcAft>
                <a:spcPts val="0"/>
              </a:spcAft>
              <a:buClr>
                <a:schemeClr val="dk1"/>
              </a:buClr>
              <a:buSzPts val="1800"/>
              <a:buFont typeface="Arial"/>
              <a:buNone/>
            </a:pPr>
            <a:r>
              <a:t/>
            </a:r>
            <a:endParaRPr/>
          </a:p>
        </p:txBody>
      </p:sp>
      <p:sp>
        <p:nvSpPr>
          <p:cNvPr id="435" name="Google Shape;435;g33de626425d_0_82: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3de626425d_0_2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33de626425d_0_22: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444" name="Google Shape;444;g33de626425d_0_22: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408a8f246_1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e408a8f246_1_0: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26" name="Google Shape;126;g2e408a8f246_1_0: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3de626425d_0_8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33de626425d_0_89: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453" name="Google Shape;453;g33de626425d_0_89: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3de626425d_0_51:notes"/>
          <p:cNvSpPr/>
          <p:nvPr>
            <p:ph idx="2" type="sldImg"/>
          </p:nvPr>
        </p:nvSpPr>
        <p:spPr>
          <a:xfrm>
            <a:off x="1500188" y="1200150"/>
            <a:ext cx="4324200" cy="3243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33de626425d_0_51: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Explained in Attachment 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Performance Measure Tab is where you create performance measures for the activities you intend to measure → not everything you can measure, just want you intend to focus 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Cannot use former measures – have to use these or use applicant-determined</a:t>
            </a:r>
            <a:endParaRPr/>
          </a:p>
        </p:txBody>
      </p:sp>
      <p:sp>
        <p:nvSpPr>
          <p:cNvPr id="462" name="Google Shape;462;g33de626425d_0_51: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3de626425d_0_67:notes"/>
          <p:cNvSpPr/>
          <p:nvPr>
            <p:ph idx="2" type="sldImg"/>
          </p:nvPr>
        </p:nvSpPr>
        <p:spPr>
          <a:xfrm>
            <a:off x="1500188" y="1200150"/>
            <a:ext cx="4324200" cy="3243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33de626425d_0_67: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Explained in Attachment 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Performance Measure Tab is where you create performance measures for the activities you intend to measure → not everything you can measure, just want you intend to focus 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Cannot use former measures – have to use these or use applicant-determined</a:t>
            </a:r>
            <a:endParaRPr/>
          </a:p>
        </p:txBody>
      </p:sp>
      <p:sp>
        <p:nvSpPr>
          <p:cNvPr id="480" name="Google Shape;480;g33de626425d_0_67: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3de626425d_0_96: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3de626425d_0_96: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497" name="Google Shape;497;g33de626425d_0_96: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3de626425d_0_103: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33de626425d_0_103: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What questions do you have?</a:t>
            </a:r>
            <a:endParaRPr/>
          </a:p>
          <a:p>
            <a:pPr indent="0" lvl="0" marL="0" rtl="0" algn="l">
              <a:lnSpc>
                <a:spcPct val="100000"/>
              </a:lnSpc>
              <a:spcBef>
                <a:spcPts val="0"/>
              </a:spcBef>
              <a:spcAft>
                <a:spcPts val="0"/>
              </a:spcAft>
              <a:buSzPts val="1400"/>
              <a:buNone/>
            </a:pPr>
            <a:r>
              <a:rPr lang="en-US"/>
              <a:t>Chat: About what do you still want to learn more?</a:t>
            </a:r>
            <a:endParaRPr/>
          </a:p>
          <a:p>
            <a:pPr indent="0" lvl="0" marL="0" rtl="0" algn="l">
              <a:lnSpc>
                <a:spcPct val="100000"/>
              </a:lnSpc>
              <a:spcBef>
                <a:spcPts val="0"/>
              </a:spcBef>
              <a:spcAft>
                <a:spcPts val="0"/>
              </a:spcAft>
              <a:buSzPts val="1400"/>
              <a:buNone/>
            </a:pPr>
            <a:r>
              <a:rPr lang="en-US"/>
              <a:t>Chat: What is one thing you will take from today and use in your application?</a:t>
            </a:r>
            <a:endParaRPr/>
          </a:p>
          <a:p>
            <a:pPr indent="0" lvl="0" marL="0" rtl="0" algn="l">
              <a:lnSpc>
                <a:spcPct val="100000"/>
              </a:lnSpc>
              <a:spcBef>
                <a:spcPts val="0"/>
              </a:spcBef>
              <a:spcAft>
                <a:spcPts val="0"/>
              </a:spcAft>
              <a:buSzPts val="1400"/>
              <a:buNone/>
            </a:pPr>
            <a:r>
              <a:t/>
            </a:r>
            <a:endParaRPr/>
          </a:p>
        </p:txBody>
      </p:sp>
      <p:sp>
        <p:nvSpPr>
          <p:cNvPr id="505" name="Google Shape;505;g33de626425d_0_103: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1e1af66177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11e1af66177_0_0: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513" name="Google Shape;513;g11e1af66177_0_0: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6512e94e41_0_7: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16512e94e41_0_7: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522" name="Google Shape;522;g16512e94e41_0_7: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b9b40620cc_0_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b9b40620cc_0_4: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30" name="Google Shape;530;g2b9b40620cc_0_4: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24: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Pre-preliminary evidence </a:t>
            </a:r>
            <a:r>
              <a:rPr b="0" i="0" lang="en-US" sz="1200" u="none" strike="noStrike">
                <a:solidFill>
                  <a:schemeClr val="dk1"/>
                </a:solidFill>
                <a:latin typeface="Calibri"/>
                <a:ea typeface="Calibri"/>
                <a:cs typeface="Calibri"/>
                <a:sym typeface="Calibri"/>
              </a:rPr>
              <a:t>means the applicant has not submitted an outcome or impact evaluation of the same intervention described in the application, although the applicant may have collected some performance data on the intervention (e.g., data on intervention outputs and/or outcomes). Applicants in this tier must describe in the Evidence Base section of the application how their program design is evidence-informed (see definition above). Applicants may also cite prior performance measure data if applicable.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Preliminary evidence </a:t>
            </a:r>
            <a:r>
              <a:rPr b="0" i="0" lang="en-US" sz="1200" u="none" strike="noStrike">
                <a:solidFill>
                  <a:schemeClr val="dk1"/>
                </a:solidFill>
                <a:latin typeface="Calibri"/>
                <a:ea typeface="Calibri"/>
                <a:cs typeface="Calibri"/>
                <a:sym typeface="Calibri"/>
              </a:rPr>
              <a:t>means the applicant has submitted up to two outcome evaluation reports that evaluated the same intervention described in the application and yielded positive results on one or more key desired outcomes of interest as depicted in the applicant’s logic model. The outcome evaluations may either have been conducted internally by the applicant organization or by an entity external to the applicant. The study design must include pre and post-assessments without a comparison group or a post-assessment comparison between intervention and comparison groups. In some cases a retrospective pre-post assessment may be considered, but its use must be justified in the text of the evaluation report.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Moderate evidence </a:t>
            </a:r>
            <a:r>
              <a:rPr b="0" i="0" lang="en-US" sz="1200" u="none" strike="noStrike">
                <a:solidFill>
                  <a:schemeClr val="dk1"/>
                </a:solidFill>
                <a:latin typeface="Calibri"/>
                <a:ea typeface="Calibri"/>
                <a:cs typeface="Calibri"/>
                <a:sym typeface="Calibri"/>
              </a:rPr>
              <a:t>means the applicant has submitted up to two well-designed and well-implemented evaluation reports that evaluated the same intervention described in the application and identified evidence of effectiveness on one or more key desired outcomes of interest as depicted in the applicant’s logic model. Evidence of effectiveness (or positive findings) is determined using experimental design evaluations (i.e., Randomized Controlled Trials (RCT)) or Quasi-Experimental Design evaluations (QED) with statistically matched comparison (i.e., counterfactual) and treatment groups. The ability to generalize the findings from the RCT or QED beyond the study context may be limited (e.g., single-site.) The evaluations were conducted by an independent entity external to the organization implementing the intervention.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Strong evidence </a:t>
            </a:r>
            <a:r>
              <a:rPr b="0" i="0" lang="en-US" sz="1200" u="none" strike="noStrike">
                <a:solidFill>
                  <a:schemeClr val="dk1"/>
                </a:solidFill>
                <a:latin typeface="Calibri"/>
                <a:ea typeface="Calibri"/>
                <a:cs typeface="Calibri"/>
                <a:sym typeface="Calibri"/>
              </a:rPr>
              <a:t>means the applicant has submitted up to two evaluation reports demonstrating that the same intervention described in the application has been tested nationally, regionally, or at the state-level (e.g., multi-site) using a well-designed and well-implemented experimental design evaluation (i.e., Randomized Controlled Trial (RCT)) or a Quasi-Experimental Design evaluation (QED) with statistically matched comparison (i.e., counterfactual) and treatment groups. Alternatively, the proposed intervention’s evidence may be based on multiple (up to two) well-designed and well-implemented QEDs or RCTs of the same intervention described in the application in different locations or with different populations within a local geographic area. The overall pattern of evaluation findings must be consistently positive on one or more key desired outcomes of interest as depicted in the applicant’s logic model. Findings from the RCT or QED evaluations may be generalized beyond the study context. The evaluations were conducted by an independent entity external to the organization implementing the intervention. </a:t>
            </a:r>
            <a:endParaRPr/>
          </a:p>
        </p:txBody>
      </p:sp>
      <p:sp>
        <p:nvSpPr>
          <p:cNvPr id="538" name="Google Shape;538;p24: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6512e94e41_0_1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16512e94e41_0_14: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546" name="Google Shape;546;g16512e94e41_0_14: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a:t>There has been changes to some of the categories in the application. </a:t>
            </a:r>
            <a:endParaRPr/>
          </a:p>
          <a:p>
            <a:pPr indent="-317500" lvl="0" marL="457200" rtl="0" algn="l">
              <a:lnSpc>
                <a:spcPct val="100000"/>
              </a:lnSpc>
              <a:spcBef>
                <a:spcPts val="0"/>
              </a:spcBef>
              <a:spcAft>
                <a:spcPts val="0"/>
              </a:spcAft>
              <a:buSzPts val="1400"/>
              <a:buChar char="●"/>
            </a:pPr>
            <a:r>
              <a:rPr lang="en-US"/>
              <a:t>Most notably, the ToC is no longer required in the body of the application.  Now the Logic Model takes center stage in presenting the program design that will address the community problem.  Emphasizes on a well  articulated community issue/problem and a well designed logic model.  </a:t>
            </a:r>
            <a:endParaRPr/>
          </a:p>
          <a:p>
            <a:pPr indent="-317500" lvl="0" marL="457200" rtl="0" algn="l">
              <a:lnSpc>
                <a:spcPct val="100000"/>
              </a:lnSpc>
              <a:spcBef>
                <a:spcPts val="0"/>
              </a:spcBef>
              <a:spcAft>
                <a:spcPts val="0"/>
              </a:spcAft>
              <a:buSzPts val="1400"/>
              <a:buChar char="●"/>
            </a:pPr>
            <a:r>
              <a:rPr lang="en-US"/>
              <a:t>Percentage points for both Evidence tier and quality changed slightly, while PM and Membership Experience remain the same as last year.  </a:t>
            </a:r>
            <a:endParaRPr/>
          </a:p>
        </p:txBody>
      </p:sp>
      <p:sp>
        <p:nvSpPr>
          <p:cNvPr id="133" name="Google Shape;133;p4: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6512e94e41_0_21: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16512e94e41_0_21: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554" name="Google Shape;554;g16512e94e41_0_21: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6512e94e41_0_28: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16512e94e41_0_28: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562" name="Google Shape;562;g16512e94e41_0_28: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63: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63: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570" name="Google Shape;570;p63: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503b842b6_0_7: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28503b842b6_0_7: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42" name="Google Shape;142;g28503b842b6_0_7: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408a8f246_1_7: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e408a8f246_1_7: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50" name="Google Shape;150;g2e408a8f246_1_7:notes"/>
          <p:cNvSpPr txBox="1"/>
          <p:nvPr>
            <p:ph idx="12" type="sldNum"/>
          </p:nvPr>
        </p:nvSpPr>
        <p:spPr>
          <a:xfrm>
            <a:off x="3970938" y="8829968"/>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648722bcf9_0_7: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1648722bcf9_0_7: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1200"/>
              </a:spcBef>
              <a:spcAft>
                <a:spcPts val="0"/>
              </a:spcAft>
              <a:buClr>
                <a:schemeClr val="dk1"/>
              </a:buClr>
              <a:buSzPts val="1800"/>
              <a:buFont typeface="Arial"/>
              <a:buNone/>
            </a:pPr>
            <a:r>
              <a:rPr lang="en-US">
                <a:latin typeface="Arial"/>
                <a:ea typeface="Arial"/>
                <a:cs typeface="Arial"/>
                <a:sym typeface="Arial"/>
              </a:rPr>
              <a:t>Details the community need t</a:t>
            </a:r>
            <a:r>
              <a:rPr lang="en-US">
                <a:latin typeface="Arial"/>
                <a:ea typeface="Arial"/>
                <a:cs typeface="Arial"/>
                <a:sym typeface="Arial"/>
                <a:extLst>
                  <a:ext uri="http://customooxmlschemas.google.com/">
                    <go:slidesCustomData xmlns:go="http://customooxmlschemas.google.com/" textRoundtripDataId="3"/>
                  </a:ext>
                </a:extLst>
              </a:rPr>
              <a:t>hat the proposed AmeriCorps program is designed to address or mitigate</a:t>
            </a:r>
            <a:endParaRPr>
              <a:latin typeface="Arial"/>
              <a:ea typeface="Arial"/>
              <a:cs typeface="Arial"/>
              <a:sym typeface="Arial"/>
            </a:endParaRPr>
          </a:p>
          <a:p>
            <a:pPr indent="-304800" lvl="0" marL="457200" rtl="0" algn="l">
              <a:lnSpc>
                <a:spcPct val="115000"/>
              </a:lnSpc>
              <a:spcBef>
                <a:spcPts val="1000"/>
              </a:spcBef>
              <a:spcAft>
                <a:spcPts val="0"/>
              </a:spcAft>
              <a:buClr>
                <a:schemeClr val="dk1"/>
              </a:buClr>
              <a:buSzPts val="1200"/>
              <a:buFont typeface="Arial"/>
              <a:buChar char="●"/>
            </a:pPr>
            <a:r>
              <a:rPr lang="en-US">
                <a:latin typeface="Arial"/>
                <a:ea typeface="Arial"/>
                <a:cs typeface="Arial"/>
                <a:sym typeface="Arial"/>
                <a:extLst>
                  <a:ext uri="http://customooxmlschemas.google.com/">
                    <go:slidesCustomData xmlns:go="http://customooxmlschemas.google.com/" textRoundtripDataId="4"/>
                  </a:ext>
                </a:extLst>
              </a:rPr>
              <a:t>Describes the community need and the severity and prevalence of the problem </a:t>
            </a:r>
            <a:endParaRPr>
              <a:highlight>
                <a:srgbClr val="FFFF00"/>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59" name="Google Shape;159;g1648722bcf9_0_7: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701040" y="4473892"/>
            <a:ext cx="5608200" cy="3660600"/>
          </a:xfrm>
          <a:prstGeom prst="rect">
            <a:avLst/>
          </a:prstGeom>
          <a:noFill/>
          <a:ln>
            <a:noFill/>
          </a:ln>
        </p:spPr>
        <p:txBody>
          <a:bodyPr anchorCtr="0" anchor="t" bIns="46575" lIns="93150" spcFirstLastPara="1" rIns="93150" wrap="square" tIns="46575">
            <a:noAutofit/>
          </a:bodyPr>
          <a:lstStyle/>
          <a:p>
            <a:pPr indent="-397510" lvl="1" marL="457200" marR="834217" rtl="0" algn="l">
              <a:lnSpc>
                <a:spcPct val="100000"/>
              </a:lnSpc>
              <a:spcBef>
                <a:spcPts val="0"/>
              </a:spcBef>
              <a:spcAft>
                <a:spcPts val="0"/>
              </a:spcAft>
              <a:buClr>
                <a:schemeClr val="accent2"/>
              </a:buClr>
              <a:buSzPts val="1300"/>
              <a:buChar char="•"/>
            </a:pPr>
            <a:r>
              <a:rPr lang="en-US" sz="1300">
                <a:latin typeface="Arial"/>
                <a:ea typeface="Arial"/>
                <a:cs typeface="Arial"/>
                <a:sym typeface="Arial"/>
              </a:rPr>
              <a:t>Scope</a:t>
            </a:r>
            <a:endParaRPr sz="1300">
              <a:latin typeface="Arial"/>
              <a:ea typeface="Arial"/>
              <a:cs typeface="Arial"/>
              <a:sym typeface="Arial"/>
            </a:endParaRPr>
          </a:p>
          <a:p>
            <a:pPr indent="-308283" lvl="2" marL="804853" marR="834217" rtl="0" algn="l">
              <a:lnSpc>
                <a:spcPct val="100000"/>
              </a:lnSpc>
              <a:spcBef>
                <a:spcPts val="1400"/>
              </a:spcBef>
              <a:spcAft>
                <a:spcPts val="0"/>
              </a:spcAft>
              <a:buClr>
                <a:schemeClr val="accent3"/>
              </a:buClr>
              <a:buSzPts val="1300"/>
              <a:buChar char="o"/>
            </a:pPr>
            <a:r>
              <a:rPr lang="en-US" sz="1300">
                <a:latin typeface="Arial"/>
                <a:ea typeface="Arial"/>
                <a:cs typeface="Arial"/>
                <a:sym typeface="Arial"/>
              </a:rPr>
              <a:t>Who and how many are directly affected? How severe is this?</a:t>
            </a:r>
            <a:endParaRPr sz="1300">
              <a:latin typeface="Arial"/>
              <a:ea typeface="Arial"/>
              <a:cs typeface="Arial"/>
              <a:sym typeface="Arial"/>
            </a:endParaRPr>
          </a:p>
          <a:p>
            <a:pPr indent="-397510" lvl="1" marL="457200" rtl="0" algn="l">
              <a:lnSpc>
                <a:spcPct val="100000"/>
              </a:lnSpc>
              <a:spcBef>
                <a:spcPts val="1400"/>
              </a:spcBef>
              <a:spcAft>
                <a:spcPts val="0"/>
              </a:spcAft>
              <a:buClr>
                <a:schemeClr val="accent2"/>
              </a:buClr>
              <a:buSzPts val="1300"/>
              <a:buChar char="•"/>
            </a:pPr>
            <a:r>
              <a:rPr lang="en-US" sz="1300">
                <a:latin typeface="Arial"/>
                <a:ea typeface="Arial"/>
                <a:cs typeface="Arial"/>
                <a:sym typeface="Arial"/>
              </a:rPr>
              <a:t>Significance</a:t>
            </a:r>
            <a:endParaRPr sz="1300">
              <a:latin typeface="Arial"/>
              <a:ea typeface="Arial"/>
              <a:cs typeface="Arial"/>
              <a:sym typeface="Arial"/>
            </a:endParaRPr>
          </a:p>
          <a:p>
            <a:pPr indent="-308283" lvl="2" marL="804853" marR="834217" rtl="0" algn="l">
              <a:lnSpc>
                <a:spcPct val="100000"/>
              </a:lnSpc>
              <a:spcBef>
                <a:spcPts val="1400"/>
              </a:spcBef>
              <a:spcAft>
                <a:spcPts val="0"/>
              </a:spcAft>
              <a:buClr>
                <a:schemeClr val="accent3"/>
              </a:buClr>
              <a:buSzPts val="1300"/>
              <a:buChar char="o"/>
            </a:pPr>
            <a:r>
              <a:rPr lang="en-US" sz="1300">
                <a:latin typeface="Arial"/>
                <a:ea typeface="Arial"/>
                <a:cs typeface="Arial"/>
                <a:sym typeface="Arial"/>
              </a:rPr>
              <a:t>What makes this a compelling need? Is it likely to become worse? What will happen if we do nothing?</a:t>
            </a:r>
            <a:endParaRPr sz="1300">
              <a:latin typeface="Arial"/>
              <a:ea typeface="Arial"/>
              <a:cs typeface="Arial"/>
              <a:sym typeface="Arial"/>
            </a:endParaRPr>
          </a:p>
          <a:p>
            <a:pPr indent="-397510" lvl="1" marL="457200" rtl="0" algn="l">
              <a:lnSpc>
                <a:spcPct val="100000"/>
              </a:lnSpc>
              <a:spcBef>
                <a:spcPts val="1400"/>
              </a:spcBef>
              <a:spcAft>
                <a:spcPts val="0"/>
              </a:spcAft>
              <a:buClr>
                <a:schemeClr val="accent2"/>
              </a:buClr>
              <a:buSzPts val="1300"/>
              <a:buChar char="•"/>
            </a:pPr>
            <a:r>
              <a:rPr lang="en-US" sz="1300">
                <a:latin typeface="Arial"/>
                <a:ea typeface="Arial"/>
                <a:cs typeface="Arial"/>
                <a:sym typeface="Arial"/>
              </a:rPr>
              <a:t>Cause(s)</a:t>
            </a:r>
            <a:endParaRPr sz="1300">
              <a:latin typeface="Arial"/>
              <a:ea typeface="Arial"/>
              <a:cs typeface="Arial"/>
              <a:sym typeface="Arial"/>
            </a:endParaRPr>
          </a:p>
          <a:p>
            <a:pPr indent="-308283" lvl="2" marL="804853" marR="834217" rtl="0" algn="l">
              <a:lnSpc>
                <a:spcPct val="100000"/>
              </a:lnSpc>
              <a:spcBef>
                <a:spcPts val="1400"/>
              </a:spcBef>
              <a:spcAft>
                <a:spcPts val="0"/>
              </a:spcAft>
              <a:buClr>
                <a:schemeClr val="accent3"/>
              </a:buClr>
              <a:buSzPts val="1300"/>
              <a:buChar char="o"/>
            </a:pPr>
            <a:r>
              <a:rPr lang="en-US" sz="1300">
                <a:latin typeface="Arial"/>
                <a:ea typeface="Arial"/>
                <a:cs typeface="Arial"/>
                <a:sym typeface="Arial"/>
              </a:rPr>
              <a:t>Why does the need exist? How is it perpetuated?</a:t>
            </a:r>
            <a:endParaRPr sz="1300">
              <a:latin typeface="Arial"/>
              <a:ea typeface="Arial"/>
              <a:cs typeface="Arial"/>
              <a:sym typeface="Arial"/>
            </a:endParaRPr>
          </a:p>
          <a:p>
            <a:pPr indent="0" lvl="0" marL="0" rtl="0" algn="l">
              <a:lnSpc>
                <a:spcPct val="100000"/>
              </a:lnSpc>
              <a:spcBef>
                <a:spcPts val="200"/>
              </a:spcBef>
              <a:spcAft>
                <a:spcPts val="0"/>
              </a:spcAft>
              <a:buSzPts val="1400"/>
              <a:buNone/>
            </a:pPr>
            <a:r>
              <a:t/>
            </a:r>
            <a:endParaRPr sz="1300">
              <a:latin typeface="Arial"/>
              <a:ea typeface="Arial"/>
              <a:cs typeface="Arial"/>
              <a:sym typeface="Arial"/>
            </a:endParaRPr>
          </a:p>
        </p:txBody>
      </p:sp>
      <p:sp>
        <p:nvSpPr>
          <p:cNvPr id="168" name="Google Shape;168;p10:notes"/>
          <p:cNvSpPr txBox="1"/>
          <p:nvPr>
            <p:ph idx="12" type="sldNum"/>
          </p:nvPr>
        </p:nvSpPr>
        <p:spPr>
          <a:xfrm>
            <a:off x="3970938" y="8829968"/>
            <a:ext cx="3037800" cy="4665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g33adca8ee2e_0_4"/>
          <p:cNvSpPr/>
          <p:nvPr/>
        </p:nvSpPr>
        <p:spPr>
          <a:xfrm>
            <a:off x="0" y="133"/>
            <a:ext cx="9144000" cy="228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 name="Google Shape;15;g33adca8ee2e_0_4"/>
          <p:cNvCxnSpPr/>
          <p:nvPr/>
        </p:nvCxnSpPr>
        <p:spPr>
          <a:xfrm>
            <a:off x="641934" y="4796667"/>
            <a:ext cx="390300" cy="0"/>
          </a:xfrm>
          <a:prstGeom prst="straightConnector1">
            <a:avLst/>
          </a:prstGeom>
          <a:noFill/>
          <a:ln cap="flat" cmpd="sng" w="28575">
            <a:solidFill>
              <a:schemeClr val="accent1"/>
            </a:solidFill>
            <a:prstDash val="solid"/>
            <a:round/>
            <a:headEnd len="sm" w="sm" type="none"/>
            <a:tailEnd len="sm" w="sm" type="none"/>
          </a:ln>
        </p:spPr>
      </p:cxnSp>
      <p:sp>
        <p:nvSpPr>
          <p:cNvPr id="16" name="Google Shape;16;g33adca8ee2e_0_4"/>
          <p:cNvSpPr txBox="1"/>
          <p:nvPr>
            <p:ph type="ctrTitle"/>
          </p:nvPr>
        </p:nvSpPr>
        <p:spPr>
          <a:xfrm>
            <a:off x="512700" y="2524400"/>
            <a:ext cx="8118600" cy="20304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7" name="Google Shape;17;g33adca8ee2e_0_4"/>
          <p:cNvSpPr txBox="1"/>
          <p:nvPr>
            <p:ph idx="1" type="subTitle"/>
          </p:nvPr>
        </p:nvSpPr>
        <p:spPr>
          <a:xfrm>
            <a:off x="512700" y="5120852"/>
            <a:ext cx="8118600" cy="105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8" name="Google Shape;18;g33adca8ee2e_0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g33adca8ee2e_0_44"/>
          <p:cNvSpPr txBox="1"/>
          <p:nvPr>
            <p:ph hasCustomPrompt="1" type="title"/>
          </p:nvPr>
        </p:nvSpPr>
        <p:spPr>
          <a:xfrm>
            <a:off x="311700" y="1386200"/>
            <a:ext cx="8520600" cy="2808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5" name="Google Shape;55;g33adca8ee2e_0_44"/>
          <p:cNvSpPr txBox="1"/>
          <p:nvPr>
            <p:ph idx="1" type="body"/>
          </p:nvPr>
        </p:nvSpPr>
        <p:spPr>
          <a:xfrm>
            <a:off x="311700" y="43045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g33adca8ee2e_0_4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g33adca8ee2e_0_4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59" name="Shape 59"/>
        <p:cNvGrpSpPr/>
        <p:nvPr/>
      </p:nvGrpSpPr>
      <p:grpSpPr>
        <a:xfrm>
          <a:off x="0" y="0"/>
          <a:ext cx="0" cy="0"/>
          <a:chOff x="0" y="0"/>
          <a:chExt cx="0" cy="0"/>
        </a:xfrm>
      </p:grpSpPr>
      <p:sp>
        <p:nvSpPr>
          <p:cNvPr id="60" name="Google Shape;60;g33adca8ee2e_0_50"/>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33adca8ee2e_0_50"/>
          <p:cNvSpPr txBox="1"/>
          <p:nvPr>
            <p:ph idx="1" type="body"/>
          </p:nvPr>
        </p:nvSpPr>
        <p:spPr>
          <a:xfrm>
            <a:off x="768096" y="2286000"/>
            <a:ext cx="7290000" cy="40233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g33adca8ee2e_0_50"/>
          <p:cNvSpPr txBox="1"/>
          <p:nvPr>
            <p:ph idx="10" type="dt"/>
          </p:nvPr>
        </p:nvSpPr>
        <p:spPr>
          <a:xfrm>
            <a:off x="768097" y="6470704"/>
            <a:ext cx="1615500" cy="27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3adca8ee2e_0_50"/>
          <p:cNvSpPr txBox="1"/>
          <p:nvPr>
            <p:ph idx="11" type="ftr"/>
          </p:nvPr>
        </p:nvSpPr>
        <p:spPr>
          <a:xfrm>
            <a:off x="3632200" y="6470704"/>
            <a:ext cx="4426200" cy="274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33adca8ee2e_0_50"/>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_1">
    <p:spTree>
      <p:nvGrpSpPr>
        <p:cNvPr id="65" name="Shape 65"/>
        <p:cNvGrpSpPr/>
        <p:nvPr/>
      </p:nvGrpSpPr>
      <p:grpSpPr>
        <a:xfrm>
          <a:off x="0" y="0"/>
          <a:ext cx="0" cy="0"/>
          <a:chOff x="0" y="0"/>
          <a:chExt cx="0" cy="0"/>
        </a:xfrm>
      </p:grpSpPr>
      <p:sp>
        <p:nvSpPr>
          <p:cNvPr id="66" name="Google Shape;66;g33adca8ee2e_0_56"/>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33adca8ee2e_0_56"/>
          <p:cNvSpPr txBox="1"/>
          <p:nvPr>
            <p:ph type="title"/>
          </p:nvPr>
        </p:nvSpPr>
        <p:spPr>
          <a:xfrm>
            <a:off x="342900" y="4960137"/>
            <a:ext cx="5829300" cy="146310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4400"/>
              <a:buFont typeface="Twentieth Century"/>
              <a:buNone/>
              <a:defRPr b="0"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33adca8ee2e_0_56"/>
          <p:cNvSpPr txBox="1"/>
          <p:nvPr>
            <p:ph idx="1" type="body"/>
          </p:nvPr>
        </p:nvSpPr>
        <p:spPr>
          <a:xfrm>
            <a:off x="6457950" y="4960137"/>
            <a:ext cx="2400300" cy="14631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464132"/>
                </a:solidFill>
              </a:defRPr>
            </a:lvl1pPr>
            <a:lvl2pPr indent="-228600" lvl="1" marL="914400" algn="l">
              <a:lnSpc>
                <a:spcPct val="90000"/>
              </a:lnSpc>
              <a:spcBef>
                <a:spcPts val="200"/>
              </a:spcBef>
              <a:spcAft>
                <a:spcPts val="0"/>
              </a:spcAft>
              <a:buSzPts val="1600"/>
              <a:buNone/>
              <a:defRPr sz="16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69" name="Google Shape;69;g33adca8ee2e_0_56"/>
          <p:cNvSpPr txBox="1"/>
          <p:nvPr>
            <p:ph idx="10" type="dt"/>
          </p:nvPr>
        </p:nvSpPr>
        <p:spPr>
          <a:xfrm>
            <a:off x="768097" y="6470704"/>
            <a:ext cx="1615500" cy="27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33adca8ee2e_0_56"/>
          <p:cNvSpPr txBox="1"/>
          <p:nvPr>
            <p:ph idx="11" type="ftr"/>
          </p:nvPr>
        </p:nvSpPr>
        <p:spPr>
          <a:xfrm>
            <a:off x="3632200" y="6470704"/>
            <a:ext cx="4426200" cy="274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33adca8ee2e_0_56"/>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72" name="Google Shape;72;g33adca8ee2e_0_56"/>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73" name="Shape 73"/>
        <p:cNvGrpSpPr/>
        <p:nvPr/>
      </p:nvGrpSpPr>
      <p:grpSpPr>
        <a:xfrm>
          <a:off x="0" y="0"/>
          <a:ext cx="0" cy="0"/>
          <a:chOff x="0" y="0"/>
          <a:chExt cx="0" cy="0"/>
        </a:xfrm>
      </p:grpSpPr>
      <p:sp>
        <p:nvSpPr>
          <p:cNvPr id="74" name="Google Shape;74;g33adca8ee2e_0_64"/>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33adca8ee2e_0_64"/>
          <p:cNvSpPr txBox="1"/>
          <p:nvPr>
            <p:ph idx="1" type="body"/>
          </p:nvPr>
        </p:nvSpPr>
        <p:spPr>
          <a:xfrm>
            <a:off x="768096" y="2286000"/>
            <a:ext cx="3566100" cy="4023300"/>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g33adca8ee2e_0_64"/>
          <p:cNvSpPr txBox="1"/>
          <p:nvPr>
            <p:ph idx="2" type="body"/>
          </p:nvPr>
        </p:nvSpPr>
        <p:spPr>
          <a:xfrm>
            <a:off x="4491990" y="2286000"/>
            <a:ext cx="3566100" cy="4023300"/>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g33adca8ee2e_0_64"/>
          <p:cNvSpPr txBox="1"/>
          <p:nvPr>
            <p:ph idx="10" type="dt"/>
          </p:nvPr>
        </p:nvSpPr>
        <p:spPr>
          <a:xfrm>
            <a:off x="768097" y="6470704"/>
            <a:ext cx="1615500" cy="27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33adca8ee2e_0_64"/>
          <p:cNvSpPr txBox="1"/>
          <p:nvPr>
            <p:ph idx="11" type="ftr"/>
          </p:nvPr>
        </p:nvSpPr>
        <p:spPr>
          <a:xfrm>
            <a:off x="3632200" y="6470704"/>
            <a:ext cx="4426200" cy="274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33adca8ee2e_0_64"/>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80" name="Shape 80"/>
        <p:cNvGrpSpPr/>
        <p:nvPr/>
      </p:nvGrpSpPr>
      <p:grpSpPr>
        <a:xfrm>
          <a:off x="0" y="0"/>
          <a:ext cx="0" cy="0"/>
          <a:chOff x="0" y="0"/>
          <a:chExt cx="0" cy="0"/>
        </a:xfrm>
      </p:grpSpPr>
      <p:sp>
        <p:nvSpPr>
          <p:cNvPr id="81" name="Google Shape;81;g33adca8ee2e_0_71"/>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33adca8ee2e_0_71"/>
          <p:cNvSpPr txBox="1"/>
          <p:nvPr>
            <p:ph idx="1" type="body"/>
          </p:nvPr>
        </p:nvSpPr>
        <p:spPr>
          <a:xfrm>
            <a:off x="768096" y="2179636"/>
            <a:ext cx="3566100" cy="82290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g33adca8ee2e_0_71"/>
          <p:cNvSpPr txBox="1"/>
          <p:nvPr>
            <p:ph idx="2" type="body"/>
          </p:nvPr>
        </p:nvSpPr>
        <p:spPr>
          <a:xfrm>
            <a:off x="768096" y="2967788"/>
            <a:ext cx="3566100" cy="33417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g33adca8ee2e_0_71"/>
          <p:cNvSpPr txBox="1"/>
          <p:nvPr>
            <p:ph idx="3" type="body"/>
          </p:nvPr>
        </p:nvSpPr>
        <p:spPr>
          <a:xfrm>
            <a:off x="4491990" y="2179636"/>
            <a:ext cx="3566100" cy="82290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g33adca8ee2e_0_71"/>
          <p:cNvSpPr txBox="1"/>
          <p:nvPr>
            <p:ph idx="4" type="body"/>
          </p:nvPr>
        </p:nvSpPr>
        <p:spPr>
          <a:xfrm>
            <a:off x="4491990" y="2967788"/>
            <a:ext cx="3566100" cy="33417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g33adca8ee2e_0_71"/>
          <p:cNvSpPr txBox="1"/>
          <p:nvPr>
            <p:ph idx="10" type="dt"/>
          </p:nvPr>
        </p:nvSpPr>
        <p:spPr>
          <a:xfrm>
            <a:off x="768097" y="6470704"/>
            <a:ext cx="1615500" cy="27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3adca8ee2e_0_71"/>
          <p:cNvSpPr txBox="1"/>
          <p:nvPr>
            <p:ph idx="11" type="ftr"/>
          </p:nvPr>
        </p:nvSpPr>
        <p:spPr>
          <a:xfrm>
            <a:off x="3632200" y="6470704"/>
            <a:ext cx="4426200" cy="274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33adca8ee2e_0_71"/>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1" showMasterSp="0">
  <p:cSld name="SECTION_HEADER_2">
    <p:spTree>
      <p:nvGrpSpPr>
        <p:cNvPr id="89" name="Shape 89"/>
        <p:cNvGrpSpPr/>
        <p:nvPr/>
      </p:nvGrpSpPr>
      <p:grpSpPr>
        <a:xfrm>
          <a:off x="0" y="0"/>
          <a:ext cx="0" cy="0"/>
          <a:chOff x="0" y="0"/>
          <a:chExt cx="0" cy="0"/>
        </a:xfrm>
      </p:grpSpPr>
      <p:sp>
        <p:nvSpPr>
          <p:cNvPr id="90" name="Google Shape;90;g33adca8ee2e_0_80"/>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33adca8ee2e_0_80"/>
          <p:cNvSpPr txBox="1"/>
          <p:nvPr>
            <p:ph type="title"/>
          </p:nvPr>
        </p:nvSpPr>
        <p:spPr>
          <a:xfrm>
            <a:off x="342900" y="4960137"/>
            <a:ext cx="5829300" cy="1463100"/>
          </a:xfrm>
          <a:prstGeom prst="rect">
            <a:avLst/>
          </a:prstGeom>
          <a:noFill/>
          <a:ln>
            <a:noFill/>
          </a:ln>
        </p:spPr>
        <p:txBody>
          <a:bodyPr anchorCtr="0" anchor="ctr" bIns="45700" lIns="91425" spcFirstLastPara="1" rIns="91425" wrap="square" tIns="45700">
            <a:noAutofit/>
          </a:bodyPr>
          <a:lstStyle>
            <a:lvl1pPr lvl="0" algn="r">
              <a:lnSpc>
                <a:spcPct val="80000"/>
              </a:lnSpc>
              <a:spcBef>
                <a:spcPts val="0"/>
              </a:spcBef>
              <a:spcAft>
                <a:spcPts val="0"/>
              </a:spcAft>
              <a:buClr>
                <a:srgbClr val="464132"/>
              </a:buClr>
              <a:buSzPts val="4400"/>
              <a:buFont typeface="Twentieth Century"/>
              <a:buNone/>
              <a:defRPr b="0"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3adca8ee2e_0_80"/>
          <p:cNvSpPr txBox="1"/>
          <p:nvPr>
            <p:ph idx="1" type="body"/>
          </p:nvPr>
        </p:nvSpPr>
        <p:spPr>
          <a:xfrm>
            <a:off x="6457950" y="4960137"/>
            <a:ext cx="2400300" cy="14631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1600"/>
              <a:buNone/>
              <a:defRPr sz="1600">
                <a:solidFill>
                  <a:srgbClr val="464132"/>
                </a:solidFill>
              </a:defRPr>
            </a:lvl1pPr>
            <a:lvl2pPr indent="-228600" lvl="1" marL="914400" algn="l">
              <a:lnSpc>
                <a:spcPct val="90000"/>
              </a:lnSpc>
              <a:spcBef>
                <a:spcPts val="200"/>
              </a:spcBef>
              <a:spcAft>
                <a:spcPts val="0"/>
              </a:spcAft>
              <a:buSzPts val="1600"/>
              <a:buNone/>
              <a:defRPr sz="16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93" name="Google Shape;93;g33adca8ee2e_0_80"/>
          <p:cNvSpPr txBox="1"/>
          <p:nvPr>
            <p:ph idx="10" type="dt"/>
          </p:nvPr>
        </p:nvSpPr>
        <p:spPr>
          <a:xfrm>
            <a:off x="768097" y="6470704"/>
            <a:ext cx="1615500" cy="27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33adca8ee2e_0_80"/>
          <p:cNvSpPr txBox="1"/>
          <p:nvPr>
            <p:ph idx="11" type="ftr"/>
          </p:nvPr>
        </p:nvSpPr>
        <p:spPr>
          <a:xfrm>
            <a:off x="3632200" y="6470704"/>
            <a:ext cx="4426200" cy="274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33adca8ee2e_0_80"/>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96" name="Google Shape;96;g33adca8ee2e_0_80"/>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cxnSp>
        <p:nvCxnSpPr>
          <p:cNvPr id="20" name="Google Shape;20;g33adca8ee2e_0_10"/>
          <p:cNvCxnSpPr/>
          <p:nvPr/>
        </p:nvCxnSpPr>
        <p:spPr>
          <a:xfrm>
            <a:off x="641934" y="4796667"/>
            <a:ext cx="390300" cy="0"/>
          </a:xfrm>
          <a:prstGeom prst="straightConnector1">
            <a:avLst/>
          </a:prstGeom>
          <a:noFill/>
          <a:ln cap="flat" cmpd="sng" w="28575">
            <a:solidFill>
              <a:schemeClr val="lt2"/>
            </a:solidFill>
            <a:prstDash val="solid"/>
            <a:round/>
            <a:headEnd len="sm" w="sm" type="none"/>
            <a:tailEnd len="sm" w="sm" type="none"/>
          </a:ln>
        </p:spPr>
      </p:cxnSp>
      <p:sp>
        <p:nvSpPr>
          <p:cNvPr id="21" name="Google Shape;21;g33adca8ee2e_0_10"/>
          <p:cNvSpPr txBox="1"/>
          <p:nvPr>
            <p:ph type="title"/>
          </p:nvPr>
        </p:nvSpPr>
        <p:spPr>
          <a:xfrm>
            <a:off x="512700" y="2524400"/>
            <a:ext cx="8118600" cy="20304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22" name="Google Shape;22;g33adca8ee2e_0_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33adca8ee2e_0_14"/>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g33adca8ee2e_0_14"/>
          <p:cNvSpPr txBox="1"/>
          <p:nvPr>
            <p:ph type="title"/>
          </p:nvPr>
        </p:nvSpPr>
        <p:spPr>
          <a:xfrm>
            <a:off x="311700" y="593367"/>
            <a:ext cx="8520600" cy="817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g33adca8ee2e_0_14"/>
          <p:cNvSpPr txBox="1"/>
          <p:nvPr>
            <p:ph idx="1" type="body"/>
          </p:nvPr>
        </p:nvSpPr>
        <p:spPr>
          <a:xfrm>
            <a:off x="311700" y="1562133"/>
            <a:ext cx="8520600" cy="4529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g33adca8ee2e_0_1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g33adca8ee2e_0_19"/>
          <p:cNvSpPr txBox="1"/>
          <p:nvPr>
            <p:ph type="title"/>
          </p:nvPr>
        </p:nvSpPr>
        <p:spPr>
          <a:xfrm>
            <a:off x="311700" y="593367"/>
            <a:ext cx="8520600" cy="817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g33adca8ee2e_0_19"/>
          <p:cNvSpPr txBox="1"/>
          <p:nvPr>
            <p:ph idx="1" type="body"/>
          </p:nvPr>
        </p:nvSpPr>
        <p:spPr>
          <a:xfrm>
            <a:off x="311700" y="1562233"/>
            <a:ext cx="3999900" cy="4529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g33adca8ee2e_0_19"/>
          <p:cNvSpPr txBox="1"/>
          <p:nvPr>
            <p:ph idx="2" type="body"/>
          </p:nvPr>
        </p:nvSpPr>
        <p:spPr>
          <a:xfrm>
            <a:off x="4832400" y="1562233"/>
            <a:ext cx="3999900" cy="4529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g33adca8ee2e_0_1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g33adca8ee2e_0_24"/>
          <p:cNvSpPr txBox="1"/>
          <p:nvPr>
            <p:ph type="title"/>
          </p:nvPr>
        </p:nvSpPr>
        <p:spPr>
          <a:xfrm>
            <a:off x="311700" y="593367"/>
            <a:ext cx="8520600" cy="817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5" name="Google Shape;35;g33adca8ee2e_0_2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33adca8ee2e_0_2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g33adca8ee2e_0_2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g33adca8ee2e_0_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0" name="Shape 40"/>
        <p:cNvGrpSpPr/>
        <p:nvPr/>
      </p:nvGrpSpPr>
      <p:grpSpPr>
        <a:xfrm>
          <a:off x="0" y="0"/>
          <a:ext cx="0" cy="0"/>
          <a:chOff x="0" y="0"/>
          <a:chExt cx="0" cy="0"/>
        </a:xfrm>
      </p:grpSpPr>
      <p:sp>
        <p:nvSpPr>
          <p:cNvPr id="41" name="Google Shape;41;g33adca8ee2e_0_31"/>
          <p:cNvSpPr txBox="1"/>
          <p:nvPr>
            <p:ph type="title"/>
          </p:nvPr>
        </p:nvSpPr>
        <p:spPr>
          <a:xfrm>
            <a:off x="490250" y="701800"/>
            <a:ext cx="56040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42" name="Google Shape;42;g33adca8ee2e_0_3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g33adca8ee2e_0_34"/>
          <p:cNvSpPr/>
          <p:nvPr/>
        </p:nvSpPr>
        <p:spPr>
          <a:xfrm>
            <a:off x="4572000" y="-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g33adca8ee2e_0_34"/>
          <p:cNvCxnSpPr/>
          <p:nvPr/>
        </p:nvCxnSpPr>
        <p:spPr>
          <a:xfrm>
            <a:off x="5029675" y="5994000"/>
            <a:ext cx="686400" cy="0"/>
          </a:xfrm>
          <a:prstGeom prst="straightConnector1">
            <a:avLst/>
          </a:prstGeom>
          <a:noFill/>
          <a:ln cap="flat" cmpd="sng" w="19050">
            <a:solidFill>
              <a:schemeClr val="lt2"/>
            </a:solidFill>
            <a:prstDash val="solid"/>
            <a:round/>
            <a:headEnd len="sm" w="sm" type="none"/>
            <a:tailEnd len="sm" w="sm" type="none"/>
          </a:ln>
        </p:spPr>
      </p:cxnSp>
      <p:sp>
        <p:nvSpPr>
          <p:cNvPr id="46" name="Google Shape;46;g33adca8ee2e_0_34"/>
          <p:cNvSpPr txBox="1"/>
          <p:nvPr>
            <p:ph type="title"/>
          </p:nvPr>
        </p:nvSpPr>
        <p:spPr>
          <a:xfrm>
            <a:off x="265500" y="1843133"/>
            <a:ext cx="4045200" cy="1777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7" name="Google Shape;47;g33adca8ee2e_0_34"/>
          <p:cNvSpPr txBox="1"/>
          <p:nvPr>
            <p:ph idx="1" type="subTitle"/>
          </p:nvPr>
        </p:nvSpPr>
        <p:spPr>
          <a:xfrm>
            <a:off x="265500" y="3692001"/>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g33adca8ee2e_0_34"/>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9" name="Google Shape;49;g33adca8ee2e_0_3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g33adca8ee2e_0_41"/>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2" name="Google Shape;52;g33adca8ee2e_0_4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9" name="Shape 9"/>
        <p:cNvGrpSpPr/>
        <p:nvPr/>
      </p:nvGrpSpPr>
      <p:grpSpPr>
        <a:xfrm>
          <a:off x="0" y="0"/>
          <a:ext cx="0" cy="0"/>
          <a:chOff x="0" y="0"/>
          <a:chExt cx="0" cy="0"/>
        </a:xfrm>
      </p:grpSpPr>
      <p:sp>
        <p:nvSpPr>
          <p:cNvPr id="10" name="Google Shape;10;g33adca8ee2e_0_0"/>
          <p:cNvSpPr txBox="1"/>
          <p:nvPr>
            <p:ph type="title"/>
          </p:nvPr>
        </p:nvSpPr>
        <p:spPr>
          <a:xfrm>
            <a:off x="311700" y="593367"/>
            <a:ext cx="8520600" cy="817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11" name="Google Shape;11;g33adca8ee2e_0_0"/>
          <p:cNvSpPr txBox="1"/>
          <p:nvPr>
            <p:ph idx="1" type="body"/>
          </p:nvPr>
        </p:nvSpPr>
        <p:spPr>
          <a:xfrm>
            <a:off x="311700" y="1562133"/>
            <a:ext cx="8520600" cy="4529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12" name="Google Shape;12;g33adca8ee2e_0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www.youtube.com/watch?v=SHn-CFvTha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www.youtube.com/watch?v=SHn-CFvTh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www.youtube.com/watch?v=SHn-CFvTha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www.youtube.com/watch?v=SHn-CFvTha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hyperlink" Target="https://drive.google.com/file/d/14AuZBT-YCKQffm25VqV-EwPVsZkkwJf3/view?usp=sharing" TargetMode="Externa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hyperlink" Target="https://drive.google.com/file/d/14AuZBT-YCKQffm25VqV-EwPVsZkkwJf3/view?usp=sharing"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hyperlink" Target="https://www.nj.gov/state/assets/pdf/volunteer/FY25-26-ACNJ-formula-NOFO-final.pdf" TargetMode="External"/><Relationship Id="rId4" Type="http://schemas.openxmlformats.org/officeDocument/2006/relationships/hyperlink" Target="https://americorps.gov/sites/default/files/document/508-2025_ASNApplicationInstructions_August21_0.pdf" TargetMode="External"/><Relationship Id="rId5" Type="http://schemas.openxmlformats.org/officeDocument/2006/relationships/hyperlink" Target="https://americorps.gov/sites/default/files/document/2025_ASNMandatorySupplementalInformation_FINAL.508.pdf" TargetMode="External"/><Relationship Id="rId6" Type="http://schemas.openxmlformats.org/officeDocument/2006/relationships/hyperlink" Target="https://www.americorps.gov/sites/default/files/document/2025_ASNPerformanceMeasures_FINAL.508.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ctrTitle"/>
          </p:nvPr>
        </p:nvSpPr>
        <p:spPr>
          <a:xfrm>
            <a:off x="400368" y="1421128"/>
            <a:ext cx="7901100" cy="2293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64132"/>
              </a:buClr>
              <a:buSzPts val="6000"/>
              <a:buFont typeface="Twentieth Century"/>
              <a:buNone/>
            </a:pPr>
            <a:r>
              <a:rPr lang="en-US" sz="5300">
                <a:latin typeface="Twentieth Century"/>
                <a:ea typeface="Twentieth Century"/>
                <a:cs typeface="Twentieth Century"/>
                <a:sym typeface="Twentieth Century"/>
              </a:rPr>
              <a:t>A</a:t>
            </a:r>
            <a:r>
              <a:rPr lang="en-US" sz="5300">
                <a:latin typeface="Twentieth Century"/>
                <a:ea typeface="Twentieth Century"/>
                <a:cs typeface="Twentieth Century"/>
                <a:sym typeface="Twentieth Century"/>
              </a:rPr>
              <a:t>MERICORPS</a:t>
            </a:r>
            <a:endParaRPr sz="5300">
              <a:latin typeface="Twentieth Century"/>
              <a:ea typeface="Twentieth Century"/>
              <a:cs typeface="Twentieth Century"/>
              <a:sym typeface="Twentieth Century"/>
            </a:endParaRPr>
          </a:p>
          <a:p>
            <a:pPr indent="0" lvl="0" marL="0" rtl="0" algn="l">
              <a:lnSpc>
                <a:spcPct val="80000"/>
              </a:lnSpc>
              <a:spcBef>
                <a:spcPts val="0"/>
              </a:spcBef>
              <a:spcAft>
                <a:spcPts val="0"/>
              </a:spcAft>
              <a:buClr>
                <a:srgbClr val="464132"/>
              </a:buClr>
              <a:buSzPts val="6000"/>
              <a:buFont typeface="Twentieth Century"/>
              <a:buNone/>
            </a:pPr>
            <a:r>
              <a:rPr lang="en-US" sz="5300">
                <a:latin typeface="Twentieth Century"/>
                <a:ea typeface="Twentieth Century"/>
                <a:cs typeface="Twentieth Century"/>
                <a:sym typeface="Twentieth Century"/>
              </a:rPr>
              <a:t> </a:t>
            </a:r>
            <a:br>
              <a:rPr lang="en-US" sz="5300">
                <a:latin typeface="Twentieth Century"/>
                <a:ea typeface="Twentieth Century"/>
                <a:cs typeface="Twentieth Century"/>
                <a:sym typeface="Twentieth Century"/>
              </a:rPr>
            </a:br>
            <a:r>
              <a:rPr lang="en-US" sz="5300">
                <a:latin typeface="Twentieth Century"/>
                <a:ea typeface="Twentieth Century"/>
                <a:cs typeface="Twentieth Century"/>
                <a:sym typeface="Twentieth Century"/>
              </a:rPr>
              <a:t>TECHNICAL </a:t>
            </a:r>
            <a:r>
              <a:rPr lang="en-US" sz="5300">
                <a:latin typeface="Twentieth Century"/>
                <a:ea typeface="Twentieth Century"/>
                <a:cs typeface="Twentieth Century"/>
                <a:sym typeface="Twentieth Century"/>
                <a:extLst>
                  <a:ext uri="http://customooxmlschemas.google.com/">
                    <go:slidesCustomData xmlns:go="http://customooxmlschemas.google.com/" textRoundtripDataId="0"/>
                  </a:ext>
                </a:extLst>
              </a:rPr>
              <a:t>ASSISTANCE</a:t>
            </a:r>
            <a:r>
              <a:rPr lang="en-US" sz="5300">
                <a:latin typeface="Twentieth Century"/>
                <a:ea typeface="Twentieth Century"/>
                <a:cs typeface="Twentieth Century"/>
                <a:sym typeface="Twentieth Century"/>
              </a:rPr>
              <a:t> SESSION</a:t>
            </a:r>
            <a:endParaRPr sz="4900">
              <a:latin typeface="Twentieth Century"/>
              <a:ea typeface="Twentieth Century"/>
              <a:cs typeface="Twentieth Century"/>
              <a:sym typeface="Twentieth Century"/>
            </a:endParaRPr>
          </a:p>
        </p:txBody>
      </p:sp>
      <p:sp>
        <p:nvSpPr>
          <p:cNvPr id="103" name="Google Shape;103;p2"/>
          <p:cNvSpPr txBox="1"/>
          <p:nvPr>
            <p:ph idx="1" type="subTitle"/>
          </p:nvPr>
        </p:nvSpPr>
        <p:spPr>
          <a:xfrm>
            <a:off x="282475" y="4704025"/>
            <a:ext cx="8136900" cy="1766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00000"/>
              </a:lnSpc>
              <a:spcBef>
                <a:spcPts val="0"/>
              </a:spcBef>
              <a:spcAft>
                <a:spcPts val="0"/>
              </a:spcAft>
              <a:buSzPct val="100000"/>
              <a:buNone/>
            </a:pPr>
            <a:r>
              <a:t/>
            </a:r>
            <a:endParaRPr sz="3200">
              <a:solidFill>
                <a:schemeClr val="lt1"/>
              </a:solidFill>
            </a:endParaRPr>
          </a:p>
          <a:p>
            <a:pPr indent="0" lvl="0" marL="0" rtl="0" algn="l">
              <a:lnSpc>
                <a:spcPct val="115000"/>
              </a:lnSpc>
              <a:spcBef>
                <a:spcPts val="0"/>
              </a:spcBef>
              <a:spcAft>
                <a:spcPts val="0"/>
              </a:spcAft>
              <a:buSzPct val="84210"/>
              <a:buNone/>
            </a:pPr>
            <a:r>
              <a:rPr i="1" lang="en-US" sz="3800">
                <a:solidFill>
                  <a:schemeClr val="lt1"/>
                </a:solidFill>
                <a:latin typeface="Twentieth Century"/>
                <a:ea typeface="Twentieth Century"/>
                <a:cs typeface="Twentieth Century"/>
                <a:sym typeface="Twentieth Century"/>
              </a:rPr>
              <a:t>March 13, 2025</a:t>
            </a:r>
            <a:endParaRPr i="1" sz="3800">
              <a:solidFill>
                <a:schemeClr val="lt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SzPct val="84210"/>
              <a:buNone/>
            </a:pPr>
            <a:r>
              <a:rPr i="1" lang="en-US" sz="3800">
                <a:solidFill>
                  <a:schemeClr val="lt1"/>
                </a:solidFill>
                <a:latin typeface="Twentieth Century"/>
                <a:ea typeface="Twentieth Century"/>
                <a:cs typeface="Twentieth Century"/>
                <a:sym typeface="Twentieth Century"/>
              </a:rPr>
              <a:t>Erin Bunger Johnson (she, her)</a:t>
            </a:r>
            <a:endParaRPr i="1" sz="3800">
              <a:solidFill>
                <a:schemeClr val="lt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SzPct val="84210"/>
              <a:buNone/>
            </a:pPr>
            <a:r>
              <a:rPr i="1" lang="en-US" sz="3800">
                <a:solidFill>
                  <a:schemeClr val="lt1"/>
                </a:solidFill>
                <a:latin typeface="Twentieth Century"/>
                <a:ea typeface="Twentieth Century"/>
                <a:cs typeface="Twentieth Century"/>
                <a:sym typeface="Twentieth Century"/>
              </a:rPr>
              <a:t>Millie Benitez (she, her)</a:t>
            </a:r>
            <a:endParaRPr i="1" sz="3800">
              <a:solidFill>
                <a:schemeClr val="lt1"/>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SzPct val="84210"/>
              <a:buNone/>
            </a:pPr>
            <a:r>
              <a:rPr lang="en-US" sz="3800">
                <a:solidFill>
                  <a:schemeClr val="lt1"/>
                </a:solidFill>
                <a:latin typeface="Twentieth Century"/>
                <a:ea typeface="Twentieth Century"/>
                <a:cs typeface="Twentieth Century"/>
                <a:sym typeface="Twentieth Century"/>
              </a:rPr>
              <a:t>CREEHS</a:t>
            </a:r>
            <a:r>
              <a:rPr lang="en-US" sz="3800">
                <a:solidFill>
                  <a:schemeClr val="lt1"/>
                </a:solidFill>
              </a:rPr>
              <a:t> </a:t>
            </a:r>
            <a:endParaRPr sz="3800">
              <a:solidFill>
                <a:schemeClr val="lt1"/>
              </a:solidFill>
            </a:endParaRPr>
          </a:p>
          <a:p>
            <a:pPr indent="0" lvl="0" marL="0" rtl="0" algn="l">
              <a:lnSpc>
                <a:spcPct val="100000"/>
              </a:lnSpc>
              <a:spcBef>
                <a:spcPts val="0"/>
              </a:spcBef>
              <a:spcAft>
                <a:spcPts val="0"/>
              </a:spcAft>
              <a:buSzPct val="94117"/>
              <a:buNone/>
            </a:pPr>
            <a:r>
              <a:t/>
            </a:r>
            <a:endParaRPr sz="3400">
              <a:solidFill>
                <a:schemeClr val="lt1"/>
              </a:solidFill>
            </a:endParaRPr>
          </a:p>
        </p:txBody>
      </p:sp>
      <p:sp>
        <p:nvSpPr>
          <p:cNvPr id="104" name="Google Shape;104;p2"/>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accent1"/>
                </a:solidFill>
                <a:latin typeface="Old Standard TT"/>
                <a:ea typeface="Old Standard TT"/>
                <a:cs typeface="Old Standard TT"/>
                <a:sym typeface="Old Standard TT"/>
              </a:rPr>
              <a:t>‹#›</a:t>
            </a:fld>
            <a:endParaRPr>
              <a:solidFill>
                <a:schemeClr val="accent1"/>
              </a:solidFill>
              <a:latin typeface="Old Standard TT"/>
              <a:ea typeface="Old Standard TT"/>
              <a:cs typeface="Old Standard TT"/>
              <a:sym typeface="Old Standard TT"/>
            </a:endParaRPr>
          </a:p>
        </p:txBody>
      </p:sp>
      <p:sp>
        <p:nvSpPr>
          <p:cNvPr id="105" name="Google Shape;105;p2"/>
          <p:cNvSpPr/>
          <p:nvPr/>
        </p:nvSpPr>
        <p:spPr>
          <a:xfrm>
            <a:off x="4406775" y="5921925"/>
            <a:ext cx="42756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ld Standard TT"/>
              <a:ea typeface="Old Standard TT"/>
              <a:cs typeface="Old Standard TT"/>
              <a:sym typeface="Old Standard TT"/>
            </a:endParaRPr>
          </a:p>
        </p:txBody>
      </p:sp>
      <p:pic>
        <p:nvPicPr>
          <p:cNvPr id="106" name="Google Shape;106;p2" title="HORIZ_Center for Research and Evaluation on Education and Human Services_College for Education and Engaged Learning.png"/>
          <p:cNvPicPr preferRelativeResize="0"/>
          <p:nvPr/>
        </p:nvPicPr>
        <p:blipFill>
          <a:blip r:embed="rId3">
            <a:alphaModFix/>
          </a:blip>
          <a:stretch>
            <a:fillRect/>
          </a:stretch>
        </p:blipFill>
        <p:spPr>
          <a:xfrm>
            <a:off x="4401275" y="5946026"/>
            <a:ext cx="4281196" cy="52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8503b842b6_0_14"/>
          <p:cNvSpPr txBox="1"/>
          <p:nvPr>
            <p:ph type="title"/>
          </p:nvPr>
        </p:nvSpPr>
        <p:spPr>
          <a:xfrm>
            <a:off x="342900" y="4960137"/>
            <a:ext cx="5829300" cy="146310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5400"/>
              <a:buFont typeface="Twentieth Century"/>
              <a:buNone/>
            </a:pPr>
            <a:r>
              <a:rPr lang="en-US" sz="5400">
                <a:latin typeface="Twentieth Century"/>
                <a:ea typeface="Twentieth Century"/>
                <a:cs typeface="Twentieth Century"/>
                <a:sym typeface="Twentieth Century"/>
              </a:rPr>
              <a:t>LOGIC MODEL</a:t>
            </a:r>
            <a:endParaRPr>
              <a:latin typeface="Twentieth Century"/>
              <a:ea typeface="Twentieth Century"/>
              <a:cs typeface="Twentieth Century"/>
              <a:sym typeface="Twentieth Century"/>
            </a:endParaRPr>
          </a:p>
        </p:txBody>
      </p:sp>
      <p:sp>
        <p:nvSpPr>
          <p:cNvPr id="181" name="Google Shape;181;g28503b842b6_0_14"/>
          <p:cNvSpPr txBox="1"/>
          <p:nvPr>
            <p:ph idx="1" type="body"/>
          </p:nvPr>
        </p:nvSpPr>
        <p:spPr>
          <a:xfrm>
            <a:off x="6457950" y="4960137"/>
            <a:ext cx="2400300" cy="1463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solidFill>
                  <a:srgbClr val="848057"/>
                </a:solidFill>
                <a:latin typeface="Twentieth Century"/>
                <a:ea typeface="Twentieth Century"/>
                <a:cs typeface="Twentieth Century"/>
                <a:sym typeface="Twentieth Century"/>
              </a:rPr>
              <a:t>How do you illustrate your program?</a:t>
            </a:r>
            <a:endParaRPr sz="2800">
              <a:solidFill>
                <a:srgbClr val="848057"/>
              </a:solidFill>
              <a:latin typeface="Twentieth Century"/>
              <a:ea typeface="Twentieth Century"/>
              <a:cs typeface="Twentieth Century"/>
              <a:sym typeface="Twentieth Century"/>
            </a:endParaRPr>
          </a:p>
        </p:txBody>
      </p:sp>
      <p:sp>
        <p:nvSpPr>
          <p:cNvPr id="182" name="Google Shape;182;g28503b842b6_0_14"/>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g2e408a8f246_1_21"/>
          <p:cNvSpPr txBox="1"/>
          <p:nvPr>
            <p:ph type="title"/>
          </p:nvPr>
        </p:nvSpPr>
        <p:spPr>
          <a:xfrm>
            <a:off x="1736649" y="501850"/>
            <a:ext cx="63216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2"/>
                </a:solidFill>
                <a:latin typeface="Twentieth Century"/>
                <a:ea typeface="Twentieth Century"/>
                <a:cs typeface="Twentieth Century"/>
                <a:sym typeface="Twentieth Century"/>
              </a:rPr>
              <a:t>What is required in the NOFO?</a:t>
            </a:r>
            <a:r>
              <a:rPr lang="en-US">
                <a:solidFill>
                  <a:schemeClr val="lt2"/>
                </a:solidFill>
              </a:rPr>
              <a:t> </a:t>
            </a:r>
            <a:endParaRPr>
              <a:solidFill>
                <a:schemeClr val="lt2"/>
              </a:solidFill>
            </a:endParaRPr>
          </a:p>
        </p:txBody>
      </p:sp>
      <p:sp>
        <p:nvSpPr>
          <p:cNvPr id="189" name="Google Shape;189;g2e408a8f246_1_21"/>
          <p:cNvSpPr txBox="1"/>
          <p:nvPr>
            <p:ph idx="1" type="body"/>
          </p:nvPr>
        </p:nvSpPr>
        <p:spPr>
          <a:xfrm>
            <a:off x="1736499" y="2057400"/>
            <a:ext cx="6321600" cy="4023300"/>
          </a:xfrm>
          <a:prstGeom prst="rect">
            <a:avLst/>
          </a:prstGeom>
        </p:spPr>
        <p:txBody>
          <a:bodyPr anchorCtr="0" anchor="t" bIns="45700" lIns="45700" spcFirstLastPara="1" rIns="45700" wrap="square" tIns="45700">
            <a:noAutofit/>
          </a:bodyPr>
          <a:lstStyle/>
          <a:p>
            <a:pPr indent="0" lvl="0" marL="0" rtl="0" algn="l">
              <a:spcBef>
                <a:spcPts val="1200"/>
              </a:spcBef>
              <a:spcAft>
                <a:spcPts val="0"/>
              </a:spcAft>
              <a:buClr>
                <a:schemeClr val="dk1"/>
              </a:buClr>
              <a:buSzPts val="1100"/>
              <a:buFont typeface="Arial"/>
              <a:buNone/>
            </a:pPr>
            <a:r>
              <a:rPr lang="en-US" sz="2200">
                <a:latin typeface="Twentieth Century"/>
                <a:ea typeface="Twentieth Century"/>
                <a:cs typeface="Twentieth Century"/>
                <a:sym typeface="Twentieth Century"/>
              </a:rPr>
              <a:t>“</a:t>
            </a:r>
            <a:r>
              <a:rPr lang="en-US" sz="2200">
                <a:latin typeface="Twentieth Century"/>
                <a:ea typeface="Twentieth Century"/>
                <a:cs typeface="Twentieth Century"/>
                <a:sym typeface="Twentieth Century"/>
              </a:rPr>
              <a:t>The applicant’s intervention that will address the community issue is represented in the Logic Model.  </a:t>
            </a:r>
            <a:endParaRPr sz="2200">
              <a:latin typeface="Twentieth Century"/>
              <a:ea typeface="Twentieth Century"/>
              <a:cs typeface="Twentieth Century"/>
              <a:sym typeface="Twentieth Century"/>
            </a:endParaRPr>
          </a:p>
          <a:p>
            <a:pPr indent="0" lvl="0" marL="0" rtl="0" algn="l">
              <a:spcBef>
                <a:spcPts val="1200"/>
              </a:spcBef>
              <a:spcAft>
                <a:spcPts val="0"/>
              </a:spcAft>
              <a:buNone/>
            </a:pPr>
            <a:r>
              <a:t/>
            </a:r>
            <a:endParaRPr sz="2200">
              <a:latin typeface="Twentieth Century"/>
              <a:ea typeface="Twentieth Century"/>
              <a:cs typeface="Twentieth Century"/>
              <a:sym typeface="Twentieth Century"/>
            </a:endParaRPr>
          </a:p>
          <a:p>
            <a:pPr indent="0" lvl="0" marL="0" rtl="0" algn="l">
              <a:spcBef>
                <a:spcPts val="1200"/>
              </a:spcBef>
              <a:spcAft>
                <a:spcPts val="0"/>
              </a:spcAft>
              <a:buNone/>
            </a:pPr>
            <a:r>
              <a:rPr lang="en-US" sz="2200">
                <a:latin typeface="Twentieth Century"/>
                <a:ea typeface="Twentieth Century"/>
                <a:cs typeface="Twentieth Century"/>
                <a:sym typeface="Twentieth Century"/>
              </a:rPr>
              <a:t>The Logic Model will depict the program’s inputs, core activities, and expected outputs, and outcomes.  </a:t>
            </a:r>
            <a:endParaRPr sz="2200">
              <a:latin typeface="Twentieth Century"/>
              <a:ea typeface="Twentieth Century"/>
              <a:cs typeface="Twentieth Century"/>
              <a:sym typeface="Twentieth Century"/>
            </a:endParaRPr>
          </a:p>
          <a:p>
            <a:pPr indent="0" lvl="0" marL="0" rtl="0" algn="l">
              <a:spcBef>
                <a:spcPts val="1200"/>
              </a:spcBef>
              <a:spcAft>
                <a:spcPts val="0"/>
              </a:spcAft>
              <a:buNone/>
            </a:pPr>
            <a:r>
              <a:t/>
            </a:r>
            <a:endParaRPr sz="2200">
              <a:latin typeface="Twentieth Century"/>
              <a:ea typeface="Twentieth Century"/>
              <a:cs typeface="Twentieth Century"/>
              <a:sym typeface="Twentieth Century"/>
            </a:endParaRPr>
          </a:p>
          <a:p>
            <a:pPr indent="0" lvl="0" marL="0" rtl="0" algn="l">
              <a:spcBef>
                <a:spcPts val="1200"/>
              </a:spcBef>
              <a:spcAft>
                <a:spcPts val="0"/>
              </a:spcAft>
              <a:buNone/>
            </a:pPr>
            <a:r>
              <a:rPr lang="en-US" sz="2200">
                <a:latin typeface="Twentieth Century"/>
                <a:ea typeface="Twentieth Century"/>
                <a:cs typeface="Twentieth Century"/>
                <a:sym typeface="Twentieth Century"/>
              </a:rPr>
              <a:t>No narrative is needed other than what is contained within the logic </a:t>
            </a:r>
            <a:r>
              <a:rPr lang="en-US" sz="2200">
                <a:latin typeface="Twentieth Century"/>
                <a:ea typeface="Twentieth Century"/>
                <a:cs typeface="Twentieth Century"/>
                <a:sym typeface="Twentieth Century"/>
                <a:extLst>
                  <a:ext uri="http://customooxmlschemas.google.com/">
                    <go:slidesCustomData xmlns:go="http://customooxmlschemas.google.com/" textRoundtripDataId="5"/>
                  </a:ext>
                </a:extLst>
              </a:rPr>
              <a:t>model</a:t>
            </a:r>
            <a:r>
              <a:rPr lang="en-US" sz="2200">
                <a:latin typeface="Twentieth Century"/>
                <a:ea typeface="Twentieth Century"/>
                <a:cs typeface="Twentieth Century"/>
                <a:sym typeface="Twentieth Century"/>
              </a:rPr>
              <a:t>.”</a:t>
            </a:r>
            <a:endParaRPr sz="2200">
              <a:latin typeface="Twentieth Century"/>
              <a:ea typeface="Twentieth Century"/>
              <a:cs typeface="Twentieth Century"/>
              <a:sym typeface="Twentieth Century"/>
            </a:endParaRPr>
          </a:p>
          <a:p>
            <a:pPr indent="0" lvl="0" marL="0" rtl="0" algn="l">
              <a:spcBef>
                <a:spcPts val="1200"/>
              </a:spcBef>
              <a:spcAft>
                <a:spcPts val="0"/>
              </a:spcAft>
              <a:buNone/>
            </a:pPr>
            <a:r>
              <a:t/>
            </a:r>
            <a:endParaRPr sz="2200">
              <a:latin typeface="Twentieth Century"/>
              <a:ea typeface="Twentieth Century"/>
              <a:cs typeface="Twentieth Century"/>
              <a:sym typeface="Twentieth Century"/>
            </a:endParaRPr>
          </a:p>
          <a:p>
            <a:pPr indent="0" lvl="0" marL="0" rtl="0" algn="l">
              <a:spcBef>
                <a:spcPts val="1200"/>
              </a:spcBef>
              <a:spcAft>
                <a:spcPts val="0"/>
              </a:spcAft>
              <a:buClr>
                <a:schemeClr val="dk1"/>
              </a:buClr>
              <a:buSzPts val="1100"/>
              <a:buFont typeface="Arial"/>
              <a:buNone/>
            </a:pPr>
            <a:r>
              <a:rPr i="1" lang="en-US" sz="2200">
                <a:latin typeface="Twentieth Century"/>
                <a:ea typeface="Twentieth Century"/>
                <a:cs typeface="Twentieth Century"/>
                <a:sym typeface="Twentieth Century"/>
              </a:rPr>
              <a:t>(page 30-31 of AC NOFO for Program Year 2025/2026) </a:t>
            </a:r>
            <a:endParaRPr sz="2200">
              <a:latin typeface="Twentieth Century"/>
              <a:ea typeface="Twentieth Century"/>
              <a:cs typeface="Twentieth Century"/>
              <a:sym typeface="Twentieth Century"/>
            </a:endParaRPr>
          </a:p>
          <a:p>
            <a:pPr indent="0" lvl="0" marL="0" rtl="0" algn="l">
              <a:spcBef>
                <a:spcPts val="1200"/>
              </a:spcBef>
              <a:spcAft>
                <a:spcPts val="0"/>
              </a:spcAft>
              <a:buNone/>
            </a:pPr>
            <a:r>
              <a:t/>
            </a:r>
            <a:endParaRPr sz="2200">
              <a:latin typeface="Twentieth Century"/>
              <a:ea typeface="Twentieth Century"/>
              <a:cs typeface="Twentieth Century"/>
              <a:sym typeface="Twentieth Century"/>
            </a:endParaRPr>
          </a:p>
        </p:txBody>
      </p:sp>
      <p:sp>
        <p:nvSpPr>
          <p:cNvPr id="190" name="Google Shape;190;g2e408a8f246_1_21"/>
          <p:cNvSpPr txBox="1"/>
          <p:nvPr>
            <p:ph idx="12" type="sldNum"/>
          </p:nvPr>
        </p:nvSpPr>
        <p:spPr>
          <a:xfrm>
            <a:off x="8128000" y="6470704"/>
            <a:ext cx="7302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91" name="Google Shape;191;g2e408a8f246_1_21" title="priority 2.png"/>
          <p:cNvPicPr preferRelativeResize="0"/>
          <p:nvPr/>
        </p:nvPicPr>
        <p:blipFill>
          <a:blip r:embed="rId3">
            <a:alphaModFix/>
          </a:blip>
          <a:stretch>
            <a:fillRect/>
          </a:stretch>
        </p:blipFill>
        <p:spPr>
          <a:xfrm>
            <a:off x="768096" y="799750"/>
            <a:ext cx="781104" cy="7192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g2e429f8cec3_0_39"/>
          <p:cNvSpPr txBox="1"/>
          <p:nvPr>
            <p:ph idx="1" type="body"/>
          </p:nvPr>
        </p:nvSpPr>
        <p:spPr>
          <a:xfrm>
            <a:off x="1671100" y="2141100"/>
            <a:ext cx="6387000" cy="4242600"/>
          </a:xfrm>
          <a:prstGeom prst="rect">
            <a:avLst/>
          </a:prstGeom>
        </p:spPr>
        <p:txBody>
          <a:bodyPr anchorCtr="0" anchor="t" bIns="45700" lIns="45700" spcFirstLastPara="1" rIns="45700" wrap="square" tIns="45700">
            <a:normAutofit/>
          </a:bodyPr>
          <a:lstStyle/>
          <a:p>
            <a:pPr indent="-368300" lvl="0" marL="457200" rtl="0" algn="l">
              <a:lnSpc>
                <a:spcPct val="80000"/>
              </a:lnSpc>
              <a:spcBef>
                <a:spcPts val="1000"/>
              </a:spcBef>
              <a:spcAft>
                <a:spcPts val="0"/>
              </a:spcAft>
              <a:buClr>
                <a:srgbClr val="444746"/>
              </a:buClr>
              <a:buSzPts val="2200"/>
              <a:buFont typeface="Twentieth Century"/>
              <a:buChar char="●"/>
            </a:pPr>
            <a:r>
              <a:rPr lang="en-US" sz="2200">
                <a:solidFill>
                  <a:srgbClr val="444746"/>
                </a:solidFill>
                <a:latin typeface="Twentieth Century"/>
                <a:ea typeface="Twentieth Century"/>
                <a:cs typeface="Twentieth Century"/>
                <a:sym typeface="Twentieth Century"/>
              </a:rPr>
              <a:t>Shows where and whom will benefit from the program </a:t>
            </a:r>
            <a:endParaRPr sz="2200">
              <a:solidFill>
                <a:srgbClr val="444746"/>
              </a:solidFill>
              <a:latin typeface="Twentieth Century"/>
              <a:ea typeface="Twentieth Century"/>
              <a:cs typeface="Twentieth Century"/>
              <a:sym typeface="Twentieth Century"/>
            </a:endParaRPr>
          </a:p>
          <a:p>
            <a:pPr indent="-368300" lvl="0" marL="457200" rtl="0" algn="l">
              <a:lnSpc>
                <a:spcPct val="80000"/>
              </a:lnSpc>
              <a:spcBef>
                <a:spcPts val="1000"/>
              </a:spcBef>
              <a:spcAft>
                <a:spcPts val="0"/>
              </a:spcAft>
              <a:buClr>
                <a:srgbClr val="444746"/>
              </a:buClr>
              <a:buSzPts val="2200"/>
              <a:buFont typeface="Twentieth Century"/>
              <a:buChar char="●"/>
            </a:pPr>
            <a:r>
              <a:rPr lang="en-US" sz="2200">
                <a:solidFill>
                  <a:srgbClr val="444746"/>
                </a:solidFill>
                <a:latin typeface="Twentieth Century"/>
                <a:ea typeface="Twentieth Century"/>
                <a:cs typeface="Twentieth Century"/>
                <a:sym typeface="Twentieth Century"/>
              </a:rPr>
              <a:t>Links the benefits to where and whom you identified as being impacted by the problem</a:t>
            </a:r>
            <a:endParaRPr sz="2200">
              <a:solidFill>
                <a:srgbClr val="444746"/>
              </a:solidFill>
              <a:latin typeface="Twentieth Century"/>
              <a:ea typeface="Twentieth Century"/>
              <a:cs typeface="Twentieth Century"/>
              <a:sym typeface="Twentieth Century"/>
            </a:endParaRPr>
          </a:p>
          <a:p>
            <a:pPr indent="-368300" lvl="0" marL="457200" rtl="0" algn="l">
              <a:lnSpc>
                <a:spcPct val="80000"/>
              </a:lnSpc>
              <a:spcBef>
                <a:spcPts val="1200"/>
              </a:spcBef>
              <a:spcAft>
                <a:spcPts val="0"/>
              </a:spcAft>
              <a:buClr>
                <a:srgbClr val="444746"/>
              </a:buClr>
              <a:buSzPts val="2200"/>
              <a:buFont typeface="Twentieth Century"/>
              <a:buChar char="●"/>
            </a:pPr>
            <a:r>
              <a:rPr lang="en-US" sz="2200">
                <a:solidFill>
                  <a:srgbClr val="444746"/>
                </a:solidFill>
                <a:latin typeface="Twentieth Century"/>
                <a:ea typeface="Twentieth Century"/>
                <a:cs typeface="Twentieth Century"/>
                <a:sym typeface="Twentieth Century"/>
              </a:rPr>
              <a:t>Provides details to determine if there is sufficient dosage to generate the proposed outcomes</a:t>
            </a:r>
            <a:endParaRPr sz="2200">
              <a:solidFill>
                <a:srgbClr val="444746"/>
              </a:solidFill>
              <a:latin typeface="Twentieth Century"/>
              <a:ea typeface="Twentieth Century"/>
              <a:cs typeface="Twentieth Century"/>
              <a:sym typeface="Twentieth Century"/>
            </a:endParaRPr>
          </a:p>
          <a:p>
            <a:pPr indent="-368300" lvl="0" marL="457200" rtl="0" algn="l">
              <a:lnSpc>
                <a:spcPct val="80000"/>
              </a:lnSpc>
              <a:spcBef>
                <a:spcPts val="1000"/>
              </a:spcBef>
              <a:spcAft>
                <a:spcPts val="0"/>
              </a:spcAft>
              <a:buClr>
                <a:srgbClr val="444746"/>
              </a:buClr>
              <a:buSzPts val="2200"/>
              <a:buFont typeface="Twentieth Century"/>
              <a:buChar char="●"/>
            </a:pPr>
            <a:r>
              <a:rPr lang="en-US" sz="2200">
                <a:solidFill>
                  <a:srgbClr val="444746"/>
                </a:solidFill>
                <a:latin typeface="Twentieth Century"/>
                <a:ea typeface="Twentieth Century"/>
                <a:cs typeface="Twentieth Century"/>
                <a:sym typeface="Twentieth Century"/>
              </a:rPr>
              <a:t>Shows how the prioritized outputs and outcomes fit into the picture</a:t>
            </a:r>
            <a:endParaRPr sz="2200">
              <a:solidFill>
                <a:srgbClr val="444746"/>
              </a:solidFill>
              <a:latin typeface="Twentieth Century"/>
              <a:ea typeface="Twentieth Century"/>
              <a:cs typeface="Twentieth Century"/>
              <a:sym typeface="Twentieth Century"/>
            </a:endParaRPr>
          </a:p>
          <a:p>
            <a:pPr indent="-368300" lvl="0" marL="457200" rtl="0" algn="l">
              <a:lnSpc>
                <a:spcPct val="80000"/>
              </a:lnSpc>
              <a:spcBef>
                <a:spcPts val="1200"/>
              </a:spcBef>
              <a:spcAft>
                <a:spcPts val="1000"/>
              </a:spcAft>
              <a:buClr>
                <a:srgbClr val="444746"/>
              </a:buClr>
              <a:buSzPts val="2200"/>
              <a:buFont typeface="Twentieth Century"/>
              <a:buChar char="●"/>
            </a:pPr>
            <a:r>
              <a:rPr lang="en-US" sz="2200">
                <a:solidFill>
                  <a:srgbClr val="444746"/>
                </a:solidFill>
                <a:latin typeface="Twentieth Century"/>
                <a:ea typeface="Twentieth Century"/>
                <a:cs typeface="Twentieth Century"/>
                <a:sym typeface="Twentieth Century"/>
              </a:rPr>
              <a:t>Presents the outcomes to show how over time, the outcomes of the program should address the community issue (and shows where the prioritized PM outcome fits)</a:t>
            </a:r>
            <a:endParaRPr sz="2200">
              <a:latin typeface="Twentieth Century"/>
              <a:ea typeface="Twentieth Century"/>
              <a:cs typeface="Twentieth Century"/>
              <a:sym typeface="Twentieth Century"/>
            </a:endParaRPr>
          </a:p>
        </p:txBody>
      </p:sp>
      <p:sp>
        <p:nvSpPr>
          <p:cNvPr id="198" name="Google Shape;198;g2e429f8cec3_0_39"/>
          <p:cNvSpPr txBox="1"/>
          <p:nvPr>
            <p:ph idx="12" type="sldNum"/>
          </p:nvPr>
        </p:nvSpPr>
        <p:spPr>
          <a:xfrm>
            <a:off x="8128000" y="6470704"/>
            <a:ext cx="7302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199" name="Google Shape;199;g2e429f8cec3_0_39"/>
          <p:cNvSpPr txBox="1"/>
          <p:nvPr>
            <p:ph type="title"/>
          </p:nvPr>
        </p:nvSpPr>
        <p:spPr>
          <a:xfrm>
            <a:off x="1670975" y="585225"/>
            <a:ext cx="6387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a:solidFill>
                  <a:schemeClr val="accent3"/>
                </a:solidFill>
                <a:latin typeface="Twentieth Century"/>
                <a:ea typeface="Twentieth Century"/>
                <a:cs typeface="Twentieth Century"/>
                <a:sym typeface="Twentieth Century"/>
              </a:rPr>
              <a:t>Why is it included? How is it used?</a:t>
            </a:r>
            <a:endParaRPr>
              <a:solidFill>
                <a:schemeClr val="accent3"/>
              </a:solidFill>
              <a:latin typeface="Twentieth Century"/>
              <a:ea typeface="Twentieth Century"/>
              <a:cs typeface="Twentieth Century"/>
              <a:sym typeface="Twentieth Century"/>
            </a:endParaRPr>
          </a:p>
        </p:txBody>
      </p:sp>
      <p:pic>
        <p:nvPicPr>
          <p:cNvPr id="200" name="Google Shape;200;g2e429f8cec3_0_39" title="co-interpret 2.png"/>
          <p:cNvPicPr preferRelativeResize="0"/>
          <p:nvPr/>
        </p:nvPicPr>
        <p:blipFill>
          <a:blip r:embed="rId3">
            <a:alphaModFix/>
          </a:blip>
          <a:stretch>
            <a:fillRect/>
          </a:stretch>
        </p:blipFill>
        <p:spPr>
          <a:xfrm>
            <a:off x="768096" y="971588"/>
            <a:ext cx="781104" cy="7269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g2e408a8f246_1_35"/>
          <p:cNvSpPr txBox="1"/>
          <p:nvPr>
            <p:ph idx="1" type="body"/>
          </p:nvPr>
        </p:nvSpPr>
        <p:spPr>
          <a:xfrm>
            <a:off x="1520875" y="2084925"/>
            <a:ext cx="6537300" cy="4224300"/>
          </a:xfrm>
          <a:prstGeom prst="rect">
            <a:avLst/>
          </a:prstGeom>
        </p:spPr>
        <p:txBody>
          <a:bodyPr anchorCtr="0" anchor="t" bIns="45700" lIns="45700" spcFirstLastPara="1" rIns="45700" wrap="square" tIns="45700">
            <a:normAutofit fontScale="92500" lnSpcReduction="20000"/>
          </a:bodyPr>
          <a:lstStyle/>
          <a:p>
            <a:pPr indent="-369570" lvl="0" marL="457200" marR="0" rtl="0" algn="l">
              <a:lnSpc>
                <a:spcPct val="115000"/>
              </a:lnSpc>
              <a:spcBef>
                <a:spcPts val="1000"/>
              </a:spcBef>
              <a:spcAft>
                <a:spcPts val="0"/>
              </a:spcAft>
              <a:buClr>
                <a:srgbClr val="444746"/>
              </a:buClr>
              <a:buSzPct val="100000"/>
              <a:buFont typeface="Twentieth Century"/>
              <a:buChar char="●"/>
            </a:pPr>
            <a:r>
              <a:rPr lang="en-US" sz="2400">
                <a:solidFill>
                  <a:srgbClr val="444746"/>
                </a:solidFill>
                <a:latin typeface="Twentieth Century"/>
                <a:ea typeface="Twentieth Century"/>
                <a:cs typeface="Twentieth Century"/>
                <a:sym typeface="Twentieth Century"/>
              </a:rPr>
              <a:t>Include number of sites, members, and locations for  inputs</a:t>
            </a:r>
            <a:endParaRPr sz="2400">
              <a:solidFill>
                <a:srgbClr val="444746"/>
              </a:solidFill>
              <a:latin typeface="Twentieth Century"/>
              <a:ea typeface="Twentieth Century"/>
              <a:cs typeface="Twentieth Century"/>
              <a:sym typeface="Twentieth Century"/>
            </a:endParaRPr>
          </a:p>
          <a:p>
            <a:pPr indent="-369570" lvl="0" marL="457200" marR="0" rtl="0" algn="l">
              <a:lnSpc>
                <a:spcPct val="115000"/>
              </a:lnSpc>
              <a:spcBef>
                <a:spcPts val="1000"/>
              </a:spcBef>
              <a:spcAft>
                <a:spcPts val="0"/>
              </a:spcAft>
              <a:buClr>
                <a:srgbClr val="444746"/>
              </a:buClr>
              <a:buSzPct val="100000"/>
              <a:buFont typeface="Twentieth Century"/>
              <a:buChar char="●"/>
            </a:pPr>
            <a:r>
              <a:rPr lang="en-US" sz="2400">
                <a:solidFill>
                  <a:srgbClr val="444746"/>
                </a:solidFill>
                <a:latin typeface="Twentieth Century"/>
                <a:ea typeface="Twentieth Century"/>
                <a:cs typeface="Twentieth Century"/>
                <a:sym typeface="Twentieth Century"/>
              </a:rPr>
              <a:t>Explain what characteristics or skills AmeriCorps members will need to have to deliver activities (inputs)</a:t>
            </a:r>
            <a:endParaRPr sz="2400">
              <a:solidFill>
                <a:srgbClr val="444746"/>
              </a:solidFill>
              <a:latin typeface="Twentieth Century"/>
              <a:ea typeface="Twentieth Century"/>
              <a:cs typeface="Twentieth Century"/>
              <a:sym typeface="Twentieth Century"/>
            </a:endParaRPr>
          </a:p>
          <a:p>
            <a:pPr indent="-369570" lvl="0" marL="457200" marR="0" rtl="0" algn="l">
              <a:lnSpc>
                <a:spcPct val="115000"/>
              </a:lnSpc>
              <a:spcBef>
                <a:spcPts val="1000"/>
              </a:spcBef>
              <a:spcAft>
                <a:spcPts val="0"/>
              </a:spcAft>
              <a:buClr>
                <a:srgbClr val="444746"/>
              </a:buClr>
              <a:buSzPct val="100000"/>
              <a:buFont typeface="Twentieth Century"/>
              <a:buChar char="●"/>
            </a:pPr>
            <a:r>
              <a:rPr lang="en-US" sz="2400">
                <a:solidFill>
                  <a:srgbClr val="444746"/>
                </a:solidFill>
                <a:latin typeface="Twentieth Century"/>
                <a:ea typeface="Twentieth Century"/>
                <a:cs typeface="Twentieth Century"/>
                <a:sym typeface="Twentieth Century"/>
              </a:rPr>
              <a:t>Include information about the context of where/how the activities will be delivered (inputs)</a:t>
            </a:r>
            <a:endParaRPr sz="2400">
              <a:solidFill>
                <a:srgbClr val="444746"/>
              </a:solidFill>
              <a:latin typeface="Twentieth Century"/>
              <a:ea typeface="Twentieth Century"/>
              <a:cs typeface="Twentieth Century"/>
              <a:sym typeface="Twentieth Century"/>
            </a:endParaRPr>
          </a:p>
          <a:p>
            <a:pPr indent="-369570" lvl="0" marL="457200" marR="0" rtl="0" algn="l">
              <a:lnSpc>
                <a:spcPct val="115000"/>
              </a:lnSpc>
              <a:spcBef>
                <a:spcPts val="1000"/>
              </a:spcBef>
              <a:spcAft>
                <a:spcPts val="0"/>
              </a:spcAft>
              <a:buClr>
                <a:srgbClr val="444746"/>
              </a:buClr>
              <a:buSzPct val="100000"/>
              <a:buFont typeface="Twentieth Century"/>
              <a:buChar char="●"/>
            </a:pPr>
            <a:r>
              <a:rPr lang="en-US" sz="2400">
                <a:solidFill>
                  <a:srgbClr val="444746"/>
                </a:solidFill>
                <a:latin typeface="Twentieth Century"/>
                <a:ea typeface="Twentieth Century"/>
                <a:cs typeface="Twentieth Century"/>
                <a:sym typeface="Twentieth Century"/>
              </a:rPr>
              <a:t>Use verbs/action-oriented language to describe activities</a:t>
            </a:r>
            <a:endParaRPr sz="2400">
              <a:solidFill>
                <a:srgbClr val="444746"/>
              </a:solidFill>
              <a:latin typeface="Twentieth Century"/>
              <a:ea typeface="Twentieth Century"/>
              <a:cs typeface="Twentieth Century"/>
              <a:sym typeface="Twentieth Century"/>
            </a:endParaRPr>
          </a:p>
          <a:p>
            <a:pPr indent="-369570" lvl="0" marL="457200" marR="0" rtl="0" algn="l">
              <a:lnSpc>
                <a:spcPct val="115000"/>
              </a:lnSpc>
              <a:spcBef>
                <a:spcPts val="1000"/>
              </a:spcBef>
              <a:spcAft>
                <a:spcPts val="1000"/>
              </a:spcAft>
              <a:buClr>
                <a:srgbClr val="444746"/>
              </a:buClr>
              <a:buSzPct val="100000"/>
              <a:buFont typeface="Twentieth Century"/>
              <a:buChar char="●"/>
            </a:pPr>
            <a:r>
              <a:rPr lang="en-US" sz="2400">
                <a:solidFill>
                  <a:srgbClr val="444746"/>
                </a:solidFill>
                <a:latin typeface="Twentieth Century"/>
                <a:ea typeface="Twentieth Century"/>
                <a:cs typeface="Twentieth Century"/>
                <a:sym typeface="Twentieth Century"/>
              </a:rPr>
              <a:t>Include dosage and duration (i.e., </a:t>
            </a:r>
            <a:r>
              <a:rPr lang="en-US" sz="2400">
                <a:solidFill>
                  <a:srgbClr val="444746"/>
                </a:solidFill>
                <a:latin typeface="Twentieth Century"/>
                <a:ea typeface="Twentieth Century"/>
                <a:cs typeface="Twentieth Century"/>
                <a:sym typeface="Twentieth Century"/>
                <a:extLst>
                  <a:ext uri="http://customooxmlschemas.google.com/">
                    <go:slidesCustomData xmlns:go="http://customooxmlschemas.google.com/" textRoundtripDataId="6"/>
                  </a:ext>
                </a:extLst>
              </a:rPr>
              <a:t>how much</a:t>
            </a:r>
            <a:r>
              <a:rPr lang="en-US" sz="2400">
                <a:solidFill>
                  <a:srgbClr val="444746"/>
                </a:solidFill>
                <a:latin typeface="Twentieth Century"/>
                <a:ea typeface="Twentieth Century"/>
                <a:cs typeface="Twentieth Century"/>
                <a:sym typeface="Twentieth Century"/>
              </a:rPr>
              <a:t>, how often) of activities</a:t>
            </a:r>
            <a:endParaRPr>
              <a:latin typeface="Twentieth Century"/>
              <a:ea typeface="Twentieth Century"/>
              <a:cs typeface="Twentieth Century"/>
              <a:sym typeface="Twentieth Century"/>
            </a:endParaRPr>
          </a:p>
        </p:txBody>
      </p:sp>
      <p:sp>
        <p:nvSpPr>
          <p:cNvPr id="207" name="Google Shape;207;g2e408a8f246_1_35"/>
          <p:cNvSpPr txBox="1"/>
          <p:nvPr>
            <p:ph idx="12" type="sldNum"/>
          </p:nvPr>
        </p:nvSpPr>
        <p:spPr>
          <a:xfrm>
            <a:off x="8128000" y="6470704"/>
            <a:ext cx="7302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208" name="Google Shape;208;g2e408a8f246_1_35"/>
          <p:cNvSpPr txBox="1"/>
          <p:nvPr>
            <p:ph type="title"/>
          </p:nvPr>
        </p:nvSpPr>
        <p:spPr>
          <a:xfrm>
            <a:off x="1520875" y="376775"/>
            <a:ext cx="6949500" cy="1499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What to include in your application</a:t>
            </a:r>
            <a:r>
              <a:rPr lang="en-US" sz="3600">
                <a:solidFill>
                  <a:schemeClr val="accent5"/>
                </a:solidFill>
                <a:latin typeface="Twentieth Century"/>
                <a:ea typeface="Twentieth Century"/>
                <a:cs typeface="Twentieth Century"/>
                <a:sym typeface="Twentieth Century"/>
              </a:rPr>
              <a:t>?</a:t>
            </a:r>
            <a:endParaRPr sz="3600" cap="none">
              <a:solidFill>
                <a:schemeClr val="accent5"/>
              </a:solidFill>
              <a:latin typeface="Twentieth Century"/>
              <a:ea typeface="Twentieth Century"/>
              <a:cs typeface="Twentieth Century"/>
              <a:sym typeface="Twentieth Century"/>
            </a:endParaRPr>
          </a:p>
        </p:txBody>
      </p:sp>
      <p:pic>
        <p:nvPicPr>
          <p:cNvPr id="209" name="Google Shape;209;g2e408a8f246_1_35" title="material 1.png"/>
          <p:cNvPicPr preferRelativeResize="0"/>
          <p:nvPr/>
        </p:nvPicPr>
        <p:blipFill>
          <a:blip r:embed="rId3">
            <a:alphaModFix/>
          </a:blip>
          <a:stretch>
            <a:fillRect/>
          </a:stretch>
        </p:blipFill>
        <p:spPr>
          <a:xfrm>
            <a:off x="673650" y="799928"/>
            <a:ext cx="781100" cy="8132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g2e408a8f246_0_5"/>
          <p:cNvSpPr txBox="1"/>
          <p:nvPr>
            <p:ph idx="1" type="body"/>
          </p:nvPr>
        </p:nvSpPr>
        <p:spPr>
          <a:xfrm>
            <a:off x="1520875" y="2084925"/>
            <a:ext cx="6537300" cy="4224300"/>
          </a:xfrm>
          <a:prstGeom prst="rect">
            <a:avLst/>
          </a:prstGeom>
        </p:spPr>
        <p:txBody>
          <a:bodyPr anchorCtr="0" anchor="t" bIns="45700" lIns="45700" spcFirstLastPara="1" rIns="45700" wrap="square" tIns="45700">
            <a:normAutofit lnSpcReduction="10000"/>
          </a:bodyPr>
          <a:lstStyle/>
          <a:p>
            <a:pPr indent="-381000" lvl="0" marL="457200" marR="0" rtl="0" algn="l">
              <a:lnSpc>
                <a:spcPct val="115000"/>
              </a:lnSpc>
              <a:spcBef>
                <a:spcPts val="1000"/>
              </a:spcBef>
              <a:spcAft>
                <a:spcPts val="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Correctly categorize outputs and outcomes</a:t>
            </a:r>
            <a:endParaRPr sz="2400">
              <a:solidFill>
                <a:srgbClr val="444746"/>
              </a:solidFill>
              <a:latin typeface="Twentieth Century"/>
              <a:ea typeface="Twentieth Century"/>
              <a:cs typeface="Twentieth Century"/>
              <a:sym typeface="Twentieth Century"/>
            </a:endParaRPr>
          </a:p>
          <a:p>
            <a:pPr indent="-381000" lvl="0" marL="457200" marR="0" rtl="0" algn="l">
              <a:lnSpc>
                <a:spcPct val="115000"/>
              </a:lnSpc>
              <a:spcBef>
                <a:spcPts val="1000"/>
              </a:spcBef>
              <a:spcAft>
                <a:spcPts val="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Include actual numbers (targets) for outputs and outcomes</a:t>
            </a:r>
            <a:endParaRPr sz="2400">
              <a:solidFill>
                <a:srgbClr val="444746"/>
              </a:solidFill>
              <a:latin typeface="Twentieth Century"/>
              <a:ea typeface="Twentieth Century"/>
              <a:cs typeface="Twentieth Century"/>
              <a:sym typeface="Twentieth Century"/>
            </a:endParaRPr>
          </a:p>
          <a:p>
            <a:pPr indent="-381000" lvl="0" marL="457200" marR="0" rtl="0" algn="l">
              <a:lnSpc>
                <a:spcPct val="115000"/>
              </a:lnSpc>
              <a:spcBef>
                <a:spcPts val="1000"/>
              </a:spcBef>
              <a:spcAft>
                <a:spcPts val="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Match prioritized outputs and outcomes to performance measures module</a:t>
            </a:r>
            <a:endParaRPr sz="2400">
              <a:solidFill>
                <a:srgbClr val="444746"/>
              </a:solidFill>
              <a:latin typeface="Twentieth Century"/>
              <a:ea typeface="Twentieth Century"/>
              <a:cs typeface="Twentieth Century"/>
              <a:sym typeface="Twentieth Century"/>
            </a:endParaRPr>
          </a:p>
          <a:p>
            <a:pPr indent="-381000" lvl="0" marL="457200" marR="0" rtl="0" algn="l">
              <a:lnSpc>
                <a:spcPct val="115000"/>
              </a:lnSpc>
              <a:spcBef>
                <a:spcPts val="1000"/>
              </a:spcBef>
              <a:spcAft>
                <a:spcPts val="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Organize rows of the logic model to clearly connect activities to expected outputs and outcomes</a:t>
            </a:r>
            <a:endParaRPr sz="2400">
              <a:solidFill>
                <a:srgbClr val="444746"/>
              </a:solidFill>
              <a:latin typeface="Twentieth Century"/>
              <a:ea typeface="Twentieth Century"/>
              <a:cs typeface="Twentieth Century"/>
              <a:sym typeface="Twentieth Century"/>
            </a:endParaRPr>
          </a:p>
          <a:p>
            <a:pPr indent="-381000" lvl="0" marL="457200" marR="0" rtl="0" algn="l">
              <a:lnSpc>
                <a:spcPct val="115000"/>
              </a:lnSpc>
              <a:spcBef>
                <a:spcPts val="1000"/>
              </a:spcBef>
              <a:spcAft>
                <a:spcPts val="100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Use your allowable 8 pages</a:t>
            </a:r>
            <a:endParaRPr sz="2400">
              <a:solidFill>
                <a:srgbClr val="444746"/>
              </a:solidFill>
              <a:latin typeface="Twentieth Century"/>
              <a:ea typeface="Twentieth Century"/>
              <a:cs typeface="Twentieth Century"/>
              <a:sym typeface="Twentieth Century"/>
            </a:endParaRPr>
          </a:p>
        </p:txBody>
      </p:sp>
      <p:sp>
        <p:nvSpPr>
          <p:cNvPr id="216" name="Google Shape;216;g2e408a8f246_0_5"/>
          <p:cNvSpPr txBox="1"/>
          <p:nvPr>
            <p:ph idx="12" type="sldNum"/>
          </p:nvPr>
        </p:nvSpPr>
        <p:spPr>
          <a:xfrm>
            <a:off x="8128000" y="6470704"/>
            <a:ext cx="7302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217" name="Google Shape;217;g2e408a8f246_0_5"/>
          <p:cNvSpPr txBox="1"/>
          <p:nvPr>
            <p:ph type="title"/>
          </p:nvPr>
        </p:nvSpPr>
        <p:spPr>
          <a:xfrm>
            <a:off x="1520875" y="376775"/>
            <a:ext cx="6949500" cy="1499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What to include in your application</a:t>
            </a:r>
            <a:r>
              <a:rPr lang="en-US" sz="3600">
                <a:solidFill>
                  <a:schemeClr val="accent5"/>
                </a:solidFill>
                <a:latin typeface="Twentieth Century"/>
                <a:ea typeface="Twentieth Century"/>
                <a:cs typeface="Twentieth Century"/>
                <a:sym typeface="Twentieth Century"/>
              </a:rPr>
              <a:t>?</a:t>
            </a:r>
            <a:endParaRPr sz="3600" cap="none">
              <a:solidFill>
                <a:schemeClr val="accent5"/>
              </a:solidFill>
              <a:latin typeface="Twentieth Century"/>
              <a:ea typeface="Twentieth Century"/>
              <a:cs typeface="Twentieth Century"/>
              <a:sym typeface="Twentieth Century"/>
            </a:endParaRPr>
          </a:p>
        </p:txBody>
      </p:sp>
      <p:pic>
        <p:nvPicPr>
          <p:cNvPr id="218" name="Google Shape;218;g2e408a8f246_0_5" title="material 1.png"/>
          <p:cNvPicPr preferRelativeResize="0"/>
          <p:nvPr/>
        </p:nvPicPr>
        <p:blipFill>
          <a:blip r:embed="rId3">
            <a:alphaModFix/>
          </a:blip>
          <a:stretch>
            <a:fillRect/>
          </a:stretch>
        </p:blipFill>
        <p:spPr>
          <a:xfrm>
            <a:off x="673650" y="799928"/>
            <a:ext cx="781100" cy="8132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1f1c449c5e4_0_1"/>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graphicFrame>
        <p:nvGraphicFramePr>
          <p:cNvPr id="225" name="Google Shape;225;g1f1c449c5e4_0_1"/>
          <p:cNvGraphicFramePr/>
          <p:nvPr/>
        </p:nvGraphicFramePr>
        <p:xfrm>
          <a:off x="290425" y="1175750"/>
          <a:ext cx="3000000" cy="3000000"/>
        </p:xfrm>
        <a:graphic>
          <a:graphicData uri="http://schemas.openxmlformats.org/drawingml/2006/table">
            <a:tbl>
              <a:tblPr>
                <a:noFill/>
                <a:tableStyleId>{473754A1-65E5-4791-A975-A5554B92DEA4}</a:tableStyleId>
              </a:tblPr>
              <a:tblGrid>
                <a:gridCol w="1203025"/>
                <a:gridCol w="1269225"/>
                <a:gridCol w="1286550"/>
                <a:gridCol w="1237525"/>
                <a:gridCol w="1346150"/>
                <a:gridCol w="1192700"/>
                <a:gridCol w="1146950"/>
              </a:tblGrid>
              <a:tr h="558050">
                <a:tc>
                  <a:txBody>
                    <a:bodyPr/>
                    <a:lstStyle/>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Community </a:t>
                      </a:r>
                      <a:endParaRPr b="1" sz="1200" u="none" cap="none" strike="noStrike">
                        <a:solidFill>
                          <a:schemeClr val="dk1"/>
                        </a:solidFill>
                        <a:latin typeface="Twentieth Century"/>
                        <a:ea typeface="Twentieth Century"/>
                        <a:cs typeface="Twentieth Century"/>
                        <a:sym typeface="Twentieth Century"/>
                      </a:endParaRPr>
                    </a:p>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Problem/Need</a:t>
                      </a:r>
                      <a:endParaRPr b="1" sz="1200" u="none" cap="none" strike="noStrike">
                        <a:solidFill>
                          <a:schemeClr val="dk1"/>
                        </a:solidFill>
                        <a:latin typeface="Twentieth Century"/>
                        <a:ea typeface="Twentieth Century"/>
                        <a:cs typeface="Twentieth Century"/>
                        <a:sym typeface="Twentieth Century"/>
                      </a:endParaRPr>
                    </a:p>
                    <a:p>
                      <a:pPr indent="0" lvl="0" marL="0" marR="0" rtl="0" algn="ctr">
                        <a:lnSpc>
                          <a:spcPct val="115000"/>
                        </a:lnSpc>
                        <a:spcBef>
                          <a:spcPts val="0"/>
                        </a:spcBef>
                        <a:spcAft>
                          <a:spcPts val="0"/>
                        </a:spcAft>
                        <a:buClr>
                          <a:srgbClr val="000000"/>
                        </a:buClr>
                        <a:buSzPts val="900"/>
                        <a:buFont typeface="Arial"/>
                        <a:buNone/>
                      </a:pPr>
                      <a:r>
                        <a:t/>
                      </a:r>
                      <a:endParaRPr b="1" sz="1200">
                        <a:solidFill>
                          <a:schemeClr val="dk1"/>
                        </a:solidFill>
                        <a:latin typeface="Twentieth Century"/>
                        <a:ea typeface="Twentieth Century"/>
                        <a:cs typeface="Twentieth Century"/>
                        <a:sym typeface="Twentieth Century"/>
                      </a:endParaRPr>
                    </a:p>
                  </a:txBody>
                  <a:tcPr marT="9525" marB="9525" marR="9525" marL="95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Resources/Inputs </a:t>
                      </a:r>
                      <a:endParaRPr b="1" sz="1200" u="none" cap="none" strike="noStrike">
                        <a:solidFill>
                          <a:schemeClr val="dk1"/>
                        </a:solidFill>
                        <a:latin typeface="Twentieth Century"/>
                        <a:ea typeface="Twentieth Century"/>
                        <a:cs typeface="Twentieth Century"/>
                        <a:sym typeface="Twentieth Century"/>
                      </a:endParaRPr>
                    </a:p>
                  </a:txBody>
                  <a:tcPr marT="63500" marB="63500" marR="63500" marL="63500">
                    <a:lnL cap="flat" cmpd="sng" w="9525">
                      <a:solidFill>
                        <a:schemeClr val="dk2"/>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Activities </a:t>
                      </a:r>
                      <a:endParaRPr b="1" sz="1200" u="none" cap="none" strike="noStrike">
                        <a:solidFill>
                          <a:schemeClr val="dk1"/>
                        </a:solidFill>
                        <a:latin typeface="Twentieth Century"/>
                        <a:ea typeface="Twentieth Century"/>
                        <a:cs typeface="Twentieth Century"/>
                        <a:sym typeface="Twentieth Century"/>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Outputs </a:t>
                      </a:r>
                      <a:endParaRPr b="1" sz="1200" u="none" cap="none" strike="noStrike">
                        <a:solidFill>
                          <a:schemeClr val="dk1"/>
                        </a:solidFill>
                        <a:latin typeface="Twentieth Century"/>
                        <a:ea typeface="Twentieth Century"/>
                        <a:cs typeface="Twentieth Century"/>
                        <a:sym typeface="Twentieth Century"/>
                      </a:endParaRPr>
                    </a:p>
                  </a:txBody>
                  <a:tcPr marT="63500" marB="63500" marR="63500" marL="63500">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Short-term Outcomes </a:t>
                      </a:r>
                      <a:endParaRPr b="1" sz="1200" u="none" cap="none" strike="noStrike">
                        <a:solidFill>
                          <a:schemeClr val="dk1"/>
                        </a:solidFill>
                        <a:latin typeface="Twentieth Century"/>
                        <a:ea typeface="Twentieth Century"/>
                        <a:cs typeface="Twentieth Century"/>
                        <a:sym typeface="Twentieth Century"/>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Mid-term Outcomes</a:t>
                      </a:r>
                      <a:endParaRPr b="1" sz="1200" u="none" cap="none" strike="noStrike">
                        <a:solidFill>
                          <a:schemeClr val="dk1"/>
                        </a:solidFill>
                        <a:latin typeface="Twentieth Century"/>
                        <a:ea typeface="Twentieth Century"/>
                        <a:cs typeface="Twentieth Century"/>
                        <a:sym typeface="Twentieth Century"/>
                      </a:endParaRPr>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4"/>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Long-term </a:t>
                      </a:r>
                      <a:endParaRPr b="1" sz="1200">
                        <a:solidFill>
                          <a:schemeClr val="dk1"/>
                        </a:solidFill>
                        <a:latin typeface="Twentieth Century"/>
                        <a:ea typeface="Twentieth Century"/>
                        <a:cs typeface="Twentieth Century"/>
                        <a:sym typeface="Twentieth Century"/>
                      </a:endParaRPr>
                    </a:p>
                    <a:p>
                      <a:pPr indent="0" lvl="0" marL="0" marR="0" rtl="0" algn="ctr">
                        <a:lnSpc>
                          <a:spcPct val="115000"/>
                        </a:lnSpc>
                        <a:spcBef>
                          <a:spcPts val="0"/>
                        </a:spcBef>
                        <a:spcAft>
                          <a:spcPts val="0"/>
                        </a:spcAft>
                        <a:buClr>
                          <a:srgbClr val="000000"/>
                        </a:buClr>
                        <a:buSzPts val="900"/>
                        <a:buFont typeface="Arial"/>
                        <a:buNone/>
                      </a:pPr>
                      <a:r>
                        <a:rPr b="1" lang="en-US" sz="1200" u="none" cap="none" strike="noStrike">
                          <a:solidFill>
                            <a:schemeClr val="dk1"/>
                          </a:solidFill>
                          <a:latin typeface="Twentieth Century"/>
                          <a:ea typeface="Twentieth Century"/>
                          <a:cs typeface="Twentieth Century"/>
                          <a:sym typeface="Twentieth Century"/>
                        </a:rPr>
                        <a:t>Outcomes</a:t>
                      </a:r>
                      <a:endParaRPr b="1" sz="1200" u="none" cap="none" strike="noStrike">
                        <a:solidFill>
                          <a:schemeClr val="dk1"/>
                        </a:solidFill>
                        <a:latin typeface="Twentieth Century"/>
                        <a:ea typeface="Twentieth Century"/>
                        <a:cs typeface="Twentieth Century"/>
                        <a:sym typeface="Twentieth Century"/>
                      </a:endParaRPr>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4110350">
                <a:tc>
                  <a:txBody>
                    <a:bodyPr/>
                    <a:lstStyle/>
                    <a:p>
                      <a:pPr indent="0" lvl="0" marL="0" marR="0" rtl="0" algn="l">
                        <a:lnSpc>
                          <a:spcPct val="100000"/>
                        </a:lnSpc>
                        <a:spcBef>
                          <a:spcPts val="0"/>
                        </a:spcBef>
                        <a:spcAft>
                          <a:spcPts val="0"/>
                        </a:spcAft>
                        <a:buClr>
                          <a:srgbClr val="000000"/>
                        </a:buClr>
                        <a:buSzPts val="1800"/>
                        <a:buFont typeface="Arial"/>
                        <a:buNone/>
                      </a:pPr>
                      <a:r>
                        <a:rPr lang="en-US" sz="1500">
                          <a:solidFill>
                            <a:schemeClr val="dk1"/>
                          </a:solidFill>
                          <a:latin typeface="Twentieth Century"/>
                          <a:ea typeface="Twentieth Century"/>
                          <a:cs typeface="Twentieth Century"/>
                          <a:sym typeface="Twentieth Century"/>
                        </a:rPr>
                        <a:t>The community problem the  program activities (interventions) are designed to address. </a:t>
                      </a:r>
                      <a:endParaRPr sz="1500">
                        <a:solidFill>
                          <a:schemeClr val="dk1"/>
                        </a:solidFill>
                        <a:latin typeface="Twentieth Century"/>
                        <a:ea typeface="Twentieth Century"/>
                        <a:cs typeface="Twentieth Century"/>
                        <a:sym typeface="Twentieth Century"/>
                      </a:endParaRPr>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500">
                          <a:solidFill>
                            <a:schemeClr val="dk1"/>
                          </a:solidFill>
                          <a:latin typeface="Twentieth Century"/>
                          <a:ea typeface="Twentieth Century"/>
                          <a:cs typeface="Twentieth Century"/>
                          <a:sym typeface="Twentieth Century"/>
                        </a:rPr>
                        <a:t>The resources necessary to deliver the intervention,  including but not limited to the locations/sites or context/</a:t>
                      </a:r>
                      <a:endParaRPr sz="1500">
                        <a:solidFill>
                          <a:schemeClr val="dk1"/>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Clr>
                          <a:srgbClr val="000000"/>
                        </a:buClr>
                        <a:buSzPts val="1800"/>
                        <a:buFont typeface="Arial"/>
                        <a:buNone/>
                      </a:pPr>
                      <a:r>
                        <a:rPr lang="en-US" sz="1500">
                          <a:solidFill>
                            <a:schemeClr val="dk1"/>
                          </a:solidFill>
                          <a:latin typeface="Twentieth Century"/>
                          <a:ea typeface="Twentieth Century"/>
                          <a:cs typeface="Twentieth Century"/>
                          <a:sym typeface="Twentieth Century"/>
                        </a:rPr>
                        <a:t>setting, number/type  of members, beneficiaries.</a:t>
                      </a:r>
                      <a:endParaRPr sz="1500">
                        <a:solidFill>
                          <a:schemeClr val="dk1"/>
                        </a:solidFill>
                        <a:latin typeface="Twentieth Century"/>
                        <a:ea typeface="Twentieth Century"/>
                        <a:cs typeface="Twentieth Century"/>
                        <a:sym typeface="Twentieth Century"/>
                      </a:endParaRPr>
                    </a:p>
                    <a:p>
                      <a:pPr indent="0" lvl="0" marL="0" marR="0" rtl="0" algn="l">
                        <a:lnSpc>
                          <a:spcPct val="100000"/>
                        </a:lnSpc>
                        <a:spcBef>
                          <a:spcPts val="1200"/>
                        </a:spcBef>
                        <a:spcAft>
                          <a:spcPts val="0"/>
                        </a:spcAft>
                        <a:buClr>
                          <a:srgbClr val="000000"/>
                        </a:buClr>
                        <a:buSzPts val="1200"/>
                        <a:buFont typeface="Arial"/>
                        <a:buNone/>
                      </a:pPr>
                      <a:r>
                        <a:t/>
                      </a:r>
                      <a:endParaRPr sz="1500">
                        <a:solidFill>
                          <a:schemeClr val="dk1"/>
                        </a:solidFill>
                        <a:latin typeface="Twentieth Century"/>
                        <a:ea typeface="Twentieth Century"/>
                        <a:cs typeface="Twentieth Century"/>
                        <a:sym typeface="Twentieth Century"/>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US" sz="1500">
                          <a:solidFill>
                            <a:schemeClr val="dk1"/>
                          </a:solidFill>
                          <a:latin typeface="Twentieth Century"/>
                          <a:ea typeface="Twentieth Century"/>
                          <a:cs typeface="Twentieth Century"/>
                          <a:sym typeface="Twentieth Century"/>
                        </a:rPr>
                        <a:t>The core activities that define the intervention or program that members will implement or deliver, including duration, dosage, and target population. </a:t>
                      </a:r>
                      <a:endParaRPr sz="1500">
                        <a:solidFill>
                          <a:schemeClr val="dk1"/>
                        </a:solidFill>
                        <a:latin typeface="Twentieth Century"/>
                        <a:ea typeface="Twentieth Century"/>
                        <a:cs typeface="Twentieth Century"/>
                        <a:sym typeface="Twentieth Century"/>
                      </a:endParaRPr>
                    </a:p>
                    <a:p>
                      <a:pPr indent="0" lvl="0" marL="0" marR="0" rtl="0" algn="l">
                        <a:lnSpc>
                          <a:spcPct val="115000"/>
                        </a:lnSpc>
                        <a:spcBef>
                          <a:spcPts val="1200"/>
                        </a:spcBef>
                        <a:spcAft>
                          <a:spcPts val="0"/>
                        </a:spcAft>
                        <a:buClr>
                          <a:srgbClr val="000000"/>
                        </a:buClr>
                        <a:buSzPts val="900"/>
                        <a:buFont typeface="Arial"/>
                        <a:buNone/>
                      </a:pPr>
                      <a:r>
                        <a:t/>
                      </a:r>
                      <a:endParaRPr sz="1500">
                        <a:solidFill>
                          <a:schemeClr val="dk1"/>
                        </a:solidFill>
                        <a:latin typeface="Twentieth Century"/>
                        <a:ea typeface="Twentieth Century"/>
                        <a:cs typeface="Twentieth Century"/>
                        <a:sym typeface="Twentieth Century"/>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US" sz="1500">
                          <a:solidFill>
                            <a:schemeClr val="dk1"/>
                          </a:solidFill>
                          <a:latin typeface="Twentieth Century"/>
                          <a:ea typeface="Twentieth Century"/>
                          <a:cs typeface="Twentieth Century"/>
                          <a:sym typeface="Twentieth Century"/>
                        </a:rPr>
                        <a:t>Direct counts or products of program activities. They represent the measurable outputs that result from delivering the activities. </a:t>
                      </a:r>
                      <a:endParaRPr sz="15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rgbClr val="000000"/>
                        </a:buClr>
                        <a:buSzPts val="900"/>
                        <a:buFont typeface="Arial"/>
                        <a:buNone/>
                      </a:pPr>
                      <a:r>
                        <a:t/>
                      </a:r>
                      <a:endParaRPr sz="1500">
                        <a:solidFill>
                          <a:schemeClr val="dk1"/>
                        </a:solidFill>
                        <a:latin typeface="Twentieth Century"/>
                        <a:ea typeface="Twentieth Century"/>
                        <a:cs typeface="Twentieth Century"/>
                        <a:sym typeface="Twentieth Century"/>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200"/>
                        <a:buFont typeface="Arial"/>
                        <a:buNone/>
                      </a:pPr>
                      <a:r>
                        <a:rPr lang="en-US" sz="1500">
                          <a:solidFill>
                            <a:schemeClr val="dk1"/>
                          </a:solidFill>
                          <a:latin typeface="Twentieth Century"/>
                          <a:ea typeface="Twentieth Century"/>
                          <a:cs typeface="Twentieth Century"/>
                          <a:sym typeface="Twentieth Century"/>
                        </a:rPr>
                        <a:t>Changes in knowledge, skills attitudes and opinions. These outcomes, if applicable to the program design, will almost always be measurable during the grant year.</a:t>
                      </a:r>
                      <a:endParaRPr sz="15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rgbClr val="000000"/>
                        </a:buClr>
                        <a:buSzPts val="1200"/>
                        <a:buFont typeface="Arial"/>
                        <a:buNone/>
                      </a:pPr>
                      <a:r>
                        <a:t/>
                      </a:r>
                      <a:endParaRPr sz="1500">
                        <a:solidFill>
                          <a:schemeClr val="dk1"/>
                        </a:solidFill>
                        <a:latin typeface="Twentieth Century"/>
                        <a:ea typeface="Twentieth Century"/>
                        <a:cs typeface="Twentieth Century"/>
                        <a:sym typeface="Twentieth Century"/>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b="1" lang="en-US" sz="1500" u="none" cap="none" strike="noStrike">
                          <a:solidFill>
                            <a:schemeClr val="dk1"/>
                          </a:solidFill>
                          <a:latin typeface="Twentieth Century"/>
                          <a:ea typeface="Twentieth Century"/>
                          <a:cs typeface="Twentieth Century"/>
                          <a:sym typeface="Twentieth Century"/>
                        </a:rPr>
                        <a:t> </a:t>
                      </a:r>
                      <a:r>
                        <a:rPr lang="en-US" sz="1500">
                          <a:solidFill>
                            <a:schemeClr val="dk1"/>
                          </a:solidFill>
                          <a:latin typeface="Twentieth Century"/>
                          <a:ea typeface="Twentieth Century"/>
                          <a:cs typeface="Twentieth Century"/>
                          <a:sym typeface="Twentieth Century"/>
                        </a:rPr>
                        <a:t>Changes in behaviors or actions. Depending on program design, these may or may not be measurable during the grant year. </a:t>
                      </a:r>
                      <a:endParaRPr b="1" sz="1500">
                        <a:solidFill>
                          <a:schemeClr val="dk1"/>
                        </a:solidFill>
                        <a:latin typeface="Twentieth Century"/>
                        <a:ea typeface="Twentieth Century"/>
                        <a:cs typeface="Twentieth Century"/>
                        <a:sym typeface="Twentieth Century"/>
                      </a:endParaRPr>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b="1" lang="en-US" sz="1500" u="none" cap="none" strike="noStrike">
                          <a:solidFill>
                            <a:schemeClr val="dk1"/>
                          </a:solidFill>
                          <a:latin typeface="Twentieth Century"/>
                          <a:ea typeface="Twentieth Century"/>
                          <a:cs typeface="Twentieth Century"/>
                          <a:sym typeface="Twentieth Century"/>
                        </a:rPr>
                        <a:t> </a:t>
                      </a:r>
                      <a:r>
                        <a:rPr lang="en-US" sz="1500">
                          <a:solidFill>
                            <a:schemeClr val="dk1"/>
                          </a:solidFill>
                          <a:latin typeface="Twentieth Century"/>
                          <a:ea typeface="Twentieth Century"/>
                          <a:cs typeface="Twentieth Century"/>
                          <a:sym typeface="Twentieth Century"/>
                        </a:rPr>
                        <a:t>Changes in condition or status in life. Depending on program design, these outcomes may not be measurable during the grant year.  </a:t>
                      </a:r>
                      <a:endParaRPr sz="1500">
                        <a:solidFill>
                          <a:schemeClr val="dk1"/>
                        </a:solidFill>
                        <a:latin typeface="Twentieth Century"/>
                        <a:ea typeface="Twentieth Century"/>
                        <a:cs typeface="Twentieth Century"/>
                        <a:sym typeface="Twentieth Century"/>
                      </a:endParaRPr>
                    </a:p>
                    <a:p>
                      <a:pPr indent="0" lvl="0" marL="0" marR="0" rtl="0" algn="l">
                        <a:lnSpc>
                          <a:spcPct val="115000"/>
                        </a:lnSpc>
                        <a:spcBef>
                          <a:spcPts val="0"/>
                        </a:spcBef>
                        <a:spcAft>
                          <a:spcPts val="0"/>
                        </a:spcAft>
                        <a:buClr>
                          <a:srgbClr val="000000"/>
                        </a:buClr>
                        <a:buSzPts val="900"/>
                        <a:buFont typeface="Arial"/>
                        <a:buNone/>
                      </a:pPr>
                      <a:r>
                        <a:t/>
                      </a:r>
                      <a:endParaRPr b="1" sz="1500">
                        <a:solidFill>
                          <a:schemeClr val="dk1"/>
                        </a:solidFill>
                        <a:latin typeface="Twentieth Century"/>
                        <a:ea typeface="Twentieth Century"/>
                        <a:cs typeface="Twentieth Century"/>
                        <a:sym typeface="Twentieth Century"/>
                      </a:endParaRPr>
                    </a:p>
                  </a:txBody>
                  <a:tcPr marT="9525" marB="95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6" name="Google Shape;226;g1f1c449c5e4_0_1"/>
          <p:cNvSpPr txBox="1"/>
          <p:nvPr/>
        </p:nvSpPr>
        <p:spPr>
          <a:xfrm>
            <a:off x="852775" y="404900"/>
            <a:ext cx="8391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chemeClr val="dk1"/>
                </a:solidFill>
                <a:latin typeface="Twentieth Century"/>
                <a:ea typeface="Twentieth Century"/>
                <a:cs typeface="Twentieth Century"/>
                <a:sym typeface="Twentieth Century"/>
              </a:rPr>
              <a:t>Logic Model Roadmap</a:t>
            </a:r>
            <a:r>
              <a:rPr lang="en-US" sz="2400">
                <a:solidFill>
                  <a:schemeClr val="dk1"/>
                </a:solidFill>
                <a:latin typeface="Twentieth Century"/>
                <a:ea typeface="Twentieth Century"/>
                <a:cs typeface="Twentieth Century"/>
                <a:sym typeface="Twentieth Century"/>
              </a:rPr>
              <a:t> </a:t>
            </a:r>
            <a:r>
              <a:rPr i="0" lang="en-US" sz="2400" u="none" cap="none" strike="noStrike">
                <a:solidFill>
                  <a:schemeClr val="dk1"/>
                </a:solidFill>
                <a:latin typeface="Twentieth Century"/>
                <a:ea typeface="Twentieth Century"/>
                <a:cs typeface="Twentieth Century"/>
                <a:sym typeface="Twentieth Century"/>
              </a:rPr>
              <a:t> </a:t>
            </a:r>
            <a:endParaRPr i="0" sz="2400" u="none" cap="none" strike="noStrike">
              <a:solidFill>
                <a:schemeClr val="dk1"/>
              </a:solidFill>
              <a:latin typeface="Twentieth Century"/>
              <a:ea typeface="Twentieth Century"/>
              <a:cs typeface="Twentieth Century"/>
              <a:sym typeface="Twentieth Century"/>
            </a:endParaRPr>
          </a:p>
        </p:txBody>
      </p:sp>
      <p:sp>
        <p:nvSpPr>
          <p:cNvPr id="227" name="Google Shape;227;g1f1c449c5e4_0_1"/>
          <p:cNvSpPr txBox="1"/>
          <p:nvPr/>
        </p:nvSpPr>
        <p:spPr>
          <a:xfrm>
            <a:off x="290425" y="6183675"/>
            <a:ext cx="37587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1" lang="en-US" sz="1200">
                <a:solidFill>
                  <a:schemeClr val="dk1"/>
                </a:solidFill>
                <a:latin typeface="Gill Sans"/>
                <a:ea typeface="Gill Sans"/>
                <a:cs typeface="Gill Sans"/>
                <a:sym typeface="Gill Sans"/>
              </a:rPr>
              <a:t>                               __________________________</a:t>
            </a:r>
            <a:endParaRPr b="1" i="1" sz="12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1" i="1" lang="en-US" sz="1200">
                <a:solidFill>
                  <a:schemeClr val="dk1"/>
                </a:solidFill>
                <a:latin typeface="Gill Sans"/>
                <a:ea typeface="Gill Sans"/>
                <a:cs typeface="Gill Sans"/>
                <a:sym typeface="Gill Sans"/>
              </a:rPr>
              <a:t>                                     </a:t>
            </a:r>
            <a:r>
              <a:rPr b="1" i="1" lang="en-US" sz="1200" u="none" cap="none" strike="noStrike">
                <a:solidFill>
                  <a:schemeClr val="dk1"/>
                </a:solidFill>
                <a:latin typeface="Gill Sans"/>
                <a:ea typeface="Gill Sans"/>
                <a:cs typeface="Gill Sans"/>
                <a:sym typeface="Gill Sans"/>
              </a:rPr>
              <a:t>Your Planned Work</a:t>
            </a:r>
            <a:endParaRPr b="0" i="0" sz="1400" u="none" cap="none" strike="noStrike">
              <a:solidFill>
                <a:srgbClr val="000000"/>
              </a:solidFill>
              <a:latin typeface="Arial"/>
              <a:ea typeface="Arial"/>
              <a:cs typeface="Arial"/>
              <a:sym typeface="Arial"/>
            </a:endParaRPr>
          </a:p>
        </p:txBody>
      </p:sp>
      <p:sp>
        <p:nvSpPr>
          <p:cNvPr id="228" name="Google Shape;228;g1f1c449c5e4_0_1"/>
          <p:cNvSpPr txBox="1"/>
          <p:nvPr/>
        </p:nvSpPr>
        <p:spPr>
          <a:xfrm>
            <a:off x="4458325" y="6183675"/>
            <a:ext cx="4082400" cy="47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1" lang="en-US" sz="1200">
                <a:solidFill>
                  <a:schemeClr val="dk1"/>
                </a:solidFill>
                <a:latin typeface="Gill Sans"/>
                <a:ea typeface="Gill Sans"/>
                <a:cs typeface="Gill Sans"/>
                <a:sym typeface="Gill Sans"/>
              </a:rPr>
              <a:t>___________________________________________________</a:t>
            </a:r>
            <a:endParaRPr b="1" i="1" sz="1200">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200"/>
              <a:buFont typeface="Arial"/>
              <a:buNone/>
            </a:pPr>
            <a:r>
              <a:rPr b="1" i="1" lang="en-US" sz="1200">
                <a:solidFill>
                  <a:schemeClr val="dk1"/>
                </a:solidFill>
                <a:latin typeface="Twentieth Century"/>
                <a:ea typeface="Twentieth Century"/>
                <a:cs typeface="Twentieth Century"/>
                <a:sym typeface="Twentieth Century"/>
              </a:rPr>
              <a:t>Your</a:t>
            </a:r>
            <a:r>
              <a:rPr b="1" i="1" lang="en-US" sz="1200" u="none" cap="none" strike="noStrike">
                <a:solidFill>
                  <a:schemeClr val="dk1"/>
                </a:solidFill>
                <a:latin typeface="Twentieth Century"/>
                <a:ea typeface="Twentieth Century"/>
                <a:cs typeface="Twentieth Century"/>
                <a:sym typeface="Twentieth Century"/>
              </a:rPr>
              <a:t> Intended Resul</a:t>
            </a:r>
            <a:r>
              <a:rPr b="1" i="1" lang="en-US" sz="1200">
                <a:solidFill>
                  <a:schemeClr val="dk1"/>
                </a:solidFill>
                <a:latin typeface="Twentieth Century"/>
                <a:ea typeface="Twentieth Century"/>
                <a:cs typeface="Twentieth Century"/>
                <a:sym typeface="Twentieth Century"/>
              </a:rPr>
              <a:t>t</a:t>
            </a:r>
            <a:r>
              <a:rPr b="1" i="1" lang="en-US" sz="1200">
                <a:solidFill>
                  <a:schemeClr val="dk1"/>
                </a:solidFill>
                <a:latin typeface="Gill Sans"/>
                <a:ea typeface="Gill Sans"/>
                <a:cs typeface="Gill Sans"/>
                <a:sym typeface="Gill Sans"/>
              </a:rPr>
              <a:t>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e408a8f246_0_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accent1"/>
                </a:solidFill>
              </a:rPr>
              <a:t>‹#›</a:t>
            </a:fld>
            <a:endParaRPr>
              <a:solidFill>
                <a:schemeClr val="accent1"/>
              </a:solidFill>
            </a:endParaRPr>
          </a:p>
        </p:txBody>
      </p:sp>
      <p:sp>
        <p:nvSpPr>
          <p:cNvPr id="235" name="Google Shape;235;g2e408a8f246_0_12"/>
          <p:cNvSpPr txBox="1"/>
          <p:nvPr>
            <p:ph type="title"/>
          </p:nvPr>
        </p:nvSpPr>
        <p:spPr>
          <a:xfrm>
            <a:off x="490250" y="701800"/>
            <a:ext cx="5604000" cy="54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latin typeface="Twentieth Century"/>
                <a:ea typeface="Twentieth Century"/>
                <a:cs typeface="Twentieth Century"/>
                <a:sym typeface="Twentieth Century"/>
              </a:rPr>
              <a:t>Logic Model Example </a:t>
            </a:r>
            <a:endParaRPr>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2870e82fba7_0_234"/>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graphicFrame>
        <p:nvGraphicFramePr>
          <p:cNvPr id="242" name="Google Shape;242;g2870e82fba7_0_234"/>
          <p:cNvGraphicFramePr/>
          <p:nvPr/>
        </p:nvGraphicFramePr>
        <p:xfrm>
          <a:off x="337725" y="0"/>
          <a:ext cx="3000000" cy="3000000"/>
        </p:xfrm>
        <a:graphic>
          <a:graphicData uri="http://schemas.openxmlformats.org/drawingml/2006/table">
            <a:tbl>
              <a:tblPr>
                <a:noFill/>
                <a:tableStyleId>{FE6A1C4D-CB10-4965-B185-D9C4C7F7B3EE}</a:tableStyleId>
              </a:tblPr>
              <a:tblGrid>
                <a:gridCol w="1171300"/>
                <a:gridCol w="1736225"/>
                <a:gridCol w="1787125"/>
                <a:gridCol w="1495500"/>
                <a:gridCol w="1505925"/>
                <a:gridCol w="1110200"/>
              </a:tblGrid>
              <a:tr h="7834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Project Resources</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Core Project Components</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Evidence of Project Implementation and Participation</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accent6"/>
                    </a:solidFill>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Evidence of Change</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lt2"/>
                    </a:solidFill>
                  </a:tcPr>
                </a:tc>
                <a:tc hMerge="1"/>
                <a:tc hMerge="1"/>
              </a:tr>
              <a:tr h="377175">
                <a:tc rowSpan="2">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INPUTS</a:t>
                      </a:r>
                      <a:endParaRPr b="1" sz="1400" u="none" cap="none" strike="noStrike">
                        <a:latin typeface="Twentieth Century"/>
                        <a:ea typeface="Twentieth Century"/>
                        <a:cs typeface="Twentieth Century"/>
                        <a:sym typeface="Twentieth Century"/>
                      </a:endParaRPr>
                    </a:p>
                  </a:txBody>
                  <a:tcPr marT="91425" marB="91425" marR="91425" marL="91425" anchor="ctr">
                    <a:lnT cap="flat" cmpd="sng" w="9525">
                      <a:solidFill>
                        <a:schemeClr val="lt1"/>
                      </a:solidFill>
                      <a:prstDash val="solid"/>
                      <a:round/>
                      <a:headEnd len="sm" w="sm" type="none"/>
                      <a:tailEnd len="sm" w="sm" type="none"/>
                    </a:lnT>
                    <a:solidFill>
                      <a:schemeClr val="accent3"/>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ACTIVITIES</a:t>
                      </a:r>
                      <a:endParaRPr b="1" sz="1400" u="none" cap="none" strike="noStrike">
                        <a:latin typeface="Twentieth Century"/>
                        <a:ea typeface="Twentieth Century"/>
                        <a:cs typeface="Twentieth Century"/>
                        <a:sym typeface="Twentieth Century"/>
                      </a:endParaRPr>
                    </a:p>
                  </a:txBody>
                  <a:tcPr marT="91425" marB="91425" marR="91425" marL="91425" anchor="ctr">
                    <a:lnT cap="flat" cmpd="sng" w="9525">
                      <a:solidFill>
                        <a:schemeClr val="lt1"/>
                      </a:solidFill>
                      <a:prstDash val="solid"/>
                      <a:round/>
                      <a:headEnd len="sm" w="sm" type="none"/>
                      <a:tailEnd len="sm" w="sm" type="none"/>
                    </a:lnT>
                    <a:solidFill>
                      <a:schemeClr val="accent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OUTPUTS</a:t>
                      </a:r>
                      <a:endParaRPr b="1" sz="1400" u="none" cap="none" strike="noStrike">
                        <a:latin typeface="Twentieth Century"/>
                        <a:ea typeface="Twentieth Century"/>
                        <a:cs typeface="Twentieth Century"/>
                        <a:sym typeface="Twentieth Century"/>
                      </a:endParaRPr>
                    </a:p>
                  </a:txBody>
                  <a:tcPr marT="91425" marB="91425" marR="91425" marL="91425" anchor="ctr">
                    <a:lnT cap="flat" cmpd="sng" w="9525">
                      <a:solidFill>
                        <a:schemeClr val="lt1"/>
                      </a:solidFill>
                      <a:prstDash val="solid"/>
                      <a:round/>
                      <a:headEnd len="sm" w="sm" type="none"/>
                      <a:tailEnd len="sm" w="sm" type="none"/>
                    </a:lnT>
                    <a:solidFill>
                      <a:schemeClr val="accent6"/>
                    </a:solidFill>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OUTCOMES</a:t>
                      </a:r>
                      <a:endParaRPr sz="1400" u="none" cap="none" strike="noStrike">
                        <a:latin typeface="Twentieth Century"/>
                        <a:ea typeface="Twentieth Century"/>
                        <a:cs typeface="Twentieth Century"/>
                        <a:sym typeface="Twentieth Century"/>
                      </a:endParaRPr>
                    </a:p>
                  </a:txBody>
                  <a:tcPr marT="91425" marB="91425" marR="91425" marL="91425">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4"/>
                    </a:solidFill>
                  </a:tcPr>
                </a:tc>
                <a:tc hMerge="1"/>
                <a:tc hMerge="1"/>
              </a:tr>
              <a:tr h="377175">
                <a:tc vMerge="1"/>
                <a:tc vMerge="1"/>
                <a:tc vMerge="1"/>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Short-term</a:t>
                      </a:r>
                      <a:endParaRPr b="1" sz="1400" u="none" cap="none" strike="noStrike">
                        <a:latin typeface="Twentieth Century"/>
                        <a:ea typeface="Twentieth Century"/>
                        <a:cs typeface="Twentieth Century"/>
                        <a:sym typeface="Twentieth Century"/>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Medium-term</a:t>
                      </a:r>
                      <a:endParaRPr b="1" sz="1400" u="none" cap="none" strike="noStrike">
                        <a:latin typeface="Twentieth Century"/>
                        <a:ea typeface="Twentieth Century"/>
                        <a:cs typeface="Twentieth Century"/>
                        <a:sym typeface="Twentieth Century"/>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lt1"/>
                      </a:solidFill>
                      <a:prstDash val="solid"/>
                      <a:round/>
                      <a:headEnd len="sm" w="sm" type="none"/>
                      <a:tailEnd len="sm" w="sm" type="none"/>
                    </a:lnT>
                    <a:solidFill>
                      <a:schemeClr val="accent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Long-term</a:t>
                      </a:r>
                      <a:endParaRPr b="1" sz="1400" u="none" cap="none" strike="noStrike">
                        <a:latin typeface="Twentieth Century"/>
                        <a:ea typeface="Twentieth Century"/>
                        <a:cs typeface="Twentieth Century"/>
                        <a:sym typeface="Twentieth Century"/>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2"/>
                    </a:solidFill>
                  </a:tcPr>
                </a:tc>
              </a:tr>
              <a:tr h="1291450">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What we invest or need</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What the program will do</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Direct products from program activities</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Changes in knowledge, skills, attitudes, and opinions</a:t>
                      </a:r>
                      <a:endParaRPr sz="1300" u="none" cap="none" strike="noStrike">
                        <a:latin typeface="Twentieth Century"/>
                        <a:ea typeface="Twentieth Century"/>
                        <a:cs typeface="Twentieth Century"/>
                        <a:sym typeface="Twentieth Century"/>
                      </a:endParaRPr>
                    </a:p>
                  </a:txBody>
                  <a:tcPr marT="91425" marB="91425" marR="91425" marL="91425">
                    <a:lnT cap="flat" cmpd="sng" w="9525">
                      <a:solidFill>
                        <a:schemeClr val="accent2"/>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Changes in behavior or action that result from participants’ new knowledge</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Meaningful changes, often in their condition or status in life</a:t>
                      </a:r>
                      <a:endParaRPr sz="1300" u="none" cap="none" strike="noStrike">
                        <a:latin typeface="Twentieth Century"/>
                        <a:ea typeface="Twentieth Century"/>
                        <a:cs typeface="Twentieth Century"/>
                        <a:sym typeface="Twentieth Century"/>
                      </a:endParaRPr>
                    </a:p>
                  </a:txBody>
                  <a:tcPr marT="91425" marB="91425" marR="91425" marL="91425">
                    <a:lnT cap="flat" cmpd="sng" w="9525">
                      <a:solidFill>
                        <a:schemeClr val="accent1"/>
                      </a:solidFill>
                      <a:prstDash val="solid"/>
                      <a:round/>
                      <a:headEnd len="sm" w="sm" type="none"/>
                      <a:tailEnd len="sm" w="sm" type="none"/>
                    </a:lnT>
                  </a:tcPr>
                </a:tc>
              </a:tr>
              <a:tr h="3830150">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- 5 partner sites</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- 20 FT AmeriCorps members</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Federal, state, local funding</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Research- based nutrition educational curricula</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Low-income students and families at high risk of obesity in City</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Members receive 20 hours of training …</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Members recruit and plan to deliver curricula at 5 partner sites located in City, State; sites anticipated include …</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Members deliver nutritional curricula (6, 1-hour modules) each week for 6 weeks to groups of 10-12 students at each of 5 sites (ages 8-12 years)</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Members facilitate 1 hour events for … </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- 20 AmeriCorps members trained in nutritional education curricula</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- 50 students (ages 8-12 years) complete nutrition education course measured by sign-in sheets (H4A)</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- 50 education events held measured by event sign-in sheets</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- 500 individuals served at education events measured by event sign-in sheets</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- 35 students will have increased knowledge of healthy eating behaviors as measured by pre/post test (H17)</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a:t>
                      </a:r>
                      <a:r>
                        <a:rPr lang="en-US" sz="1300" u="none" cap="none" strike="noStrike">
                          <a:latin typeface="Twentieth Century"/>
                          <a:ea typeface="Twentieth Century"/>
                          <a:cs typeface="Twentieth Century"/>
                          <a:sym typeface="Twentieth Century"/>
                          <a:extLst>
                            <a:ext uri="http://customooxmlschemas.google.com/">
                              <go:slidesCustomData xmlns:go="http://customooxmlschemas.google.com/" textRoundtripDataId="7"/>
                            </a:ext>
                          </a:extLst>
                        </a:rPr>
                        <a:t>400 individuals will have increased knowledge of healthy food resource management skills as measured by pre/post test</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- 25 students will eat more healthy foods</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- 200 individuals will use a shopping list and compare prices when shopping for healthy food on a budget</a:t>
                      </a:r>
                      <a:endParaRPr sz="13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- 15 students will report improved BMI</a:t>
                      </a:r>
                      <a:endParaRPr sz="13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300" u="none" cap="none" strike="noStrike">
                          <a:latin typeface="Twentieth Century"/>
                          <a:ea typeface="Twentieth Century"/>
                          <a:cs typeface="Twentieth Century"/>
                          <a:sym typeface="Twentieth Century"/>
                        </a:rPr>
                        <a:t>- 100 individuals will report regularly having healthy food in their home</a:t>
                      </a:r>
                      <a:endParaRPr sz="1300" u="none" cap="none" strike="noStrike">
                        <a:latin typeface="Twentieth Century"/>
                        <a:ea typeface="Twentieth Century"/>
                        <a:cs typeface="Twentieth Century"/>
                        <a:sym typeface="Twentieth Century"/>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g28503b842b6_0_113"/>
          <p:cNvSpPr txBox="1"/>
          <p:nvPr>
            <p:ph type="title"/>
          </p:nvPr>
        </p:nvSpPr>
        <p:spPr>
          <a:xfrm>
            <a:off x="342900" y="4960137"/>
            <a:ext cx="5829300" cy="146310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5400"/>
              <a:buFont typeface="Twentieth Century"/>
              <a:buNone/>
            </a:pPr>
            <a:r>
              <a:rPr lang="en-US" sz="5400">
                <a:latin typeface="Twentieth Century"/>
                <a:ea typeface="Twentieth Century"/>
                <a:cs typeface="Twentieth Century"/>
                <a:sym typeface="Twentieth Century"/>
              </a:rPr>
              <a:t>EVIDENCE</a:t>
            </a:r>
            <a:endParaRPr>
              <a:latin typeface="Twentieth Century"/>
              <a:ea typeface="Twentieth Century"/>
              <a:cs typeface="Twentieth Century"/>
              <a:sym typeface="Twentieth Century"/>
            </a:endParaRPr>
          </a:p>
        </p:txBody>
      </p:sp>
      <p:sp>
        <p:nvSpPr>
          <p:cNvPr id="249" name="Google Shape;249;g28503b842b6_0_113"/>
          <p:cNvSpPr txBox="1"/>
          <p:nvPr>
            <p:ph idx="1" type="body"/>
          </p:nvPr>
        </p:nvSpPr>
        <p:spPr>
          <a:xfrm>
            <a:off x="6457950" y="4960137"/>
            <a:ext cx="2400300" cy="14631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sz="2800">
                <a:solidFill>
                  <a:srgbClr val="848057"/>
                </a:solidFill>
                <a:latin typeface="Twentieth Century"/>
                <a:ea typeface="Twentieth Century"/>
                <a:cs typeface="Twentieth Century"/>
                <a:sym typeface="Twentieth Century"/>
              </a:rPr>
              <a:t>What evidence do you have that your program will work?</a:t>
            </a:r>
            <a:endParaRPr sz="2800">
              <a:solidFill>
                <a:srgbClr val="848057"/>
              </a:solidFill>
              <a:latin typeface="Twentieth Century"/>
              <a:ea typeface="Twentieth Century"/>
              <a:cs typeface="Twentieth Century"/>
              <a:sym typeface="Twentieth Century"/>
            </a:endParaRPr>
          </a:p>
        </p:txBody>
      </p:sp>
      <p:sp>
        <p:nvSpPr>
          <p:cNvPr id="250" name="Google Shape;250;g28503b842b6_0_113"/>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9"/>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257" name="Google Shape;257;p19"/>
          <p:cNvSpPr/>
          <p:nvPr/>
        </p:nvSpPr>
        <p:spPr>
          <a:xfrm>
            <a:off x="1736650" y="2001150"/>
            <a:ext cx="6735900" cy="463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chemeClr val="dk1"/>
                </a:solidFill>
                <a:latin typeface="Twentieth Century"/>
                <a:ea typeface="Twentieth Century"/>
                <a:cs typeface="Twentieth Century"/>
                <a:sym typeface="Twentieth Century"/>
              </a:rPr>
              <a:t>“Evidence will be assessed for each applicant for the purpose of understanding the relative strength of each applicant’s evidence base and the likelihood that the proposed intervention will lead to outcomes identified in the Logic Model.”</a:t>
            </a:r>
            <a:endParaRPr sz="2400">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800"/>
              <a:buFont typeface="Arial"/>
              <a:buNone/>
            </a:pPr>
            <a:r>
              <a:t/>
            </a:r>
            <a:endParaRPr i="1" sz="2400">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800"/>
              <a:buFont typeface="Arial"/>
              <a:buNone/>
            </a:pPr>
            <a:r>
              <a:rPr i="1" lang="en-US" sz="2400">
                <a:solidFill>
                  <a:schemeClr val="dk1"/>
                </a:solidFill>
                <a:latin typeface="Twentieth Century"/>
                <a:ea typeface="Twentieth Century"/>
                <a:cs typeface="Twentieth Century"/>
                <a:sym typeface="Twentieth Century"/>
              </a:rPr>
              <a:t>Evidence is assessed in two parts: </a:t>
            </a:r>
            <a:endParaRPr i="1" sz="2400">
              <a:solidFill>
                <a:schemeClr val="dk1"/>
              </a:solidFill>
              <a:latin typeface="Twentieth Century"/>
              <a:ea typeface="Twentieth Century"/>
              <a:cs typeface="Twentieth Century"/>
              <a:sym typeface="Twentieth Century"/>
            </a:endParaRPr>
          </a:p>
          <a:p>
            <a:pPr indent="-381000" lvl="0" marL="914400" marR="0" rtl="0" algn="l">
              <a:lnSpc>
                <a:spcPct val="100000"/>
              </a:lnSpc>
              <a:spcBef>
                <a:spcPts val="0"/>
              </a:spcBef>
              <a:spcAft>
                <a:spcPts val="0"/>
              </a:spcAft>
              <a:buClr>
                <a:schemeClr val="dk1"/>
              </a:buClr>
              <a:buSzPts val="2400"/>
              <a:buFont typeface="Twentieth Century"/>
              <a:buChar char="●"/>
            </a:pPr>
            <a:r>
              <a:rPr i="1" lang="en-US" sz="2400">
                <a:solidFill>
                  <a:schemeClr val="dk1"/>
                </a:solidFill>
                <a:latin typeface="Twentieth Century"/>
                <a:ea typeface="Twentieth Century"/>
                <a:cs typeface="Twentieth Century"/>
                <a:sym typeface="Twentieth Century"/>
              </a:rPr>
              <a:t>Evidence Tier </a:t>
            </a:r>
            <a:endParaRPr i="1" sz="2400">
              <a:solidFill>
                <a:schemeClr val="dk1"/>
              </a:solidFill>
              <a:latin typeface="Twentieth Century"/>
              <a:ea typeface="Twentieth Century"/>
              <a:cs typeface="Twentieth Century"/>
              <a:sym typeface="Twentieth Century"/>
            </a:endParaRPr>
          </a:p>
          <a:p>
            <a:pPr indent="-381000" lvl="0" marL="914400" marR="0" rtl="0" algn="l">
              <a:lnSpc>
                <a:spcPct val="100000"/>
              </a:lnSpc>
              <a:spcBef>
                <a:spcPts val="0"/>
              </a:spcBef>
              <a:spcAft>
                <a:spcPts val="0"/>
              </a:spcAft>
              <a:buClr>
                <a:schemeClr val="dk1"/>
              </a:buClr>
              <a:buSzPts val="2400"/>
              <a:buFont typeface="Twentieth Century"/>
              <a:buChar char="●"/>
            </a:pPr>
            <a:r>
              <a:rPr i="1" lang="en-US" sz="2400">
                <a:solidFill>
                  <a:schemeClr val="dk1"/>
                </a:solidFill>
                <a:latin typeface="Twentieth Century"/>
                <a:ea typeface="Twentieth Century"/>
                <a:cs typeface="Twentieth Century"/>
                <a:sym typeface="Twentieth Century"/>
              </a:rPr>
              <a:t>Evidence Quality</a:t>
            </a:r>
            <a:endParaRPr i="1" sz="2400">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800"/>
              <a:buFont typeface="Arial"/>
              <a:buNone/>
            </a:pPr>
            <a:r>
              <a:t/>
            </a:r>
            <a:endParaRPr i="1" sz="2400">
              <a:solidFill>
                <a:schemeClr val="dk1"/>
              </a:solidFill>
              <a:latin typeface="Twentieth Century"/>
              <a:ea typeface="Twentieth Century"/>
              <a:cs typeface="Twentieth Century"/>
              <a:sym typeface="Twentieth Century"/>
            </a:endParaRPr>
          </a:p>
          <a:p>
            <a:pPr indent="0" lvl="0" marL="0" rtl="0" algn="l">
              <a:lnSpc>
                <a:spcPct val="90000"/>
              </a:lnSpc>
              <a:spcBef>
                <a:spcPts val="1200"/>
              </a:spcBef>
              <a:spcAft>
                <a:spcPts val="0"/>
              </a:spcAft>
              <a:buClr>
                <a:schemeClr val="dk1"/>
              </a:buClr>
              <a:buSzPts val="1100"/>
              <a:buFont typeface="Arial"/>
              <a:buNone/>
            </a:pPr>
            <a:r>
              <a:rPr i="1" lang="en-US" sz="2400">
                <a:solidFill>
                  <a:schemeClr val="dk1"/>
                </a:solidFill>
                <a:latin typeface="Twentieth Century"/>
                <a:ea typeface="Twentieth Century"/>
                <a:cs typeface="Twentieth Century"/>
                <a:sym typeface="Twentieth Century"/>
              </a:rPr>
              <a:t>(pages 31-33  of AC NOFO for Program Year 2025/2026) </a:t>
            </a:r>
            <a:endParaRPr sz="2400">
              <a:solidFill>
                <a:schemeClr val="dk1"/>
              </a:solidFill>
              <a:latin typeface="Twentieth Century"/>
              <a:ea typeface="Twentieth Century"/>
              <a:cs typeface="Twentieth Century"/>
              <a:sym typeface="Twentieth Century"/>
            </a:endParaRPr>
          </a:p>
          <a:p>
            <a:pPr indent="0" lvl="0" marL="0" rtl="0" algn="l">
              <a:lnSpc>
                <a:spcPct val="90000"/>
              </a:lnSpc>
              <a:spcBef>
                <a:spcPts val="1200"/>
              </a:spcBef>
              <a:spcAft>
                <a:spcPts val="0"/>
              </a:spcAft>
              <a:buClr>
                <a:schemeClr val="dk1"/>
              </a:buClr>
              <a:buSzPts val="1100"/>
              <a:buFont typeface="Arial"/>
              <a:buNone/>
            </a:pPr>
            <a:r>
              <a:t/>
            </a:r>
            <a:endParaRPr sz="2400">
              <a:solidFill>
                <a:schemeClr val="dk1"/>
              </a:solidFill>
              <a:latin typeface="Old Standard TT"/>
              <a:ea typeface="Old Standard TT"/>
              <a:cs typeface="Old Standard TT"/>
              <a:sym typeface="Old Standard TT"/>
            </a:endParaRPr>
          </a:p>
          <a:p>
            <a:pPr indent="0" lvl="0" marL="1371600" marR="0" rtl="0" algn="l">
              <a:lnSpc>
                <a:spcPct val="100000"/>
              </a:lnSpc>
              <a:spcBef>
                <a:spcPts val="0"/>
              </a:spcBef>
              <a:spcAft>
                <a:spcPts val="0"/>
              </a:spcAft>
              <a:buNone/>
            </a:pPr>
            <a:r>
              <a:t/>
            </a:r>
            <a:endParaRPr sz="2400">
              <a:solidFill>
                <a:schemeClr val="dk1"/>
              </a:solidFill>
              <a:latin typeface="Old Standard TT"/>
              <a:ea typeface="Old Standard TT"/>
              <a:cs typeface="Old Standard TT"/>
              <a:sym typeface="Old Standard TT"/>
            </a:endParaRPr>
          </a:p>
        </p:txBody>
      </p:sp>
      <p:sp>
        <p:nvSpPr>
          <p:cNvPr id="258" name="Google Shape;258;p19"/>
          <p:cNvSpPr txBox="1"/>
          <p:nvPr>
            <p:ph type="title"/>
          </p:nvPr>
        </p:nvSpPr>
        <p:spPr>
          <a:xfrm>
            <a:off x="1736649" y="501850"/>
            <a:ext cx="6321600" cy="1499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solidFill>
                  <a:schemeClr val="lt2"/>
                </a:solidFill>
                <a:latin typeface="Twentieth Century"/>
                <a:ea typeface="Twentieth Century"/>
                <a:cs typeface="Twentieth Century"/>
                <a:sym typeface="Twentieth Century"/>
              </a:rPr>
              <a:t>What is required in the NOFO?</a:t>
            </a:r>
            <a:r>
              <a:rPr lang="en-US">
                <a:solidFill>
                  <a:schemeClr val="lt2"/>
                </a:solidFill>
              </a:rPr>
              <a:t> </a:t>
            </a:r>
            <a:endParaRPr>
              <a:solidFill>
                <a:schemeClr val="lt2"/>
              </a:solidFill>
            </a:endParaRPr>
          </a:p>
        </p:txBody>
      </p:sp>
      <p:pic>
        <p:nvPicPr>
          <p:cNvPr id="259" name="Google Shape;259;p19" title="priority 2.png"/>
          <p:cNvPicPr preferRelativeResize="0"/>
          <p:nvPr/>
        </p:nvPicPr>
        <p:blipFill>
          <a:blip r:embed="rId3">
            <a:alphaModFix/>
          </a:blip>
          <a:stretch>
            <a:fillRect/>
          </a:stretch>
        </p:blipFill>
        <p:spPr>
          <a:xfrm>
            <a:off x="768096" y="799750"/>
            <a:ext cx="781104" cy="7192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3"/>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p>
            <a:pPr indent="-447040" lvl="0" marL="457200" marR="0" rtl="0" algn="l">
              <a:lnSpc>
                <a:spcPct val="90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Key Messages and Takeaways</a:t>
            </a:r>
            <a:endParaRPr sz="2400">
              <a:latin typeface="Twentieth Century"/>
              <a:ea typeface="Twentieth Century"/>
              <a:cs typeface="Twentieth Century"/>
              <a:sym typeface="Twentieth Century"/>
            </a:endParaRPr>
          </a:p>
          <a:p>
            <a:pPr indent="-447040" lvl="0" marL="457200" marR="0" rtl="0" algn="l">
              <a:lnSpc>
                <a:spcPct val="90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Community Problem</a:t>
            </a:r>
            <a:endParaRPr sz="2400">
              <a:latin typeface="Twentieth Century"/>
              <a:ea typeface="Twentieth Century"/>
              <a:cs typeface="Twentieth Century"/>
              <a:sym typeface="Twentieth Century"/>
            </a:endParaRPr>
          </a:p>
          <a:p>
            <a:pPr indent="-447040" lvl="0" marL="457200" marR="0" rtl="0" algn="l">
              <a:lnSpc>
                <a:spcPct val="90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Logic Model</a:t>
            </a:r>
            <a:endParaRPr sz="2400">
              <a:latin typeface="Twentieth Century"/>
              <a:ea typeface="Twentieth Century"/>
              <a:cs typeface="Twentieth Century"/>
              <a:sym typeface="Twentieth Century"/>
            </a:endParaRPr>
          </a:p>
          <a:p>
            <a:pPr indent="-447040" lvl="0" marL="457200" marR="0" rtl="0" algn="l">
              <a:lnSpc>
                <a:spcPct val="90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Evidence </a:t>
            </a:r>
            <a:endParaRPr sz="2400">
              <a:latin typeface="Twentieth Century"/>
              <a:ea typeface="Twentieth Century"/>
              <a:cs typeface="Twentieth Century"/>
              <a:sym typeface="Twentieth Century"/>
            </a:endParaRPr>
          </a:p>
          <a:p>
            <a:pPr indent="-381000" lvl="0" marL="457200" rtl="0" algn="l">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Performance Measures </a:t>
            </a:r>
            <a:endParaRPr sz="2400">
              <a:latin typeface="Twentieth Century"/>
              <a:ea typeface="Twentieth Century"/>
              <a:cs typeface="Twentieth Century"/>
              <a:sym typeface="Twentieth Century"/>
            </a:endParaRPr>
          </a:p>
          <a:p>
            <a:pPr indent="-447040" lvl="0" marL="457200" marR="0" rtl="0" algn="l">
              <a:lnSpc>
                <a:spcPct val="90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Resources: What tools can help?</a:t>
            </a:r>
            <a:endParaRPr sz="2400">
              <a:latin typeface="Twentieth Century"/>
              <a:ea typeface="Twentieth Century"/>
              <a:cs typeface="Twentieth Century"/>
              <a:sym typeface="Twentieth Century"/>
            </a:endParaRPr>
          </a:p>
          <a:p>
            <a:pPr indent="-447040" lvl="0" marL="457200" marR="0" rtl="0" algn="l">
              <a:lnSpc>
                <a:spcPct val="90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Wrap-Up and Q&amp;A</a:t>
            </a:r>
            <a:endParaRPr sz="2400">
              <a:latin typeface="Twentieth Century"/>
              <a:ea typeface="Twentieth Century"/>
              <a:cs typeface="Twentieth Century"/>
              <a:sym typeface="Twentieth Century"/>
            </a:endParaRPr>
          </a:p>
        </p:txBody>
      </p:sp>
      <p:sp>
        <p:nvSpPr>
          <p:cNvPr id="113" name="Google Shape;113;p3"/>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64132"/>
              </a:buClr>
              <a:buSzPts val="4400"/>
              <a:buFont typeface="Twentieth Century"/>
              <a:buNone/>
            </a:pPr>
            <a:r>
              <a:rPr lang="en-US">
                <a:latin typeface="Twentieth Century"/>
                <a:ea typeface="Twentieth Century"/>
                <a:cs typeface="Twentieth Century"/>
                <a:sym typeface="Twentieth Century"/>
              </a:rPr>
              <a:t>Today’s plan</a:t>
            </a:r>
            <a:endParaRPr>
              <a:latin typeface="Twentieth Century"/>
              <a:ea typeface="Twentieth Century"/>
              <a:cs typeface="Twentieth Century"/>
              <a:sym typeface="Twentieth Century"/>
            </a:endParaRPr>
          </a:p>
        </p:txBody>
      </p:sp>
      <p:sp>
        <p:nvSpPr>
          <p:cNvPr id="114" name="Google Shape;114;p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f5cc39098d_0_0"/>
          <p:cNvSpPr txBox="1"/>
          <p:nvPr/>
        </p:nvSpPr>
        <p:spPr>
          <a:xfrm>
            <a:off x="3139584" y="3318661"/>
            <a:ext cx="1477200" cy="2786100"/>
          </a:xfrm>
          <a:prstGeom prst="rect">
            <a:avLst/>
          </a:prstGeom>
          <a:solidFill>
            <a:srgbClr val="E8E8E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000000"/>
                </a:solidFill>
                <a:latin typeface="Twentieth Century"/>
                <a:ea typeface="Twentieth Century"/>
                <a:cs typeface="Twentieth Century"/>
                <a:sym typeface="Twentieth Century"/>
              </a:rPr>
              <a:t>PRELIMINARY</a:t>
            </a:r>
            <a:endParaRPr b="1"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sng" cap="none" strike="noStrike">
                <a:solidFill>
                  <a:srgbClr val="000000"/>
                </a:solidFill>
                <a:latin typeface="Twentieth Century"/>
                <a:ea typeface="Twentieth Century"/>
                <a:cs typeface="Twentieth Century"/>
                <a:sym typeface="Twentieth Century"/>
              </a:rPr>
              <a:t>Have an outcome evaluation of the intervention</a:t>
            </a:r>
            <a:endParaRPr b="0" i="0" sz="1300" u="sng"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sng" cap="none" strike="noStrike">
                <a:solidFill>
                  <a:srgbClr val="000000"/>
                </a:solidFill>
                <a:latin typeface="Twentieth Century"/>
                <a:ea typeface="Twentieth Century"/>
                <a:cs typeface="Twentieth Century"/>
                <a:sym typeface="Twentieth Century"/>
              </a:rPr>
              <a:t>Evidence is from the SAME intervention</a:t>
            </a:r>
            <a:endParaRPr b="0" i="0" sz="1300" u="sng"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sng" cap="none" strike="noStrike">
                <a:solidFill>
                  <a:srgbClr val="000000"/>
                </a:solidFill>
                <a:latin typeface="Twentieth Century"/>
                <a:ea typeface="Twentieth Century"/>
                <a:cs typeface="Twentieth Century"/>
                <a:sym typeface="Twentieth Century"/>
              </a:rPr>
              <a:t>Evaluation used a non- experimental design</a:t>
            </a:r>
            <a:endParaRPr b="0" i="0" sz="1300" u="sng" cap="none" strike="noStrike">
              <a:solidFill>
                <a:srgbClr val="000000"/>
              </a:solidFill>
              <a:latin typeface="Twentieth Century"/>
              <a:ea typeface="Twentieth Century"/>
              <a:cs typeface="Twentieth Century"/>
              <a:sym typeface="Twentieth Century"/>
            </a:endParaRPr>
          </a:p>
          <a:p>
            <a:pPr indent="0" lvl="0" marL="45720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Twentieth Century"/>
              <a:ea typeface="Twentieth Century"/>
              <a:cs typeface="Twentieth Century"/>
              <a:sym typeface="Twentieth Century"/>
            </a:endParaRPr>
          </a:p>
        </p:txBody>
      </p:sp>
      <p:sp>
        <p:nvSpPr>
          <p:cNvPr id="266" name="Google Shape;266;gf5cc39098d_0_0"/>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267" name="Google Shape;267;gf5cc39098d_0_0"/>
          <p:cNvSpPr txBox="1"/>
          <p:nvPr/>
        </p:nvSpPr>
        <p:spPr>
          <a:xfrm>
            <a:off x="1361375" y="1596975"/>
            <a:ext cx="3255300" cy="1323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wentieth Century"/>
                <a:ea typeface="Twentieth Century"/>
                <a:cs typeface="Twentieth Century"/>
                <a:sym typeface="Twentieth Century"/>
              </a:rPr>
              <a:t>Evidence-Informed</a:t>
            </a:r>
            <a:endParaRPr b="1" i="0" sz="1800" u="none" cap="none" strike="noStrike">
              <a:solidFill>
                <a:srgbClr val="000000"/>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rgbClr val="000000"/>
                </a:solidFill>
                <a:latin typeface="Twentieth Century"/>
                <a:ea typeface="Twentieth Century"/>
                <a:cs typeface="Twentieth Century"/>
                <a:sym typeface="Twentieth Century"/>
              </a:rPr>
              <a:t>Incorporated research from other evidence-based programs or collected performance measurement data on the intervention</a:t>
            </a:r>
            <a:endParaRPr i="0" sz="1400" u="none" cap="none" strike="noStrike">
              <a:solidFill>
                <a:srgbClr val="000000"/>
              </a:solidFill>
              <a:latin typeface="Twentieth Century"/>
              <a:ea typeface="Twentieth Century"/>
              <a:cs typeface="Twentieth Century"/>
              <a:sym typeface="Twentieth Century"/>
            </a:endParaRPr>
          </a:p>
        </p:txBody>
      </p:sp>
      <p:sp>
        <p:nvSpPr>
          <p:cNvPr id="268" name="Google Shape;268;gf5cc39098d_0_0"/>
          <p:cNvSpPr txBox="1"/>
          <p:nvPr/>
        </p:nvSpPr>
        <p:spPr>
          <a:xfrm>
            <a:off x="4917801" y="1596975"/>
            <a:ext cx="3780000" cy="1323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wentieth Century"/>
                <a:ea typeface="Twentieth Century"/>
                <a:cs typeface="Twentieth Century"/>
                <a:sym typeface="Twentieth Century"/>
              </a:rPr>
              <a:t>Evidence-Based</a:t>
            </a:r>
            <a:endParaRPr b="1" i="0" sz="1800" u="none" cap="none" strike="noStrike">
              <a:solidFill>
                <a:srgbClr val="000000"/>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wentieth Century"/>
                <a:ea typeface="Twentieth Century"/>
                <a:cs typeface="Twentieth Century"/>
                <a:sym typeface="Twentieth Century"/>
              </a:rPr>
              <a:t>Replicate programs that have been rigorously evaluated and have positive results for at least one key outcome</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p:txBody>
      </p:sp>
      <p:sp>
        <p:nvSpPr>
          <p:cNvPr id="269" name="Google Shape;269;gf5cc39098d_0_0"/>
          <p:cNvSpPr txBox="1"/>
          <p:nvPr/>
        </p:nvSpPr>
        <p:spPr>
          <a:xfrm>
            <a:off x="4917794" y="3318661"/>
            <a:ext cx="1739400" cy="3386400"/>
          </a:xfrm>
          <a:prstGeom prst="rect">
            <a:avLst/>
          </a:prstGeom>
          <a:solidFill>
            <a:srgbClr val="E8E8E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000000"/>
                </a:solidFill>
                <a:latin typeface="Twentieth Century"/>
                <a:ea typeface="Twentieth Century"/>
                <a:cs typeface="Twentieth Century"/>
                <a:sym typeface="Twentieth Century"/>
              </a:rPr>
              <a:t>MODERATE</a:t>
            </a:r>
            <a:endParaRPr b="1"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Have an outcome evaluation of the intervention</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Evidence is from the SAME intervention</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sng" cap="none" strike="noStrike">
                <a:solidFill>
                  <a:srgbClr val="000000"/>
                </a:solidFill>
                <a:latin typeface="Twentieth Century"/>
                <a:ea typeface="Twentieth Century"/>
                <a:cs typeface="Twentieth Century"/>
                <a:sym typeface="Twentieth Century"/>
              </a:rPr>
              <a:t>Evaluation used an experimental design</a:t>
            </a:r>
            <a:endParaRPr b="0" i="0" sz="1300" u="sng"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sng" cap="none" strike="noStrike">
                <a:solidFill>
                  <a:srgbClr val="000000"/>
                </a:solidFill>
                <a:latin typeface="Twentieth Century"/>
                <a:ea typeface="Twentieth Century"/>
                <a:cs typeface="Twentieth Century"/>
                <a:sym typeface="Twentieth Century"/>
              </a:rPr>
              <a:t>Evaluation completed by an independent/ external entity</a:t>
            </a:r>
            <a:endParaRPr b="0" i="0" sz="1300" u="sng"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sng" cap="none" strike="noStrike">
                <a:solidFill>
                  <a:srgbClr val="000000"/>
                </a:solidFill>
                <a:latin typeface="Twentieth Century"/>
                <a:ea typeface="Twentieth Century"/>
                <a:cs typeface="Twentieth Century"/>
                <a:sym typeface="Twentieth Century"/>
              </a:rPr>
              <a:t>Evaluation is not generalizable (single-site)</a:t>
            </a:r>
            <a:endParaRPr b="0" i="0" sz="1300" u="sng" cap="none" strike="noStrike">
              <a:solidFill>
                <a:srgbClr val="000000"/>
              </a:solidFill>
              <a:latin typeface="Twentieth Century"/>
              <a:ea typeface="Twentieth Century"/>
              <a:cs typeface="Twentieth Century"/>
              <a:sym typeface="Twentieth Century"/>
            </a:endParaRPr>
          </a:p>
        </p:txBody>
      </p:sp>
      <p:sp>
        <p:nvSpPr>
          <p:cNvPr id="270" name="Google Shape;270;gf5cc39098d_0_0"/>
          <p:cNvSpPr txBox="1"/>
          <p:nvPr/>
        </p:nvSpPr>
        <p:spPr>
          <a:xfrm>
            <a:off x="1361375" y="3318661"/>
            <a:ext cx="1477200" cy="2786100"/>
          </a:xfrm>
          <a:prstGeom prst="rect">
            <a:avLst/>
          </a:prstGeom>
          <a:solidFill>
            <a:srgbClr val="E8E8E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000000"/>
                </a:solidFill>
                <a:latin typeface="Twentieth Century"/>
                <a:ea typeface="Twentieth Century"/>
                <a:cs typeface="Twentieth Century"/>
                <a:sym typeface="Twentieth Century"/>
              </a:rPr>
              <a:t>PRE-PRELIMINARY</a:t>
            </a:r>
            <a:endParaRPr b="1"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Do not have an outcome or impact evaluation of the intervention</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Evidence is not from the SAME intervention</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May have performance data</a:t>
            </a:r>
            <a:endParaRPr b="0" i="0" sz="13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Twentieth Century"/>
              <a:ea typeface="Twentieth Century"/>
              <a:cs typeface="Twentieth Century"/>
              <a:sym typeface="Twentieth Century"/>
            </a:endParaRPr>
          </a:p>
        </p:txBody>
      </p:sp>
      <p:cxnSp>
        <p:nvCxnSpPr>
          <p:cNvPr id="271" name="Google Shape;271;gf5cc39098d_0_0"/>
          <p:cNvCxnSpPr>
            <a:stCxn id="267" idx="2"/>
            <a:endCxn id="270" idx="0"/>
          </p:cNvCxnSpPr>
          <p:nvPr/>
        </p:nvCxnSpPr>
        <p:spPr>
          <a:xfrm flipH="1">
            <a:off x="2100125" y="2920575"/>
            <a:ext cx="888900" cy="398100"/>
          </a:xfrm>
          <a:prstGeom prst="straightConnector1">
            <a:avLst/>
          </a:prstGeom>
          <a:noFill/>
          <a:ln cap="flat" cmpd="sng" w="28575">
            <a:solidFill>
              <a:schemeClr val="accent2"/>
            </a:solidFill>
            <a:prstDash val="solid"/>
            <a:round/>
            <a:headEnd len="sm" w="sm" type="none"/>
            <a:tailEnd len="med" w="med" type="triangle"/>
          </a:ln>
        </p:spPr>
      </p:cxnSp>
      <p:cxnSp>
        <p:nvCxnSpPr>
          <p:cNvPr id="272" name="Google Shape;272;gf5cc39098d_0_0"/>
          <p:cNvCxnSpPr>
            <a:stCxn id="267" idx="2"/>
            <a:endCxn id="265" idx="0"/>
          </p:cNvCxnSpPr>
          <p:nvPr/>
        </p:nvCxnSpPr>
        <p:spPr>
          <a:xfrm>
            <a:off x="2989025" y="2920575"/>
            <a:ext cx="889200" cy="398100"/>
          </a:xfrm>
          <a:prstGeom prst="straightConnector1">
            <a:avLst/>
          </a:prstGeom>
          <a:noFill/>
          <a:ln cap="flat" cmpd="sng" w="28575">
            <a:solidFill>
              <a:schemeClr val="accent2"/>
            </a:solidFill>
            <a:prstDash val="solid"/>
            <a:round/>
            <a:headEnd len="sm" w="sm" type="none"/>
            <a:tailEnd len="med" w="med" type="triangle"/>
          </a:ln>
        </p:spPr>
      </p:cxnSp>
      <p:cxnSp>
        <p:nvCxnSpPr>
          <p:cNvPr id="273" name="Google Shape;273;gf5cc39098d_0_0"/>
          <p:cNvCxnSpPr>
            <a:stCxn id="268" idx="2"/>
            <a:endCxn id="269" idx="0"/>
          </p:cNvCxnSpPr>
          <p:nvPr/>
        </p:nvCxnSpPr>
        <p:spPr>
          <a:xfrm flipH="1">
            <a:off x="5787501" y="2920575"/>
            <a:ext cx="1020300" cy="398100"/>
          </a:xfrm>
          <a:prstGeom prst="straightConnector1">
            <a:avLst/>
          </a:prstGeom>
          <a:noFill/>
          <a:ln cap="flat" cmpd="sng" w="28575">
            <a:solidFill>
              <a:schemeClr val="accent1"/>
            </a:solidFill>
            <a:prstDash val="solid"/>
            <a:round/>
            <a:headEnd len="sm" w="sm" type="none"/>
            <a:tailEnd len="med" w="med" type="triangle"/>
          </a:ln>
        </p:spPr>
      </p:cxnSp>
      <p:cxnSp>
        <p:nvCxnSpPr>
          <p:cNvPr id="274" name="Google Shape;274;gf5cc39098d_0_0"/>
          <p:cNvCxnSpPr>
            <a:stCxn id="268" idx="2"/>
            <a:endCxn id="275" idx="0"/>
          </p:cNvCxnSpPr>
          <p:nvPr/>
        </p:nvCxnSpPr>
        <p:spPr>
          <a:xfrm>
            <a:off x="6807801" y="2920575"/>
            <a:ext cx="1020300" cy="398100"/>
          </a:xfrm>
          <a:prstGeom prst="straightConnector1">
            <a:avLst/>
          </a:prstGeom>
          <a:noFill/>
          <a:ln cap="flat" cmpd="sng" w="28575">
            <a:solidFill>
              <a:schemeClr val="accent1"/>
            </a:solidFill>
            <a:prstDash val="solid"/>
            <a:round/>
            <a:headEnd len="sm" w="sm" type="none"/>
            <a:tailEnd len="med" w="med" type="triangle"/>
          </a:ln>
        </p:spPr>
      </p:cxnSp>
      <p:cxnSp>
        <p:nvCxnSpPr>
          <p:cNvPr id="276" name="Google Shape;276;gf5cc39098d_0_0"/>
          <p:cNvCxnSpPr>
            <a:stCxn id="270" idx="2"/>
            <a:endCxn id="265" idx="2"/>
          </p:cNvCxnSpPr>
          <p:nvPr/>
        </p:nvCxnSpPr>
        <p:spPr>
          <a:xfrm flipH="1" rot="-5400000">
            <a:off x="2988725" y="5216011"/>
            <a:ext cx="600" cy="1778100"/>
          </a:xfrm>
          <a:prstGeom prst="curvedConnector3">
            <a:avLst>
              <a:gd fmla="val 39687500" name="adj1"/>
            </a:avLst>
          </a:prstGeom>
          <a:noFill/>
          <a:ln cap="flat" cmpd="sng" w="28575">
            <a:solidFill>
              <a:schemeClr val="dk2"/>
            </a:solidFill>
            <a:prstDash val="solid"/>
            <a:round/>
            <a:headEnd len="sm" w="sm" type="none"/>
            <a:tailEnd len="med" w="med" type="triangle"/>
          </a:ln>
        </p:spPr>
      </p:cxnSp>
      <p:cxnSp>
        <p:nvCxnSpPr>
          <p:cNvPr id="277" name="Google Shape;277;gf5cc39098d_0_0"/>
          <p:cNvCxnSpPr>
            <a:stCxn id="265" idx="2"/>
          </p:cNvCxnSpPr>
          <p:nvPr/>
        </p:nvCxnSpPr>
        <p:spPr>
          <a:xfrm flipH="1" rot="-5400000">
            <a:off x="4137234" y="5845711"/>
            <a:ext cx="624000" cy="1142100"/>
          </a:xfrm>
          <a:prstGeom prst="curvedConnector2">
            <a:avLst/>
          </a:prstGeom>
          <a:noFill/>
          <a:ln cap="flat" cmpd="sng" w="28575">
            <a:solidFill>
              <a:schemeClr val="dk2"/>
            </a:solidFill>
            <a:prstDash val="solid"/>
            <a:round/>
            <a:headEnd len="sm" w="sm" type="none"/>
            <a:tailEnd len="med" w="med" type="triangle"/>
          </a:ln>
        </p:spPr>
      </p:cxnSp>
      <p:cxnSp>
        <p:nvCxnSpPr>
          <p:cNvPr id="278" name="Google Shape;278;gf5cc39098d_0_0"/>
          <p:cNvCxnSpPr>
            <a:stCxn id="269" idx="2"/>
            <a:endCxn id="275" idx="2"/>
          </p:cNvCxnSpPr>
          <p:nvPr/>
        </p:nvCxnSpPr>
        <p:spPr>
          <a:xfrm flipH="1" rot="-5400000">
            <a:off x="6807494" y="5685061"/>
            <a:ext cx="600" cy="2040600"/>
          </a:xfrm>
          <a:prstGeom prst="curvedConnector3">
            <a:avLst>
              <a:gd fmla="val 18018951" name="adj1"/>
            </a:avLst>
          </a:prstGeom>
          <a:noFill/>
          <a:ln cap="flat" cmpd="sng" w="28575">
            <a:solidFill>
              <a:schemeClr val="dk2"/>
            </a:solidFill>
            <a:prstDash val="solid"/>
            <a:round/>
            <a:headEnd len="sm" w="sm" type="none"/>
            <a:tailEnd len="med" w="med" type="triangle"/>
          </a:ln>
        </p:spPr>
      </p:cxnSp>
      <p:sp>
        <p:nvSpPr>
          <p:cNvPr id="279" name="Google Shape;279;gf5cc39098d_0_0"/>
          <p:cNvSpPr txBox="1"/>
          <p:nvPr>
            <p:ph type="title"/>
          </p:nvPr>
        </p:nvSpPr>
        <p:spPr>
          <a:xfrm>
            <a:off x="1595925" y="315650"/>
            <a:ext cx="6387300" cy="913200"/>
          </a:xfrm>
          <a:prstGeom prst="rect">
            <a:avLst/>
          </a:prstGeom>
          <a:noFill/>
          <a:ln>
            <a:noFill/>
          </a:ln>
        </p:spPr>
        <p:txBody>
          <a:bodyPr anchorCtr="0" anchor="ctr" bIns="45700" lIns="91425" spcFirstLastPara="1" rIns="91425" wrap="square" tIns="45700">
            <a:noAutofit/>
          </a:bodyPr>
          <a:lstStyle/>
          <a:p>
            <a:pPr indent="-368300" lvl="0" marL="457200" rtl="0" algn="l">
              <a:lnSpc>
                <a:spcPct val="100000"/>
              </a:lnSpc>
              <a:spcBef>
                <a:spcPts val="0"/>
              </a:spcBef>
              <a:spcAft>
                <a:spcPts val="0"/>
              </a:spcAft>
              <a:buClr>
                <a:schemeClr val="lt2"/>
              </a:buClr>
              <a:buSzPts val="3000"/>
              <a:buFont typeface="Twentieth Century"/>
              <a:buAutoNum type="arabicPeriod"/>
            </a:pPr>
            <a:r>
              <a:rPr lang="en-US">
                <a:solidFill>
                  <a:schemeClr val="lt2"/>
                </a:solidFill>
                <a:latin typeface="Twentieth Century"/>
                <a:ea typeface="Twentieth Century"/>
                <a:cs typeface="Twentieth Century"/>
                <a:sym typeface="Twentieth Century"/>
              </a:rPr>
              <a:t>Evidence tier (5 points)</a:t>
            </a:r>
            <a:endParaRPr cap="none">
              <a:solidFill>
                <a:schemeClr val="lt2"/>
              </a:solidFill>
              <a:latin typeface="Twentieth Century"/>
              <a:ea typeface="Twentieth Century"/>
              <a:cs typeface="Twentieth Century"/>
              <a:sym typeface="Twentieth Century"/>
            </a:endParaRPr>
          </a:p>
        </p:txBody>
      </p:sp>
      <p:sp>
        <p:nvSpPr>
          <p:cNvPr id="275" name="Google Shape;275;gf5cc39098d_0_0"/>
          <p:cNvSpPr txBox="1"/>
          <p:nvPr/>
        </p:nvSpPr>
        <p:spPr>
          <a:xfrm>
            <a:off x="6958313" y="3318661"/>
            <a:ext cx="1739400" cy="3386400"/>
          </a:xfrm>
          <a:prstGeom prst="rect">
            <a:avLst/>
          </a:prstGeom>
          <a:solidFill>
            <a:srgbClr val="E8E8E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000000"/>
                </a:solidFill>
                <a:latin typeface="Twentieth Century"/>
                <a:ea typeface="Twentieth Century"/>
                <a:cs typeface="Twentieth Century"/>
                <a:sym typeface="Twentieth Century"/>
              </a:rPr>
              <a:t>STRONG</a:t>
            </a:r>
            <a:endParaRPr b="1"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Have an outcome evaluation of the intervention</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Evidence is from the SAME intervention</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Evaluation used an experimental design</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none" cap="none" strike="noStrike">
                <a:solidFill>
                  <a:srgbClr val="000000"/>
                </a:solidFill>
                <a:latin typeface="Twentieth Century"/>
                <a:ea typeface="Twentieth Century"/>
                <a:cs typeface="Twentieth Century"/>
                <a:sym typeface="Twentieth Century"/>
              </a:rPr>
              <a:t>Evaluation completed by an independent/ external entity</a:t>
            </a:r>
            <a:endParaRPr b="0" i="0" sz="1300" u="none" cap="none" strike="noStrike">
              <a:solidFill>
                <a:srgbClr val="000000"/>
              </a:solidFill>
              <a:latin typeface="Twentieth Century"/>
              <a:ea typeface="Twentieth Century"/>
              <a:cs typeface="Twentieth Century"/>
              <a:sym typeface="Twentieth Century"/>
            </a:endParaRPr>
          </a:p>
          <a:p>
            <a:pPr indent="-196850" lvl="0" marL="228600" marR="0" rtl="0" algn="l">
              <a:lnSpc>
                <a:spcPct val="100000"/>
              </a:lnSpc>
              <a:spcBef>
                <a:spcPts val="0"/>
              </a:spcBef>
              <a:spcAft>
                <a:spcPts val="0"/>
              </a:spcAft>
              <a:buClr>
                <a:srgbClr val="000000"/>
              </a:buClr>
              <a:buSzPts val="1300"/>
              <a:buFont typeface="Twentieth Century"/>
              <a:buChar char="●"/>
            </a:pPr>
            <a:r>
              <a:rPr b="0" i="0" lang="en-US" sz="1300" u="sng" cap="none" strike="noStrike">
                <a:solidFill>
                  <a:srgbClr val="000000"/>
                </a:solidFill>
                <a:latin typeface="Twentieth Century"/>
                <a:ea typeface="Twentieth Century"/>
                <a:cs typeface="Twentieth Century"/>
                <a:sym typeface="Twentieth Century"/>
              </a:rPr>
              <a:t>Evaluation is generalizable (multi-site)</a:t>
            </a:r>
            <a:endParaRPr b="0" i="0" sz="1300" u="sng" cap="none" strike="noStrike">
              <a:solidFill>
                <a:srgbClr val="000000"/>
              </a:solidFill>
              <a:latin typeface="Twentieth Century"/>
              <a:ea typeface="Twentieth Century"/>
              <a:cs typeface="Twentieth Century"/>
              <a:sym typeface="Twentieth Century"/>
            </a:endParaRPr>
          </a:p>
        </p:txBody>
      </p:sp>
      <p:pic>
        <p:nvPicPr>
          <p:cNvPr id="280" name="Google Shape;280;gf5cc39098d_0_0" title="priority 2.png"/>
          <p:cNvPicPr preferRelativeResize="0"/>
          <p:nvPr/>
        </p:nvPicPr>
        <p:blipFill>
          <a:blip r:embed="rId3">
            <a:alphaModFix/>
          </a:blip>
          <a:stretch>
            <a:fillRect/>
          </a:stretch>
        </p:blipFill>
        <p:spPr>
          <a:xfrm>
            <a:off x="693221" y="452650"/>
            <a:ext cx="781104" cy="7192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g2e408a8f246_2_22"/>
          <p:cNvSpPr txBox="1"/>
          <p:nvPr>
            <p:ph type="title"/>
          </p:nvPr>
        </p:nvSpPr>
        <p:spPr>
          <a:xfrm>
            <a:off x="1549025" y="445975"/>
            <a:ext cx="7188000" cy="1499700"/>
          </a:xfrm>
          <a:prstGeom prst="rect">
            <a:avLst/>
          </a:prstGeom>
          <a:noFill/>
          <a:ln>
            <a:noFill/>
          </a:ln>
        </p:spPr>
        <p:txBody>
          <a:bodyPr anchorCtr="0" anchor="ctr" bIns="45700" lIns="91425" spcFirstLastPara="1" rIns="91425" wrap="square" tIns="45700">
            <a:noAutofit/>
          </a:bodyPr>
          <a:lstStyle/>
          <a:p>
            <a:pPr indent="0" lvl="1" marL="0" rtl="0" algn="l">
              <a:lnSpc>
                <a:spcPct val="100000"/>
              </a:lnSpc>
              <a:spcBef>
                <a:spcPts val="0"/>
              </a:spcBef>
              <a:spcAft>
                <a:spcPts val="0"/>
              </a:spcAft>
              <a:buSzPts val="1400"/>
              <a:buNone/>
            </a:pPr>
            <a:r>
              <a:rPr lang="en-US">
                <a:solidFill>
                  <a:schemeClr val="lt2"/>
                </a:solidFill>
                <a:latin typeface="Twentieth Century"/>
                <a:ea typeface="Twentieth Century"/>
                <a:cs typeface="Twentieth Century"/>
                <a:sym typeface="Twentieth Century"/>
              </a:rPr>
              <a:t>2</a:t>
            </a:r>
            <a:r>
              <a:rPr lang="en-US">
                <a:solidFill>
                  <a:schemeClr val="lt2"/>
                </a:solidFill>
                <a:latin typeface="Twentieth Century"/>
                <a:ea typeface="Twentieth Century"/>
                <a:cs typeface="Twentieth Century"/>
                <a:sym typeface="Twentieth Century"/>
              </a:rPr>
              <a:t>.  </a:t>
            </a:r>
            <a:r>
              <a:rPr lang="en-US" cap="none">
                <a:solidFill>
                  <a:schemeClr val="lt2"/>
                </a:solidFill>
                <a:latin typeface="Twentieth Century"/>
                <a:ea typeface="Twentieth Century"/>
                <a:cs typeface="Twentieth Century"/>
                <a:sym typeface="Twentieth Century"/>
              </a:rPr>
              <a:t>Evidence quality (7 points)</a:t>
            </a:r>
            <a:endParaRPr cap="none">
              <a:solidFill>
                <a:schemeClr val="lt2"/>
              </a:solidFill>
              <a:latin typeface="Twentieth Century"/>
              <a:ea typeface="Twentieth Century"/>
              <a:cs typeface="Twentieth Century"/>
              <a:sym typeface="Twentieth Century"/>
            </a:endParaRPr>
          </a:p>
        </p:txBody>
      </p:sp>
      <p:sp>
        <p:nvSpPr>
          <p:cNvPr id="287" name="Google Shape;287;g2e408a8f246_2_22"/>
          <p:cNvSpPr txBox="1"/>
          <p:nvPr>
            <p:ph idx="2" type="body"/>
          </p:nvPr>
        </p:nvSpPr>
        <p:spPr>
          <a:xfrm>
            <a:off x="1549025" y="2084925"/>
            <a:ext cx="7067100" cy="4503600"/>
          </a:xfrm>
          <a:prstGeom prst="rect">
            <a:avLst/>
          </a:prstGeom>
          <a:noFill/>
          <a:ln>
            <a:noFill/>
          </a:ln>
        </p:spPr>
        <p:txBody>
          <a:bodyPr anchorCtr="0" anchor="t" bIns="45700" lIns="45700" spcFirstLastPara="1" rIns="45700" wrap="square" tIns="45700">
            <a:noAutofit/>
          </a:bodyPr>
          <a:lstStyle/>
          <a:p>
            <a:pPr indent="0" lvl="1" marL="0" rtl="0" algn="l">
              <a:lnSpc>
                <a:spcPct val="80000"/>
              </a:lnSpc>
              <a:spcBef>
                <a:spcPts val="0"/>
              </a:spcBef>
              <a:spcAft>
                <a:spcPts val="0"/>
              </a:spcAft>
              <a:buSzPts val="1920"/>
              <a:buNone/>
            </a:pPr>
            <a:r>
              <a:rPr lang="en-US" sz="2200">
                <a:latin typeface="Twentieth Century"/>
                <a:ea typeface="Twentieth Century"/>
                <a:cs typeface="Twentieth Century"/>
                <a:sym typeface="Twentieth Century"/>
              </a:rPr>
              <a:t>If </a:t>
            </a:r>
            <a:r>
              <a:rPr b="1" i="1" lang="en-US" sz="2200">
                <a:latin typeface="Twentieth Century"/>
                <a:ea typeface="Twentieth Century"/>
                <a:cs typeface="Twentieth Century"/>
                <a:sym typeface="Twentieth Century"/>
              </a:rPr>
              <a:t>pre-preliminary</a:t>
            </a:r>
            <a:r>
              <a:rPr lang="en-US" sz="2200">
                <a:latin typeface="Twentieth Century"/>
                <a:ea typeface="Twentieth Century"/>
                <a:cs typeface="Twentieth Century"/>
                <a:sym typeface="Twentieth Century"/>
              </a:rPr>
              <a:t> tier: </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Char char="●"/>
            </a:pPr>
            <a:r>
              <a:rPr lang="en-US" sz="2200">
                <a:latin typeface="Twentieth Century"/>
                <a:ea typeface="Twentieth Century"/>
                <a:cs typeface="Twentieth Century"/>
                <a:sym typeface="Twentieth Century"/>
              </a:rPr>
              <a:t>To what extent do you provide </a:t>
            </a:r>
            <a:r>
              <a:rPr b="1" lang="en-US" sz="2200">
                <a:latin typeface="Twentieth Century"/>
                <a:ea typeface="Twentieth Century"/>
                <a:cs typeface="Twentieth Century"/>
                <a:sym typeface="Twentieth Century"/>
              </a:rPr>
              <a:t>relevant </a:t>
            </a:r>
            <a:r>
              <a:rPr lang="en-US" sz="2200">
                <a:latin typeface="Twentieth Century"/>
                <a:ea typeface="Twentieth Century"/>
                <a:cs typeface="Twentieth Century"/>
                <a:sym typeface="Twentieth Century"/>
              </a:rPr>
              <a:t>evidence, including past performance measure data and/or cited research studies, to inform your proposed program design?</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Char char="●"/>
            </a:pPr>
            <a:r>
              <a:rPr lang="en-US" sz="2200">
                <a:latin typeface="Twentieth Century"/>
                <a:ea typeface="Twentieth Century"/>
                <a:cs typeface="Twentieth Century"/>
                <a:sym typeface="Twentieth Century"/>
              </a:rPr>
              <a:t>Are your studies relatively </a:t>
            </a:r>
            <a:r>
              <a:rPr b="1" lang="en-US" sz="2200">
                <a:latin typeface="Twentieth Century"/>
                <a:ea typeface="Twentieth Century"/>
                <a:cs typeface="Twentieth Century"/>
                <a:sym typeface="Twentieth Century"/>
              </a:rPr>
              <a:t>recent </a:t>
            </a:r>
            <a:r>
              <a:rPr lang="en-US" sz="2200">
                <a:latin typeface="Twentieth Century"/>
                <a:ea typeface="Twentieth Century"/>
                <a:cs typeface="Twentieth Century"/>
                <a:sym typeface="Twentieth Century"/>
              </a:rPr>
              <a:t>(within the last 6 years)? </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Char char="●"/>
            </a:pPr>
            <a:r>
              <a:rPr lang="en-US" sz="2200">
                <a:latin typeface="Twentieth Century"/>
                <a:ea typeface="Twentieth Century"/>
                <a:cs typeface="Twentieth Century"/>
                <a:sym typeface="Twentieth Century"/>
              </a:rPr>
              <a:t>To what extent do your cited studies </a:t>
            </a:r>
            <a:r>
              <a:rPr b="1" lang="en-US" sz="2200">
                <a:latin typeface="Twentieth Century"/>
                <a:ea typeface="Twentieth Century"/>
                <a:cs typeface="Twentieth Century"/>
                <a:sym typeface="Twentieth Century"/>
              </a:rPr>
              <a:t>demonstrate a meaningful positive effect</a:t>
            </a:r>
            <a:r>
              <a:rPr lang="en-US" sz="2200">
                <a:latin typeface="Twentieth Century"/>
                <a:ea typeface="Twentieth Century"/>
                <a:cs typeface="Twentieth Century"/>
                <a:sym typeface="Twentieth Century"/>
              </a:rPr>
              <a:t> on program beneficiaries in at least one key outcome of interest?</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Char char="●"/>
            </a:pPr>
            <a:r>
              <a:rPr b="1" lang="en-US" sz="2200">
                <a:latin typeface="Twentieth Century"/>
                <a:ea typeface="Twentieth Century"/>
                <a:cs typeface="Twentieth Century"/>
                <a:sym typeface="Twentieth Century"/>
              </a:rPr>
              <a:t>Who </a:t>
            </a:r>
            <a:r>
              <a:rPr lang="en-US" sz="2200">
                <a:latin typeface="Twentieth Century"/>
                <a:ea typeface="Twentieth Century"/>
                <a:cs typeface="Twentieth Century"/>
                <a:sym typeface="Twentieth Century"/>
                <a:extLst>
                  <a:ext uri="http://customooxmlschemas.google.com/">
                    <go:slidesCustomData xmlns:go="http://customooxmlschemas.google.com/" textRoundtripDataId="8"/>
                  </a:ext>
                </a:extLst>
              </a:rPr>
              <a:t>conducted</a:t>
            </a:r>
            <a:r>
              <a:rPr lang="en-US" sz="2200">
                <a:latin typeface="Twentieth Century"/>
                <a:ea typeface="Twentieth Century"/>
                <a:cs typeface="Twentieth Century"/>
                <a:sym typeface="Twentieth Century"/>
              </a:rPr>
              <a:t> the study (i.e., provide the title, authors)?</a:t>
            </a:r>
            <a:endParaRPr sz="2200">
              <a:latin typeface="Twentieth Century"/>
              <a:ea typeface="Twentieth Century"/>
              <a:cs typeface="Twentieth Century"/>
              <a:sym typeface="Twentieth Century"/>
            </a:endParaRPr>
          </a:p>
        </p:txBody>
      </p:sp>
      <p:sp>
        <p:nvSpPr>
          <p:cNvPr id="288" name="Google Shape;288;g2e408a8f246_2_22"/>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pic>
        <p:nvPicPr>
          <p:cNvPr id="289" name="Google Shape;289;g2e408a8f246_2_22" title="priority 2.png"/>
          <p:cNvPicPr preferRelativeResize="0"/>
          <p:nvPr/>
        </p:nvPicPr>
        <p:blipFill>
          <a:blip r:embed="rId3">
            <a:alphaModFix/>
          </a:blip>
          <a:stretch>
            <a:fillRect/>
          </a:stretch>
        </p:blipFill>
        <p:spPr>
          <a:xfrm>
            <a:off x="693221" y="833650"/>
            <a:ext cx="781104" cy="7192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g2e408a8f246_2_29"/>
          <p:cNvSpPr txBox="1"/>
          <p:nvPr>
            <p:ph idx="2" type="body"/>
          </p:nvPr>
        </p:nvSpPr>
        <p:spPr>
          <a:xfrm>
            <a:off x="1549025" y="2197900"/>
            <a:ext cx="7022100" cy="4359900"/>
          </a:xfrm>
          <a:prstGeom prst="rect">
            <a:avLst/>
          </a:prstGeom>
          <a:noFill/>
          <a:ln>
            <a:noFill/>
          </a:ln>
        </p:spPr>
        <p:txBody>
          <a:bodyPr anchorCtr="0" anchor="t" bIns="45700" lIns="45700" spcFirstLastPara="1" rIns="45700" wrap="square" tIns="45700">
            <a:noAutofit/>
          </a:bodyPr>
          <a:lstStyle/>
          <a:p>
            <a:pPr indent="0" lvl="1" marL="0" rtl="0" algn="l">
              <a:lnSpc>
                <a:spcPct val="100000"/>
              </a:lnSpc>
              <a:spcBef>
                <a:spcPts val="0"/>
              </a:spcBef>
              <a:spcAft>
                <a:spcPts val="0"/>
              </a:spcAft>
              <a:buSzPts val="1920"/>
              <a:buNone/>
            </a:pPr>
            <a:r>
              <a:rPr lang="en-US" sz="2200">
                <a:latin typeface="Twentieth Century"/>
                <a:ea typeface="Twentieth Century"/>
                <a:cs typeface="Twentieth Century"/>
                <a:sym typeface="Twentieth Century"/>
              </a:rPr>
              <a:t>If </a:t>
            </a:r>
            <a:r>
              <a:rPr b="1" i="1" lang="en-US" sz="2200">
                <a:latin typeface="Twentieth Century"/>
                <a:ea typeface="Twentieth Century"/>
                <a:cs typeface="Twentieth Century"/>
                <a:sym typeface="Twentieth Century"/>
              </a:rPr>
              <a:t>preliminary</a:t>
            </a:r>
            <a:r>
              <a:rPr lang="en-US" sz="2200">
                <a:latin typeface="Twentieth Century"/>
                <a:ea typeface="Twentieth Century"/>
                <a:cs typeface="Twentieth Century"/>
                <a:sym typeface="Twentieth Century"/>
              </a:rPr>
              <a:t>, </a:t>
            </a:r>
            <a:r>
              <a:rPr b="1" i="1" lang="en-US" sz="2200">
                <a:latin typeface="Twentieth Century"/>
                <a:ea typeface="Twentieth Century"/>
                <a:cs typeface="Twentieth Century"/>
                <a:sym typeface="Twentieth Century"/>
              </a:rPr>
              <a:t>moderate</a:t>
            </a:r>
            <a:r>
              <a:rPr lang="en-US" sz="2200">
                <a:latin typeface="Twentieth Century"/>
                <a:ea typeface="Twentieth Century"/>
                <a:cs typeface="Twentieth Century"/>
                <a:sym typeface="Twentieth Century"/>
              </a:rPr>
              <a:t>, or </a:t>
            </a:r>
            <a:r>
              <a:rPr b="1" i="1" lang="en-US" sz="2200">
                <a:latin typeface="Twentieth Century"/>
                <a:ea typeface="Twentieth Century"/>
                <a:cs typeface="Twentieth Century"/>
                <a:sym typeface="Twentieth Century"/>
              </a:rPr>
              <a:t>strong </a:t>
            </a:r>
            <a:r>
              <a:rPr b="1" lang="en-US" sz="2200">
                <a:latin typeface="Twentieth Century"/>
                <a:ea typeface="Twentieth Century"/>
                <a:cs typeface="Twentieth Century"/>
                <a:sym typeface="Twentieth Century"/>
              </a:rPr>
              <a:t>evidence</a:t>
            </a:r>
            <a:r>
              <a:rPr lang="en-US" sz="2200">
                <a:latin typeface="Twentieth Century"/>
                <a:ea typeface="Twentieth Century"/>
                <a:cs typeface="Twentieth Century"/>
                <a:sym typeface="Twentieth Century"/>
              </a:rPr>
              <a:t> </a:t>
            </a:r>
            <a:r>
              <a:rPr b="1" lang="en-US" sz="2200">
                <a:latin typeface="Twentieth Century"/>
                <a:ea typeface="Twentieth Century"/>
                <a:cs typeface="Twentieth Century"/>
                <a:sym typeface="Twentieth Century"/>
              </a:rPr>
              <a:t>tier</a:t>
            </a:r>
            <a:r>
              <a:rPr lang="en-US" sz="2200">
                <a:latin typeface="Twentieth Century"/>
                <a:ea typeface="Twentieth Century"/>
                <a:cs typeface="Twentieth Century"/>
                <a:sym typeface="Twentieth Century"/>
              </a:rPr>
              <a:t>, consider all </a:t>
            </a:r>
            <a:r>
              <a:rPr i="1" lang="en-US" sz="2200">
                <a:latin typeface="Twentieth Century"/>
                <a:ea typeface="Twentieth Century"/>
                <a:cs typeface="Twentieth Century"/>
                <a:sym typeface="Twentieth Century"/>
              </a:rPr>
              <a:t>pre-preliminary </a:t>
            </a:r>
            <a:r>
              <a:rPr lang="en-US" sz="2200">
                <a:latin typeface="Twentieth Century"/>
                <a:ea typeface="Twentieth Century"/>
                <a:cs typeface="Twentieth Century"/>
                <a:sym typeface="Twentieth Century"/>
              </a:rPr>
              <a:t>criteria </a:t>
            </a:r>
            <a:r>
              <a:rPr lang="en-US" sz="2200" u="sng">
                <a:latin typeface="Twentieth Century"/>
                <a:ea typeface="Twentieth Century"/>
                <a:cs typeface="Twentieth Century"/>
                <a:sym typeface="Twentieth Century"/>
              </a:rPr>
              <a:t>PLUS</a:t>
            </a:r>
            <a:r>
              <a:rPr lang="en-US" sz="2200">
                <a:latin typeface="Twentieth Century"/>
                <a:ea typeface="Twentieth Century"/>
                <a:cs typeface="Twentieth Century"/>
                <a:sym typeface="Twentieth Century"/>
              </a:rPr>
              <a:t>: </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Char char="●"/>
            </a:pPr>
            <a:r>
              <a:rPr lang="en-US" sz="2200">
                <a:latin typeface="Twentieth Century"/>
                <a:ea typeface="Twentieth Century"/>
                <a:cs typeface="Twentieth Century"/>
                <a:sym typeface="Twentieth Century"/>
              </a:rPr>
              <a:t>To what extent is the intervention described by the evidence the </a:t>
            </a:r>
            <a:r>
              <a:rPr b="1" lang="en-US" sz="2200">
                <a:latin typeface="Twentieth Century"/>
                <a:ea typeface="Twentieth Century"/>
                <a:cs typeface="Twentieth Century"/>
                <a:sym typeface="Twentieth Century"/>
              </a:rPr>
              <a:t>same </a:t>
            </a:r>
            <a:r>
              <a:rPr lang="en-US" sz="2200">
                <a:latin typeface="Twentieth Century"/>
                <a:ea typeface="Twentieth Century"/>
                <a:cs typeface="Twentieth Century"/>
                <a:sym typeface="Twentieth Century"/>
              </a:rPr>
              <a:t>as your intervention?</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Char char="●"/>
            </a:pPr>
            <a:r>
              <a:rPr lang="en-US" sz="2200">
                <a:latin typeface="Twentieth Century"/>
                <a:ea typeface="Twentieth Century"/>
                <a:cs typeface="Twentieth Century"/>
                <a:sym typeface="Twentieth Century"/>
              </a:rPr>
              <a:t>How were the studies you are submitting as evidence </a:t>
            </a:r>
            <a:r>
              <a:rPr b="1" lang="en-US" sz="2200">
                <a:latin typeface="Twentieth Century"/>
                <a:ea typeface="Twentieth Century"/>
                <a:cs typeface="Twentieth Century"/>
                <a:sym typeface="Twentieth Century"/>
              </a:rPr>
              <a:t>designed </a:t>
            </a:r>
            <a:r>
              <a:rPr lang="en-US" sz="2200">
                <a:latin typeface="Twentieth Century"/>
                <a:ea typeface="Twentieth Century"/>
                <a:cs typeface="Twentieth Century"/>
                <a:sym typeface="Twentieth Century"/>
              </a:rPr>
              <a:t>(e.g., non-experimental with pre-test/post-test, quasi-experimental)? Does the design align the grant requirements?</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Char char="●"/>
            </a:pPr>
            <a:r>
              <a:rPr lang="en-US" sz="2200">
                <a:latin typeface="Twentieth Century"/>
                <a:ea typeface="Twentieth Century"/>
                <a:cs typeface="Twentieth Century"/>
                <a:sym typeface="Twentieth Century"/>
              </a:rPr>
              <a:t>How were data </a:t>
            </a:r>
            <a:r>
              <a:rPr b="1" lang="en-US" sz="2200">
                <a:latin typeface="Twentieth Century"/>
                <a:ea typeface="Twentieth Century"/>
                <a:cs typeface="Twentieth Century"/>
                <a:sym typeface="Twentieth Century"/>
              </a:rPr>
              <a:t>collected </a:t>
            </a:r>
            <a:r>
              <a:rPr lang="en-US" sz="2200">
                <a:latin typeface="Twentieth Century"/>
                <a:ea typeface="Twentieth Century"/>
                <a:cs typeface="Twentieth Century"/>
                <a:sym typeface="Twentieth Century"/>
              </a:rPr>
              <a:t>(e.g., who, what, when, how)?</a:t>
            </a:r>
            <a:endParaRPr sz="2200">
              <a:latin typeface="Twentieth Century"/>
              <a:ea typeface="Twentieth Century"/>
              <a:cs typeface="Twentieth Century"/>
              <a:sym typeface="Twentieth Century"/>
            </a:endParaRPr>
          </a:p>
        </p:txBody>
      </p:sp>
      <p:sp>
        <p:nvSpPr>
          <p:cNvPr id="296" name="Google Shape;296;g2e408a8f246_2_29"/>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297" name="Google Shape;297;g2e408a8f246_2_29"/>
          <p:cNvSpPr txBox="1"/>
          <p:nvPr>
            <p:ph type="title"/>
          </p:nvPr>
        </p:nvSpPr>
        <p:spPr>
          <a:xfrm>
            <a:off x="1549025" y="445975"/>
            <a:ext cx="7188000" cy="1499700"/>
          </a:xfrm>
          <a:prstGeom prst="rect">
            <a:avLst/>
          </a:prstGeom>
          <a:noFill/>
          <a:ln>
            <a:noFill/>
          </a:ln>
        </p:spPr>
        <p:txBody>
          <a:bodyPr anchorCtr="0" anchor="ctr" bIns="45700" lIns="91425" spcFirstLastPara="1" rIns="91425" wrap="square" tIns="45700">
            <a:noAutofit/>
          </a:bodyPr>
          <a:lstStyle/>
          <a:p>
            <a:pPr indent="0" lvl="1" marL="0" rtl="0" algn="l">
              <a:lnSpc>
                <a:spcPct val="100000"/>
              </a:lnSpc>
              <a:spcBef>
                <a:spcPts val="0"/>
              </a:spcBef>
              <a:spcAft>
                <a:spcPts val="0"/>
              </a:spcAft>
              <a:buSzPts val="1400"/>
              <a:buNone/>
            </a:pPr>
            <a:r>
              <a:rPr lang="en-US">
                <a:solidFill>
                  <a:schemeClr val="lt2"/>
                </a:solidFill>
                <a:latin typeface="Twentieth Century"/>
                <a:ea typeface="Twentieth Century"/>
                <a:cs typeface="Twentieth Century"/>
                <a:sym typeface="Twentieth Century"/>
              </a:rPr>
              <a:t>2.  </a:t>
            </a:r>
            <a:r>
              <a:rPr lang="en-US" cap="none">
                <a:solidFill>
                  <a:schemeClr val="lt2"/>
                </a:solidFill>
                <a:latin typeface="Twentieth Century"/>
                <a:ea typeface="Twentieth Century"/>
                <a:cs typeface="Twentieth Century"/>
                <a:sym typeface="Twentieth Century"/>
              </a:rPr>
              <a:t>Evidence quality (7 points)</a:t>
            </a:r>
            <a:endParaRPr cap="none">
              <a:solidFill>
                <a:schemeClr val="lt2"/>
              </a:solidFill>
              <a:latin typeface="Twentieth Century"/>
              <a:ea typeface="Twentieth Century"/>
              <a:cs typeface="Twentieth Century"/>
              <a:sym typeface="Twentieth Century"/>
            </a:endParaRPr>
          </a:p>
        </p:txBody>
      </p:sp>
      <p:pic>
        <p:nvPicPr>
          <p:cNvPr id="298" name="Google Shape;298;g2e408a8f246_2_29" title="priority 2.png"/>
          <p:cNvPicPr preferRelativeResize="0"/>
          <p:nvPr/>
        </p:nvPicPr>
        <p:blipFill>
          <a:blip r:embed="rId3">
            <a:alphaModFix/>
          </a:blip>
          <a:stretch>
            <a:fillRect/>
          </a:stretch>
        </p:blipFill>
        <p:spPr>
          <a:xfrm>
            <a:off x="693221" y="833650"/>
            <a:ext cx="781104" cy="7192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g2e408a8f246_0_1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305" name="Google Shape;305;g2e408a8f246_0_18"/>
          <p:cNvSpPr txBox="1"/>
          <p:nvPr/>
        </p:nvSpPr>
        <p:spPr>
          <a:xfrm>
            <a:off x="1670975" y="1979575"/>
            <a:ext cx="6343200" cy="4166100"/>
          </a:xfrm>
          <a:prstGeom prst="rect">
            <a:avLst/>
          </a:prstGeom>
          <a:noFill/>
          <a:ln>
            <a:noFill/>
          </a:ln>
        </p:spPr>
        <p:txBody>
          <a:bodyPr anchorCtr="0" anchor="t" bIns="91425" lIns="91425" spcFirstLastPara="1" rIns="91425" wrap="square" tIns="91425">
            <a:spAutoFit/>
          </a:bodyPr>
          <a:lstStyle/>
          <a:p>
            <a:pPr indent="-368300" lvl="0" marL="457200" rtl="0" algn="l">
              <a:lnSpc>
                <a:spcPct val="100000"/>
              </a:lnSpc>
              <a:spcBef>
                <a:spcPts val="1200"/>
              </a:spcBef>
              <a:spcAft>
                <a:spcPts val="0"/>
              </a:spcAft>
              <a:buClr>
                <a:schemeClr val="dk1"/>
              </a:buClr>
              <a:buSzPts val="2200"/>
              <a:buFont typeface="Twentieth Century"/>
              <a:buChar char="●"/>
            </a:pPr>
            <a:r>
              <a:rPr lang="en-US" sz="2200">
                <a:solidFill>
                  <a:schemeClr val="dk1"/>
                </a:solidFill>
                <a:latin typeface="Twentieth Century"/>
                <a:ea typeface="Twentieth Century"/>
                <a:cs typeface="Twentieth Century"/>
                <a:sym typeface="Twentieth Century"/>
              </a:rPr>
              <a:t>Provides research and past program data to JUSTIFY that the program activities for the intended beneficiaries will have the anticipated outcomes identified in the logic model</a:t>
            </a:r>
            <a:endParaRPr sz="2200">
              <a:solidFill>
                <a:schemeClr val="dk1"/>
              </a:solidFill>
              <a:latin typeface="Twentieth Century"/>
              <a:ea typeface="Twentieth Century"/>
              <a:cs typeface="Twentieth Century"/>
              <a:sym typeface="Twentieth Century"/>
            </a:endParaRPr>
          </a:p>
          <a:p>
            <a:pPr indent="-368300" lvl="0" marL="457200" rtl="0" algn="l">
              <a:spcBef>
                <a:spcPts val="1000"/>
              </a:spcBef>
              <a:spcAft>
                <a:spcPts val="0"/>
              </a:spcAft>
              <a:buClr>
                <a:schemeClr val="dk1"/>
              </a:buClr>
              <a:buSzPts val="2200"/>
              <a:buFont typeface="Twentieth Century"/>
              <a:buChar char="●"/>
            </a:pPr>
            <a:r>
              <a:rPr lang="en-US" sz="2200">
                <a:solidFill>
                  <a:schemeClr val="dk1"/>
                </a:solidFill>
                <a:latin typeface="Twentieth Century"/>
                <a:ea typeface="Twentieth Century"/>
                <a:cs typeface="Twentieth Century"/>
                <a:sym typeface="Twentieth Century"/>
              </a:rPr>
              <a:t>Evidence from studies or evaluations of an intervention tell how likely your program’s activities will lead to your intended outcome(s), and if enough of the program is being delivered to see change in outcomes</a:t>
            </a:r>
            <a:endParaRPr sz="2200">
              <a:solidFill>
                <a:schemeClr val="dk1"/>
              </a:solidFill>
              <a:latin typeface="Twentieth Century"/>
              <a:ea typeface="Twentieth Century"/>
              <a:cs typeface="Twentieth Century"/>
              <a:sym typeface="Twentieth Century"/>
            </a:endParaRPr>
          </a:p>
          <a:p>
            <a:pPr indent="-368300" lvl="0" marL="457200" rtl="0" algn="l">
              <a:spcBef>
                <a:spcPts val="1000"/>
              </a:spcBef>
              <a:spcAft>
                <a:spcPts val="0"/>
              </a:spcAft>
              <a:buClr>
                <a:schemeClr val="dk1"/>
              </a:buClr>
              <a:buSzPts val="2200"/>
              <a:buFont typeface="Twentieth Century"/>
              <a:buChar char="●"/>
            </a:pPr>
            <a:r>
              <a:rPr lang="en-US" sz="2200">
                <a:solidFill>
                  <a:schemeClr val="dk1"/>
                </a:solidFill>
                <a:latin typeface="Twentieth Century"/>
                <a:ea typeface="Twentieth Century"/>
                <a:cs typeface="Twentieth Century"/>
                <a:sym typeface="Twentieth Century"/>
              </a:rPr>
              <a:t>It provides some form of insurance that your program intervention will work </a:t>
            </a:r>
            <a:endParaRPr sz="2200">
              <a:solidFill>
                <a:schemeClr val="dk1"/>
              </a:solidFill>
              <a:latin typeface="Twentieth Century"/>
              <a:ea typeface="Twentieth Century"/>
              <a:cs typeface="Twentieth Century"/>
              <a:sym typeface="Twentieth Century"/>
            </a:endParaRPr>
          </a:p>
        </p:txBody>
      </p:sp>
      <p:sp>
        <p:nvSpPr>
          <p:cNvPr id="306" name="Google Shape;306;g2e408a8f246_0_18"/>
          <p:cNvSpPr txBox="1"/>
          <p:nvPr>
            <p:ph type="title"/>
          </p:nvPr>
        </p:nvSpPr>
        <p:spPr>
          <a:xfrm>
            <a:off x="1670975" y="585225"/>
            <a:ext cx="6387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a:solidFill>
                  <a:schemeClr val="accent3"/>
                </a:solidFill>
                <a:latin typeface="Twentieth Century"/>
                <a:ea typeface="Twentieth Century"/>
                <a:cs typeface="Twentieth Century"/>
                <a:sym typeface="Twentieth Century"/>
              </a:rPr>
              <a:t>Why is it included? How is it used?</a:t>
            </a:r>
            <a:endParaRPr>
              <a:solidFill>
                <a:schemeClr val="accent3"/>
              </a:solidFill>
              <a:latin typeface="Twentieth Century"/>
              <a:ea typeface="Twentieth Century"/>
              <a:cs typeface="Twentieth Century"/>
              <a:sym typeface="Twentieth Century"/>
            </a:endParaRPr>
          </a:p>
        </p:txBody>
      </p:sp>
      <p:pic>
        <p:nvPicPr>
          <p:cNvPr id="307" name="Google Shape;307;g2e408a8f246_0_18" title="co-interpret 2.png"/>
          <p:cNvPicPr preferRelativeResize="0"/>
          <p:nvPr/>
        </p:nvPicPr>
        <p:blipFill>
          <a:blip r:embed="rId3">
            <a:alphaModFix/>
          </a:blip>
          <a:stretch>
            <a:fillRect/>
          </a:stretch>
        </p:blipFill>
        <p:spPr>
          <a:xfrm>
            <a:off x="768096" y="971588"/>
            <a:ext cx="781104" cy="7269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e408a8f246_2_0"/>
          <p:cNvSpPr txBox="1"/>
          <p:nvPr>
            <p:ph type="title"/>
          </p:nvPr>
        </p:nvSpPr>
        <p:spPr>
          <a:xfrm>
            <a:off x="490250" y="701800"/>
            <a:ext cx="5604000" cy="54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latin typeface="Twentieth Century"/>
                <a:ea typeface="Twentieth Century"/>
                <a:cs typeface="Twentieth Century"/>
                <a:sym typeface="Twentieth Century"/>
              </a:rPr>
              <a:t>Evidence Examples</a:t>
            </a:r>
            <a:endParaRPr>
              <a:latin typeface="Twentieth Century"/>
              <a:ea typeface="Twentieth Century"/>
              <a:cs typeface="Twentieth Century"/>
              <a:sym typeface="Twentieth Century"/>
            </a:endParaRPr>
          </a:p>
        </p:txBody>
      </p:sp>
      <p:sp>
        <p:nvSpPr>
          <p:cNvPr id="314" name="Google Shape;314;g2e408a8f246_2_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accent1"/>
                </a:solidFill>
              </a:rPr>
              <a:t>‹#›</a:t>
            </a:fld>
            <a:endParaRPr>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2e408a8f246_2_44"/>
          <p:cNvSpPr txBox="1"/>
          <p:nvPr>
            <p:ph type="title"/>
          </p:nvPr>
        </p:nvSpPr>
        <p:spPr>
          <a:xfrm>
            <a:off x="265500" y="1462133"/>
            <a:ext cx="4045200" cy="177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latin typeface="Twentieth Century"/>
                <a:ea typeface="Twentieth Century"/>
                <a:cs typeface="Twentieth Century"/>
                <a:sym typeface="Twentieth Century"/>
              </a:rPr>
              <a:t>Case Example 1</a:t>
            </a:r>
            <a:endParaRPr>
              <a:latin typeface="Twentieth Century"/>
              <a:ea typeface="Twentieth Century"/>
              <a:cs typeface="Twentieth Century"/>
              <a:sym typeface="Twentieth Century"/>
            </a:endParaRPr>
          </a:p>
        </p:txBody>
      </p:sp>
      <p:sp>
        <p:nvSpPr>
          <p:cNvPr id="321" name="Google Shape;321;g2e408a8f246_2_4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accent1"/>
                </a:solidFill>
              </a:rPr>
              <a:t>‹#›</a:t>
            </a:fld>
            <a:endParaRPr>
              <a:solidFill>
                <a:schemeClr val="accent1"/>
              </a:solidFill>
            </a:endParaRPr>
          </a:p>
        </p:txBody>
      </p:sp>
      <p:sp>
        <p:nvSpPr>
          <p:cNvPr id="322" name="Google Shape;322;g2e408a8f246_2_44"/>
          <p:cNvSpPr txBox="1"/>
          <p:nvPr>
            <p:ph idx="1" type="subTitle"/>
          </p:nvPr>
        </p:nvSpPr>
        <p:spPr>
          <a:xfrm>
            <a:off x="265500" y="3311001"/>
            <a:ext cx="4045200" cy="17940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Clr>
                <a:schemeClr val="dk1"/>
              </a:buClr>
              <a:buSzPts val="1100"/>
              <a:buFont typeface="Arial"/>
              <a:buNone/>
            </a:pPr>
            <a:r>
              <a:rPr i="1" lang="en-US" sz="2200">
                <a:latin typeface="Twentieth Century"/>
                <a:ea typeface="Twentieth Century"/>
                <a:cs typeface="Twentieth Century"/>
                <a:sym typeface="Twentieth Century"/>
              </a:rPr>
              <a:t>What evidence tier would they be able to claim in their application?  What evidence should they provide?</a:t>
            </a:r>
            <a:endParaRPr i="1" sz="2200">
              <a:latin typeface="Twentieth Century"/>
              <a:ea typeface="Twentieth Century"/>
              <a:cs typeface="Twentieth Century"/>
              <a:sym typeface="Twentieth Century"/>
            </a:endParaRPr>
          </a:p>
          <a:p>
            <a:pPr indent="0" lvl="0" marL="0" rtl="0" algn="ctr">
              <a:spcBef>
                <a:spcPts val="0"/>
              </a:spcBef>
              <a:spcAft>
                <a:spcPts val="0"/>
              </a:spcAft>
              <a:buNone/>
            </a:pPr>
            <a:r>
              <a:t/>
            </a:r>
            <a:endParaRPr/>
          </a:p>
        </p:txBody>
      </p:sp>
      <p:sp>
        <p:nvSpPr>
          <p:cNvPr id="323" name="Google Shape;323;g2e408a8f246_2_44"/>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US" sz="2200">
                <a:solidFill>
                  <a:schemeClr val="lt1"/>
                </a:solidFill>
                <a:latin typeface="Twentieth Century"/>
                <a:ea typeface="Twentieth Century"/>
                <a:cs typeface="Twentieth Century"/>
                <a:sym typeface="Twentieth Century"/>
              </a:rPr>
              <a:t>A current planning grantee is prepared to apply for </a:t>
            </a:r>
            <a:r>
              <a:rPr lang="en-US" sz="2200">
                <a:solidFill>
                  <a:schemeClr val="lt1"/>
                </a:solidFill>
                <a:latin typeface="Twentieth Century"/>
                <a:ea typeface="Twentieth Century"/>
                <a:cs typeface="Twentieth Century"/>
                <a:sym typeface="Twentieth Century"/>
                <a:extLst>
                  <a:ext uri="http://customooxmlschemas.google.com/">
                    <go:slidesCustomData xmlns:go="http://customooxmlschemas.google.com/" textRoundtripDataId="9"/>
                  </a:ext>
                </a:extLst>
              </a:rPr>
              <a:t>AmeriCorps </a:t>
            </a:r>
            <a:r>
              <a:rPr lang="en-US" sz="2200">
                <a:solidFill>
                  <a:schemeClr val="lt1"/>
                </a:solidFill>
                <a:latin typeface="Twentieth Century"/>
                <a:ea typeface="Twentieth Century"/>
                <a:cs typeface="Twentieth Century"/>
                <a:sym typeface="Twentieth Century"/>
              </a:rPr>
              <a:t>funding through an operational grant. They are confident that their existing program will address the community issue identified. However, they have </a:t>
            </a:r>
            <a:r>
              <a:rPr lang="en-US" sz="2200" u="sng">
                <a:solidFill>
                  <a:schemeClr val="lt1"/>
                </a:solidFill>
                <a:latin typeface="Twentieth Century"/>
                <a:ea typeface="Twentieth Century"/>
                <a:cs typeface="Twentieth Century"/>
                <a:sym typeface="Twentieth Century"/>
              </a:rPr>
              <a:t>not</a:t>
            </a:r>
            <a:r>
              <a:rPr lang="en-US" sz="2200">
                <a:solidFill>
                  <a:schemeClr val="lt1"/>
                </a:solidFill>
                <a:latin typeface="Twentieth Century"/>
                <a:ea typeface="Twentieth Century"/>
                <a:cs typeface="Twentieth Century"/>
                <a:sym typeface="Twentieth Century"/>
              </a:rPr>
              <a:t> collected data to measure the a</a:t>
            </a:r>
            <a:r>
              <a:rPr lang="en-US" sz="2200">
                <a:solidFill>
                  <a:schemeClr val="lt1"/>
                </a:solidFill>
                <a:latin typeface="Twentieth Century"/>
                <a:ea typeface="Twentieth Century"/>
                <a:cs typeface="Twentieth Century"/>
                <a:sym typeface="Twentieth Century"/>
                <a:extLst>
                  <a:ext uri="http://customooxmlschemas.google.com/">
                    <go:slidesCustomData xmlns:go="http://customooxmlschemas.google.com/" textRoundtripDataId="10"/>
                  </a:ext>
                </a:extLst>
              </a:rPr>
              <a:t>nticipated outcome</a:t>
            </a:r>
            <a:r>
              <a:rPr lang="en-US" sz="2200">
                <a:solidFill>
                  <a:schemeClr val="lt1"/>
                </a:solidFill>
                <a:latin typeface="Twentieth Century"/>
                <a:ea typeface="Twentieth Century"/>
                <a:cs typeface="Twentieth Century"/>
                <a:sym typeface="Twentieth Century"/>
              </a:rPr>
              <a:t>s. They do </a:t>
            </a:r>
            <a:r>
              <a:rPr lang="en-US" sz="2200" u="sng">
                <a:solidFill>
                  <a:schemeClr val="lt1"/>
                </a:solidFill>
                <a:latin typeface="Twentieth Century"/>
                <a:ea typeface="Twentieth Century"/>
                <a:cs typeface="Twentieth Century"/>
                <a:sym typeface="Twentieth Century"/>
              </a:rPr>
              <a:t>not </a:t>
            </a:r>
            <a:r>
              <a:rPr lang="en-US" sz="2200">
                <a:solidFill>
                  <a:schemeClr val="lt1"/>
                </a:solidFill>
                <a:latin typeface="Twentieth Century"/>
                <a:ea typeface="Twentieth Century"/>
                <a:cs typeface="Twentieth Century"/>
                <a:sym typeface="Twentieth Century"/>
              </a:rPr>
              <a:t>have a report that demonstrates the program’s value.  </a:t>
            </a:r>
            <a:endParaRPr sz="2200">
              <a:solidFill>
                <a:schemeClr val="lt1"/>
              </a:solidFill>
              <a:latin typeface="Twentieth Century"/>
              <a:ea typeface="Twentieth Century"/>
              <a:cs typeface="Twentieth Century"/>
              <a:sym typeface="Twentieth Century"/>
            </a:endParaRPr>
          </a:p>
          <a:p>
            <a:pPr indent="0" lvl="0" marL="0" rtl="0" algn="l">
              <a:spcBef>
                <a:spcPts val="0"/>
              </a:spcBef>
              <a:spcAft>
                <a:spcPts val="1200"/>
              </a:spcAft>
              <a:buNone/>
            </a:pPr>
            <a:r>
              <a:t/>
            </a:r>
            <a:endParaRPr sz="2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g2e429f8cec3_0_2"/>
          <p:cNvSpPr txBox="1"/>
          <p:nvPr>
            <p:ph type="title"/>
          </p:nvPr>
        </p:nvSpPr>
        <p:spPr>
          <a:xfrm>
            <a:off x="265500" y="1462133"/>
            <a:ext cx="4045200" cy="177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latin typeface="Twentieth Century"/>
                <a:ea typeface="Twentieth Century"/>
                <a:cs typeface="Twentieth Century"/>
                <a:sym typeface="Twentieth Century"/>
              </a:rPr>
              <a:t>Case Example 2</a:t>
            </a:r>
            <a:endParaRPr>
              <a:latin typeface="Twentieth Century"/>
              <a:ea typeface="Twentieth Century"/>
              <a:cs typeface="Twentieth Century"/>
              <a:sym typeface="Twentieth Century"/>
            </a:endParaRPr>
          </a:p>
        </p:txBody>
      </p:sp>
      <p:sp>
        <p:nvSpPr>
          <p:cNvPr id="330" name="Google Shape;330;g2e429f8cec3_0_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accent1"/>
                </a:solidFill>
              </a:rPr>
              <a:t>‹#›</a:t>
            </a:fld>
            <a:endParaRPr>
              <a:solidFill>
                <a:schemeClr val="accent1"/>
              </a:solidFill>
            </a:endParaRPr>
          </a:p>
        </p:txBody>
      </p:sp>
      <p:sp>
        <p:nvSpPr>
          <p:cNvPr id="331" name="Google Shape;331;g2e429f8cec3_0_2"/>
          <p:cNvSpPr txBox="1"/>
          <p:nvPr>
            <p:ph idx="1" type="subTitle"/>
          </p:nvPr>
        </p:nvSpPr>
        <p:spPr>
          <a:xfrm>
            <a:off x="265500" y="3311001"/>
            <a:ext cx="4045200" cy="17940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i="1" lang="en-US" sz="2200">
                <a:latin typeface="Twentieth Century"/>
                <a:ea typeface="Twentieth Century"/>
                <a:cs typeface="Twentieth Century"/>
                <a:sym typeface="Twentieth Century"/>
              </a:rPr>
              <a:t>What evidence tier would they be able to claim in their application?  What evidence should they provide?</a:t>
            </a:r>
            <a:endParaRPr i="1" sz="2200">
              <a:latin typeface="Twentieth Century"/>
              <a:ea typeface="Twentieth Century"/>
              <a:cs typeface="Twentieth Century"/>
              <a:sym typeface="Twentieth Century"/>
            </a:endParaRPr>
          </a:p>
          <a:p>
            <a:pPr indent="0" lvl="0" marL="0" rtl="0" algn="ctr">
              <a:spcBef>
                <a:spcPts val="0"/>
              </a:spcBef>
              <a:spcAft>
                <a:spcPts val="0"/>
              </a:spcAft>
              <a:buNone/>
            </a:pPr>
            <a:r>
              <a:t/>
            </a:r>
            <a:endParaRPr/>
          </a:p>
        </p:txBody>
      </p:sp>
      <p:sp>
        <p:nvSpPr>
          <p:cNvPr id="332" name="Google Shape;332;g2e429f8cec3_0_2"/>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sz="2200">
                <a:solidFill>
                  <a:schemeClr val="lt1"/>
                </a:solidFill>
                <a:latin typeface="Twentieth Century"/>
                <a:ea typeface="Twentieth Century"/>
                <a:cs typeface="Twentieth Century"/>
                <a:sym typeface="Twentieth Century"/>
              </a:rPr>
              <a:t>A grantee with three years of experience operating an AmeriCorps-funded program intends to recompete for another round of funding. They expect to continue their core program design and have conducted an </a:t>
            </a:r>
            <a:r>
              <a:rPr lang="en-US" sz="2200">
                <a:solidFill>
                  <a:schemeClr val="lt1"/>
                </a:solidFill>
                <a:latin typeface="Twentieth Century"/>
                <a:ea typeface="Twentieth Century"/>
                <a:cs typeface="Twentieth Century"/>
                <a:sym typeface="Twentieth Century"/>
              </a:rPr>
              <a:t>outcome</a:t>
            </a:r>
            <a:r>
              <a:rPr lang="en-US" sz="2200">
                <a:solidFill>
                  <a:schemeClr val="lt1"/>
                </a:solidFill>
                <a:latin typeface="Twentieth Century"/>
                <a:ea typeface="Twentieth Century"/>
                <a:cs typeface="Twentieth Century"/>
                <a:sym typeface="Twentieth Century"/>
              </a:rPr>
              <a:t> </a:t>
            </a:r>
            <a:r>
              <a:rPr lang="en-US" sz="2200">
                <a:solidFill>
                  <a:schemeClr val="lt1"/>
                </a:solidFill>
                <a:latin typeface="Twentieth Century"/>
                <a:ea typeface="Twentieth Century"/>
                <a:cs typeface="Twentieth Century"/>
                <a:sym typeface="Twentieth Century"/>
              </a:rPr>
              <a:t>evaluation</a:t>
            </a:r>
            <a:r>
              <a:rPr lang="en-US" sz="2200">
                <a:solidFill>
                  <a:schemeClr val="lt1"/>
                </a:solidFill>
                <a:latin typeface="Twentieth Century"/>
                <a:ea typeface="Twentieth Century"/>
                <a:cs typeface="Twentieth Century"/>
                <a:sym typeface="Twentieth Century"/>
              </a:rPr>
              <a:t> in their third year.  </a:t>
            </a:r>
            <a:endParaRPr sz="2200">
              <a:solidFill>
                <a:schemeClr val="lt1"/>
              </a:solidFill>
              <a:latin typeface="Twentieth Century"/>
              <a:ea typeface="Twentieth Century"/>
              <a:cs typeface="Twentieth Century"/>
              <a:sym typeface="Twentieth Century"/>
            </a:endParaRPr>
          </a:p>
          <a:p>
            <a:pPr indent="0" lvl="0" marL="0" rtl="0" algn="l">
              <a:spcBef>
                <a:spcPts val="0"/>
              </a:spcBef>
              <a:spcAft>
                <a:spcPts val="1200"/>
              </a:spcAft>
              <a:buNone/>
            </a:pPr>
            <a:r>
              <a:t/>
            </a:r>
            <a:endParaRPr sz="22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2e429f8cec3_0_10"/>
          <p:cNvSpPr txBox="1"/>
          <p:nvPr>
            <p:ph type="title"/>
          </p:nvPr>
        </p:nvSpPr>
        <p:spPr>
          <a:xfrm>
            <a:off x="265500" y="1462133"/>
            <a:ext cx="4045200" cy="177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latin typeface="Twentieth Century"/>
                <a:ea typeface="Twentieth Century"/>
                <a:cs typeface="Twentieth Century"/>
                <a:sym typeface="Twentieth Century"/>
              </a:rPr>
              <a:t>Case Example 3</a:t>
            </a:r>
            <a:endParaRPr>
              <a:latin typeface="Twentieth Century"/>
              <a:ea typeface="Twentieth Century"/>
              <a:cs typeface="Twentieth Century"/>
              <a:sym typeface="Twentieth Century"/>
            </a:endParaRPr>
          </a:p>
        </p:txBody>
      </p:sp>
      <p:sp>
        <p:nvSpPr>
          <p:cNvPr id="339" name="Google Shape;339;g2e429f8cec3_0_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accent1"/>
                </a:solidFill>
              </a:rPr>
              <a:t>‹#›</a:t>
            </a:fld>
            <a:endParaRPr>
              <a:solidFill>
                <a:schemeClr val="accent1"/>
              </a:solidFill>
            </a:endParaRPr>
          </a:p>
        </p:txBody>
      </p:sp>
      <p:sp>
        <p:nvSpPr>
          <p:cNvPr id="340" name="Google Shape;340;g2e429f8cec3_0_10"/>
          <p:cNvSpPr txBox="1"/>
          <p:nvPr>
            <p:ph idx="1" type="subTitle"/>
          </p:nvPr>
        </p:nvSpPr>
        <p:spPr>
          <a:xfrm>
            <a:off x="265500" y="3311001"/>
            <a:ext cx="4045200" cy="17940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i="1" lang="en-US" sz="2200">
                <a:latin typeface="Twentieth Century"/>
                <a:ea typeface="Twentieth Century"/>
                <a:cs typeface="Twentieth Century"/>
                <a:sym typeface="Twentieth Century"/>
              </a:rPr>
              <a:t>What evidence tier would they be able to claim in their application?  What evidence should they provide?</a:t>
            </a:r>
            <a:endParaRPr i="1" sz="2200">
              <a:latin typeface="Twentieth Century"/>
              <a:ea typeface="Twentieth Century"/>
              <a:cs typeface="Twentieth Century"/>
              <a:sym typeface="Twentieth Century"/>
            </a:endParaRPr>
          </a:p>
          <a:p>
            <a:pPr indent="0" lvl="0" marL="0" rtl="0" algn="ctr">
              <a:spcBef>
                <a:spcPts val="0"/>
              </a:spcBef>
              <a:spcAft>
                <a:spcPts val="0"/>
              </a:spcAft>
              <a:buNone/>
            </a:pPr>
            <a:r>
              <a:t/>
            </a:r>
            <a:endParaRPr/>
          </a:p>
        </p:txBody>
      </p:sp>
      <p:sp>
        <p:nvSpPr>
          <p:cNvPr id="341" name="Google Shape;341;g2e429f8cec3_0_10"/>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p>
            <a:pPr indent="0" lvl="0" marL="0" rtl="0" algn="l">
              <a:lnSpc>
                <a:spcPct val="90000"/>
              </a:lnSpc>
              <a:spcBef>
                <a:spcPts val="1200"/>
              </a:spcBef>
              <a:spcAft>
                <a:spcPts val="0"/>
              </a:spcAft>
              <a:buNone/>
            </a:pPr>
            <a:r>
              <a:rPr lang="en-US" sz="2400">
                <a:solidFill>
                  <a:schemeClr val="lt1"/>
                </a:solidFill>
                <a:latin typeface="Twentieth Century"/>
                <a:ea typeface="Twentieth Century"/>
                <a:cs typeface="Twentieth Century"/>
                <a:sym typeface="Twentieth Century"/>
              </a:rPr>
              <a:t>An experienced AmeriCorps program concluding its sixth year </a:t>
            </a:r>
            <a:r>
              <a:rPr lang="en-US" sz="2400">
                <a:solidFill>
                  <a:schemeClr val="lt1"/>
                </a:solidFill>
                <a:latin typeface="Twentieth Century"/>
                <a:ea typeface="Twentieth Century"/>
                <a:cs typeface="Twentieth Century"/>
                <a:sym typeface="Twentieth Century"/>
                <a:extLst>
                  <a:ext uri="http://customooxmlschemas.google.com/">
                    <go:slidesCustomData xmlns:go="http://customooxmlschemas.google.com/" textRoundtripDataId="11"/>
                  </a:ext>
                </a:extLst>
              </a:rPr>
              <a:t>of</a:t>
            </a:r>
            <a:r>
              <a:rPr lang="en-US" sz="2400">
                <a:solidFill>
                  <a:schemeClr val="lt1"/>
                </a:solidFill>
                <a:latin typeface="Twentieth Century"/>
                <a:ea typeface="Twentieth Century"/>
                <a:cs typeface="Twentieth Century"/>
                <a:sym typeface="Twentieth Century"/>
              </a:rPr>
              <a:t> funding wants to recompete for a third round of funding. They want to continue their core activities. However, the program has not conducted any type of evaluation (internal or external) in the six years they have operated. They have performance data.</a:t>
            </a:r>
            <a:endParaRPr sz="2200">
              <a:solidFill>
                <a:schemeClr val="lt1"/>
              </a:solidFill>
              <a:latin typeface="Twentieth Century"/>
              <a:ea typeface="Twentieth Century"/>
              <a:cs typeface="Twentieth Century"/>
              <a:sym typeface="Twentieth Century"/>
            </a:endParaRPr>
          </a:p>
          <a:p>
            <a:pPr indent="0" lvl="0" marL="0" rtl="0" algn="l">
              <a:spcBef>
                <a:spcPts val="0"/>
              </a:spcBef>
              <a:spcAft>
                <a:spcPts val="1200"/>
              </a:spcAft>
              <a:buNone/>
            </a:pPr>
            <a:r>
              <a:t/>
            </a:r>
            <a:endParaRPr sz="22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gf5cc39098d_0_51"/>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348" name="Google Shape;348;gf5cc39098d_0_51"/>
          <p:cNvSpPr txBox="1"/>
          <p:nvPr>
            <p:ph type="title"/>
          </p:nvPr>
        </p:nvSpPr>
        <p:spPr>
          <a:xfrm>
            <a:off x="892050" y="593375"/>
            <a:ext cx="7940400" cy="817500"/>
          </a:xfrm>
          <a:prstGeom prst="rect">
            <a:avLst/>
          </a:prstGeom>
          <a:noFill/>
          <a:ln>
            <a:noFill/>
          </a:ln>
        </p:spPr>
        <p:txBody>
          <a:bodyPr anchorCtr="0" anchor="ctr" bIns="45700" lIns="91425" spcFirstLastPara="1" rIns="91425" wrap="square" tIns="45700">
            <a:noAutofit/>
          </a:bodyPr>
          <a:lstStyle/>
          <a:p>
            <a:pPr indent="0" lvl="1" marL="0" rtl="0" algn="l">
              <a:lnSpc>
                <a:spcPct val="100000"/>
              </a:lnSpc>
              <a:spcBef>
                <a:spcPts val="0"/>
              </a:spcBef>
              <a:spcAft>
                <a:spcPts val="0"/>
              </a:spcAft>
              <a:buSzPts val="1400"/>
              <a:buNone/>
            </a:pPr>
            <a:r>
              <a:rPr lang="en-US" sz="3600">
                <a:solidFill>
                  <a:schemeClr val="lt2"/>
                </a:solidFill>
                <a:latin typeface="Twentieth Century"/>
                <a:ea typeface="Twentieth Century"/>
                <a:cs typeface="Twentieth Century"/>
                <a:sym typeface="Twentieth Century"/>
              </a:rPr>
              <a:t>Pre-preliminary example</a:t>
            </a:r>
            <a:endParaRPr sz="3600" cap="none">
              <a:solidFill>
                <a:schemeClr val="lt2"/>
              </a:solidFill>
              <a:latin typeface="Twentieth Century"/>
              <a:ea typeface="Twentieth Century"/>
              <a:cs typeface="Twentieth Century"/>
              <a:sym typeface="Twentieth Century"/>
            </a:endParaRPr>
          </a:p>
        </p:txBody>
      </p:sp>
      <p:sp>
        <p:nvSpPr>
          <p:cNvPr id="349" name="Google Shape;349;gf5cc39098d_0_51"/>
          <p:cNvSpPr txBox="1"/>
          <p:nvPr/>
        </p:nvSpPr>
        <p:spPr>
          <a:xfrm>
            <a:off x="892050" y="1869351"/>
            <a:ext cx="7359900" cy="390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i="0" lang="en-US" sz="2200" u="none" cap="none" strike="noStrike">
                <a:solidFill>
                  <a:schemeClr val="dk1"/>
                </a:solidFill>
                <a:latin typeface="Twentieth Century"/>
                <a:ea typeface="Twentieth Century"/>
                <a:cs typeface="Twentieth Century"/>
                <a:sym typeface="Twentieth Century"/>
              </a:rPr>
              <a:t>Applicant’s </a:t>
            </a:r>
            <a:r>
              <a:rPr i="1" lang="en-US" sz="2200" u="none" cap="none" strike="noStrike">
                <a:solidFill>
                  <a:schemeClr val="dk1"/>
                </a:solidFill>
                <a:latin typeface="Twentieth Century"/>
                <a:ea typeface="Twentieth Century"/>
                <a:cs typeface="Twentieth Century"/>
                <a:sym typeface="Twentieth Century"/>
              </a:rPr>
              <a:t>Healthy Corps </a:t>
            </a:r>
            <a:r>
              <a:rPr i="0" lang="en-US" sz="2200" u="none" cap="none" strike="noStrike">
                <a:solidFill>
                  <a:schemeClr val="dk1"/>
                </a:solidFill>
                <a:latin typeface="Twentieth Century"/>
                <a:ea typeface="Twentieth Century"/>
                <a:cs typeface="Twentieth Century"/>
                <a:sym typeface="Twentieth Century"/>
              </a:rPr>
              <a:t>program delivers a nutrition education curriculum to 5th grade students for 1 hour a day, once a week. The program is adapted from </a:t>
            </a:r>
            <a:r>
              <a:rPr i="1" lang="en-US" sz="2200" u="none" cap="none" strike="noStrike">
                <a:solidFill>
                  <a:schemeClr val="dk1"/>
                </a:solidFill>
                <a:latin typeface="Twentieth Century"/>
                <a:ea typeface="Twentieth Century"/>
                <a:cs typeface="Twentieth Century"/>
                <a:sym typeface="Twentieth Century"/>
              </a:rPr>
              <a:t>Famous Nutrition Program </a:t>
            </a:r>
            <a:r>
              <a:rPr i="0" lang="en-US" sz="2200" u="none" cap="none" strike="noStrike">
                <a:solidFill>
                  <a:schemeClr val="dk1"/>
                </a:solidFill>
                <a:latin typeface="Twentieth Century"/>
                <a:ea typeface="Twentieth Century"/>
                <a:cs typeface="Twentieth Century"/>
                <a:sym typeface="Twentieth Century"/>
              </a:rPr>
              <a:t>successful approach, which used the same curriculum to provide nutrition education sessions for 1 hour a day, twice per week. A randomized control trial conducted last year found that students in the </a:t>
            </a:r>
            <a:r>
              <a:rPr i="1" lang="en-US" sz="2200" u="none" cap="none" strike="noStrike">
                <a:solidFill>
                  <a:schemeClr val="dk1"/>
                </a:solidFill>
                <a:latin typeface="Twentieth Century"/>
                <a:ea typeface="Twentieth Century"/>
                <a:cs typeface="Twentieth Century"/>
                <a:sym typeface="Twentieth Century"/>
              </a:rPr>
              <a:t>Famous Nutrition Program </a:t>
            </a:r>
            <a:r>
              <a:rPr i="0" lang="en-US" sz="2200" u="none" cap="none" strike="noStrike">
                <a:solidFill>
                  <a:schemeClr val="dk1"/>
                </a:solidFill>
                <a:latin typeface="Twentieth Century"/>
                <a:ea typeface="Twentieth Century"/>
                <a:cs typeface="Twentieth Century"/>
                <a:sym typeface="Twentieth Century"/>
              </a:rPr>
              <a:t>increased their knowledge about how to prepare fruit and vegetables in healthy ways by 40% more than the control group.</a:t>
            </a:r>
            <a:endParaRPr i="0" sz="2200" u="none" cap="none" strike="noStrike">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t/>
            </a:r>
            <a:endParaRPr i="0" sz="2200" u="none" cap="none" strike="noStrike">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rPr i="1" lang="en-US" sz="2200" u="none" cap="none" strike="noStrike">
                <a:solidFill>
                  <a:schemeClr val="dk1"/>
                </a:solidFill>
                <a:latin typeface="Twentieth Century"/>
                <a:ea typeface="Twentieth Century"/>
                <a:cs typeface="Twentieth Century"/>
                <a:sym typeface="Twentieth Century"/>
              </a:rPr>
              <a:t>Additional documents: None</a:t>
            </a:r>
            <a:endParaRPr i="1" sz="2200" u="none" cap="none" strike="noStrike">
              <a:solidFill>
                <a:schemeClr val="dk1"/>
              </a:solidFill>
              <a:latin typeface="Twentieth Century"/>
              <a:ea typeface="Twentieth Century"/>
              <a:cs typeface="Twentieth Century"/>
              <a:sym typeface="Twentieth Century"/>
            </a:endParaRPr>
          </a:p>
        </p:txBody>
      </p:sp>
      <p:sp>
        <p:nvSpPr>
          <p:cNvPr id="350" name="Google Shape;350;gf5cc39098d_0_51"/>
          <p:cNvSpPr txBox="1"/>
          <p:nvPr/>
        </p:nvSpPr>
        <p:spPr>
          <a:xfrm>
            <a:off x="98400" y="6391350"/>
            <a:ext cx="8302800" cy="43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000" u="none" cap="none" strike="noStrike">
                <a:solidFill>
                  <a:schemeClr val="dk1"/>
                </a:solidFill>
                <a:latin typeface="Twentieth Century"/>
                <a:ea typeface="Twentieth Century"/>
                <a:cs typeface="Twentieth Century"/>
                <a:sym typeface="Twentieth Century"/>
              </a:rPr>
              <a:t>(Adapted from: 2022 AmeriCorps Competitive NOFO: Evidence Webinar. Available at: </a:t>
            </a:r>
            <a:r>
              <a:rPr b="0" i="0" lang="en-US" sz="1000" u="sng" cap="none" strike="noStrike">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https://www.youtube.com/watch?v=SHn-CFvThaM</a:t>
            </a:r>
            <a:r>
              <a:rPr b="0" i="0" lang="en-US" sz="1000" u="none" cap="none" strike="noStrike">
                <a:solidFill>
                  <a:schemeClr val="dk1"/>
                </a:solidFill>
                <a:latin typeface="Twentieth Century"/>
                <a:ea typeface="Twentieth Century"/>
                <a:cs typeface="Twentieth Century"/>
                <a:sym typeface="Twentieth Century"/>
              </a:rPr>
              <a:t>)</a:t>
            </a:r>
            <a:endParaRPr b="0" i="0" sz="10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gf5cc39098d_0_60"/>
          <p:cNvSpPr txBox="1"/>
          <p:nvPr/>
        </p:nvSpPr>
        <p:spPr>
          <a:xfrm>
            <a:off x="551250" y="1269950"/>
            <a:ext cx="8041500" cy="507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300"/>
              <a:buFont typeface="Arial"/>
              <a:buNone/>
            </a:pPr>
            <a:r>
              <a:rPr lang="en-US" sz="1900">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12"/>
                  </a:ext>
                </a:extLst>
              </a:rPr>
              <a:t>The </a:t>
            </a:r>
            <a:r>
              <a:rPr i="1" lang="en-US" sz="1900">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13"/>
                  </a:ext>
                </a:extLst>
              </a:rPr>
              <a:t>Healthy Corps </a:t>
            </a:r>
            <a:r>
              <a:rPr lang="en-US" sz="1900">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14"/>
                  </a:ext>
                </a:extLst>
              </a:rPr>
              <a:t>program delivers a nutrition education curriculum using the same design as as the evidence-based </a:t>
            </a:r>
            <a:r>
              <a:rPr i="1" lang="en-US" sz="1900">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15"/>
                  </a:ext>
                </a:extLst>
              </a:rPr>
              <a:t>Famous Nutrition Program, </a:t>
            </a:r>
            <a:r>
              <a:rPr lang="en-US" sz="1900">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16"/>
                  </a:ext>
                </a:extLst>
              </a:rPr>
              <a:t>which has proven to be effective in improving students’ knowledge of healthy preparation of fruits and vegetables. An evaluation of the  randomized control trial conducted last year by </a:t>
            </a:r>
            <a:r>
              <a:rPr i="1" lang="en-US" sz="1900">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17"/>
                  </a:ext>
                </a:extLst>
              </a:rPr>
              <a:t>Famous Nutrition Program </a:t>
            </a:r>
            <a:r>
              <a:rPr lang="en-US" sz="1900">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18"/>
                  </a:ext>
                </a:extLst>
              </a:rPr>
              <a:t>found that students who participated in the program twice a week increased their knowledge about how to prepare fruit and vegetables in healthy ways by 50% more than the control group.</a:t>
            </a:r>
            <a:endParaRPr sz="19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2300"/>
              <a:buFont typeface="Arial"/>
              <a:buNone/>
            </a:pPr>
            <a:r>
              <a:t/>
            </a:r>
            <a:endParaRPr sz="1900">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rPr i="0" lang="en-US" sz="1900" u="none" cap="none" strike="noStrike">
                <a:solidFill>
                  <a:srgbClr val="000000"/>
                </a:solidFill>
                <a:latin typeface="Twentieth Century"/>
                <a:ea typeface="Twentieth Century"/>
                <a:cs typeface="Twentieth Century"/>
                <a:sym typeface="Twentieth Century"/>
              </a:rPr>
              <a:t>Based on an outcome </a:t>
            </a:r>
            <a:r>
              <a:rPr lang="en-US" sz="1900">
                <a:latin typeface="Twentieth Century"/>
                <a:ea typeface="Twentieth Century"/>
                <a:cs typeface="Twentieth Century"/>
                <a:sym typeface="Twentieth Century"/>
              </a:rPr>
              <a:t>evaluation conducted by </a:t>
            </a:r>
            <a:r>
              <a:rPr i="0" lang="en-US" sz="1900" u="none" cap="none" strike="noStrike">
                <a:solidFill>
                  <a:srgbClr val="000000"/>
                </a:solidFill>
                <a:latin typeface="Twentieth Century"/>
                <a:ea typeface="Twentieth Century"/>
                <a:cs typeface="Twentieth Century"/>
                <a:sym typeface="Twentieth Century"/>
              </a:rPr>
              <a:t>the </a:t>
            </a:r>
            <a:r>
              <a:rPr i="1" lang="en-US" sz="1900" u="none" cap="none" strike="noStrike">
                <a:solidFill>
                  <a:srgbClr val="000000"/>
                </a:solidFill>
                <a:latin typeface="Twentieth Century"/>
                <a:ea typeface="Twentieth Century"/>
                <a:cs typeface="Twentieth Century"/>
                <a:sym typeface="Twentieth Century"/>
              </a:rPr>
              <a:t>Healthy Corps </a:t>
            </a:r>
            <a:r>
              <a:rPr i="0" lang="en-US" sz="1900" u="none" cap="none" strike="noStrike">
                <a:solidFill>
                  <a:srgbClr val="000000"/>
                </a:solidFill>
                <a:latin typeface="Twentieth Century"/>
                <a:ea typeface="Twentieth Century"/>
                <a:cs typeface="Twentieth Century"/>
                <a:sym typeface="Twentieth Century"/>
              </a:rPr>
              <a:t>program last year, 80% of participating students improved their knowledge about how to prepare fruit and vegetables in healthy way. The mean knowledge score increased from 3.1 to 4.3 (t = 4.33, p &lt; 0.05). The effect sizes were moderate and represent a positive result.</a:t>
            </a:r>
            <a:endParaRPr i="0" sz="19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t/>
            </a:r>
            <a:endParaRPr i="0" sz="19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rPr i="1" lang="en-US" u="none" cap="none" strike="noStrike">
                <a:solidFill>
                  <a:srgbClr val="000000"/>
                </a:solidFill>
                <a:latin typeface="Twentieth Century"/>
                <a:ea typeface="Twentieth Century"/>
                <a:cs typeface="Twentieth Century"/>
                <a:sym typeface="Twentieth Century"/>
              </a:rPr>
              <a:t>Additional documents: Applicant submitted one internal evaluation report of the Healthy Corps program describing the results of the pre-post assessment</a:t>
            </a:r>
            <a:endParaRPr i="1"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t/>
            </a:r>
            <a:endParaRPr i="1">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600"/>
              <a:buFont typeface="Arial"/>
              <a:buNone/>
            </a:pPr>
            <a:r>
              <a:rPr i="1" lang="en-US" sz="1000">
                <a:solidFill>
                  <a:schemeClr val="dk1"/>
                </a:solidFill>
                <a:latin typeface="Twentieth Century"/>
                <a:ea typeface="Twentieth Century"/>
                <a:cs typeface="Twentieth Century"/>
                <a:sym typeface="Twentieth Century"/>
              </a:rPr>
              <a:t>(Source: 2022 AmeriCorps Competitive NOFO: Evidence Webinar. Available at: </a:t>
            </a:r>
            <a:r>
              <a:rPr i="1" lang="en-US" sz="1000" u="sng">
                <a:solidFill>
                  <a:srgbClr val="1155CC"/>
                </a:solidFill>
                <a:highlight>
                  <a:schemeClr val="lt1"/>
                </a:highlight>
                <a:latin typeface="Twentieth Century"/>
                <a:ea typeface="Twentieth Century"/>
                <a:cs typeface="Twentieth Century"/>
                <a:sym typeface="Twentieth Century"/>
                <a:hlinkClick r:id="rId3">
                  <a:extLst>
                    <a:ext uri="{A12FA001-AC4F-418D-AE19-62706E023703}">
                      <ahyp:hlinkClr val="tx"/>
                    </a:ext>
                  </a:extLst>
                </a:hlinkClick>
              </a:rPr>
              <a:t>https://www.youtube.com/watch?v=SHn-CFvThaM</a:t>
            </a:r>
            <a:r>
              <a:rPr i="1" lang="en-US" sz="1000">
                <a:solidFill>
                  <a:schemeClr val="dk1"/>
                </a:solidFill>
                <a:latin typeface="Twentieth Century"/>
                <a:ea typeface="Twentieth Century"/>
                <a:cs typeface="Twentieth Century"/>
                <a:sym typeface="Twentieth Century"/>
              </a:rPr>
              <a:t>)</a:t>
            </a:r>
            <a:endParaRPr i="1">
              <a:latin typeface="Old Standard TT"/>
              <a:ea typeface="Old Standard TT"/>
              <a:cs typeface="Old Standard TT"/>
              <a:sym typeface="Old Standard TT"/>
            </a:endParaRPr>
          </a:p>
        </p:txBody>
      </p:sp>
      <p:sp>
        <p:nvSpPr>
          <p:cNvPr id="357" name="Google Shape;357;gf5cc39098d_0_60"/>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358" name="Google Shape;358;gf5cc39098d_0_60"/>
          <p:cNvSpPr txBox="1"/>
          <p:nvPr>
            <p:ph type="title"/>
          </p:nvPr>
        </p:nvSpPr>
        <p:spPr>
          <a:xfrm>
            <a:off x="551250" y="359750"/>
            <a:ext cx="8309400" cy="817500"/>
          </a:xfrm>
          <a:prstGeom prst="rect">
            <a:avLst/>
          </a:prstGeom>
          <a:noFill/>
          <a:ln>
            <a:noFill/>
          </a:ln>
        </p:spPr>
        <p:txBody>
          <a:bodyPr anchorCtr="0" anchor="ctr" bIns="45700" lIns="91425" spcFirstLastPara="1" rIns="91425" wrap="square" tIns="45700">
            <a:noAutofit/>
          </a:bodyPr>
          <a:lstStyle/>
          <a:p>
            <a:pPr indent="0" lvl="1" marL="0" rtl="0" algn="l">
              <a:lnSpc>
                <a:spcPct val="100000"/>
              </a:lnSpc>
              <a:spcBef>
                <a:spcPts val="0"/>
              </a:spcBef>
              <a:spcAft>
                <a:spcPts val="0"/>
              </a:spcAft>
              <a:buSzPts val="1400"/>
              <a:buNone/>
            </a:pPr>
            <a:r>
              <a:rPr lang="en-US">
                <a:solidFill>
                  <a:schemeClr val="lt2"/>
                </a:solidFill>
                <a:latin typeface="Twentieth Century"/>
                <a:ea typeface="Twentieth Century"/>
                <a:cs typeface="Twentieth Century"/>
                <a:sym typeface="Twentieth Century"/>
              </a:rPr>
              <a:t>Preliminary example</a:t>
            </a:r>
            <a:endParaRPr cap="none">
              <a:solidFill>
                <a:schemeClr val="lt2"/>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5"/>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5400"/>
              <a:buFont typeface="Twentieth Century"/>
              <a:buNone/>
            </a:pPr>
            <a:r>
              <a:rPr lang="en-US" sz="5400">
                <a:latin typeface="Twentieth Century"/>
                <a:ea typeface="Twentieth Century"/>
                <a:cs typeface="Twentieth Century"/>
                <a:sym typeface="Twentieth Century"/>
              </a:rPr>
              <a:t>KEY MESSAGES</a:t>
            </a:r>
            <a:endParaRPr>
              <a:latin typeface="Twentieth Century"/>
              <a:ea typeface="Twentieth Century"/>
              <a:cs typeface="Twentieth Century"/>
              <a:sym typeface="Twentieth Century"/>
            </a:endParaRPr>
          </a:p>
        </p:txBody>
      </p:sp>
      <p:sp>
        <p:nvSpPr>
          <p:cNvPr id="121" name="Google Shape;121;p5"/>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solidFill>
                  <a:srgbClr val="848057"/>
                </a:solidFill>
                <a:latin typeface="Twentieth Century"/>
                <a:ea typeface="Twentieth Century"/>
                <a:cs typeface="Twentieth Century"/>
                <a:sym typeface="Twentieth Century"/>
              </a:rPr>
              <a:t>What should you take from today?</a:t>
            </a:r>
            <a:endParaRPr sz="2800">
              <a:solidFill>
                <a:srgbClr val="848057"/>
              </a:solidFill>
              <a:latin typeface="Twentieth Century"/>
              <a:ea typeface="Twentieth Century"/>
              <a:cs typeface="Twentieth Century"/>
              <a:sym typeface="Twentieth Century"/>
            </a:endParaRPr>
          </a:p>
        </p:txBody>
      </p:sp>
      <p:sp>
        <p:nvSpPr>
          <p:cNvPr id="122" name="Google Shape;122;p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gf5cc39098d_0_76"/>
          <p:cNvSpPr txBox="1"/>
          <p:nvPr/>
        </p:nvSpPr>
        <p:spPr>
          <a:xfrm>
            <a:off x="707100" y="1830725"/>
            <a:ext cx="8125200" cy="406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i="0" lang="en-US" sz="2100" u="none" cap="none" strike="noStrike">
                <a:solidFill>
                  <a:srgbClr val="000000"/>
                </a:solidFill>
                <a:latin typeface="Twentieth Century"/>
                <a:ea typeface="Twentieth Century"/>
                <a:cs typeface="Twentieth Century"/>
                <a:sym typeface="Twentieth Century"/>
              </a:rPr>
              <a:t>Applicant’s </a:t>
            </a:r>
            <a:r>
              <a:rPr i="1" lang="en-US" sz="2100" u="none" cap="none" strike="noStrike">
                <a:solidFill>
                  <a:srgbClr val="000000"/>
                </a:solidFill>
                <a:latin typeface="Twentieth Century"/>
                <a:ea typeface="Twentieth Century"/>
                <a:cs typeface="Twentieth Century"/>
                <a:sym typeface="Twentieth Century"/>
              </a:rPr>
              <a:t>Healthy Corps </a:t>
            </a:r>
            <a:r>
              <a:rPr i="0" lang="en-US" sz="2100" u="none" cap="none" strike="noStrike">
                <a:solidFill>
                  <a:srgbClr val="000000"/>
                </a:solidFill>
                <a:latin typeface="Twentieth Century"/>
                <a:ea typeface="Twentieth Century"/>
                <a:cs typeface="Twentieth Century"/>
                <a:sym typeface="Twentieth Century"/>
              </a:rPr>
              <a:t>program uses the same curriculum, program design, and dosage as the </a:t>
            </a:r>
            <a:r>
              <a:rPr i="1" lang="en-US" sz="2100" u="none" cap="none" strike="noStrike">
                <a:solidFill>
                  <a:srgbClr val="000000"/>
                </a:solidFill>
                <a:latin typeface="Twentieth Century"/>
                <a:ea typeface="Twentieth Century"/>
                <a:cs typeface="Twentieth Century"/>
                <a:sym typeface="Twentieth Century"/>
              </a:rPr>
              <a:t>Famous Nutrition Program </a:t>
            </a:r>
            <a:r>
              <a:rPr i="0" lang="en-US" sz="2100" u="none" cap="none" strike="noStrike">
                <a:solidFill>
                  <a:srgbClr val="000000"/>
                </a:solidFill>
                <a:latin typeface="Twentieth Century"/>
                <a:ea typeface="Twentieth Century"/>
                <a:cs typeface="Twentieth Century"/>
                <a:sym typeface="Twentieth Century"/>
              </a:rPr>
              <a:t>and is serving similar students. Based on a quasi-experimental evaluation conducted by </a:t>
            </a:r>
            <a:r>
              <a:rPr i="1" lang="en-US" sz="2100" u="none" cap="none" strike="noStrike">
                <a:solidFill>
                  <a:srgbClr val="000000"/>
                </a:solidFill>
                <a:latin typeface="Twentieth Century"/>
                <a:ea typeface="Twentieth Century"/>
                <a:cs typeface="Twentieth Century"/>
                <a:sym typeface="Twentieth Century"/>
              </a:rPr>
              <a:t>Famous Nutrition Program</a:t>
            </a:r>
            <a:r>
              <a:rPr i="0" lang="en-US" sz="2100" u="none" cap="none" strike="noStrike">
                <a:solidFill>
                  <a:srgbClr val="000000"/>
                </a:solidFill>
                <a:latin typeface="Twentieth Century"/>
                <a:ea typeface="Twentieth Century"/>
                <a:cs typeface="Twentieth Century"/>
                <a:sym typeface="Twentieth Century"/>
              </a:rPr>
              <a:t> at one of their program sites, students increased their mean score by 1.3 on the Famous Nutrition Scale, compared to an increased mean score of 0.3 for the comparison group. The study was conducted by an independent evaluator. The results were significant (p &lt; 0.05).</a:t>
            </a:r>
            <a:endParaRPr i="0" sz="21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t/>
            </a:r>
            <a:endParaRPr i="0" sz="21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300"/>
              <a:buFont typeface="Arial"/>
              <a:buNone/>
            </a:pPr>
            <a:r>
              <a:rPr i="1" lang="en-US" sz="2100" u="none" cap="none" strike="noStrike">
                <a:solidFill>
                  <a:srgbClr val="000000"/>
                </a:solidFill>
                <a:latin typeface="Twentieth Century"/>
                <a:ea typeface="Twentieth Century"/>
                <a:cs typeface="Twentieth Century"/>
                <a:sym typeface="Twentieth Century"/>
              </a:rPr>
              <a:t>Additional documents: Applicant submitted one independent evaluation report of the Famous Nutrition Program describing the results of the QED study. The evaluation was published two years ago.</a:t>
            </a:r>
            <a:endParaRPr i="1" sz="2100" u="none" cap="none" strike="noStrike">
              <a:solidFill>
                <a:srgbClr val="000000"/>
              </a:solidFill>
              <a:latin typeface="Twentieth Century"/>
              <a:ea typeface="Twentieth Century"/>
              <a:cs typeface="Twentieth Century"/>
              <a:sym typeface="Twentieth Century"/>
            </a:endParaRPr>
          </a:p>
        </p:txBody>
      </p:sp>
      <p:sp>
        <p:nvSpPr>
          <p:cNvPr id="365" name="Google Shape;365;gf5cc39098d_0_76"/>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366" name="Google Shape;366;gf5cc39098d_0_76"/>
          <p:cNvSpPr txBox="1"/>
          <p:nvPr>
            <p:ph type="title"/>
          </p:nvPr>
        </p:nvSpPr>
        <p:spPr>
          <a:xfrm>
            <a:off x="707100" y="593375"/>
            <a:ext cx="8125200" cy="817500"/>
          </a:xfrm>
          <a:prstGeom prst="rect">
            <a:avLst/>
          </a:prstGeom>
          <a:noFill/>
          <a:ln>
            <a:noFill/>
          </a:ln>
        </p:spPr>
        <p:txBody>
          <a:bodyPr anchorCtr="0" anchor="ctr" bIns="45700" lIns="91425" spcFirstLastPara="1" rIns="91425" wrap="square" tIns="45700">
            <a:noAutofit/>
          </a:bodyPr>
          <a:lstStyle/>
          <a:p>
            <a:pPr indent="0" lvl="1" marL="0" rtl="0" algn="l">
              <a:lnSpc>
                <a:spcPct val="100000"/>
              </a:lnSpc>
              <a:spcBef>
                <a:spcPts val="0"/>
              </a:spcBef>
              <a:spcAft>
                <a:spcPts val="0"/>
              </a:spcAft>
              <a:buSzPts val="1400"/>
              <a:buNone/>
            </a:pPr>
            <a:r>
              <a:rPr lang="en-US">
                <a:solidFill>
                  <a:schemeClr val="lt2"/>
                </a:solidFill>
                <a:latin typeface="Twentieth Century"/>
                <a:ea typeface="Twentieth Century"/>
                <a:cs typeface="Twentieth Century"/>
                <a:sym typeface="Twentieth Century"/>
              </a:rPr>
              <a:t>Moderate example</a:t>
            </a:r>
            <a:endParaRPr cap="none">
              <a:solidFill>
                <a:schemeClr val="lt2"/>
              </a:solidFill>
              <a:latin typeface="Twentieth Century"/>
              <a:ea typeface="Twentieth Century"/>
              <a:cs typeface="Twentieth Century"/>
              <a:sym typeface="Twentieth Century"/>
            </a:endParaRPr>
          </a:p>
        </p:txBody>
      </p:sp>
      <p:sp>
        <p:nvSpPr>
          <p:cNvPr id="367" name="Google Shape;367;gf5cc39098d_0_76"/>
          <p:cNvSpPr txBox="1"/>
          <p:nvPr/>
        </p:nvSpPr>
        <p:spPr>
          <a:xfrm>
            <a:off x="98400" y="6391350"/>
            <a:ext cx="8302800" cy="43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000" u="none" cap="none" strike="noStrike">
                <a:solidFill>
                  <a:schemeClr val="dk1"/>
                </a:solidFill>
                <a:latin typeface="Twentieth Century"/>
                <a:ea typeface="Twentieth Century"/>
                <a:cs typeface="Twentieth Century"/>
                <a:sym typeface="Twentieth Century"/>
              </a:rPr>
              <a:t>(Source: 2022 AmeriCorps Competitive NOFO: Evidence Webinar. Available at: </a:t>
            </a:r>
            <a:r>
              <a:rPr b="0" i="0" lang="en-US" sz="1000" u="sng" cap="none" strike="noStrike">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https://www.youtube.com/watch?v=SHn-CFvThaM</a:t>
            </a:r>
            <a:r>
              <a:rPr b="0" i="0" lang="en-US" sz="1000" u="none" cap="none" strike="noStrike">
                <a:solidFill>
                  <a:schemeClr val="dk1"/>
                </a:solidFill>
                <a:latin typeface="Twentieth Century"/>
                <a:ea typeface="Twentieth Century"/>
                <a:cs typeface="Twentieth Century"/>
                <a:sym typeface="Twentieth Century"/>
              </a:rPr>
              <a:t>)</a:t>
            </a:r>
            <a:endParaRPr b="0" i="0" sz="10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g2e429f8cec3_1_23"/>
          <p:cNvSpPr txBox="1"/>
          <p:nvPr/>
        </p:nvSpPr>
        <p:spPr>
          <a:xfrm>
            <a:off x="707100" y="1739250"/>
            <a:ext cx="8125200" cy="471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i="0" lang="en-US" sz="2100" u="none" cap="none" strike="noStrike">
                <a:solidFill>
                  <a:srgbClr val="000000"/>
                </a:solidFill>
                <a:latin typeface="Twentieth Century"/>
                <a:ea typeface="Twentieth Century"/>
                <a:cs typeface="Twentieth Century"/>
                <a:sym typeface="Twentieth Century"/>
              </a:rPr>
              <a:t>Applicant’s </a:t>
            </a:r>
            <a:r>
              <a:rPr i="1" lang="en-US" sz="2100" u="none" cap="none" strike="noStrike">
                <a:solidFill>
                  <a:srgbClr val="000000"/>
                </a:solidFill>
                <a:latin typeface="Twentieth Century"/>
                <a:ea typeface="Twentieth Century"/>
                <a:cs typeface="Twentieth Century"/>
                <a:sym typeface="Twentieth Century"/>
              </a:rPr>
              <a:t>Healthy Corps </a:t>
            </a:r>
            <a:r>
              <a:rPr i="0" lang="en-US" sz="2100" u="none" cap="none" strike="noStrike">
                <a:solidFill>
                  <a:srgbClr val="000000"/>
                </a:solidFill>
                <a:latin typeface="Twentieth Century"/>
                <a:ea typeface="Twentieth Century"/>
                <a:cs typeface="Twentieth Century"/>
                <a:sym typeface="Twentieth Century"/>
              </a:rPr>
              <a:t>program delivers nutrition education in 28 states across the country. The program hired an independent evaluator to conduct a randomized controlled trial in 10 states, including both rural and urban sites as well as student populations with different ethnic/racial backgrounds. The evaluation found that students in the </a:t>
            </a:r>
            <a:r>
              <a:rPr i="1" lang="en-US" sz="2100" u="none" cap="none" strike="noStrike">
                <a:solidFill>
                  <a:srgbClr val="000000"/>
                </a:solidFill>
                <a:latin typeface="Twentieth Century"/>
                <a:ea typeface="Twentieth Century"/>
                <a:cs typeface="Twentieth Century"/>
                <a:sym typeface="Twentieth Century"/>
              </a:rPr>
              <a:t>Healthy Corps</a:t>
            </a:r>
            <a:r>
              <a:rPr i="0" lang="en-US" sz="2100" u="none" cap="none" strike="noStrike">
                <a:solidFill>
                  <a:srgbClr val="000000"/>
                </a:solidFill>
                <a:latin typeface="Twentieth Century"/>
                <a:ea typeface="Twentieth Century"/>
                <a:cs typeface="Twentieth Century"/>
                <a:sym typeface="Twentieth Century"/>
              </a:rPr>
              <a:t> program outperformed students in the control group on 5 specific health knowledge indicators addressed by the program. The results were statistically significant with moderate effect sizes. Subgroup analysis showed positive impacts in both rural and urban setting and across multiple ethnic/racial groups.</a:t>
            </a:r>
            <a:endParaRPr i="0" sz="21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00"/>
              <a:buFont typeface="Arial"/>
              <a:buNone/>
            </a:pPr>
            <a:r>
              <a:t/>
            </a:r>
            <a:endParaRPr i="0" sz="21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200"/>
              <a:buFont typeface="Arial"/>
              <a:buNone/>
            </a:pPr>
            <a:r>
              <a:rPr i="1" lang="en-US" sz="2100" u="none" cap="none" strike="noStrike">
                <a:solidFill>
                  <a:srgbClr val="000000"/>
                </a:solidFill>
                <a:latin typeface="Twentieth Century"/>
                <a:ea typeface="Twentieth Century"/>
                <a:cs typeface="Twentieth Century"/>
                <a:sym typeface="Twentieth Century"/>
              </a:rPr>
              <a:t>Additional documents: Applicant submitted one independent evaluation report from the Healthy Corps describing the results of the RCT study. The evaluation was published three years ago.</a:t>
            </a:r>
            <a:endParaRPr i="1" sz="2100" u="none" cap="none" strike="noStrike">
              <a:solidFill>
                <a:srgbClr val="000000"/>
              </a:solidFill>
              <a:latin typeface="Twentieth Century"/>
              <a:ea typeface="Twentieth Century"/>
              <a:cs typeface="Twentieth Century"/>
              <a:sym typeface="Twentieth Century"/>
            </a:endParaRPr>
          </a:p>
        </p:txBody>
      </p:sp>
      <p:sp>
        <p:nvSpPr>
          <p:cNvPr id="374" name="Google Shape;374;g2e429f8cec3_1_23"/>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375" name="Google Shape;375;g2e429f8cec3_1_23"/>
          <p:cNvSpPr txBox="1"/>
          <p:nvPr>
            <p:ph type="title"/>
          </p:nvPr>
        </p:nvSpPr>
        <p:spPr>
          <a:xfrm>
            <a:off x="750600" y="593375"/>
            <a:ext cx="8081700" cy="817500"/>
          </a:xfrm>
          <a:prstGeom prst="rect">
            <a:avLst/>
          </a:prstGeom>
          <a:noFill/>
          <a:ln>
            <a:noFill/>
          </a:ln>
        </p:spPr>
        <p:txBody>
          <a:bodyPr anchorCtr="0" anchor="ctr" bIns="45700" lIns="91425" spcFirstLastPara="1" rIns="91425" wrap="square" tIns="45700">
            <a:noAutofit/>
          </a:bodyPr>
          <a:lstStyle/>
          <a:p>
            <a:pPr indent="0" lvl="1" marL="0" rtl="0" algn="l">
              <a:lnSpc>
                <a:spcPct val="100000"/>
              </a:lnSpc>
              <a:spcBef>
                <a:spcPts val="0"/>
              </a:spcBef>
              <a:spcAft>
                <a:spcPts val="0"/>
              </a:spcAft>
              <a:buSzPts val="1400"/>
              <a:buNone/>
            </a:pPr>
            <a:r>
              <a:rPr lang="en-US">
                <a:solidFill>
                  <a:schemeClr val="lt2"/>
                </a:solidFill>
                <a:latin typeface="Twentieth Century"/>
                <a:ea typeface="Twentieth Century"/>
                <a:cs typeface="Twentieth Century"/>
                <a:sym typeface="Twentieth Century"/>
              </a:rPr>
              <a:t>Strong example</a:t>
            </a:r>
            <a:endParaRPr cap="none">
              <a:solidFill>
                <a:schemeClr val="lt2"/>
              </a:solidFill>
              <a:latin typeface="Twentieth Century"/>
              <a:ea typeface="Twentieth Century"/>
              <a:cs typeface="Twentieth Century"/>
              <a:sym typeface="Twentieth Century"/>
            </a:endParaRPr>
          </a:p>
        </p:txBody>
      </p:sp>
      <p:sp>
        <p:nvSpPr>
          <p:cNvPr id="376" name="Google Shape;376;g2e429f8cec3_1_23"/>
          <p:cNvSpPr txBox="1"/>
          <p:nvPr/>
        </p:nvSpPr>
        <p:spPr>
          <a:xfrm>
            <a:off x="110625" y="6546900"/>
            <a:ext cx="8302800" cy="43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000" u="none" cap="none" strike="noStrike">
                <a:solidFill>
                  <a:schemeClr val="dk1"/>
                </a:solidFill>
                <a:latin typeface="Twentieth Century"/>
                <a:ea typeface="Twentieth Century"/>
                <a:cs typeface="Twentieth Century"/>
                <a:sym typeface="Twentieth Century"/>
              </a:rPr>
              <a:t>(Source: 2022 AmeriCorps Competitive NOFO: Evidence Webinar. Available at: </a:t>
            </a:r>
            <a:r>
              <a:rPr b="0" i="0" lang="en-US" sz="1000" u="sng" cap="none" strike="noStrike">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https://www.youtube.com/watch?v=SHn-CFvThaM</a:t>
            </a:r>
            <a:r>
              <a:rPr b="0" i="0" lang="en-US" sz="1000" u="none" cap="none" strike="noStrike">
                <a:solidFill>
                  <a:schemeClr val="dk1"/>
                </a:solidFill>
                <a:latin typeface="Twentieth Century"/>
                <a:ea typeface="Twentieth Century"/>
                <a:cs typeface="Twentieth Century"/>
                <a:sym typeface="Twentieth Century"/>
              </a:rPr>
              <a:t>)</a:t>
            </a:r>
            <a:endParaRPr b="0" i="0" sz="10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p28"/>
          <p:cNvSpPr txBox="1"/>
          <p:nvPr>
            <p:ph idx="1" type="body"/>
          </p:nvPr>
        </p:nvSpPr>
        <p:spPr>
          <a:xfrm>
            <a:off x="673650" y="1943225"/>
            <a:ext cx="3661200" cy="4529700"/>
          </a:xfrm>
          <a:prstGeom prst="rect">
            <a:avLst/>
          </a:prstGeom>
          <a:noFill/>
          <a:ln>
            <a:noFill/>
          </a:ln>
        </p:spPr>
        <p:txBody>
          <a:bodyPr anchorCtr="0" anchor="t" bIns="45700" lIns="45700" spcFirstLastPara="1" rIns="45700" wrap="square" tIns="45700">
            <a:noAutofit/>
          </a:bodyPr>
          <a:lstStyle/>
          <a:p>
            <a:pPr indent="-368300" lvl="0" marL="457200" marR="0" rtl="0" algn="l">
              <a:lnSpc>
                <a:spcPct val="100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Summarize up to 2 evaluation or research reports that demonstrate the outcomes you expect to see in your program</a:t>
            </a:r>
            <a:endParaRPr sz="2200">
              <a:latin typeface="Twentieth Century"/>
              <a:ea typeface="Twentieth Century"/>
              <a:cs typeface="Twentieth Century"/>
              <a:sym typeface="Twentieth Century"/>
            </a:endParaRPr>
          </a:p>
          <a:p>
            <a:pPr indent="-368300" lvl="0" marL="914400" rtl="0" algn="l">
              <a:lnSpc>
                <a:spcPct val="90000"/>
              </a:lnSpc>
              <a:spcBef>
                <a:spcPts val="1200"/>
              </a:spcBef>
              <a:spcAft>
                <a:spcPts val="0"/>
              </a:spcAft>
              <a:buClr>
                <a:srgbClr val="666666"/>
              </a:buClr>
              <a:buSzPts val="2200"/>
              <a:buFont typeface="Twentieth Century"/>
              <a:buChar char="➔"/>
            </a:pPr>
            <a:r>
              <a:rPr i="1" lang="en-US" sz="2200">
                <a:latin typeface="Twentieth Century"/>
                <a:ea typeface="Twentieth Century"/>
                <a:cs typeface="Twentieth Century"/>
                <a:sym typeface="Twentieth Century"/>
              </a:rPr>
              <a:t>Include the year of the study</a:t>
            </a:r>
            <a:endParaRPr i="1" sz="2200">
              <a:latin typeface="Twentieth Century"/>
              <a:ea typeface="Twentieth Century"/>
              <a:cs typeface="Twentieth Century"/>
              <a:sym typeface="Twentieth Century"/>
            </a:endParaRPr>
          </a:p>
          <a:p>
            <a:pPr indent="-368300" lvl="0" marL="914400" rtl="0" algn="l">
              <a:lnSpc>
                <a:spcPct val="90000"/>
              </a:lnSpc>
              <a:spcBef>
                <a:spcPts val="1200"/>
              </a:spcBef>
              <a:spcAft>
                <a:spcPts val="0"/>
              </a:spcAft>
              <a:buClr>
                <a:srgbClr val="666666"/>
              </a:buClr>
              <a:buSzPts val="2200"/>
              <a:buFont typeface="Twentieth Century"/>
              <a:buChar char="➔"/>
            </a:pPr>
            <a:r>
              <a:rPr i="1" lang="en-US" sz="2200">
                <a:latin typeface="Twentieth Century"/>
                <a:ea typeface="Twentieth Century"/>
                <a:cs typeface="Twentieth Century"/>
                <a:sym typeface="Twentieth Century"/>
              </a:rPr>
              <a:t>Explain what was done to collect data</a:t>
            </a:r>
            <a:endParaRPr i="1" sz="2200">
              <a:latin typeface="Twentieth Century"/>
              <a:ea typeface="Twentieth Century"/>
              <a:cs typeface="Twentieth Century"/>
              <a:sym typeface="Twentieth Century"/>
            </a:endParaRPr>
          </a:p>
          <a:p>
            <a:pPr indent="-368300" lvl="0" marL="914400" rtl="0" algn="l">
              <a:lnSpc>
                <a:spcPct val="90000"/>
              </a:lnSpc>
              <a:spcBef>
                <a:spcPts val="1200"/>
              </a:spcBef>
              <a:spcAft>
                <a:spcPts val="1000"/>
              </a:spcAft>
              <a:buClr>
                <a:srgbClr val="666666"/>
              </a:buClr>
              <a:buSzPts val="2200"/>
              <a:buFont typeface="Twentieth Century"/>
              <a:buChar char="➔"/>
            </a:pPr>
            <a:r>
              <a:rPr i="1" lang="en-US" sz="2200">
                <a:latin typeface="Twentieth Century"/>
                <a:ea typeface="Twentieth Century"/>
                <a:cs typeface="Twentieth Century"/>
                <a:sym typeface="Twentieth Century"/>
              </a:rPr>
              <a:t>Explain how this study is similar to your program model</a:t>
            </a:r>
            <a:endParaRPr i="1" sz="2200">
              <a:latin typeface="Twentieth Century"/>
              <a:ea typeface="Twentieth Century"/>
              <a:cs typeface="Twentieth Century"/>
              <a:sym typeface="Twentieth Century"/>
            </a:endParaRPr>
          </a:p>
        </p:txBody>
      </p:sp>
      <p:sp>
        <p:nvSpPr>
          <p:cNvPr id="383" name="Google Shape;383;p28"/>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384" name="Google Shape;384;p28"/>
          <p:cNvSpPr txBox="1"/>
          <p:nvPr>
            <p:ph idx="2" type="body"/>
          </p:nvPr>
        </p:nvSpPr>
        <p:spPr>
          <a:xfrm>
            <a:off x="4811333" y="1943225"/>
            <a:ext cx="3661200" cy="4529700"/>
          </a:xfrm>
          <a:prstGeom prst="rect">
            <a:avLst/>
          </a:prstGeom>
        </p:spPr>
        <p:txBody>
          <a:bodyPr anchorCtr="0" anchor="t" bIns="91425" lIns="91425" spcFirstLastPara="1" rIns="91425" wrap="square" tIns="91425">
            <a:normAutofit/>
          </a:bodyPr>
          <a:lstStyle/>
          <a:p>
            <a:pPr indent="-368300" lvl="0" marL="457200" rtl="0" algn="l">
              <a:lnSpc>
                <a:spcPct val="100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Make sure the evidence you describe supports the intervention you describe</a:t>
            </a:r>
            <a:endParaRPr sz="2200">
              <a:latin typeface="Twentieth Century"/>
              <a:ea typeface="Twentieth Century"/>
              <a:cs typeface="Twentieth Century"/>
              <a:sym typeface="Twentieth Century"/>
            </a:endParaRPr>
          </a:p>
          <a:p>
            <a:pPr indent="-368300" lvl="0" marL="914400" rtl="0" algn="l">
              <a:lnSpc>
                <a:spcPct val="90000"/>
              </a:lnSpc>
              <a:spcBef>
                <a:spcPts val="1200"/>
              </a:spcBef>
              <a:spcAft>
                <a:spcPts val="0"/>
              </a:spcAft>
              <a:buClr>
                <a:srgbClr val="595959"/>
              </a:buClr>
              <a:buSzPts val="2200"/>
              <a:buFont typeface="Twentieth Century"/>
              <a:buChar char="➔"/>
            </a:pPr>
            <a:r>
              <a:rPr i="1" lang="en-US" sz="2200">
                <a:latin typeface="Twentieth Century"/>
                <a:ea typeface="Twentieth Century"/>
                <a:cs typeface="Twentieth Century"/>
                <a:sym typeface="Twentieth Century"/>
              </a:rPr>
              <a:t>The activities described should be similar to your program’s activities</a:t>
            </a:r>
            <a:endParaRPr i="1" sz="2200">
              <a:latin typeface="Twentieth Century"/>
              <a:ea typeface="Twentieth Century"/>
              <a:cs typeface="Twentieth Century"/>
              <a:sym typeface="Twentieth Century"/>
            </a:endParaRPr>
          </a:p>
          <a:p>
            <a:pPr indent="-368300" lvl="0" marL="914400" rtl="0" algn="l">
              <a:lnSpc>
                <a:spcPct val="90000"/>
              </a:lnSpc>
              <a:spcBef>
                <a:spcPts val="1200"/>
              </a:spcBef>
              <a:spcAft>
                <a:spcPts val="0"/>
              </a:spcAft>
              <a:buClr>
                <a:srgbClr val="595959"/>
              </a:buClr>
              <a:buSzPts val="2200"/>
              <a:buFont typeface="Twentieth Century"/>
              <a:buChar char="➔"/>
            </a:pPr>
            <a:r>
              <a:rPr i="1" lang="en-US" sz="2200">
                <a:latin typeface="Twentieth Century"/>
                <a:ea typeface="Twentieth Century"/>
                <a:cs typeface="Twentieth Century"/>
                <a:sym typeface="Twentieth Century"/>
              </a:rPr>
              <a:t>The outcomes described should be similar to your program’s outcomes</a:t>
            </a:r>
            <a:endParaRPr sz="2200">
              <a:latin typeface="Twentieth Century"/>
              <a:ea typeface="Twentieth Century"/>
              <a:cs typeface="Twentieth Century"/>
              <a:sym typeface="Twentieth Century"/>
            </a:endParaRPr>
          </a:p>
          <a:p>
            <a:pPr indent="0" lvl="0" marL="0" rtl="0" algn="l">
              <a:spcBef>
                <a:spcPts val="1000"/>
              </a:spcBef>
              <a:spcAft>
                <a:spcPts val="1200"/>
              </a:spcAft>
              <a:buNone/>
            </a:pPr>
            <a:r>
              <a:t/>
            </a:r>
            <a:endParaRPr sz="2200"/>
          </a:p>
        </p:txBody>
      </p:sp>
      <p:sp>
        <p:nvSpPr>
          <p:cNvPr id="385" name="Google Shape;385;p28"/>
          <p:cNvSpPr txBox="1"/>
          <p:nvPr>
            <p:ph type="title"/>
          </p:nvPr>
        </p:nvSpPr>
        <p:spPr>
          <a:xfrm>
            <a:off x="1520875" y="376775"/>
            <a:ext cx="6949500" cy="1499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What to include in your application</a:t>
            </a:r>
            <a:r>
              <a:rPr lang="en-US" sz="3600">
                <a:solidFill>
                  <a:schemeClr val="accent5"/>
                </a:solidFill>
                <a:latin typeface="Twentieth Century"/>
                <a:ea typeface="Twentieth Century"/>
                <a:cs typeface="Twentieth Century"/>
                <a:sym typeface="Twentieth Century"/>
              </a:rPr>
              <a:t>?</a:t>
            </a:r>
            <a:endParaRPr sz="3600" cap="none">
              <a:solidFill>
                <a:schemeClr val="accent5"/>
              </a:solidFill>
              <a:latin typeface="Twentieth Century"/>
              <a:ea typeface="Twentieth Century"/>
              <a:cs typeface="Twentieth Century"/>
              <a:sym typeface="Twentieth Century"/>
            </a:endParaRPr>
          </a:p>
        </p:txBody>
      </p:sp>
      <p:pic>
        <p:nvPicPr>
          <p:cNvPr id="386" name="Google Shape;386;p28" title="material 1.png"/>
          <p:cNvPicPr preferRelativeResize="0"/>
          <p:nvPr/>
        </p:nvPicPr>
        <p:blipFill>
          <a:blip r:embed="rId3">
            <a:alphaModFix/>
          </a:blip>
          <a:stretch>
            <a:fillRect/>
          </a:stretch>
        </p:blipFill>
        <p:spPr>
          <a:xfrm>
            <a:off x="673650" y="799928"/>
            <a:ext cx="781100" cy="81320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g16512e94e41_0_261"/>
          <p:cNvSpPr txBox="1"/>
          <p:nvPr>
            <p:ph idx="1" type="body"/>
          </p:nvPr>
        </p:nvSpPr>
        <p:spPr>
          <a:xfrm>
            <a:off x="673650" y="2095625"/>
            <a:ext cx="3660300" cy="4072500"/>
          </a:xfrm>
          <a:prstGeom prst="rect">
            <a:avLst/>
          </a:prstGeom>
          <a:noFill/>
          <a:ln>
            <a:noFill/>
          </a:ln>
        </p:spPr>
        <p:txBody>
          <a:bodyPr anchorCtr="0" anchor="t" bIns="45700" lIns="45700" spcFirstLastPara="1" rIns="45700" wrap="square" tIns="45700">
            <a:noAutofit/>
          </a:bodyPr>
          <a:lstStyle/>
          <a:p>
            <a:pPr indent="-368300" lvl="0" marL="457200" marR="0" rtl="0" algn="l">
              <a:lnSpc>
                <a:spcPct val="100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If you select preliminary, moderate, or strong evidence tiers, then be sure you describe how the intervention in the submitted reports is the same as the one you propose</a:t>
            </a:r>
            <a:endParaRPr sz="2200">
              <a:latin typeface="Twentieth Century"/>
              <a:ea typeface="Twentieth Century"/>
              <a:cs typeface="Twentieth Century"/>
              <a:sym typeface="Twentieth Century"/>
            </a:endParaRPr>
          </a:p>
          <a:p>
            <a:pPr indent="-368300" lvl="0" marL="457200" marR="0" rtl="0" algn="l">
              <a:lnSpc>
                <a:spcPct val="100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Cite evidence from the last 6 years</a:t>
            </a:r>
            <a:endParaRPr sz="2200">
              <a:latin typeface="Twentieth Century"/>
              <a:ea typeface="Twentieth Century"/>
              <a:cs typeface="Twentieth Century"/>
              <a:sym typeface="Twentieth Century"/>
            </a:endParaRPr>
          </a:p>
          <a:p>
            <a:pPr indent="0" lvl="0" marL="0" marR="0" rtl="0" algn="l">
              <a:lnSpc>
                <a:spcPct val="100000"/>
              </a:lnSpc>
              <a:spcBef>
                <a:spcPts val="1200"/>
              </a:spcBef>
              <a:spcAft>
                <a:spcPts val="0"/>
              </a:spcAft>
              <a:buSzPts val="1800"/>
              <a:buNone/>
            </a:pPr>
            <a:r>
              <a:t/>
            </a:r>
            <a:endParaRPr sz="2200">
              <a:latin typeface="Twentieth Century"/>
              <a:ea typeface="Twentieth Century"/>
              <a:cs typeface="Twentieth Century"/>
              <a:sym typeface="Twentieth Century"/>
            </a:endParaRPr>
          </a:p>
        </p:txBody>
      </p:sp>
      <p:sp>
        <p:nvSpPr>
          <p:cNvPr id="393" name="Google Shape;393;g16512e94e41_0_261"/>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394" name="Google Shape;394;g16512e94e41_0_261"/>
          <p:cNvSpPr txBox="1"/>
          <p:nvPr>
            <p:ph idx="2" type="body"/>
          </p:nvPr>
        </p:nvSpPr>
        <p:spPr>
          <a:xfrm>
            <a:off x="4810296" y="2095625"/>
            <a:ext cx="3660300" cy="4072500"/>
          </a:xfrm>
          <a:prstGeom prst="rect">
            <a:avLst/>
          </a:prstGeom>
        </p:spPr>
        <p:txBody>
          <a:bodyPr anchorCtr="0" anchor="t" bIns="91425" lIns="91425" spcFirstLastPara="1" rIns="91425" wrap="square" tIns="91425">
            <a:normAutofit/>
          </a:bodyPr>
          <a:lstStyle/>
          <a:p>
            <a:pPr indent="-368300" lvl="0" marL="457200" rtl="0" algn="l">
              <a:lnSpc>
                <a:spcPct val="100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Summarize your past performance measure data or other program data you have collected</a:t>
            </a:r>
            <a:endParaRPr sz="2200">
              <a:latin typeface="Twentieth Century"/>
              <a:ea typeface="Twentieth Century"/>
              <a:cs typeface="Twentieth Century"/>
              <a:sym typeface="Twentieth Century"/>
            </a:endParaRPr>
          </a:p>
          <a:p>
            <a:pPr indent="-368300" lvl="0" marL="914400" marR="0" rtl="0" algn="l">
              <a:lnSpc>
                <a:spcPct val="90000"/>
              </a:lnSpc>
              <a:spcBef>
                <a:spcPts val="1200"/>
              </a:spcBef>
              <a:spcAft>
                <a:spcPts val="0"/>
              </a:spcAft>
              <a:buClr>
                <a:srgbClr val="666666"/>
              </a:buClr>
              <a:buSzPts val="2200"/>
              <a:buFont typeface="Twentieth Century"/>
              <a:buChar char="➔"/>
            </a:pPr>
            <a:r>
              <a:rPr i="1" lang="en-US" sz="2200">
                <a:latin typeface="Twentieth Century"/>
                <a:ea typeface="Twentieth Century"/>
                <a:cs typeface="Twentieth Century"/>
                <a:sym typeface="Twentieth Century"/>
              </a:rPr>
              <a:t>Describe the output count of your program</a:t>
            </a:r>
            <a:endParaRPr i="1" sz="2200">
              <a:latin typeface="Twentieth Century"/>
              <a:ea typeface="Twentieth Century"/>
              <a:cs typeface="Twentieth Century"/>
              <a:sym typeface="Twentieth Century"/>
            </a:endParaRPr>
          </a:p>
          <a:p>
            <a:pPr indent="-368300" lvl="0" marL="914400" marR="0" rtl="0" algn="l">
              <a:lnSpc>
                <a:spcPct val="90000"/>
              </a:lnSpc>
              <a:spcBef>
                <a:spcPts val="1200"/>
              </a:spcBef>
              <a:spcAft>
                <a:spcPts val="1000"/>
              </a:spcAft>
              <a:buClr>
                <a:srgbClr val="595959"/>
              </a:buClr>
              <a:buSzPts val="2200"/>
              <a:buFont typeface="Twentieth Century"/>
              <a:buChar char="➔"/>
            </a:pPr>
            <a:r>
              <a:rPr i="1" lang="en-US" sz="2200">
                <a:latin typeface="Twentieth Century"/>
                <a:ea typeface="Twentieth Century"/>
                <a:cs typeface="Twentieth Century"/>
                <a:sym typeface="Twentieth Century"/>
              </a:rPr>
              <a:t>Describe the outcome count of your program</a:t>
            </a:r>
            <a:endParaRPr i="1" sz="2200">
              <a:latin typeface="Twentieth Century"/>
              <a:ea typeface="Twentieth Century"/>
              <a:cs typeface="Twentieth Century"/>
              <a:sym typeface="Twentieth Century"/>
            </a:endParaRPr>
          </a:p>
        </p:txBody>
      </p:sp>
      <p:sp>
        <p:nvSpPr>
          <p:cNvPr id="395" name="Google Shape;395;g16512e94e41_0_261"/>
          <p:cNvSpPr txBox="1"/>
          <p:nvPr>
            <p:ph type="title"/>
          </p:nvPr>
        </p:nvSpPr>
        <p:spPr>
          <a:xfrm>
            <a:off x="1520875" y="376775"/>
            <a:ext cx="6949500" cy="1499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What to include in your application</a:t>
            </a:r>
            <a:r>
              <a:rPr lang="en-US" sz="3600">
                <a:solidFill>
                  <a:schemeClr val="accent5"/>
                </a:solidFill>
                <a:latin typeface="Twentieth Century"/>
                <a:ea typeface="Twentieth Century"/>
                <a:cs typeface="Twentieth Century"/>
                <a:sym typeface="Twentieth Century"/>
              </a:rPr>
              <a:t>?</a:t>
            </a:r>
            <a:endParaRPr sz="3600" cap="none">
              <a:solidFill>
                <a:schemeClr val="accent5"/>
              </a:solidFill>
              <a:latin typeface="Twentieth Century"/>
              <a:ea typeface="Twentieth Century"/>
              <a:cs typeface="Twentieth Century"/>
              <a:sym typeface="Twentieth Century"/>
            </a:endParaRPr>
          </a:p>
        </p:txBody>
      </p:sp>
      <p:pic>
        <p:nvPicPr>
          <p:cNvPr id="396" name="Google Shape;396;g16512e94e41_0_261" title="material 1.png"/>
          <p:cNvPicPr preferRelativeResize="0"/>
          <p:nvPr/>
        </p:nvPicPr>
        <p:blipFill>
          <a:blip r:embed="rId3">
            <a:alphaModFix/>
          </a:blip>
          <a:stretch>
            <a:fillRect/>
          </a:stretch>
        </p:blipFill>
        <p:spPr>
          <a:xfrm>
            <a:off x="673650" y="799928"/>
            <a:ext cx="781100" cy="81320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g33de626425d_0_0"/>
          <p:cNvSpPr txBox="1"/>
          <p:nvPr>
            <p:ph type="title"/>
          </p:nvPr>
        </p:nvSpPr>
        <p:spPr>
          <a:xfrm>
            <a:off x="342900" y="4960137"/>
            <a:ext cx="5829300" cy="146310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5400"/>
              <a:buFont typeface="Twentieth Century"/>
              <a:buNone/>
            </a:pPr>
            <a:r>
              <a:rPr lang="en-US" sz="5400">
                <a:latin typeface="Twentieth Century"/>
                <a:ea typeface="Twentieth Century"/>
                <a:cs typeface="Twentieth Century"/>
                <a:sym typeface="Twentieth Century"/>
              </a:rPr>
              <a:t>PERFORMANCE MEASURES</a:t>
            </a:r>
            <a:endParaRPr>
              <a:latin typeface="Twentieth Century"/>
              <a:ea typeface="Twentieth Century"/>
              <a:cs typeface="Twentieth Century"/>
              <a:sym typeface="Twentieth Century"/>
            </a:endParaRPr>
          </a:p>
        </p:txBody>
      </p:sp>
      <p:sp>
        <p:nvSpPr>
          <p:cNvPr id="403" name="Google Shape;403;g33de626425d_0_0"/>
          <p:cNvSpPr txBox="1"/>
          <p:nvPr>
            <p:ph idx="1" type="body"/>
          </p:nvPr>
        </p:nvSpPr>
        <p:spPr>
          <a:xfrm>
            <a:off x="6457950" y="4960137"/>
            <a:ext cx="2400300" cy="1463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solidFill>
                  <a:srgbClr val="848057"/>
                </a:solidFill>
                <a:latin typeface="Twentieth Century"/>
                <a:ea typeface="Twentieth Century"/>
                <a:cs typeface="Twentieth Century"/>
                <a:sym typeface="Twentieth Century"/>
              </a:rPr>
              <a:t>How do you measure your program?</a:t>
            </a:r>
            <a:endParaRPr sz="2800">
              <a:solidFill>
                <a:srgbClr val="848057"/>
              </a:solidFill>
              <a:latin typeface="Twentieth Century"/>
              <a:ea typeface="Twentieth Century"/>
              <a:cs typeface="Twentieth Century"/>
              <a:sym typeface="Twentieth Century"/>
            </a:endParaRPr>
          </a:p>
        </p:txBody>
      </p:sp>
      <p:sp>
        <p:nvSpPr>
          <p:cNvPr id="404" name="Google Shape;404;g33de626425d_0_0"/>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g2e408a8f246_0_26"/>
          <p:cNvSpPr txBox="1"/>
          <p:nvPr/>
        </p:nvSpPr>
        <p:spPr>
          <a:xfrm>
            <a:off x="1736650" y="1578650"/>
            <a:ext cx="6929400" cy="474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Twentieth Century"/>
                <a:ea typeface="Twentieth Century"/>
                <a:cs typeface="Twentieth Century"/>
                <a:sym typeface="Twentieth Century"/>
              </a:rPr>
              <a:t>Performance Measures (8 points) </a:t>
            </a:r>
            <a:endParaRPr b="1" sz="20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20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US" sz="2000">
                <a:solidFill>
                  <a:schemeClr val="dk1"/>
                </a:solidFill>
                <a:latin typeface="Twentieth Century"/>
                <a:ea typeface="Twentieth Century"/>
                <a:cs typeface="Twentieth Century"/>
                <a:sym typeface="Twentieth Century"/>
              </a:rPr>
              <a:t>“Performance measures identify all components included in the Logic Model (</a:t>
            </a:r>
            <a:r>
              <a:rPr i="1" lang="en-US" sz="2000">
                <a:solidFill>
                  <a:schemeClr val="dk1"/>
                </a:solidFill>
                <a:latin typeface="Twentieth Century"/>
                <a:ea typeface="Twentieth Century"/>
                <a:cs typeface="Twentieth Century"/>
                <a:sym typeface="Twentieth Century"/>
              </a:rPr>
              <a:t>refer to performance measures link and form</a:t>
            </a:r>
            <a:r>
              <a:rPr lang="en-US" sz="2000">
                <a:solidFill>
                  <a:schemeClr val="dk1"/>
                </a:solidFill>
                <a:latin typeface="Twentieth Century"/>
                <a:ea typeface="Twentieth Century"/>
                <a:cs typeface="Twentieth Century"/>
                <a:sym typeface="Twentieth Century"/>
              </a:rPr>
              <a:t>). </a:t>
            </a:r>
            <a:endParaRPr sz="20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sz="20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US" sz="2000">
                <a:solidFill>
                  <a:schemeClr val="dk1"/>
                </a:solidFill>
                <a:latin typeface="Twentieth Century"/>
                <a:ea typeface="Twentieth Century"/>
                <a:cs typeface="Twentieth Century"/>
                <a:sym typeface="Twentieth Century"/>
              </a:rPr>
              <a:t>Performance measures provide for adequate and quality data collection including instruments </a:t>
            </a:r>
            <a:r>
              <a:rPr i="1" lang="en-US" sz="2000">
                <a:solidFill>
                  <a:schemeClr val="dk1"/>
                </a:solidFill>
                <a:latin typeface="Twentieth Century"/>
                <a:ea typeface="Twentieth Century"/>
                <a:cs typeface="Twentieth Century"/>
                <a:sym typeface="Twentieth Century"/>
              </a:rPr>
              <a:t>(refer to performance measures link and form).</a:t>
            </a:r>
            <a:endParaRPr i="1" sz="20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20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US" sz="2000">
                <a:solidFill>
                  <a:schemeClr val="dk1"/>
                </a:solidFill>
                <a:latin typeface="Twentieth Century"/>
                <a:ea typeface="Twentieth Century"/>
                <a:cs typeface="Twentieth Century"/>
                <a:sym typeface="Twentieth Century"/>
              </a:rPr>
              <a:t>Applicant describes a data collection schedule including collection of baseline data (data collection schedule is described in this narrative).”</a:t>
            </a:r>
            <a:endParaRPr sz="2000">
              <a:solidFill>
                <a:schemeClr val="dk1"/>
              </a:solidFill>
              <a:latin typeface="Twentieth Century"/>
              <a:ea typeface="Twentieth Century"/>
              <a:cs typeface="Twentieth Century"/>
              <a:sym typeface="Twentieth Century"/>
            </a:endParaRPr>
          </a:p>
          <a:p>
            <a:pPr indent="0" lvl="0" marL="0" rtl="0" algn="l">
              <a:lnSpc>
                <a:spcPct val="90000"/>
              </a:lnSpc>
              <a:spcBef>
                <a:spcPts val="1200"/>
              </a:spcBef>
              <a:spcAft>
                <a:spcPts val="0"/>
              </a:spcAft>
              <a:buNone/>
            </a:pPr>
            <a:r>
              <a:t/>
            </a:r>
            <a:endParaRPr i="1" sz="2000">
              <a:solidFill>
                <a:schemeClr val="dk1"/>
              </a:solidFill>
              <a:latin typeface="Twentieth Century"/>
              <a:ea typeface="Twentieth Century"/>
              <a:cs typeface="Twentieth Century"/>
              <a:sym typeface="Twentieth Century"/>
            </a:endParaRPr>
          </a:p>
          <a:p>
            <a:pPr indent="0" lvl="0" marL="0" rtl="0" algn="l">
              <a:lnSpc>
                <a:spcPct val="90000"/>
              </a:lnSpc>
              <a:spcBef>
                <a:spcPts val="1200"/>
              </a:spcBef>
              <a:spcAft>
                <a:spcPts val="0"/>
              </a:spcAft>
              <a:buNone/>
            </a:pPr>
            <a:r>
              <a:rPr i="1" lang="en-US" sz="2000">
                <a:solidFill>
                  <a:schemeClr val="dk1"/>
                </a:solidFill>
                <a:latin typeface="Twentieth Century"/>
                <a:ea typeface="Twentieth Century"/>
                <a:cs typeface="Twentieth Century"/>
                <a:sym typeface="Twentieth Century"/>
              </a:rPr>
              <a:t>(page 33 of AC NOFO for Program Year 2025/2026) </a:t>
            </a:r>
            <a:endParaRPr sz="2000">
              <a:solidFill>
                <a:schemeClr val="dk1"/>
              </a:solidFill>
              <a:latin typeface="Twentieth Century"/>
              <a:ea typeface="Twentieth Century"/>
              <a:cs typeface="Twentieth Century"/>
              <a:sym typeface="Twentieth Century"/>
            </a:endParaRPr>
          </a:p>
        </p:txBody>
      </p:sp>
      <p:sp>
        <p:nvSpPr>
          <p:cNvPr id="411" name="Google Shape;411;g2e408a8f246_0_26"/>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412" name="Google Shape;412;g2e408a8f246_0_26"/>
          <p:cNvSpPr txBox="1"/>
          <p:nvPr>
            <p:ph type="title"/>
          </p:nvPr>
        </p:nvSpPr>
        <p:spPr>
          <a:xfrm>
            <a:off x="1736649" y="501850"/>
            <a:ext cx="6321600" cy="1499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solidFill>
                  <a:schemeClr val="lt2"/>
                </a:solidFill>
                <a:latin typeface="Twentieth Century"/>
                <a:ea typeface="Twentieth Century"/>
                <a:cs typeface="Twentieth Century"/>
                <a:sym typeface="Twentieth Century"/>
              </a:rPr>
              <a:t>What is required in the NOFO?</a:t>
            </a:r>
            <a:r>
              <a:rPr lang="en-US">
                <a:solidFill>
                  <a:schemeClr val="lt2"/>
                </a:solidFill>
              </a:rPr>
              <a:t> </a:t>
            </a:r>
            <a:endParaRPr>
              <a:solidFill>
                <a:schemeClr val="lt2"/>
              </a:solidFill>
            </a:endParaRPr>
          </a:p>
        </p:txBody>
      </p:sp>
      <p:pic>
        <p:nvPicPr>
          <p:cNvPr id="413" name="Google Shape;413;g2e408a8f246_0_26" title="priority 2.png"/>
          <p:cNvPicPr preferRelativeResize="0"/>
          <p:nvPr/>
        </p:nvPicPr>
        <p:blipFill>
          <a:blip r:embed="rId3">
            <a:alphaModFix/>
          </a:blip>
          <a:stretch>
            <a:fillRect/>
          </a:stretch>
        </p:blipFill>
        <p:spPr>
          <a:xfrm>
            <a:off x="768096" y="799750"/>
            <a:ext cx="781104" cy="7192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g33de626425d_0_15"/>
          <p:cNvSpPr txBox="1"/>
          <p:nvPr>
            <p:ph idx="1" type="body"/>
          </p:nvPr>
        </p:nvSpPr>
        <p:spPr>
          <a:xfrm>
            <a:off x="1736499" y="2070450"/>
            <a:ext cx="6321600" cy="4023300"/>
          </a:xfrm>
          <a:prstGeom prst="rect">
            <a:avLst/>
          </a:prstGeom>
          <a:noFill/>
          <a:ln>
            <a:noFill/>
          </a:ln>
        </p:spPr>
        <p:txBody>
          <a:bodyPr anchorCtr="0" anchor="t" bIns="45700" lIns="45700" spcFirstLastPara="1" rIns="45700" wrap="square" tIns="45700">
            <a:noAutofit/>
          </a:bodyPr>
          <a:lstStyle/>
          <a:p>
            <a:pPr indent="-368311" lvl="0" marL="457200" marR="0" rtl="0" algn="l">
              <a:lnSpc>
                <a:spcPct val="115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Selectable performance measures are listed in the </a:t>
            </a:r>
            <a:r>
              <a:rPr lang="en-US" sz="2200" u="sng">
                <a:solidFill>
                  <a:schemeClr val="dk2"/>
                </a:solidFill>
                <a:latin typeface="Twentieth Century"/>
                <a:ea typeface="Twentieth Century"/>
                <a:cs typeface="Twentieth Century"/>
                <a:sym typeface="Twentieth Century"/>
                <a:hlinkClick r:id="rId3">
                  <a:extLst>
                    <a:ext uri="{A12FA001-AC4F-418D-AE19-62706E023703}">
                      <ahyp:hlinkClr val="tx"/>
                    </a:ext>
                  </a:extLst>
                </a:hlinkClick>
              </a:rPr>
              <a:t>2025 ASN Performance Measures</a:t>
            </a:r>
            <a:endParaRPr sz="2200">
              <a:solidFill>
                <a:schemeClr val="dk2"/>
              </a:solidFill>
              <a:highlight>
                <a:srgbClr val="FFFF00"/>
              </a:highlight>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At least 1 aligned performance measure (output paired with outcome) is </a:t>
            </a:r>
            <a:r>
              <a:rPr lang="en-US" sz="2200">
                <a:latin typeface="Twentieth Century"/>
                <a:ea typeface="Twentieth Century"/>
                <a:cs typeface="Twentieth Century"/>
                <a:sym typeface="Twentieth Century"/>
                <a:extLst>
                  <a:ext uri="http://customooxmlschemas.google.com/">
                    <go:slidesCustomData xmlns:go="http://customooxmlschemas.google.com/" textRoundtripDataId="19"/>
                  </a:ext>
                </a:extLst>
              </a:rPr>
              <a:t>required</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Allowable output/outcome pairs are specified</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Must be aligned to the program’s logic model</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Outcomes can be measured in a single grant year</a:t>
            </a:r>
            <a:endParaRPr sz="2200">
              <a:latin typeface="Twentieth Century"/>
              <a:ea typeface="Twentieth Century"/>
              <a:cs typeface="Twentieth Century"/>
              <a:sym typeface="Twentieth Century"/>
            </a:endParaRPr>
          </a:p>
          <a:p>
            <a:pPr indent="-368312" lvl="0" marL="457200" marR="0" rtl="0" algn="l">
              <a:lnSpc>
                <a:spcPct val="115000"/>
              </a:lnSpc>
              <a:spcBef>
                <a:spcPts val="1200"/>
              </a:spcBef>
              <a:spcAft>
                <a:spcPts val="0"/>
              </a:spcAft>
              <a:buSzPts val="2200"/>
              <a:buFont typeface="Twentieth Century"/>
              <a:buChar char="●"/>
            </a:pPr>
            <a:r>
              <a:rPr lang="en-US" sz="2200">
                <a:latin typeface="Twentieth Century"/>
                <a:ea typeface="Twentieth Century"/>
                <a:cs typeface="Twentieth Century"/>
                <a:sym typeface="Twentieth Century"/>
              </a:rPr>
              <a:t>Focus on the recipients of the members’ service</a:t>
            </a:r>
            <a:endParaRPr sz="2200">
              <a:latin typeface="Twentieth Century"/>
              <a:ea typeface="Twentieth Century"/>
              <a:cs typeface="Twentieth Century"/>
              <a:sym typeface="Twentieth Century"/>
            </a:endParaRPr>
          </a:p>
        </p:txBody>
      </p:sp>
      <p:sp>
        <p:nvSpPr>
          <p:cNvPr id="420" name="Google Shape;420;g33de626425d_0_15"/>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421" name="Google Shape;421;g33de626425d_0_15"/>
          <p:cNvSpPr txBox="1"/>
          <p:nvPr>
            <p:ph type="title"/>
          </p:nvPr>
        </p:nvSpPr>
        <p:spPr>
          <a:xfrm>
            <a:off x="1736649" y="501850"/>
            <a:ext cx="63216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2"/>
                </a:solidFill>
                <a:latin typeface="Twentieth Century"/>
                <a:ea typeface="Twentieth Century"/>
                <a:cs typeface="Twentieth Century"/>
                <a:sym typeface="Twentieth Century"/>
              </a:rPr>
              <a:t>What is required in the NOFO?</a:t>
            </a:r>
            <a:r>
              <a:rPr lang="en-US">
                <a:solidFill>
                  <a:schemeClr val="lt2"/>
                </a:solidFill>
              </a:rPr>
              <a:t> </a:t>
            </a:r>
            <a:endParaRPr>
              <a:solidFill>
                <a:schemeClr val="lt2"/>
              </a:solidFill>
            </a:endParaRPr>
          </a:p>
        </p:txBody>
      </p:sp>
      <p:pic>
        <p:nvPicPr>
          <p:cNvPr id="422" name="Google Shape;422;g33de626425d_0_15" title="priority 2.png"/>
          <p:cNvPicPr preferRelativeResize="0"/>
          <p:nvPr/>
        </p:nvPicPr>
        <p:blipFill>
          <a:blip r:embed="rId4">
            <a:alphaModFix/>
          </a:blip>
          <a:stretch>
            <a:fillRect/>
          </a:stretch>
        </p:blipFill>
        <p:spPr>
          <a:xfrm>
            <a:off x="768096" y="799750"/>
            <a:ext cx="781104" cy="7192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g2e408a8f246_0_36"/>
          <p:cNvSpPr txBox="1"/>
          <p:nvPr>
            <p:ph idx="1" type="body"/>
          </p:nvPr>
        </p:nvSpPr>
        <p:spPr>
          <a:xfrm>
            <a:off x="1670975" y="2084925"/>
            <a:ext cx="6713100" cy="4269600"/>
          </a:xfrm>
          <a:prstGeom prst="rect">
            <a:avLst/>
          </a:prstGeom>
        </p:spPr>
        <p:txBody>
          <a:bodyPr anchorCtr="0" anchor="t" bIns="45700" lIns="45700" spcFirstLastPara="1" rIns="45700" wrap="square" tIns="45700">
            <a:noAutofit/>
          </a:bodyPr>
          <a:lstStyle/>
          <a:p>
            <a:pPr indent="0" lvl="0" marL="0" rtl="0" algn="l">
              <a:lnSpc>
                <a:spcPct val="105000"/>
              </a:lnSpc>
              <a:spcBef>
                <a:spcPts val="0"/>
              </a:spcBef>
              <a:spcAft>
                <a:spcPts val="0"/>
              </a:spcAft>
              <a:buClr>
                <a:schemeClr val="dk1"/>
              </a:buClr>
              <a:buSzPts val="1800"/>
              <a:buFont typeface="Arial"/>
              <a:buNone/>
            </a:pPr>
            <a:r>
              <a:rPr lang="en-US" sz="2400">
                <a:latin typeface="Twentieth Century"/>
                <a:ea typeface="Twentieth Century"/>
                <a:cs typeface="Twentieth Century"/>
                <a:sym typeface="Twentieth Century"/>
              </a:rPr>
              <a:t>Performance measures are used for the ongoing monitoring and reporting of program accomplishments, particularly progress towards pre-established goals.</a:t>
            </a:r>
            <a:endParaRPr sz="2400">
              <a:latin typeface="Twentieth Century"/>
              <a:ea typeface="Twentieth Century"/>
              <a:cs typeface="Twentieth Century"/>
              <a:sym typeface="Twentieth Century"/>
            </a:endParaRPr>
          </a:p>
          <a:p>
            <a:pPr indent="-381000" lvl="0" marL="457200" rtl="0" algn="l">
              <a:lnSpc>
                <a:spcPct val="115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Provide sufficient information to convince the reader that you will collect meaningful information</a:t>
            </a:r>
            <a:endParaRPr sz="2400">
              <a:latin typeface="Twentieth Century"/>
              <a:ea typeface="Twentieth Century"/>
              <a:cs typeface="Twentieth Century"/>
              <a:sym typeface="Twentieth Century"/>
            </a:endParaRPr>
          </a:p>
          <a:p>
            <a:pPr indent="-381012" lvl="0" marL="457200" rtl="0" algn="l">
              <a:lnSpc>
                <a:spcPct val="115000"/>
              </a:lnSpc>
              <a:spcBef>
                <a:spcPts val="1200"/>
              </a:spcBef>
              <a:spcAft>
                <a:spcPts val="0"/>
              </a:spcAft>
              <a:buSzPts val="2400"/>
              <a:buFont typeface="Twentieth Century"/>
              <a:buChar char="●"/>
            </a:pPr>
            <a:r>
              <a:rPr lang="en-US" sz="2400">
                <a:latin typeface="Twentieth Century"/>
                <a:ea typeface="Twentieth Century"/>
                <a:cs typeface="Twentieth Century"/>
                <a:sym typeface="Twentieth Century"/>
              </a:rPr>
              <a:t>Measure progress on outputs and outcomes specified in your logic model </a:t>
            </a:r>
            <a:endParaRPr sz="2400">
              <a:latin typeface="Twentieth Century"/>
              <a:ea typeface="Twentieth Century"/>
              <a:cs typeface="Twentieth Century"/>
              <a:sym typeface="Twentieth Century"/>
            </a:endParaRPr>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t/>
            </a:r>
            <a:endParaRPr i="1" sz="2400">
              <a:latin typeface="Roboto"/>
              <a:ea typeface="Roboto"/>
              <a:cs typeface="Roboto"/>
              <a:sym typeface="Roboto"/>
            </a:endParaRPr>
          </a:p>
          <a:p>
            <a:pPr indent="0" lvl="0" marL="0" rtl="0" algn="l">
              <a:lnSpc>
                <a:spcPct val="100000"/>
              </a:lnSpc>
              <a:spcBef>
                <a:spcPts val="0"/>
              </a:spcBef>
              <a:spcAft>
                <a:spcPts val="0"/>
              </a:spcAft>
              <a:buNone/>
            </a:pPr>
            <a:r>
              <a:t/>
            </a:r>
            <a:endParaRPr i="1" sz="2400">
              <a:latin typeface="Roboto"/>
              <a:ea typeface="Roboto"/>
              <a:cs typeface="Roboto"/>
              <a:sym typeface="Roboto"/>
            </a:endParaRPr>
          </a:p>
          <a:p>
            <a:pPr indent="0" lvl="0" marL="0" rtl="0" algn="l">
              <a:lnSpc>
                <a:spcPct val="100000"/>
              </a:lnSpc>
              <a:spcBef>
                <a:spcPts val="0"/>
              </a:spcBef>
              <a:spcAft>
                <a:spcPts val="0"/>
              </a:spcAft>
              <a:buNone/>
            </a:pPr>
            <a:r>
              <a:t/>
            </a:r>
            <a:endParaRPr i="1" sz="2400">
              <a:latin typeface="Roboto"/>
              <a:ea typeface="Roboto"/>
              <a:cs typeface="Roboto"/>
              <a:sym typeface="Roboto"/>
            </a:endParaRPr>
          </a:p>
          <a:p>
            <a:pPr indent="0" lvl="0" marL="0" rtl="0" algn="l">
              <a:lnSpc>
                <a:spcPct val="100000"/>
              </a:lnSpc>
              <a:spcBef>
                <a:spcPts val="0"/>
              </a:spcBef>
              <a:spcAft>
                <a:spcPts val="0"/>
              </a:spcAft>
              <a:buNone/>
            </a:pPr>
            <a:r>
              <a:rPr i="1" lang="en-US" sz="2400">
                <a:latin typeface="Roboto"/>
                <a:ea typeface="Roboto"/>
                <a:cs typeface="Roboto"/>
                <a:sym typeface="Roboto"/>
              </a:rPr>
              <a:t>Source: AmeriCorps State and National Evaluation FAQs</a:t>
            </a:r>
            <a:endParaRPr sz="2400"/>
          </a:p>
        </p:txBody>
      </p:sp>
      <p:sp>
        <p:nvSpPr>
          <p:cNvPr id="429" name="Google Shape;429;g2e408a8f246_0_36"/>
          <p:cNvSpPr txBox="1"/>
          <p:nvPr>
            <p:ph idx="12" type="sldNum"/>
          </p:nvPr>
        </p:nvSpPr>
        <p:spPr>
          <a:xfrm>
            <a:off x="8128000" y="6470704"/>
            <a:ext cx="7302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430" name="Google Shape;430;g2e408a8f246_0_36"/>
          <p:cNvSpPr txBox="1"/>
          <p:nvPr>
            <p:ph type="title"/>
          </p:nvPr>
        </p:nvSpPr>
        <p:spPr>
          <a:xfrm>
            <a:off x="1670975" y="585225"/>
            <a:ext cx="6387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a:solidFill>
                  <a:schemeClr val="accent3"/>
                </a:solidFill>
                <a:latin typeface="Twentieth Century"/>
                <a:ea typeface="Twentieth Century"/>
                <a:cs typeface="Twentieth Century"/>
                <a:sym typeface="Twentieth Century"/>
              </a:rPr>
              <a:t>Why is it included? How is it used?</a:t>
            </a:r>
            <a:endParaRPr>
              <a:solidFill>
                <a:schemeClr val="accent3"/>
              </a:solidFill>
              <a:latin typeface="Twentieth Century"/>
              <a:ea typeface="Twentieth Century"/>
              <a:cs typeface="Twentieth Century"/>
              <a:sym typeface="Twentieth Century"/>
            </a:endParaRPr>
          </a:p>
        </p:txBody>
      </p:sp>
      <p:pic>
        <p:nvPicPr>
          <p:cNvPr id="431" name="Google Shape;431;g2e408a8f246_0_36" title="co-interpret 2.png"/>
          <p:cNvPicPr preferRelativeResize="0"/>
          <p:nvPr/>
        </p:nvPicPr>
        <p:blipFill>
          <a:blip r:embed="rId3">
            <a:alphaModFix/>
          </a:blip>
          <a:stretch>
            <a:fillRect/>
          </a:stretch>
        </p:blipFill>
        <p:spPr>
          <a:xfrm>
            <a:off x="768096" y="971588"/>
            <a:ext cx="781104" cy="72696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6" name="Shape 436"/>
        <p:cNvGrpSpPr/>
        <p:nvPr/>
      </p:nvGrpSpPr>
      <p:grpSpPr>
        <a:xfrm>
          <a:off x="0" y="0"/>
          <a:ext cx="0" cy="0"/>
          <a:chOff x="0" y="0"/>
          <a:chExt cx="0" cy="0"/>
        </a:xfrm>
      </p:grpSpPr>
      <p:sp>
        <p:nvSpPr>
          <p:cNvPr id="437" name="Google Shape;437;g33de626425d_0_82"/>
          <p:cNvSpPr txBox="1"/>
          <p:nvPr>
            <p:ph idx="4294967295" type="body"/>
          </p:nvPr>
        </p:nvSpPr>
        <p:spPr>
          <a:xfrm>
            <a:off x="1520875" y="1715275"/>
            <a:ext cx="7169400" cy="4691700"/>
          </a:xfrm>
          <a:prstGeom prst="rect">
            <a:avLst/>
          </a:prstGeom>
          <a:noFill/>
          <a:ln>
            <a:noFill/>
          </a:ln>
        </p:spPr>
        <p:txBody>
          <a:bodyPr anchorCtr="0" anchor="t" bIns="45700" lIns="45700" spcFirstLastPara="1" rIns="45700" wrap="square" tIns="45700">
            <a:noAutofit/>
          </a:bodyPr>
          <a:lstStyle/>
          <a:p>
            <a:pPr indent="-355600" lvl="0" marL="457200" marR="0" rtl="0" algn="l">
              <a:lnSpc>
                <a:spcPct val="115000"/>
              </a:lnSpc>
              <a:spcBef>
                <a:spcPts val="1000"/>
              </a:spcBef>
              <a:spcAft>
                <a:spcPts val="0"/>
              </a:spcAft>
              <a:buSzPts val="2000"/>
              <a:buFont typeface="Twentieth Century"/>
              <a:buChar char="●"/>
            </a:pPr>
            <a:r>
              <a:rPr lang="en-US" sz="2000">
                <a:latin typeface="Twentieth Century"/>
                <a:ea typeface="Twentieth Century"/>
                <a:cs typeface="Twentieth Century"/>
                <a:sym typeface="Twentieth Century"/>
              </a:rPr>
              <a:t>Prioritize the output and outcomes that represent significant program activities and then select performance measures that align with those outputs/outcomes from the 2025 performance measures: </a:t>
            </a:r>
            <a:r>
              <a:rPr lang="en-US" sz="2000">
                <a:uFill>
                  <a:noFill/>
                </a:uFill>
                <a:latin typeface="Twentieth Century"/>
                <a:ea typeface="Twentieth Century"/>
                <a:cs typeface="Twentieth Century"/>
                <a:sym typeface="Twentieth Century"/>
                <a:hlinkClick r:id="rId3"/>
              </a:rPr>
              <a:t>2025 ASN Performance Measures</a:t>
            </a:r>
            <a:endParaRPr sz="2000">
              <a:latin typeface="Twentieth Century"/>
              <a:ea typeface="Twentieth Century"/>
              <a:cs typeface="Twentieth Century"/>
              <a:sym typeface="Twentieth Century"/>
            </a:endParaRPr>
          </a:p>
          <a:p>
            <a:pPr indent="-355600" lvl="0" marL="457200" marR="0" rtl="0" algn="l">
              <a:lnSpc>
                <a:spcPct val="115000"/>
              </a:lnSpc>
              <a:spcBef>
                <a:spcPts val="1000"/>
              </a:spcBef>
              <a:spcAft>
                <a:spcPts val="0"/>
              </a:spcAft>
              <a:buSzPts val="2000"/>
              <a:buFont typeface="Twentieth Century"/>
              <a:buChar char="●"/>
            </a:pPr>
            <a:r>
              <a:rPr lang="en-US" sz="2000">
                <a:latin typeface="Twentieth Century"/>
                <a:ea typeface="Twentieth Century"/>
                <a:cs typeface="Twentieth Century"/>
                <a:sym typeface="Twentieth Century"/>
              </a:rPr>
              <a:t>Set performance measure targets as numbers (not percents) and be realistically ambitious</a:t>
            </a:r>
            <a:endParaRPr sz="2000">
              <a:latin typeface="Twentieth Century"/>
              <a:ea typeface="Twentieth Century"/>
              <a:cs typeface="Twentieth Century"/>
              <a:sym typeface="Twentieth Century"/>
            </a:endParaRPr>
          </a:p>
          <a:p>
            <a:pPr indent="-355600" lvl="0" marL="457200" marR="0" rtl="0" algn="l">
              <a:lnSpc>
                <a:spcPct val="115000"/>
              </a:lnSpc>
              <a:spcBef>
                <a:spcPts val="1000"/>
              </a:spcBef>
              <a:spcAft>
                <a:spcPts val="0"/>
              </a:spcAft>
              <a:buSzPts val="2000"/>
              <a:buFont typeface="Twentieth Century"/>
              <a:buChar char="●"/>
            </a:pPr>
            <a:r>
              <a:rPr lang="en-US" sz="2000">
                <a:latin typeface="Twentieth Century"/>
                <a:ea typeface="Twentieth Century"/>
                <a:cs typeface="Twentieth Century"/>
                <a:sym typeface="Twentieth Century"/>
              </a:rPr>
              <a:t>Explain how/why you selected the target you did</a:t>
            </a:r>
            <a:endParaRPr sz="2000">
              <a:latin typeface="Twentieth Century"/>
              <a:ea typeface="Twentieth Century"/>
              <a:cs typeface="Twentieth Century"/>
              <a:sym typeface="Twentieth Century"/>
            </a:endParaRPr>
          </a:p>
          <a:p>
            <a:pPr indent="-355600" lvl="0" marL="457200" marR="0" rtl="0" algn="l">
              <a:lnSpc>
                <a:spcPct val="115000"/>
              </a:lnSpc>
              <a:spcBef>
                <a:spcPts val="1000"/>
              </a:spcBef>
              <a:spcAft>
                <a:spcPts val="0"/>
              </a:spcAft>
              <a:buSzPts val="2000"/>
              <a:buFont typeface="Twentieth Century"/>
              <a:buChar char="●"/>
            </a:pPr>
            <a:r>
              <a:rPr lang="en-US" sz="2000">
                <a:latin typeface="Twentieth Century"/>
                <a:ea typeface="Twentieth Century"/>
                <a:cs typeface="Twentieth Century"/>
                <a:sym typeface="Twentieth Century"/>
              </a:rPr>
              <a:t>Define all performance measure key terms (e.g., Improve, capacity-building)</a:t>
            </a:r>
            <a:endParaRPr sz="2000">
              <a:latin typeface="Twentieth Century"/>
              <a:ea typeface="Twentieth Century"/>
              <a:cs typeface="Twentieth Century"/>
              <a:sym typeface="Twentieth Century"/>
            </a:endParaRPr>
          </a:p>
          <a:p>
            <a:pPr indent="-355600" lvl="0" marL="457200" marR="0" rtl="0" algn="l">
              <a:lnSpc>
                <a:spcPct val="115000"/>
              </a:lnSpc>
              <a:spcBef>
                <a:spcPts val="1000"/>
              </a:spcBef>
              <a:spcAft>
                <a:spcPts val="1000"/>
              </a:spcAft>
              <a:buSzPts val="2000"/>
              <a:buFont typeface="Twentieth Century"/>
              <a:buChar char="●"/>
            </a:pPr>
            <a:r>
              <a:rPr lang="en-US" sz="2000">
                <a:latin typeface="Twentieth Century"/>
                <a:ea typeface="Twentieth Century"/>
                <a:cs typeface="Twentieth Century"/>
                <a:sym typeface="Twentieth Century"/>
              </a:rPr>
              <a:t>Make </a:t>
            </a:r>
            <a:r>
              <a:rPr lang="en-US" sz="2000">
                <a:latin typeface="Twentieth Century"/>
                <a:ea typeface="Twentieth Century"/>
                <a:cs typeface="Twentieth Century"/>
                <a:sym typeface="Twentieth Century"/>
                <a:extLst>
                  <a:ext uri="http://customooxmlschemas.google.com/">
                    <go:slidesCustomData xmlns:go="http://customooxmlschemas.google.com/" textRoundtripDataId="20"/>
                  </a:ext>
                </a:extLst>
              </a:rPr>
              <a:t>sure</a:t>
            </a:r>
            <a:r>
              <a:rPr lang="en-US" sz="2000">
                <a:latin typeface="Twentieth Century"/>
                <a:ea typeface="Twentieth Century"/>
                <a:cs typeface="Twentieth Century"/>
                <a:sym typeface="Twentieth Century"/>
              </a:rPr>
              <a:t> they match at least one output and one outcome in your logic model</a:t>
            </a:r>
            <a:endParaRPr sz="2000">
              <a:latin typeface="Twentieth Century"/>
              <a:ea typeface="Twentieth Century"/>
              <a:cs typeface="Twentieth Century"/>
              <a:sym typeface="Twentieth Century"/>
            </a:endParaRPr>
          </a:p>
        </p:txBody>
      </p:sp>
      <p:sp>
        <p:nvSpPr>
          <p:cNvPr id="438" name="Google Shape;438;g33de626425d_0_82"/>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439" name="Google Shape;439;g33de626425d_0_82"/>
          <p:cNvSpPr txBox="1"/>
          <p:nvPr>
            <p:ph type="title"/>
          </p:nvPr>
        </p:nvSpPr>
        <p:spPr>
          <a:xfrm>
            <a:off x="1520875" y="376775"/>
            <a:ext cx="6949500" cy="1499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What to include in your application</a:t>
            </a:r>
            <a:r>
              <a:rPr lang="en-US" sz="3600">
                <a:solidFill>
                  <a:schemeClr val="accent5"/>
                </a:solidFill>
                <a:latin typeface="Twentieth Century"/>
                <a:ea typeface="Twentieth Century"/>
                <a:cs typeface="Twentieth Century"/>
                <a:sym typeface="Twentieth Century"/>
              </a:rPr>
              <a:t>?</a:t>
            </a:r>
            <a:endParaRPr sz="3600" cap="none">
              <a:solidFill>
                <a:schemeClr val="accent5"/>
              </a:solidFill>
              <a:latin typeface="Twentieth Century"/>
              <a:ea typeface="Twentieth Century"/>
              <a:cs typeface="Twentieth Century"/>
              <a:sym typeface="Twentieth Century"/>
            </a:endParaRPr>
          </a:p>
        </p:txBody>
      </p:sp>
      <p:pic>
        <p:nvPicPr>
          <p:cNvPr id="440" name="Google Shape;440;g33de626425d_0_82" title="material 1.png"/>
          <p:cNvPicPr preferRelativeResize="0"/>
          <p:nvPr/>
        </p:nvPicPr>
        <p:blipFill>
          <a:blip r:embed="rId4">
            <a:alphaModFix/>
          </a:blip>
          <a:stretch>
            <a:fillRect/>
          </a:stretch>
        </p:blipFill>
        <p:spPr>
          <a:xfrm>
            <a:off x="673650" y="799928"/>
            <a:ext cx="781100" cy="81320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graphicFrame>
        <p:nvGraphicFramePr>
          <p:cNvPr id="446" name="Google Shape;446;g33de626425d_0_22"/>
          <p:cNvGraphicFramePr/>
          <p:nvPr/>
        </p:nvGraphicFramePr>
        <p:xfrm>
          <a:off x="0" y="0"/>
          <a:ext cx="3000000" cy="3000000"/>
        </p:xfrm>
        <a:graphic>
          <a:graphicData uri="http://schemas.openxmlformats.org/drawingml/2006/table">
            <a:tbl>
              <a:tblPr>
                <a:noFill/>
                <a:tableStyleId>{FE6A1C4D-CB10-4965-B185-D9C4C7F7B3EE}</a:tableStyleId>
              </a:tblPr>
              <a:tblGrid>
                <a:gridCol w="1253700"/>
                <a:gridCol w="1794300"/>
                <a:gridCol w="1846900"/>
                <a:gridCol w="1545500"/>
                <a:gridCol w="1556275"/>
                <a:gridCol w="1147325"/>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Project Resources</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Core Project Components</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Evidence of Project Implementation and Participation</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accent6"/>
                    </a:solidFill>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Evidence of Change</a:t>
                      </a:r>
                      <a:endParaRPr b="1" sz="1400" u="none" cap="none" strike="noStrike">
                        <a:latin typeface="Twentieth Century"/>
                        <a:ea typeface="Twentieth Century"/>
                        <a:cs typeface="Twentieth Century"/>
                        <a:sym typeface="Twentieth Century"/>
                      </a:endParaRPr>
                    </a:p>
                  </a:txBody>
                  <a:tcPr marT="91425" marB="91425" marR="91425" marL="91425">
                    <a:lnB cap="flat" cmpd="sng" w="9525">
                      <a:solidFill>
                        <a:schemeClr val="lt1"/>
                      </a:solidFill>
                      <a:prstDash val="solid"/>
                      <a:round/>
                      <a:headEnd len="sm" w="sm" type="none"/>
                      <a:tailEnd len="sm" w="sm" type="none"/>
                    </a:lnB>
                    <a:solidFill>
                      <a:schemeClr val="lt2"/>
                    </a:solidFill>
                  </a:tcPr>
                </a:tc>
                <a:tc hMerge="1"/>
                <a:tc hMerge="1"/>
              </a:tr>
              <a:tr h="381000">
                <a:tc rowSpan="2">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INPUTS</a:t>
                      </a:r>
                      <a:endParaRPr b="1" sz="1400" u="none" cap="none" strike="noStrike">
                        <a:latin typeface="Twentieth Century"/>
                        <a:ea typeface="Twentieth Century"/>
                        <a:cs typeface="Twentieth Century"/>
                        <a:sym typeface="Twentieth Century"/>
                      </a:endParaRPr>
                    </a:p>
                  </a:txBody>
                  <a:tcPr marT="91425" marB="91425" marR="91425" marL="91425" anchor="ctr">
                    <a:lnT cap="flat" cmpd="sng" w="9525">
                      <a:solidFill>
                        <a:schemeClr val="lt1"/>
                      </a:solidFill>
                      <a:prstDash val="solid"/>
                      <a:round/>
                      <a:headEnd len="sm" w="sm" type="none"/>
                      <a:tailEnd len="sm" w="sm" type="none"/>
                    </a:lnT>
                    <a:solidFill>
                      <a:schemeClr val="accent3"/>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ACTIVITIES</a:t>
                      </a:r>
                      <a:endParaRPr b="1" sz="1400" u="none" cap="none" strike="noStrike">
                        <a:latin typeface="Twentieth Century"/>
                        <a:ea typeface="Twentieth Century"/>
                        <a:cs typeface="Twentieth Century"/>
                        <a:sym typeface="Twentieth Century"/>
                      </a:endParaRPr>
                    </a:p>
                  </a:txBody>
                  <a:tcPr marT="91425" marB="91425" marR="91425" marL="91425" anchor="ctr">
                    <a:lnT cap="flat" cmpd="sng" w="9525">
                      <a:solidFill>
                        <a:schemeClr val="lt1"/>
                      </a:solidFill>
                      <a:prstDash val="solid"/>
                      <a:round/>
                      <a:headEnd len="sm" w="sm" type="none"/>
                      <a:tailEnd len="sm" w="sm" type="none"/>
                    </a:lnT>
                    <a:solidFill>
                      <a:schemeClr val="accent5"/>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OUTPUTS</a:t>
                      </a:r>
                      <a:endParaRPr b="1" sz="1400" u="none" cap="none" strike="noStrike">
                        <a:latin typeface="Twentieth Century"/>
                        <a:ea typeface="Twentieth Century"/>
                        <a:cs typeface="Twentieth Century"/>
                        <a:sym typeface="Twentieth Century"/>
                      </a:endParaRPr>
                    </a:p>
                  </a:txBody>
                  <a:tcPr marT="91425" marB="91425" marR="91425" marL="91425" anchor="ctr">
                    <a:lnT cap="flat" cmpd="sng" w="9525">
                      <a:solidFill>
                        <a:schemeClr val="lt1"/>
                      </a:solidFill>
                      <a:prstDash val="solid"/>
                      <a:round/>
                      <a:headEnd len="sm" w="sm" type="none"/>
                      <a:tailEnd len="sm" w="sm" type="none"/>
                    </a:lnT>
                    <a:solidFill>
                      <a:schemeClr val="accent6"/>
                    </a:solidFill>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OUTCOMES</a:t>
                      </a:r>
                      <a:endParaRPr sz="1400" u="none" cap="none" strike="noStrike">
                        <a:latin typeface="Twentieth Century"/>
                        <a:ea typeface="Twentieth Century"/>
                        <a:cs typeface="Twentieth Century"/>
                        <a:sym typeface="Twentieth Century"/>
                      </a:endParaRPr>
                    </a:p>
                  </a:txBody>
                  <a:tcPr marT="91425" marB="91425" marR="91425" marL="91425">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4"/>
                    </a:solidFill>
                  </a:tcPr>
                </a:tc>
                <a:tc hMerge="1"/>
                <a:tc hMerge="1"/>
              </a:tr>
              <a:tr h="381000">
                <a:tc vMerge="1"/>
                <a:tc vMerge="1"/>
                <a:tc vMerge="1"/>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Short-term</a:t>
                      </a:r>
                      <a:endParaRPr b="1" sz="1400" u="none" cap="none" strike="noStrike">
                        <a:latin typeface="Twentieth Century"/>
                        <a:ea typeface="Twentieth Century"/>
                        <a:cs typeface="Twentieth Century"/>
                        <a:sym typeface="Twentieth Century"/>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Medium-term</a:t>
                      </a:r>
                      <a:endParaRPr b="1" sz="1400" u="none" cap="none" strike="noStrike">
                        <a:latin typeface="Twentieth Century"/>
                        <a:ea typeface="Twentieth Century"/>
                        <a:cs typeface="Twentieth Century"/>
                        <a:sym typeface="Twentieth Century"/>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lt1"/>
                      </a:solidFill>
                      <a:prstDash val="solid"/>
                      <a:round/>
                      <a:headEnd len="sm" w="sm" type="none"/>
                      <a:tailEnd len="sm" w="sm" type="none"/>
                    </a:lnT>
                    <a:solidFill>
                      <a:schemeClr val="accent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Long-term</a:t>
                      </a:r>
                      <a:endParaRPr b="1" sz="1400" u="none" cap="none" strike="noStrike">
                        <a:latin typeface="Twentieth Century"/>
                        <a:ea typeface="Twentieth Century"/>
                        <a:cs typeface="Twentieth Century"/>
                        <a:sym typeface="Twentieth Century"/>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What we invest or need</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What the program will do</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Direct products from program activities</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Changes in knowledge, skills, attitudes, and opinions</a:t>
                      </a:r>
                      <a:endParaRPr sz="1400" u="none" cap="none" strike="noStrike">
                        <a:latin typeface="Twentieth Century"/>
                        <a:ea typeface="Twentieth Century"/>
                        <a:cs typeface="Twentieth Century"/>
                        <a:sym typeface="Twentieth Century"/>
                      </a:endParaRPr>
                    </a:p>
                  </a:txBody>
                  <a:tcPr marT="91425" marB="91425" marR="91425" marL="91425">
                    <a:lnT cap="flat" cmpd="sng" w="9525">
                      <a:solidFill>
                        <a:schemeClr val="accent2"/>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Changes in behavior or action that result from participants’ new knowledge</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Meaningful changes, often in their condition or status in life</a:t>
                      </a:r>
                      <a:endParaRPr sz="1400" u="none" cap="none" strike="noStrike">
                        <a:latin typeface="Twentieth Century"/>
                        <a:ea typeface="Twentieth Century"/>
                        <a:cs typeface="Twentieth Century"/>
                        <a:sym typeface="Twentieth Century"/>
                      </a:endParaRPr>
                    </a:p>
                  </a:txBody>
                  <a:tcPr marT="91425" marB="91425" marR="91425" marL="91425">
                    <a:lnT cap="flat" cmpd="sng" w="9525">
                      <a:solidFill>
                        <a:schemeClr val="accent1"/>
                      </a:solidFill>
                      <a:prstDash val="solid"/>
                      <a:round/>
                      <a:headEnd len="sm" w="sm" type="none"/>
                      <a:tailEnd len="sm" w="sm" type="none"/>
                    </a:lnT>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- 5 partner sites</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- 20 FT AmeriCorps members</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Federal, state, local funding</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Research- based nutrition educational curricula</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Low-income students and families at high risk of obesity in City</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Members receive 20 hours of training …</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Members recruit and plan to deliver curricula at 5 partner sites located in City, State; sites anticipated include …</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Members deliver nutritional curricula (6, 1-hour modules) each week for 6 weeks to groups of 10-12 students at each of 5 sites (ages 8-12 years)</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Members facilitate 1 hour events for … </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- 20 AmeriCorps members trained in nutritional education curricula</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- 50 students (ages 8-12 years) complete nutrition education course measured by sign-in sheets (H4A)</a:t>
                      </a:r>
                      <a:endParaRPr b="1"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- 50 education events held measured by event sign-in sheets</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- 500 individuals served at education events measured by event sign-in sheets</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Twentieth Century"/>
                          <a:ea typeface="Twentieth Century"/>
                          <a:cs typeface="Twentieth Century"/>
                          <a:sym typeface="Twentieth Century"/>
                        </a:rPr>
                        <a:t>- 35 students will have increased knowledge of healthy eating behaviors as measured by pre/post test (H17)</a:t>
                      </a:r>
                      <a:endParaRPr b="1"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- 400 individuals will have increased knowledge of healthy food resource management skills as measured by pre/post test</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- 25 students will eat more healthy foods</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- 200 individuals will use a shopping list and compare prices when shopping for healthy food on a budget</a:t>
                      </a:r>
                      <a:endParaRPr sz="1400" u="none" cap="none" strike="noStrike">
                        <a:latin typeface="Twentieth Century"/>
                        <a:ea typeface="Twentieth Century"/>
                        <a:cs typeface="Twentieth Century"/>
                        <a:sym typeface="Twentieth Centur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- 15 students will report improved BMI</a:t>
                      </a:r>
                      <a:endParaRPr sz="1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Twentieth Century"/>
                          <a:ea typeface="Twentieth Century"/>
                          <a:cs typeface="Twentieth Century"/>
                          <a:sym typeface="Twentieth Century"/>
                        </a:rPr>
                        <a:t>- 100 individuals will report regularly having healthy food in their home</a:t>
                      </a:r>
                      <a:endParaRPr sz="1400" u="none" cap="none" strike="noStrike">
                        <a:latin typeface="Twentieth Century"/>
                        <a:ea typeface="Twentieth Century"/>
                        <a:cs typeface="Twentieth Century"/>
                        <a:sym typeface="Twentieth Century"/>
                      </a:endParaRPr>
                    </a:p>
                  </a:txBody>
                  <a:tcPr marT="91425" marB="91425" marR="91425" marL="91425"/>
                </a:tc>
              </a:tr>
            </a:tbl>
          </a:graphicData>
        </a:graphic>
      </p:graphicFrame>
      <p:sp>
        <p:nvSpPr>
          <p:cNvPr id="447" name="Google Shape;447;g33de626425d_0_22"/>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sp>
        <p:nvSpPr>
          <p:cNvPr id="448" name="Google Shape;448;g33de626425d_0_22"/>
          <p:cNvSpPr/>
          <p:nvPr/>
        </p:nvSpPr>
        <p:spPr>
          <a:xfrm>
            <a:off x="2668225" y="3466525"/>
            <a:ext cx="2370600" cy="1672200"/>
          </a:xfrm>
          <a:prstGeom prst="ellipse">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33de626425d_0_22"/>
          <p:cNvSpPr/>
          <p:nvPr/>
        </p:nvSpPr>
        <p:spPr>
          <a:xfrm>
            <a:off x="4699800" y="2760725"/>
            <a:ext cx="1740600" cy="21582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e408a8f246_1_0"/>
          <p:cNvSpPr txBox="1"/>
          <p:nvPr>
            <p:ph type="title"/>
          </p:nvPr>
        </p:nvSpPr>
        <p:spPr>
          <a:xfrm>
            <a:off x="580950" y="763325"/>
            <a:ext cx="7982100" cy="54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sz="3600">
                <a:latin typeface="Twentieth Century"/>
                <a:ea typeface="Twentieth Century"/>
                <a:cs typeface="Twentieth Century"/>
                <a:sym typeface="Twentieth Century"/>
              </a:rPr>
              <a:t>Purpose of today is to:</a:t>
            </a:r>
            <a:endParaRPr sz="3600">
              <a:latin typeface="Twentieth Century"/>
              <a:ea typeface="Twentieth Century"/>
              <a:cs typeface="Twentieth Century"/>
              <a:sym typeface="Twentieth Century"/>
            </a:endParaRPr>
          </a:p>
          <a:p>
            <a:pPr indent="0" lvl="0" marL="0" rtl="0" algn="l">
              <a:spcBef>
                <a:spcPts val="0"/>
              </a:spcBef>
              <a:spcAft>
                <a:spcPts val="0"/>
              </a:spcAft>
              <a:buNone/>
            </a:pPr>
            <a:r>
              <a:t/>
            </a:r>
            <a:endParaRPr sz="3600">
              <a:latin typeface="Twentieth Century"/>
              <a:ea typeface="Twentieth Century"/>
              <a:cs typeface="Twentieth Century"/>
              <a:sym typeface="Twentieth Century"/>
            </a:endParaRPr>
          </a:p>
          <a:p>
            <a:pPr indent="-457200" lvl="0" marL="457200" rtl="0" algn="l">
              <a:spcBef>
                <a:spcPts val="0"/>
              </a:spcBef>
              <a:spcAft>
                <a:spcPts val="0"/>
              </a:spcAft>
              <a:buSzPts val="3600"/>
              <a:buFont typeface="Twentieth Century"/>
              <a:buAutoNum type="arabicPeriod"/>
            </a:pPr>
            <a:r>
              <a:rPr lang="en-US" sz="3600">
                <a:latin typeface="Twentieth Century"/>
                <a:ea typeface="Twentieth Century"/>
                <a:cs typeface="Twentieth Century"/>
                <a:sym typeface="Twentieth Century"/>
              </a:rPr>
              <a:t>Unpack the program design NOFO requirements </a:t>
            </a:r>
            <a:endParaRPr sz="3600">
              <a:latin typeface="Twentieth Century"/>
              <a:ea typeface="Twentieth Century"/>
              <a:cs typeface="Twentieth Century"/>
              <a:sym typeface="Twentieth Century"/>
            </a:endParaRPr>
          </a:p>
          <a:p>
            <a:pPr indent="0" lvl="0" marL="457200" rtl="0" algn="l">
              <a:spcBef>
                <a:spcPts val="0"/>
              </a:spcBef>
              <a:spcAft>
                <a:spcPts val="0"/>
              </a:spcAft>
              <a:buNone/>
            </a:pPr>
            <a:r>
              <a:t/>
            </a:r>
            <a:endParaRPr sz="3600">
              <a:latin typeface="Twentieth Century"/>
              <a:ea typeface="Twentieth Century"/>
              <a:cs typeface="Twentieth Century"/>
              <a:sym typeface="Twentieth Century"/>
            </a:endParaRPr>
          </a:p>
          <a:p>
            <a:pPr indent="-457200" lvl="0" marL="457200" rtl="0" algn="l">
              <a:spcBef>
                <a:spcPts val="0"/>
              </a:spcBef>
              <a:spcAft>
                <a:spcPts val="0"/>
              </a:spcAft>
              <a:buSzPts val="3600"/>
              <a:buFont typeface="Twentieth Century"/>
              <a:buAutoNum type="arabicPeriod"/>
            </a:pPr>
            <a:r>
              <a:rPr lang="en-US" sz="3600">
                <a:latin typeface="Twentieth Century"/>
                <a:ea typeface="Twentieth Century"/>
                <a:cs typeface="Twentieth Century"/>
                <a:sym typeface="Twentieth Century"/>
              </a:rPr>
              <a:t>Provide guidan</a:t>
            </a:r>
            <a:r>
              <a:rPr lang="en-US" sz="3600">
                <a:latin typeface="Twentieth Century"/>
                <a:ea typeface="Twentieth Century"/>
                <a:cs typeface="Twentieth Century"/>
                <a:sym typeface="Twentieth Century"/>
              </a:rPr>
              <a:t>ce about how to tailor the description of your program to those requirements</a:t>
            </a:r>
            <a:endParaRPr sz="3600">
              <a:latin typeface="Twentieth Century"/>
              <a:ea typeface="Twentieth Century"/>
              <a:cs typeface="Twentieth Century"/>
              <a:sym typeface="Twentieth Century"/>
            </a:endParaRPr>
          </a:p>
        </p:txBody>
      </p:sp>
      <p:sp>
        <p:nvSpPr>
          <p:cNvPr id="129" name="Google Shape;129;g2e408a8f246_1_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accent1"/>
                </a:solidFill>
                <a:latin typeface="Old Standard TT"/>
                <a:ea typeface="Old Standard TT"/>
                <a:cs typeface="Old Standard TT"/>
                <a:sym typeface="Old Standard TT"/>
              </a:rPr>
              <a:t>‹#›</a:t>
            </a:fld>
            <a:endParaRPr>
              <a:solidFill>
                <a:schemeClr val="accent1"/>
              </a:solidFill>
              <a:latin typeface="Old Standard TT"/>
              <a:ea typeface="Old Standard TT"/>
              <a:cs typeface="Old Standard TT"/>
              <a:sym typeface="Old Standard T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4" name="Shape 454"/>
        <p:cNvGrpSpPr/>
        <p:nvPr/>
      </p:nvGrpSpPr>
      <p:grpSpPr>
        <a:xfrm>
          <a:off x="0" y="0"/>
          <a:ext cx="0" cy="0"/>
          <a:chOff x="0" y="0"/>
          <a:chExt cx="0" cy="0"/>
        </a:xfrm>
      </p:grpSpPr>
      <p:sp>
        <p:nvSpPr>
          <p:cNvPr id="455" name="Google Shape;455;g33de626425d_0_89"/>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456" name="Google Shape;456;g33de626425d_0_89"/>
          <p:cNvSpPr txBox="1"/>
          <p:nvPr>
            <p:ph idx="1" type="body"/>
          </p:nvPr>
        </p:nvSpPr>
        <p:spPr>
          <a:xfrm>
            <a:off x="1520875" y="1905000"/>
            <a:ext cx="6914100" cy="4023300"/>
          </a:xfrm>
          <a:prstGeom prst="rect">
            <a:avLst/>
          </a:prstGeom>
          <a:noFill/>
          <a:ln>
            <a:noFill/>
          </a:ln>
        </p:spPr>
        <p:txBody>
          <a:bodyPr anchorCtr="0" anchor="t" bIns="45700" lIns="45700" spcFirstLastPara="1" rIns="45700" wrap="square" tIns="45700">
            <a:noAutofit/>
          </a:bodyPr>
          <a:lstStyle/>
          <a:p>
            <a:pPr indent="-368300" lvl="0" marL="457200" marR="0" rtl="0" algn="l">
              <a:lnSpc>
                <a:spcPct val="115000"/>
              </a:lnSpc>
              <a:spcBef>
                <a:spcPts val="1000"/>
              </a:spcBef>
              <a:spcAft>
                <a:spcPts val="0"/>
              </a:spcAft>
              <a:buSzPts val="2200"/>
              <a:buFont typeface="Twentieth Century"/>
              <a:buChar char="●"/>
            </a:pPr>
            <a:r>
              <a:rPr lang="en-US" sz="2200">
                <a:latin typeface="Twentieth Century"/>
                <a:ea typeface="Twentieth Century"/>
                <a:cs typeface="Twentieth Century"/>
                <a:sym typeface="Twentieth Century"/>
              </a:rPr>
              <a:t>Explain what instrument will be used and how it will be used to inform the performance measure</a:t>
            </a:r>
            <a:endParaRPr sz="2200">
              <a:latin typeface="Twentieth Century"/>
              <a:ea typeface="Twentieth Century"/>
              <a:cs typeface="Twentieth Century"/>
              <a:sym typeface="Twentieth Century"/>
            </a:endParaRPr>
          </a:p>
          <a:p>
            <a:pPr indent="-368300" lvl="0" marL="457200" marR="0" rtl="0" algn="l">
              <a:lnSpc>
                <a:spcPct val="115000"/>
              </a:lnSpc>
              <a:spcBef>
                <a:spcPts val="1000"/>
              </a:spcBef>
              <a:spcAft>
                <a:spcPts val="0"/>
              </a:spcAft>
              <a:buSzPts val="2200"/>
              <a:buFont typeface="Twentieth Century"/>
              <a:buChar char="●"/>
            </a:pPr>
            <a:r>
              <a:rPr lang="en-US" sz="2200">
                <a:latin typeface="Twentieth Century"/>
                <a:ea typeface="Twentieth Century"/>
                <a:cs typeface="Twentieth Century"/>
                <a:sym typeface="Twentieth Century"/>
              </a:rPr>
              <a:t>Use instruments that will accurately measure what it is supposed to</a:t>
            </a:r>
            <a:endParaRPr sz="2200">
              <a:latin typeface="Twentieth Century"/>
              <a:ea typeface="Twentieth Century"/>
              <a:cs typeface="Twentieth Century"/>
              <a:sym typeface="Twentieth Century"/>
            </a:endParaRPr>
          </a:p>
          <a:p>
            <a:pPr indent="-368300" lvl="0" marL="457200" marR="0" rtl="0" algn="l">
              <a:lnSpc>
                <a:spcPct val="115000"/>
              </a:lnSpc>
              <a:spcBef>
                <a:spcPts val="1000"/>
              </a:spcBef>
              <a:spcAft>
                <a:spcPts val="0"/>
              </a:spcAft>
              <a:buSzPts val="2200"/>
              <a:buFont typeface="Twentieth Century"/>
              <a:buChar char="●"/>
            </a:pPr>
            <a:r>
              <a:rPr lang="en-US" sz="2200">
                <a:latin typeface="Twentieth Century"/>
                <a:ea typeface="Twentieth Century"/>
                <a:cs typeface="Twentieth Century"/>
                <a:sym typeface="Twentieth Century"/>
              </a:rPr>
              <a:t>Use pre-post instruments when possible to assess change over time</a:t>
            </a:r>
            <a:endParaRPr sz="2200">
              <a:latin typeface="Twentieth Century"/>
              <a:ea typeface="Twentieth Century"/>
              <a:cs typeface="Twentieth Century"/>
              <a:sym typeface="Twentieth Century"/>
            </a:endParaRPr>
          </a:p>
          <a:p>
            <a:pPr indent="-368300" lvl="0" marL="457200" marR="0" rtl="0" algn="l">
              <a:lnSpc>
                <a:spcPct val="115000"/>
              </a:lnSpc>
              <a:spcBef>
                <a:spcPts val="1000"/>
              </a:spcBef>
              <a:spcAft>
                <a:spcPts val="0"/>
              </a:spcAft>
              <a:buSzPts val="2200"/>
              <a:buFont typeface="Twentieth Century"/>
              <a:buChar char="●"/>
            </a:pPr>
            <a:r>
              <a:rPr lang="en-US" sz="2200">
                <a:latin typeface="Twentieth Century"/>
                <a:ea typeface="Twentieth Century"/>
                <a:cs typeface="Twentieth Century"/>
                <a:sym typeface="Twentieth Century"/>
              </a:rPr>
              <a:t>Plan how, when, where and who will collect/obtain your performance measure data</a:t>
            </a:r>
            <a:endParaRPr sz="2200">
              <a:latin typeface="Twentieth Century"/>
              <a:ea typeface="Twentieth Century"/>
              <a:cs typeface="Twentieth Century"/>
              <a:sym typeface="Twentieth Century"/>
            </a:endParaRPr>
          </a:p>
          <a:p>
            <a:pPr indent="-368300" lvl="0" marL="457200" marR="0" rtl="0" algn="l">
              <a:lnSpc>
                <a:spcPct val="115000"/>
              </a:lnSpc>
              <a:spcBef>
                <a:spcPts val="1000"/>
              </a:spcBef>
              <a:spcAft>
                <a:spcPts val="1000"/>
              </a:spcAft>
              <a:buSzPts val="2200"/>
              <a:buFont typeface="Twentieth Century"/>
              <a:buChar char="●"/>
            </a:pPr>
            <a:r>
              <a:rPr lang="en-US" sz="2200">
                <a:latin typeface="Twentieth Century"/>
                <a:ea typeface="Twentieth Century"/>
                <a:cs typeface="Twentieth Century"/>
                <a:sym typeface="Twentieth Century"/>
              </a:rPr>
              <a:t>Less is more for the number of performance measures you select</a:t>
            </a:r>
            <a:endParaRPr sz="2200">
              <a:latin typeface="Twentieth Century"/>
              <a:ea typeface="Twentieth Century"/>
              <a:cs typeface="Twentieth Century"/>
              <a:sym typeface="Twentieth Century"/>
            </a:endParaRPr>
          </a:p>
        </p:txBody>
      </p:sp>
      <p:sp>
        <p:nvSpPr>
          <p:cNvPr id="457" name="Google Shape;457;g33de626425d_0_89"/>
          <p:cNvSpPr txBox="1"/>
          <p:nvPr>
            <p:ph type="title"/>
          </p:nvPr>
        </p:nvSpPr>
        <p:spPr>
          <a:xfrm>
            <a:off x="1520875" y="376775"/>
            <a:ext cx="6949500" cy="1499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What to include in your application</a:t>
            </a:r>
            <a:r>
              <a:rPr lang="en-US" sz="3600">
                <a:solidFill>
                  <a:schemeClr val="accent5"/>
                </a:solidFill>
                <a:latin typeface="Twentieth Century"/>
                <a:ea typeface="Twentieth Century"/>
                <a:cs typeface="Twentieth Century"/>
                <a:sym typeface="Twentieth Century"/>
              </a:rPr>
              <a:t>?</a:t>
            </a:r>
            <a:endParaRPr sz="3600" cap="none">
              <a:solidFill>
                <a:schemeClr val="accent5"/>
              </a:solidFill>
              <a:latin typeface="Twentieth Century"/>
              <a:ea typeface="Twentieth Century"/>
              <a:cs typeface="Twentieth Century"/>
              <a:sym typeface="Twentieth Century"/>
            </a:endParaRPr>
          </a:p>
        </p:txBody>
      </p:sp>
      <p:pic>
        <p:nvPicPr>
          <p:cNvPr id="458" name="Google Shape;458;g33de626425d_0_89" title="material 1.png"/>
          <p:cNvPicPr preferRelativeResize="0"/>
          <p:nvPr/>
        </p:nvPicPr>
        <p:blipFill>
          <a:blip r:embed="rId3">
            <a:alphaModFix/>
          </a:blip>
          <a:stretch>
            <a:fillRect/>
          </a:stretch>
        </p:blipFill>
        <p:spPr>
          <a:xfrm>
            <a:off x="673650" y="799928"/>
            <a:ext cx="781100" cy="81320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3" name="Shape 463"/>
        <p:cNvGrpSpPr/>
        <p:nvPr/>
      </p:nvGrpSpPr>
      <p:grpSpPr>
        <a:xfrm>
          <a:off x="0" y="0"/>
          <a:ext cx="0" cy="0"/>
          <a:chOff x="0" y="0"/>
          <a:chExt cx="0" cy="0"/>
        </a:xfrm>
      </p:grpSpPr>
      <p:sp>
        <p:nvSpPr>
          <p:cNvPr id="464" name="Google Shape;464;g33de626425d_0_51"/>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cxnSp>
        <p:nvCxnSpPr>
          <p:cNvPr id="465" name="Google Shape;465;g33de626425d_0_51"/>
          <p:cNvCxnSpPr/>
          <p:nvPr/>
        </p:nvCxnSpPr>
        <p:spPr>
          <a:xfrm>
            <a:off x="1042219" y="4345858"/>
            <a:ext cx="5132400" cy="9900"/>
          </a:xfrm>
          <a:prstGeom prst="straightConnector1">
            <a:avLst/>
          </a:prstGeom>
          <a:noFill/>
          <a:ln cap="flat" cmpd="sng" w="57150">
            <a:solidFill>
              <a:schemeClr val="lt1"/>
            </a:solidFill>
            <a:prstDash val="solid"/>
            <a:round/>
            <a:headEnd len="sm" w="sm" type="none"/>
            <a:tailEnd len="sm" w="sm" type="none"/>
          </a:ln>
        </p:spPr>
      </p:cxnSp>
      <p:cxnSp>
        <p:nvCxnSpPr>
          <p:cNvPr id="466" name="Google Shape;466;g33de626425d_0_51"/>
          <p:cNvCxnSpPr/>
          <p:nvPr/>
        </p:nvCxnSpPr>
        <p:spPr>
          <a:xfrm>
            <a:off x="1037302" y="5265176"/>
            <a:ext cx="5132400" cy="9900"/>
          </a:xfrm>
          <a:prstGeom prst="straightConnector1">
            <a:avLst/>
          </a:prstGeom>
          <a:noFill/>
          <a:ln cap="flat" cmpd="sng" w="57150">
            <a:solidFill>
              <a:schemeClr val="lt1"/>
            </a:solidFill>
            <a:prstDash val="solid"/>
            <a:round/>
            <a:headEnd len="sm" w="sm" type="none"/>
            <a:tailEnd len="sm" w="sm" type="none"/>
          </a:ln>
        </p:spPr>
      </p:cxnSp>
      <p:cxnSp>
        <p:nvCxnSpPr>
          <p:cNvPr id="467" name="Google Shape;467;g33de626425d_0_51"/>
          <p:cNvCxnSpPr/>
          <p:nvPr/>
        </p:nvCxnSpPr>
        <p:spPr>
          <a:xfrm>
            <a:off x="1032390" y="5663380"/>
            <a:ext cx="5132400" cy="9900"/>
          </a:xfrm>
          <a:prstGeom prst="straightConnector1">
            <a:avLst/>
          </a:prstGeom>
          <a:noFill/>
          <a:ln cap="flat" cmpd="sng" w="57150">
            <a:solidFill>
              <a:schemeClr val="lt1"/>
            </a:solidFill>
            <a:prstDash val="solid"/>
            <a:round/>
            <a:headEnd len="sm" w="sm" type="none"/>
            <a:tailEnd len="sm" w="sm" type="none"/>
          </a:ln>
        </p:spPr>
      </p:cxnSp>
      <p:cxnSp>
        <p:nvCxnSpPr>
          <p:cNvPr id="468" name="Google Shape;468;g33de626425d_0_51"/>
          <p:cNvCxnSpPr/>
          <p:nvPr/>
        </p:nvCxnSpPr>
        <p:spPr>
          <a:xfrm>
            <a:off x="768096" y="6733309"/>
            <a:ext cx="5673300" cy="0"/>
          </a:xfrm>
          <a:prstGeom prst="straightConnector1">
            <a:avLst/>
          </a:prstGeom>
          <a:noFill/>
          <a:ln cap="flat" cmpd="sng" w="57150">
            <a:solidFill>
              <a:schemeClr val="lt1"/>
            </a:solidFill>
            <a:prstDash val="solid"/>
            <a:round/>
            <a:headEnd len="sm" w="sm" type="none"/>
            <a:tailEnd len="sm" w="sm" type="none"/>
          </a:ln>
        </p:spPr>
      </p:cxnSp>
      <p:cxnSp>
        <p:nvCxnSpPr>
          <p:cNvPr id="469" name="Google Shape;469;g33de626425d_0_51"/>
          <p:cNvCxnSpPr/>
          <p:nvPr/>
        </p:nvCxnSpPr>
        <p:spPr>
          <a:xfrm flipH="1">
            <a:off x="1052195" y="4375354"/>
            <a:ext cx="20700" cy="878100"/>
          </a:xfrm>
          <a:prstGeom prst="straightConnector1">
            <a:avLst/>
          </a:prstGeom>
          <a:noFill/>
          <a:ln cap="flat" cmpd="sng" w="57150">
            <a:solidFill>
              <a:schemeClr val="lt1"/>
            </a:solidFill>
            <a:prstDash val="solid"/>
            <a:round/>
            <a:headEnd len="sm" w="sm" type="none"/>
            <a:tailEnd len="sm" w="sm" type="none"/>
          </a:ln>
        </p:spPr>
      </p:cxnSp>
      <p:cxnSp>
        <p:nvCxnSpPr>
          <p:cNvPr id="470" name="Google Shape;470;g33de626425d_0_51"/>
          <p:cNvCxnSpPr/>
          <p:nvPr/>
        </p:nvCxnSpPr>
        <p:spPr>
          <a:xfrm>
            <a:off x="6072610" y="4232784"/>
            <a:ext cx="13500" cy="2591400"/>
          </a:xfrm>
          <a:prstGeom prst="straightConnector1">
            <a:avLst/>
          </a:prstGeom>
          <a:noFill/>
          <a:ln cap="flat" cmpd="sng" w="57150">
            <a:solidFill>
              <a:schemeClr val="lt1"/>
            </a:solidFill>
            <a:prstDash val="solid"/>
            <a:round/>
            <a:headEnd len="sm" w="sm" type="none"/>
            <a:tailEnd len="sm" w="sm" type="none"/>
          </a:ln>
        </p:spPr>
      </p:cxnSp>
      <p:cxnSp>
        <p:nvCxnSpPr>
          <p:cNvPr id="471" name="Google Shape;471;g33de626425d_0_51"/>
          <p:cNvCxnSpPr/>
          <p:nvPr/>
        </p:nvCxnSpPr>
        <p:spPr>
          <a:xfrm>
            <a:off x="1052051" y="5673212"/>
            <a:ext cx="24000" cy="2183400"/>
          </a:xfrm>
          <a:prstGeom prst="straightConnector1">
            <a:avLst/>
          </a:prstGeom>
          <a:noFill/>
          <a:ln cap="flat" cmpd="sng" w="57150">
            <a:solidFill>
              <a:schemeClr val="lt1"/>
            </a:solidFill>
            <a:prstDash val="solid"/>
            <a:round/>
            <a:headEnd len="sm" w="sm" type="none"/>
            <a:tailEnd len="sm" w="sm" type="none"/>
          </a:ln>
        </p:spPr>
      </p:cxnSp>
      <p:sp>
        <p:nvSpPr>
          <p:cNvPr id="472" name="Google Shape;472;g33de626425d_0_51"/>
          <p:cNvSpPr txBox="1"/>
          <p:nvPr>
            <p:ph type="title"/>
          </p:nvPr>
        </p:nvSpPr>
        <p:spPr>
          <a:xfrm>
            <a:off x="1624075" y="585225"/>
            <a:ext cx="64341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Entering performance measures</a:t>
            </a:r>
            <a:endParaRPr>
              <a:solidFill>
                <a:schemeClr val="accent5"/>
              </a:solidFill>
              <a:latin typeface="Twentieth Century"/>
              <a:ea typeface="Twentieth Century"/>
              <a:cs typeface="Twentieth Century"/>
              <a:sym typeface="Twentieth Century"/>
            </a:endParaRPr>
          </a:p>
        </p:txBody>
      </p:sp>
      <p:sp>
        <p:nvSpPr>
          <p:cNvPr id="473" name="Google Shape;473;g33de626425d_0_51"/>
          <p:cNvSpPr txBox="1"/>
          <p:nvPr>
            <p:ph idx="2" type="body"/>
          </p:nvPr>
        </p:nvSpPr>
        <p:spPr>
          <a:xfrm>
            <a:off x="768100" y="2967801"/>
            <a:ext cx="3566100" cy="3661500"/>
          </a:xfrm>
          <a:prstGeom prst="rect">
            <a:avLst/>
          </a:prstGeom>
          <a:noFill/>
          <a:ln>
            <a:noFill/>
          </a:ln>
        </p:spPr>
        <p:txBody>
          <a:bodyPr anchorCtr="0" anchor="t" bIns="45700" lIns="45700" spcFirstLastPara="1" rIns="45700" wrap="square" tIns="45700">
            <a:normAutofit/>
          </a:bodyPr>
          <a:lstStyle/>
          <a:p>
            <a:pPr indent="-381000" lvl="0" marL="457200" marR="0" rtl="0" algn="l">
              <a:lnSpc>
                <a:spcPct val="85000"/>
              </a:lnSpc>
              <a:spcBef>
                <a:spcPts val="1200"/>
              </a:spcBef>
              <a:spcAft>
                <a:spcPts val="0"/>
              </a:spcAft>
              <a:buSzPts val="2400"/>
              <a:buFont typeface="Twentieth Century"/>
              <a:buChar char="●"/>
            </a:pPr>
            <a:r>
              <a:rPr lang="en-US" sz="2400">
                <a:latin typeface="Twentieth Century"/>
                <a:ea typeface="Twentieth Century"/>
                <a:cs typeface="Twentieth Century"/>
                <a:sym typeface="Twentieth Century"/>
              </a:rPr>
              <a:t>Describe intervention activities</a:t>
            </a:r>
            <a:endParaRPr sz="2400">
              <a:latin typeface="Twentieth Century"/>
              <a:ea typeface="Twentieth Century"/>
              <a:cs typeface="Twentieth Century"/>
              <a:sym typeface="Twentieth Century"/>
            </a:endParaRPr>
          </a:p>
          <a:p>
            <a:pPr indent="-381000" lvl="0" marL="457200" marR="0" rtl="0" algn="l">
              <a:lnSpc>
                <a:spcPct val="85000"/>
              </a:lnSpc>
              <a:spcBef>
                <a:spcPts val="1200"/>
              </a:spcBef>
              <a:spcAft>
                <a:spcPts val="0"/>
              </a:spcAft>
              <a:buSzPts val="2400"/>
              <a:buFont typeface="Twentieth Century"/>
              <a:buChar char="●"/>
            </a:pPr>
            <a:r>
              <a:rPr lang="en-US" sz="2400">
                <a:latin typeface="Twentieth Century"/>
                <a:ea typeface="Twentieth Century"/>
                <a:cs typeface="Twentieth Century"/>
                <a:sym typeface="Twentieth Century"/>
              </a:rPr>
              <a:t>Select data collection method (e.g., tracking form, student survey)</a:t>
            </a:r>
            <a:endParaRPr sz="2400">
              <a:latin typeface="Twentieth Century"/>
              <a:ea typeface="Twentieth Century"/>
              <a:cs typeface="Twentieth Century"/>
              <a:sym typeface="Twentieth Century"/>
            </a:endParaRPr>
          </a:p>
          <a:p>
            <a:pPr indent="-381000" lvl="0" marL="457200" marR="0" rtl="0" algn="l">
              <a:lnSpc>
                <a:spcPct val="85000"/>
              </a:lnSpc>
              <a:spcBef>
                <a:spcPts val="1200"/>
              </a:spcBef>
              <a:spcAft>
                <a:spcPts val="0"/>
              </a:spcAft>
              <a:buSzPts val="2400"/>
              <a:buFont typeface="Twentieth Century"/>
              <a:buChar char="●"/>
            </a:pPr>
            <a:r>
              <a:rPr lang="en-US" sz="2400">
                <a:latin typeface="Twentieth Century"/>
                <a:ea typeface="Twentieth Century"/>
                <a:cs typeface="Twentieth Century"/>
                <a:sym typeface="Twentieth Century"/>
              </a:rPr>
              <a:t>Enter a description of the instrument (e.g., methods)</a:t>
            </a:r>
            <a:endParaRPr sz="2400">
              <a:latin typeface="Twentieth Century"/>
              <a:ea typeface="Twentieth Century"/>
              <a:cs typeface="Twentieth Century"/>
              <a:sym typeface="Twentieth Century"/>
            </a:endParaRPr>
          </a:p>
          <a:p>
            <a:pPr indent="-381000" lvl="0" marL="457200" marR="0" rtl="0" algn="l">
              <a:lnSpc>
                <a:spcPct val="85000"/>
              </a:lnSpc>
              <a:spcBef>
                <a:spcPts val="1200"/>
              </a:spcBef>
              <a:spcAft>
                <a:spcPts val="0"/>
              </a:spcAft>
              <a:buSzPts val="2400"/>
              <a:buFont typeface="Twentieth Century"/>
              <a:buChar char="●"/>
            </a:pPr>
            <a:r>
              <a:rPr lang="en-US" sz="2400">
                <a:latin typeface="Twentieth Century"/>
                <a:ea typeface="Twentieth Century"/>
                <a:cs typeface="Twentieth Century"/>
                <a:sym typeface="Twentieth Century"/>
              </a:rPr>
              <a:t>Enter the measure target (numerical) </a:t>
            </a:r>
            <a:endParaRPr sz="2400">
              <a:latin typeface="Twentieth Century"/>
              <a:ea typeface="Twentieth Century"/>
              <a:cs typeface="Twentieth Century"/>
              <a:sym typeface="Twentieth Century"/>
            </a:endParaRPr>
          </a:p>
        </p:txBody>
      </p:sp>
      <p:sp>
        <p:nvSpPr>
          <p:cNvPr id="474" name="Google Shape;474;g33de626425d_0_51"/>
          <p:cNvSpPr txBox="1"/>
          <p:nvPr>
            <p:ph idx="1" type="body"/>
          </p:nvPr>
        </p:nvSpPr>
        <p:spPr>
          <a:xfrm>
            <a:off x="768096" y="2179636"/>
            <a:ext cx="3566100" cy="822900"/>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2200"/>
              <a:buNone/>
            </a:pPr>
            <a:r>
              <a:rPr lang="en-US" sz="2400"/>
              <a:t>eGrants data collection tab</a:t>
            </a:r>
            <a:endParaRPr sz="2400"/>
          </a:p>
        </p:txBody>
      </p:sp>
      <p:pic>
        <p:nvPicPr>
          <p:cNvPr id="475" name="Google Shape;475;g33de626425d_0_51"/>
          <p:cNvPicPr preferRelativeResize="0"/>
          <p:nvPr/>
        </p:nvPicPr>
        <p:blipFill rotWithShape="1">
          <a:blip r:embed="rId3">
            <a:alphaModFix/>
          </a:blip>
          <a:srcRect b="0" l="0" r="0" t="0"/>
          <a:stretch/>
        </p:blipFill>
        <p:spPr>
          <a:xfrm>
            <a:off x="4706475" y="3015950"/>
            <a:ext cx="3916700" cy="2501950"/>
          </a:xfrm>
          <a:prstGeom prst="rect">
            <a:avLst/>
          </a:prstGeom>
          <a:noFill/>
          <a:ln>
            <a:noFill/>
          </a:ln>
        </p:spPr>
      </p:pic>
      <p:pic>
        <p:nvPicPr>
          <p:cNvPr id="476" name="Google Shape;476;g33de626425d_0_51" title="material 1.png"/>
          <p:cNvPicPr preferRelativeResize="0"/>
          <p:nvPr/>
        </p:nvPicPr>
        <p:blipFill>
          <a:blip r:embed="rId4">
            <a:alphaModFix/>
          </a:blip>
          <a:stretch>
            <a:fillRect/>
          </a:stretch>
        </p:blipFill>
        <p:spPr>
          <a:xfrm>
            <a:off x="673650" y="799928"/>
            <a:ext cx="781100" cy="81320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g33de626425d_0_67"/>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cxnSp>
        <p:nvCxnSpPr>
          <p:cNvPr id="483" name="Google Shape;483;g33de626425d_0_67"/>
          <p:cNvCxnSpPr/>
          <p:nvPr/>
        </p:nvCxnSpPr>
        <p:spPr>
          <a:xfrm>
            <a:off x="1042219" y="4345858"/>
            <a:ext cx="5132400" cy="9900"/>
          </a:xfrm>
          <a:prstGeom prst="straightConnector1">
            <a:avLst/>
          </a:prstGeom>
          <a:noFill/>
          <a:ln cap="flat" cmpd="sng" w="57150">
            <a:solidFill>
              <a:schemeClr val="lt1"/>
            </a:solidFill>
            <a:prstDash val="solid"/>
            <a:round/>
            <a:headEnd len="sm" w="sm" type="none"/>
            <a:tailEnd len="sm" w="sm" type="none"/>
          </a:ln>
        </p:spPr>
      </p:cxnSp>
      <p:cxnSp>
        <p:nvCxnSpPr>
          <p:cNvPr id="484" name="Google Shape;484;g33de626425d_0_67"/>
          <p:cNvCxnSpPr/>
          <p:nvPr/>
        </p:nvCxnSpPr>
        <p:spPr>
          <a:xfrm>
            <a:off x="1037302" y="5265176"/>
            <a:ext cx="5132400" cy="9900"/>
          </a:xfrm>
          <a:prstGeom prst="straightConnector1">
            <a:avLst/>
          </a:prstGeom>
          <a:noFill/>
          <a:ln cap="flat" cmpd="sng" w="57150">
            <a:solidFill>
              <a:schemeClr val="lt1"/>
            </a:solidFill>
            <a:prstDash val="solid"/>
            <a:round/>
            <a:headEnd len="sm" w="sm" type="none"/>
            <a:tailEnd len="sm" w="sm" type="none"/>
          </a:ln>
        </p:spPr>
      </p:cxnSp>
      <p:cxnSp>
        <p:nvCxnSpPr>
          <p:cNvPr id="485" name="Google Shape;485;g33de626425d_0_67"/>
          <p:cNvCxnSpPr/>
          <p:nvPr/>
        </p:nvCxnSpPr>
        <p:spPr>
          <a:xfrm>
            <a:off x="768096" y="6733309"/>
            <a:ext cx="5673300" cy="0"/>
          </a:xfrm>
          <a:prstGeom prst="straightConnector1">
            <a:avLst/>
          </a:prstGeom>
          <a:noFill/>
          <a:ln cap="flat" cmpd="sng" w="57150">
            <a:solidFill>
              <a:schemeClr val="lt1"/>
            </a:solidFill>
            <a:prstDash val="solid"/>
            <a:round/>
            <a:headEnd len="sm" w="sm" type="none"/>
            <a:tailEnd len="sm" w="sm" type="none"/>
          </a:ln>
        </p:spPr>
      </p:cxnSp>
      <p:cxnSp>
        <p:nvCxnSpPr>
          <p:cNvPr id="486" name="Google Shape;486;g33de626425d_0_67"/>
          <p:cNvCxnSpPr/>
          <p:nvPr/>
        </p:nvCxnSpPr>
        <p:spPr>
          <a:xfrm flipH="1">
            <a:off x="1052195" y="4375354"/>
            <a:ext cx="20700" cy="878100"/>
          </a:xfrm>
          <a:prstGeom prst="straightConnector1">
            <a:avLst/>
          </a:prstGeom>
          <a:noFill/>
          <a:ln cap="flat" cmpd="sng" w="57150">
            <a:solidFill>
              <a:schemeClr val="lt1"/>
            </a:solidFill>
            <a:prstDash val="solid"/>
            <a:round/>
            <a:headEnd len="sm" w="sm" type="none"/>
            <a:tailEnd len="sm" w="sm" type="none"/>
          </a:ln>
        </p:spPr>
      </p:cxnSp>
      <p:cxnSp>
        <p:nvCxnSpPr>
          <p:cNvPr id="487" name="Google Shape;487;g33de626425d_0_67"/>
          <p:cNvCxnSpPr/>
          <p:nvPr/>
        </p:nvCxnSpPr>
        <p:spPr>
          <a:xfrm>
            <a:off x="6072610" y="4232784"/>
            <a:ext cx="13500" cy="2591400"/>
          </a:xfrm>
          <a:prstGeom prst="straightConnector1">
            <a:avLst/>
          </a:prstGeom>
          <a:noFill/>
          <a:ln cap="flat" cmpd="sng" w="57150">
            <a:solidFill>
              <a:schemeClr val="lt1"/>
            </a:solidFill>
            <a:prstDash val="solid"/>
            <a:round/>
            <a:headEnd len="sm" w="sm" type="none"/>
            <a:tailEnd len="sm" w="sm" type="none"/>
          </a:ln>
        </p:spPr>
      </p:cxnSp>
      <p:cxnSp>
        <p:nvCxnSpPr>
          <p:cNvPr id="488" name="Google Shape;488;g33de626425d_0_67"/>
          <p:cNvCxnSpPr/>
          <p:nvPr/>
        </p:nvCxnSpPr>
        <p:spPr>
          <a:xfrm>
            <a:off x="1052051" y="5673212"/>
            <a:ext cx="24000" cy="2183400"/>
          </a:xfrm>
          <a:prstGeom prst="straightConnector1">
            <a:avLst/>
          </a:prstGeom>
          <a:noFill/>
          <a:ln cap="flat" cmpd="sng" w="57150">
            <a:solidFill>
              <a:schemeClr val="lt1"/>
            </a:solidFill>
            <a:prstDash val="solid"/>
            <a:round/>
            <a:headEnd len="sm" w="sm" type="none"/>
            <a:tailEnd len="sm" w="sm" type="none"/>
          </a:ln>
        </p:spPr>
      </p:cxnSp>
      <p:sp>
        <p:nvSpPr>
          <p:cNvPr id="489" name="Google Shape;489;g33de626425d_0_67"/>
          <p:cNvSpPr txBox="1"/>
          <p:nvPr>
            <p:ph type="title"/>
          </p:nvPr>
        </p:nvSpPr>
        <p:spPr>
          <a:xfrm>
            <a:off x="1558400" y="358950"/>
            <a:ext cx="64998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Entering performance measures</a:t>
            </a:r>
            <a:endParaRPr>
              <a:solidFill>
                <a:schemeClr val="accent5"/>
              </a:solidFill>
              <a:latin typeface="Twentieth Century"/>
              <a:ea typeface="Twentieth Century"/>
              <a:cs typeface="Twentieth Century"/>
              <a:sym typeface="Twentieth Century"/>
            </a:endParaRPr>
          </a:p>
        </p:txBody>
      </p:sp>
      <p:sp>
        <p:nvSpPr>
          <p:cNvPr id="490" name="Google Shape;490;g33de626425d_0_67"/>
          <p:cNvSpPr txBox="1"/>
          <p:nvPr>
            <p:ph idx="4" type="body"/>
          </p:nvPr>
        </p:nvSpPr>
        <p:spPr>
          <a:xfrm>
            <a:off x="4891975" y="2230900"/>
            <a:ext cx="3443400" cy="3341700"/>
          </a:xfrm>
          <a:prstGeom prst="rect">
            <a:avLst/>
          </a:prstGeom>
          <a:noFill/>
          <a:ln>
            <a:noFill/>
          </a:ln>
        </p:spPr>
        <p:txBody>
          <a:bodyPr anchorCtr="0" anchor="t" bIns="45700" lIns="45700" spcFirstLastPara="1" rIns="45700" wrap="square" tIns="45700">
            <a:noAutofit/>
          </a:bodyPr>
          <a:lstStyle/>
          <a:p>
            <a:pPr indent="-374650" lvl="0" marL="457200" marR="0" rtl="0" algn="l">
              <a:lnSpc>
                <a:spcPct val="115000"/>
              </a:lnSpc>
              <a:spcBef>
                <a:spcPts val="1200"/>
              </a:spcBef>
              <a:spcAft>
                <a:spcPts val="0"/>
              </a:spcAft>
              <a:buSzPts val="2300"/>
              <a:buFont typeface="Twentieth Century"/>
              <a:buChar char="●"/>
            </a:pPr>
            <a:r>
              <a:rPr lang="en-US" sz="2100">
                <a:latin typeface="Twentieth Century"/>
                <a:ea typeface="Twentieth Century"/>
                <a:cs typeface="Twentieth Century"/>
                <a:sym typeface="Twentieth Century"/>
              </a:rPr>
              <a:t>(Outcome) How much change is considered to be “improvement” or the like</a:t>
            </a:r>
            <a:endParaRPr sz="2100">
              <a:latin typeface="Twentieth Century"/>
              <a:ea typeface="Twentieth Century"/>
              <a:cs typeface="Twentieth Century"/>
              <a:sym typeface="Twentieth Century"/>
            </a:endParaRPr>
          </a:p>
          <a:p>
            <a:pPr indent="-374650" lvl="0" marL="457200" marR="0" rtl="0" algn="l">
              <a:lnSpc>
                <a:spcPct val="115000"/>
              </a:lnSpc>
              <a:spcBef>
                <a:spcPts val="1200"/>
              </a:spcBef>
              <a:spcAft>
                <a:spcPts val="0"/>
              </a:spcAft>
              <a:buSzPts val="2300"/>
              <a:buFont typeface="Twentieth Century"/>
              <a:buChar char="●"/>
            </a:pPr>
            <a:r>
              <a:rPr lang="en-US" sz="2100">
                <a:latin typeface="Twentieth Century"/>
                <a:ea typeface="Twentieth Century"/>
                <a:cs typeface="Twentieth Century"/>
                <a:sym typeface="Twentieth Century"/>
              </a:rPr>
              <a:t>(Outcome) How data will be calculated to determine change</a:t>
            </a:r>
            <a:endParaRPr sz="2100">
              <a:latin typeface="Twentieth Century"/>
              <a:ea typeface="Twentieth Century"/>
              <a:cs typeface="Twentieth Century"/>
              <a:sym typeface="Twentieth Century"/>
            </a:endParaRPr>
          </a:p>
          <a:p>
            <a:pPr indent="-374650" lvl="0" marL="457200" marR="0" rtl="0" algn="l">
              <a:lnSpc>
                <a:spcPct val="115000"/>
              </a:lnSpc>
              <a:spcBef>
                <a:spcPts val="1200"/>
              </a:spcBef>
              <a:spcAft>
                <a:spcPts val="0"/>
              </a:spcAft>
              <a:buSzPts val="2300"/>
              <a:buFont typeface="Twentieth Century"/>
              <a:buChar char="●"/>
            </a:pPr>
            <a:r>
              <a:rPr lang="en-US" sz="2100">
                <a:latin typeface="Twentieth Century"/>
                <a:ea typeface="Twentieth Century"/>
                <a:cs typeface="Twentieth Century"/>
                <a:sym typeface="Twentieth Century"/>
              </a:rPr>
              <a:t>Explain how the target was set (e.g., past performance, evidence)</a:t>
            </a:r>
            <a:endParaRPr sz="2100">
              <a:latin typeface="Twentieth Century"/>
              <a:ea typeface="Twentieth Century"/>
              <a:cs typeface="Twentieth Century"/>
              <a:sym typeface="Twentieth Century"/>
            </a:endParaRPr>
          </a:p>
        </p:txBody>
      </p:sp>
      <p:sp>
        <p:nvSpPr>
          <p:cNvPr id="491" name="Google Shape;491;g33de626425d_0_67"/>
          <p:cNvSpPr txBox="1"/>
          <p:nvPr>
            <p:ph idx="1" type="body"/>
          </p:nvPr>
        </p:nvSpPr>
        <p:spPr>
          <a:xfrm>
            <a:off x="892054" y="1512225"/>
            <a:ext cx="7359900" cy="822900"/>
          </a:xfrm>
          <a:prstGeom prst="rect">
            <a:avLst/>
          </a:prstGeom>
          <a:noFill/>
          <a:ln>
            <a:noFill/>
          </a:ln>
        </p:spPr>
        <p:txBody>
          <a:bodyPr anchorCtr="0" anchor="ctr" bIns="45700" lIns="137150" spcFirstLastPara="1" rIns="137150" wrap="square" tIns="45700">
            <a:normAutofit/>
          </a:bodyPr>
          <a:lstStyle/>
          <a:p>
            <a:pPr indent="0" lvl="0" marL="0" rtl="0" algn="l">
              <a:lnSpc>
                <a:spcPct val="90000"/>
              </a:lnSpc>
              <a:spcBef>
                <a:spcPts val="0"/>
              </a:spcBef>
              <a:spcAft>
                <a:spcPts val="0"/>
              </a:spcAft>
              <a:buSzPts val="2200"/>
              <a:buNone/>
            </a:pPr>
            <a:r>
              <a:rPr lang="en-US">
                <a:extLst>
                  <a:ext uri="http://customooxmlschemas.google.com/">
                    <go:slidesCustomData xmlns:go="http://customooxmlschemas.google.com/" textRoundtripDataId="21"/>
                  </a:ext>
                </a:extLst>
              </a:rPr>
              <a:t>Instrument</a:t>
            </a:r>
            <a:r>
              <a:rPr lang="en-US"/>
              <a:t> Description Text Box</a:t>
            </a:r>
            <a:endParaRPr/>
          </a:p>
        </p:txBody>
      </p:sp>
      <p:sp>
        <p:nvSpPr>
          <p:cNvPr id="492" name="Google Shape;492;g33de626425d_0_67"/>
          <p:cNvSpPr txBox="1"/>
          <p:nvPr>
            <p:ph idx="2" type="body"/>
          </p:nvPr>
        </p:nvSpPr>
        <p:spPr>
          <a:xfrm>
            <a:off x="768096" y="2335113"/>
            <a:ext cx="3566100" cy="3341700"/>
          </a:xfrm>
          <a:prstGeom prst="rect">
            <a:avLst/>
          </a:prstGeom>
          <a:noFill/>
          <a:ln>
            <a:noFill/>
          </a:ln>
        </p:spPr>
        <p:txBody>
          <a:bodyPr anchorCtr="0" anchor="t" bIns="45700" lIns="45700" spcFirstLastPara="1" rIns="45700" wrap="square" tIns="45700">
            <a:noAutofit/>
          </a:bodyPr>
          <a:lstStyle/>
          <a:p>
            <a:pPr indent="-374650" lvl="0" marL="457200" rtl="0" algn="l">
              <a:lnSpc>
                <a:spcPct val="95000"/>
              </a:lnSpc>
              <a:spcBef>
                <a:spcPts val="1200"/>
              </a:spcBef>
              <a:spcAft>
                <a:spcPts val="0"/>
              </a:spcAft>
              <a:buSzPts val="2300"/>
              <a:buFont typeface="Twentieth Century"/>
              <a:buChar char="●"/>
            </a:pPr>
            <a:r>
              <a:rPr lang="en-US" sz="2100">
                <a:latin typeface="Twentieth Century"/>
                <a:ea typeface="Twentieth Century"/>
                <a:cs typeface="Twentieth Century"/>
                <a:sym typeface="Twentieth Century"/>
              </a:rPr>
              <a:t>Define key terms of the measure (e.g., improvement)</a:t>
            </a:r>
            <a:endParaRPr sz="2100">
              <a:latin typeface="Twentieth Century"/>
              <a:ea typeface="Twentieth Century"/>
              <a:cs typeface="Twentieth Century"/>
              <a:sym typeface="Twentieth Century"/>
            </a:endParaRPr>
          </a:p>
          <a:p>
            <a:pPr indent="-374650" lvl="0" marL="457200" rtl="0" algn="l">
              <a:lnSpc>
                <a:spcPct val="95000"/>
              </a:lnSpc>
              <a:spcBef>
                <a:spcPts val="1200"/>
              </a:spcBef>
              <a:spcAft>
                <a:spcPts val="0"/>
              </a:spcAft>
              <a:buSzPts val="2300"/>
              <a:buFont typeface="Twentieth Century"/>
              <a:buChar char="●"/>
            </a:pPr>
            <a:r>
              <a:rPr lang="en-US" sz="2100">
                <a:latin typeface="Twentieth Century"/>
                <a:ea typeface="Twentieth Century"/>
                <a:cs typeface="Twentieth Century"/>
                <a:sym typeface="Twentieth Century"/>
              </a:rPr>
              <a:t>Explain what the instrument will measure (i.e., constructs)</a:t>
            </a:r>
            <a:endParaRPr sz="2100">
              <a:latin typeface="Twentieth Century"/>
              <a:ea typeface="Twentieth Century"/>
              <a:cs typeface="Twentieth Century"/>
              <a:sym typeface="Twentieth Century"/>
            </a:endParaRPr>
          </a:p>
          <a:p>
            <a:pPr indent="-374650" lvl="0" marL="457200" rtl="0" algn="l">
              <a:lnSpc>
                <a:spcPct val="95000"/>
              </a:lnSpc>
              <a:spcBef>
                <a:spcPts val="1200"/>
              </a:spcBef>
              <a:spcAft>
                <a:spcPts val="0"/>
              </a:spcAft>
              <a:buSzPts val="2300"/>
              <a:buFont typeface="Twentieth Century"/>
              <a:buChar char="●"/>
            </a:pPr>
            <a:r>
              <a:rPr lang="en-US" sz="2100">
                <a:latin typeface="Twentieth Century"/>
                <a:ea typeface="Twentieth Century"/>
                <a:cs typeface="Twentieth Century"/>
                <a:sym typeface="Twentieth Century"/>
              </a:rPr>
              <a:t>Explain how and when it will be administered</a:t>
            </a:r>
            <a:endParaRPr sz="2100">
              <a:latin typeface="Twentieth Century"/>
              <a:ea typeface="Twentieth Century"/>
              <a:cs typeface="Twentieth Century"/>
              <a:sym typeface="Twentieth Century"/>
            </a:endParaRPr>
          </a:p>
          <a:p>
            <a:pPr indent="-374650" lvl="0" marL="457200" rtl="0" algn="l">
              <a:lnSpc>
                <a:spcPct val="95000"/>
              </a:lnSpc>
              <a:spcBef>
                <a:spcPts val="1200"/>
              </a:spcBef>
              <a:spcAft>
                <a:spcPts val="0"/>
              </a:spcAft>
              <a:buSzPts val="2300"/>
              <a:buFont typeface="Twentieth Century"/>
              <a:buChar char="●"/>
            </a:pPr>
            <a:r>
              <a:rPr lang="en-US" sz="2100">
                <a:latin typeface="Twentieth Century"/>
                <a:ea typeface="Twentieth Century"/>
                <a:cs typeface="Twentieth Century"/>
                <a:sym typeface="Twentieth Century"/>
              </a:rPr>
              <a:t>Provide any information about reliability and validity of the instrument, if available</a:t>
            </a:r>
            <a:endParaRPr sz="2100">
              <a:latin typeface="Twentieth Century"/>
              <a:ea typeface="Twentieth Century"/>
              <a:cs typeface="Twentieth Century"/>
              <a:sym typeface="Twentieth Century"/>
            </a:endParaRPr>
          </a:p>
        </p:txBody>
      </p:sp>
      <p:pic>
        <p:nvPicPr>
          <p:cNvPr id="493" name="Google Shape;493;g33de626425d_0_67" title="material 1.png"/>
          <p:cNvPicPr preferRelativeResize="0"/>
          <p:nvPr/>
        </p:nvPicPr>
        <p:blipFill>
          <a:blip r:embed="rId3">
            <a:alphaModFix/>
          </a:blip>
          <a:stretch>
            <a:fillRect/>
          </a:stretch>
        </p:blipFill>
        <p:spPr>
          <a:xfrm>
            <a:off x="673650" y="799928"/>
            <a:ext cx="781100" cy="81320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8" name="Shape 498"/>
        <p:cNvGrpSpPr/>
        <p:nvPr/>
      </p:nvGrpSpPr>
      <p:grpSpPr>
        <a:xfrm>
          <a:off x="0" y="0"/>
          <a:ext cx="0" cy="0"/>
          <a:chOff x="0" y="0"/>
          <a:chExt cx="0" cy="0"/>
        </a:xfrm>
      </p:grpSpPr>
      <p:sp>
        <p:nvSpPr>
          <p:cNvPr id="499" name="Google Shape;499;g33de626425d_0_96"/>
          <p:cNvSpPr txBox="1"/>
          <p:nvPr>
            <p:ph type="title"/>
          </p:nvPr>
        </p:nvSpPr>
        <p:spPr>
          <a:xfrm>
            <a:off x="265500" y="1843133"/>
            <a:ext cx="4045200" cy="17775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800"/>
              <a:buNone/>
            </a:pPr>
            <a:r>
              <a:rPr lang="en-US">
                <a:latin typeface="Twentieth Century"/>
                <a:ea typeface="Twentieth Century"/>
                <a:cs typeface="Twentieth Century"/>
                <a:sym typeface="Twentieth Century"/>
              </a:rPr>
              <a:t>Important Note! </a:t>
            </a:r>
            <a:endParaRPr>
              <a:latin typeface="Twentieth Century"/>
              <a:ea typeface="Twentieth Century"/>
              <a:cs typeface="Twentieth Century"/>
              <a:sym typeface="Twentieth Century"/>
            </a:endParaRPr>
          </a:p>
        </p:txBody>
      </p:sp>
      <p:sp>
        <p:nvSpPr>
          <p:cNvPr id="500" name="Google Shape;500;g33de626425d_0_96"/>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accent1"/>
                </a:solidFill>
                <a:latin typeface="Old Standard TT"/>
                <a:ea typeface="Old Standard TT"/>
                <a:cs typeface="Old Standard TT"/>
                <a:sym typeface="Old Standard TT"/>
              </a:rPr>
              <a:t>‹#›</a:t>
            </a:fld>
            <a:endParaRPr>
              <a:solidFill>
                <a:schemeClr val="accent1"/>
              </a:solidFill>
              <a:latin typeface="Old Standard TT"/>
              <a:ea typeface="Old Standard TT"/>
              <a:cs typeface="Old Standard TT"/>
              <a:sym typeface="Old Standard TT"/>
            </a:endParaRPr>
          </a:p>
        </p:txBody>
      </p:sp>
      <p:sp>
        <p:nvSpPr>
          <p:cNvPr id="501" name="Google Shape;501;g33de626425d_0_96"/>
          <p:cNvSpPr txBox="1"/>
          <p:nvPr>
            <p:ph idx="2" type="body"/>
          </p:nvPr>
        </p:nvSpPr>
        <p:spPr>
          <a:xfrm>
            <a:off x="4939500" y="965600"/>
            <a:ext cx="3837000" cy="4926900"/>
          </a:xfrm>
          <a:prstGeom prst="rect">
            <a:avLst/>
          </a:prstGeom>
          <a:noFill/>
          <a:ln>
            <a:noFill/>
          </a:ln>
        </p:spPr>
        <p:txBody>
          <a:bodyPr anchorCtr="0" anchor="t" bIns="45700" lIns="45700" spcFirstLastPara="1" rIns="45700" wrap="square" tIns="45700">
            <a:noAutofit/>
          </a:bodyPr>
          <a:lstStyle/>
          <a:p>
            <a:pPr indent="-381000" lvl="0" marL="457200" marR="0" rtl="0" algn="l">
              <a:lnSpc>
                <a:spcPct val="115000"/>
              </a:lnSpc>
              <a:spcBef>
                <a:spcPts val="1000"/>
              </a:spcBef>
              <a:spcAft>
                <a:spcPts val="0"/>
              </a:spcAft>
              <a:buSzPts val="2400"/>
              <a:buFont typeface="Twentieth Century"/>
              <a:buChar char="●"/>
            </a:pPr>
            <a:r>
              <a:rPr lang="en-US" sz="2400">
                <a:latin typeface="Twentieth Century"/>
                <a:ea typeface="Twentieth Century"/>
                <a:cs typeface="Twentieth Century"/>
                <a:sym typeface="Twentieth Century"/>
              </a:rPr>
              <a:t>Review Attachment A: Performance Measure Instructions in Application Instructions</a:t>
            </a:r>
            <a:endParaRPr sz="2400">
              <a:latin typeface="Twentieth Century"/>
              <a:ea typeface="Twentieth Century"/>
              <a:cs typeface="Twentieth Century"/>
              <a:sym typeface="Twentieth Century"/>
            </a:endParaRPr>
          </a:p>
          <a:p>
            <a:pPr indent="-381000" lvl="0" marL="457200" marR="0" rtl="0" algn="l">
              <a:lnSpc>
                <a:spcPct val="115000"/>
              </a:lnSpc>
              <a:spcBef>
                <a:spcPts val="1000"/>
              </a:spcBef>
              <a:spcAft>
                <a:spcPts val="1000"/>
              </a:spcAft>
              <a:buSzPts val="2400"/>
              <a:buFont typeface="Twentieth Century"/>
              <a:buChar char="●"/>
            </a:pPr>
            <a:r>
              <a:rPr lang="en-US" sz="2400">
                <a:latin typeface="Twentieth Century"/>
                <a:ea typeface="Twentieth Century"/>
                <a:cs typeface="Twentieth Century"/>
                <a:sym typeface="Twentieth Century"/>
              </a:rPr>
              <a:t>Review Appendix B: Performance Measure Checklist in Performance Measures Instructions</a:t>
            </a:r>
            <a:endParaRPr sz="2600">
              <a:latin typeface="Twentieth Century"/>
              <a:ea typeface="Twentieth Century"/>
              <a:cs typeface="Twentieth Century"/>
              <a:sym typeface="Twentieth Centur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6" name="Shape 506"/>
        <p:cNvGrpSpPr/>
        <p:nvPr/>
      </p:nvGrpSpPr>
      <p:grpSpPr>
        <a:xfrm>
          <a:off x="0" y="0"/>
          <a:ext cx="0" cy="0"/>
          <a:chOff x="0" y="0"/>
          <a:chExt cx="0" cy="0"/>
        </a:xfrm>
      </p:grpSpPr>
      <p:sp>
        <p:nvSpPr>
          <p:cNvPr id="507" name="Google Shape;507;g33de626425d_0_103"/>
          <p:cNvSpPr txBox="1"/>
          <p:nvPr>
            <p:ph type="title"/>
          </p:nvPr>
        </p:nvSpPr>
        <p:spPr>
          <a:xfrm>
            <a:off x="342900" y="4960137"/>
            <a:ext cx="5829300" cy="1463100"/>
          </a:xfrm>
          <a:prstGeom prst="rect">
            <a:avLst/>
          </a:prstGeom>
          <a:noFill/>
          <a:ln>
            <a:noFill/>
          </a:ln>
        </p:spPr>
        <p:txBody>
          <a:bodyPr anchorCtr="0" anchor="ctr" bIns="45700" lIns="91425" spcFirstLastPara="1" rIns="91425" wrap="square" tIns="45700">
            <a:noAutofit/>
          </a:bodyPr>
          <a:lstStyle/>
          <a:p>
            <a:pPr indent="0" lvl="0" marL="0" rtl="0" algn="r">
              <a:lnSpc>
                <a:spcPct val="80000"/>
              </a:lnSpc>
              <a:spcBef>
                <a:spcPts val="0"/>
              </a:spcBef>
              <a:spcAft>
                <a:spcPts val="0"/>
              </a:spcAft>
              <a:buClr>
                <a:srgbClr val="464132"/>
              </a:buClr>
              <a:buSzPts val="4400"/>
              <a:buFont typeface="Twentieth Century"/>
              <a:buNone/>
            </a:pPr>
            <a:r>
              <a:rPr lang="en-US">
                <a:latin typeface="Twentieth Century"/>
                <a:ea typeface="Twentieth Century"/>
                <a:cs typeface="Twentieth Century"/>
                <a:sym typeface="Twentieth Century"/>
              </a:rPr>
              <a:t>WRAP-UP</a:t>
            </a:r>
            <a:endParaRPr>
              <a:latin typeface="Twentieth Century"/>
              <a:ea typeface="Twentieth Century"/>
              <a:cs typeface="Twentieth Century"/>
              <a:sym typeface="Twentieth Century"/>
            </a:endParaRPr>
          </a:p>
        </p:txBody>
      </p:sp>
      <p:sp>
        <p:nvSpPr>
          <p:cNvPr id="508" name="Google Shape;508;g33de626425d_0_103"/>
          <p:cNvSpPr txBox="1"/>
          <p:nvPr>
            <p:ph idx="1" type="body"/>
          </p:nvPr>
        </p:nvSpPr>
        <p:spPr>
          <a:xfrm>
            <a:off x="6457950" y="4960137"/>
            <a:ext cx="2400300" cy="1463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r>
              <a:rPr lang="en-US">
                <a:latin typeface="Twentieth Century"/>
                <a:ea typeface="Twentieth Century"/>
                <a:cs typeface="Twentieth Century"/>
                <a:sym typeface="Twentieth Century"/>
              </a:rPr>
              <a:t>How are you feeling? What did you take away?</a:t>
            </a:r>
            <a:endParaRPr>
              <a:latin typeface="Twentieth Century"/>
              <a:ea typeface="Twentieth Century"/>
              <a:cs typeface="Twentieth Century"/>
              <a:sym typeface="Twentieth Century"/>
            </a:endParaRPr>
          </a:p>
        </p:txBody>
      </p:sp>
      <p:sp>
        <p:nvSpPr>
          <p:cNvPr id="509" name="Google Shape;509;g33de626425d_0_103"/>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4" name="Shape 514"/>
        <p:cNvGrpSpPr/>
        <p:nvPr/>
      </p:nvGrpSpPr>
      <p:grpSpPr>
        <a:xfrm>
          <a:off x="0" y="0"/>
          <a:ext cx="0" cy="0"/>
          <a:chOff x="0" y="0"/>
          <a:chExt cx="0" cy="0"/>
        </a:xfrm>
      </p:grpSpPr>
      <p:sp>
        <p:nvSpPr>
          <p:cNvPr id="515" name="Google Shape;515;g11e1af66177_0_0"/>
          <p:cNvSpPr txBox="1"/>
          <p:nvPr>
            <p:ph idx="1" type="body"/>
          </p:nvPr>
        </p:nvSpPr>
        <p:spPr>
          <a:xfrm>
            <a:off x="903725" y="1977925"/>
            <a:ext cx="3430500" cy="822900"/>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SzPts val="2200"/>
              <a:buNone/>
            </a:pPr>
            <a:r>
              <a:rPr lang="en-US" sz="2400"/>
              <a:t>State and National</a:t>
            </a:r>
            <a:endParaRPr sz="2400"/>
          </a:p>
        </p:txBody>
      </p:sp>
      <p:sp>
        <p:nvSpPr>
          <p:cNvPr id="516" name="Google Shape;516;g11e1af66177_0_0"/>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800"/>
              <a:buNone/>
            </a:pPr>
            <a:r>
              <a:rPr lang="en-US">
                <a:latin typeface="Twentieth Century"/>
                <a:ea typeface="Twentieth Century"/>
                <a:cs typeface="Twentieth Century"/>
                <a:sym typeface="Twentieth Century"/>
              </a:rPr>
              <a:t>Links to Resources </a:t>
            </a:r>
            <a:endParaRPr>
              <a:latin typeface="Twentieth Century"/>
              <a:ea typeface="Twentieth Century"/>
              <a:cs typeface="Twentieth Century"/>
              <a:sym typeface="Twentieth Century"/>
            </a:endParaRPr>
          </a:p>
        </p:txBody>
      </p:sp>
      <p:sp>
        <p:nvSpPr>
          <p:cNvPr id="517" name="Google Shape;517;g11e1af66177_0_0"/>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518" name="Google Shape;518;g11e1af66177_0_0"/>
          <p:cNvSpPr txBox="1"/>
          <p:nvPr/>
        </p:nvSpPr>
        <p:spPr>
          <a:xfrm>
            <a:off x="903725" y="2869425"/>
            <a:ext cx="5397900" cy="3367800"/>
          </a:xfrm>
          <a:prstGeom prst="rect">
            <a:avLst/>
          </a:prstGeom>
          <a:noFill/>
          <a:ln>
            <a:noFill/>
          </a:ln>
        </p:spPr>
        <p:txBody>
          <a:bodyPr anchorCtr="0" anchor="t" bIns="91425" lIns="91425" spcFirstLastPara="1" rIns="91425" wrap="square" tIns="91425">
            <a:spAutoFit/>
          </a:bodyPr>
          <a:lstStyle/>
          <a:p>
            <a:pPr indent="-457200" lvl="0" marL="914400" rtl="0" algn="l">
              <a:lnSpc>
                <a:spcPct val="90000"/>
              </a:lnSpc>
              <a:spcBef>
                <a:spcPts val="1200"/>
              </a:spcBef>
              <a:spcAft>
                <a:spcPts val="0"/>
              </a:spcAft>
              <a:buNone/>
            </a:pPr>
            <a:r>
              <a:rPr lang="en-US" sz="1900" u="sng">
                <a:solidFill>
                  <a:schemeClr val="dk2"/>
                </a:solidFill>
                <a:latin typeface="Twentieth Century"/>
                <a:ea typeface="Twentieth Century"/>
                <a:cs typeface="Twentieth Century"/>
                <a:sym typeface="Twentieth Century"/>
                <a:hlinkClick r:id="rId3">
                  <a:extLst>
                    <a:ext uri="{A12FA001-AC4F-418D-AE19-62706E023703}">
                      <ahyp:hlinkClr val="tx"/>
                    </a:ext>
                  </a:extLst>
                </a:hlinkClick>
              </a:rPr>
              <a:t>State NOFO 2025-2026</a:t>
            </a:r>
            <a:endParaRPr sz="1900">
              <a:solidFill>
                <a:schemeClr val="dk2"/>
              </a:solidFill>
              <a:latin typeface="Twentieth Century"/>
              <a:ea typeface="Twentieth Century"/>
              <a:cs typeface="Twentieth Century"/>
              <a:sym typeface="Twentieth Century"/>
            </a:endParaRPr>
          </a:p>
          <a:p>
            <a:pPr indent="-457200" lvl="0" marL="914400" rtl="0" algn="l">
              <a:lnSpc>
                <a:spcPct val="90000"/>
              </a:lnSpc>
              <a:spcBef>
                <a:spcPts val="1200"/>
              </a:spcBef>
              <a:spcAft>
                <a:spcPts val="0"/>
              </a:spcAft>
              <a:buNone/>
            </a:pPr>
            <a:r>
              <a:t/>
            </a:r>
            <a:endParaRPr sz="1900">
              <a:solidFill>
                <a:schemeClr val="dk2"/>
              </a:solidFill>
              <a:latin typeface="Twentieth Century"/>
              <a:ea typeface="Twentieth Century"/>
              <a:cs typeface="Twentieth Century"/>
              <a:sym typeface="Twentieth Century"/>
            </a:endParaRPr>
          </a:p>
          <a:p>
            <a:pPr indent="-457200" lvl="0" marL="914400" rtl="0" algn="l">
              <a:lnSpc>
                <a:spcPct val="90000"/>
              </a:lnSpc>
              <a:spcBef>
                <a:spcPts val="1200"/>
              </a:spcBef>
              <a:spcAft>
                <a:spcPts val="0"/>
              </a:spcAft>
              <a:buNone/>
            </a:pPr>
            <a:r>
              <a:rPr lang="en-US" sz="1900" u="sng">
                <a:solidFill>
                  <a:schemeClr val="dk2"/>
                </a:solidFill>
                <a:latin typeface="Twentieth Century"/>
                <a:ea typeface="Twentieth Century"/>
                <a:cs typeface="Twentieth Century"/>
                <a:sym typeface="Twentieth Century"/>
                <a:hlinkClick r:id="rId4">
                  <a:extLst>
                    <a:ext uri="{A12FA001-AC4F-418D-AE19-62706E023703}">
                      <ahyp:hlinkClr val="tx"/>
                    </a:ext>
                  </a:extLst>
                </a:hlinkClick>
              </a:rPr>
              <a:t>Application Instructions </a:t>
            </a:r>
            <a:endParaRPr sz="1900">
              <a:solidFill>
                <a:schemeClr val="dk2"/>
              </a:solidFill>
              <a:latin typeface="Twentieth Century"/>
              <a:ea typeface="Twentieth Century"/>
              <a:cs typeface="Twentieth Century"/>
              <a:sym typeface="Twentieth Century"/>
            </a:endParaRPr>
          </a:p>
          <a:p>
            <a:pPr indent="-457200" lvl="0" marL="914400" rtl="0" algn="l">
              <a:lnSpc>
                <a:spcPct val="90000"/>
              </a:lnSpc>
              <a:spcBef>
                <a:spcPts val="1200"/>
              </a:spcBef>
              <a:spcAft>
                <a:spcPts val="0"/>
              </a:spcAft>
              <a:buNone/>
            </a:pPr>
            <a:r>
              <a:t/>
            </a:r>
            <a:endParaRPr sz="1900">
              <a:solidFill>
                <a:schemeClr val="dk2"/>
              </a:solidFill>
              <a:latin typeface="Twentieth Century"/>
              <a:ea typeface="Twentieth Century"/>
              <a:cs typeface="Twentieth Century"/>
              <a:sym typeface="Twentieth Century"/>
            </a:endParaRPr>
          </a:p>
          <a:p>
            <a:pPr indent="-457200" lvl="0" marL="914400" rtl="0" algn="l">
              <a:lnSpc>
                <a:spcPct val="90000"/>
              </a:lnSpc>
              <a:spcBef>
                <a:spcPts val="1200"/>
              </a:spcBef>
              <a:spcAft>
                <a:spcPts val="0"/>
              </a:spcAft>
              <a:buNone/>
            </a:pPr>
            <a:r>
              <a:rPr lang="en-US" sz="1900" u="sng">
                <a:solidFill>
                  <a:schemeClr val="dk2"/>
                </a:solidFill>
                <a:latin typeface="Twentieth Century"/>
                <a:ea typeface="Twentieth Century"/>
                <a:cs typeface="Twentieth Century"/>
                <a:sym typeface="Twentieth Century"/>
                <a:hlinkClick r:id="rId5">
                  <a:extLst>
                    <a:ext uri="{A12FA001-AC4F-418D-AE19-62706E023703}">
                      <ahyp:hlinkClr val="tx"/>
                    </a:ext>
                  </a:extLst>
                </a:hlinkClick>
              </a:rPr>
              <a:t>Mandatory Supplemental Information</a:t>
            </a:r>
            <a:endParaRPr sz="1900">
              <a:solidFill>
                <a:schemeClr val="dk2"/>
              </a:solidFill>
              <a:latin typeface="Twentieth Century"/>
              <a:ea typeface="Twentieth Century"/>
              <a:cs typeface="Twentieth Century"/>
              <a:sym typeface="Twentieth Century"/>
            </a:endParaRPr>
          </a:p>
          <a:p>
            <a:pPr indent="-457200" lvl="0" marL="914400" rtl="0" algn="l">
              <a:lnSpc>
                <a:spcPct val="90000"/>
              </a:lnSpc>
              <a:spcBef>
                <a:spcPts val="1200"/>
              </a:spcBef>
              <a:spcAft>
                <a:spcPts val="0"/>
              </a:spcAft>
              <a:buNone/>
            </a:pPr>
            <a:r>
              <a:t/>
            </a:r>
            <a:endParaRPr sz="1900">
              <a:solidFill>
                <a:schemeClr val="dk2"/>
              </a:solidFill>
              <a:latin typeface="Twentieth Century"/>
              <a:ea typeface="Twentieth Century"/>
              <a:cs typeface="Twentieth Century"/>
              <a:sym typeface="Twentieth Century"/>
            </a:endParaRPr>
          </a:p>
          <a:p>
            <a:pPr indent="-457200" lvl="0" marL="914400" rtl="0" algn="l">
              <a:lnSpc>
                <a:spcPct val="90000"/>
              </a:lnSpc>
              <a:spcBef>
                <a:spcPts val="1200"/>
              </a:spcBef>
              <a:spcAft>
                <a:spcPts val="0"/>
              </a:spcAft>
              <a:buNone/>
            </a:pPr>
            <a:r>
              <a:rPr lang="en-US" sz="1900" u="sng">
                <a:solidFill>
                  <a:schemeClr val="dk2"/>
                </a:solidFill>
                <a:latin typeface="Twentieth Century"/>
                <a:ea typeface="Twentieth Century"/>
                <a:cs typeface="Twentieth Century"/>
                <a:sym typeface="Twentieth Century"/>
                <a:hlinkClick r:id="rId6">
                  <a:extLst>
                    <a:ext uri="{A12FA001-AC4F-418D-AE19-62706E023703}">
                      <ahyp:hlinkClr val="tx"/>
                    </a:ext>
                  </a:extLst>
                </a:hlinkClick>
              </a:rPr>
              <a:t>Performance Measures </a:t>
            </a:r>
            <a:endParaRPr sz="1900">
              <a:solidFill>
                <a:schemeClr val="dk2"/>
              </a:solidFill>
              <a:latin typeface="Twentieth Century"/>
              <a:ea typeface="Twentieth Century"/>
              <a:cs typeface="Twentieth Century"/>
              <a:sym typeface="Twentieth Century"/>
            </a:endParaRPr>
          </a:p>
          <a:p>
            <a:pPr indent="-457200" lvl="0" marL="914400" rtl="0" algn="l">
              <a:lnSpc>
                <a:spcPct val="90000"/>
              </a:lnSpc>
              <a:spcBef>
                <a:spcPts val="1200"/>
              </a:spcBef>
              <a:spcAft>
                <a:spcPts val="0"/>
              </a:spcAft>
              <a:buNone/>
            </a:pPr>
            <a:r>
              <a:t/>
            </a:r>
            <a:endParaRPr sz="1900">
              <a:solidFill>
                <a:schemeClr val="dk2"/>
              </a:solidFill>
              <a:latin typeface="Old Standard TT"/>
              <a:ea typeface="Old Standard TT"/>
              <a:cs typeface="Old Standard TT"/>
              <a:sym typeface="Old Standard T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3" name="Shape 523"/>
        <p:cNvGrpSpPr/>
        <p:nvPr/>
      </p:nvGrpSpPr>
      <p:grpSpPr>
        <a:xfrm>
          <a:off x="0" y="0"/>
          <a:ext cx="0" cy="0"/>
          <a:chOff x="0" y="0"/>
          <a:chExt cx="0" cy="0"/>
        </a:xfrm>
      </p:grpSpPr>
      <p:sp>
        <p:nvSpPr>
          <p:cNvPr id="524" name="Google Shape;524;g16512e94e41_0_7"/>
          <p:cNvSpPr txBox="1"/>
          <p:nvPr>
            <p:ph idx="1" type="body"/>
          </p:nvPr>
        </p:nvSpPr>
        <p:spPr>
          <a:xfrm>
            <a:off x="768100" y="2084925"/>
            <a:ext cx="7290000" cy="4224300"/>
          </a:xfrm>
          <a:prstGeom prst="rect">
            <a:avLst/>
          </a:prstGeom>
          <a:noFill/>
          <a:ln>
            <a:noFill/>
          </a:ln>
        </p:spPr>
        <p:txBody>
          <a:bodyPr anchorCtr="0" anchor="t" bIns="45700" lIns="45700" spcFirstLastPara="1" rIns="45700" wrap="square" tIns="45700">
            <a:noAutofit/>
          </a:bodyPr>
          <a:lstStyle/>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Depicts a summary of the community problem</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Inputs identify locations or sites where members will do service</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Inputs identify the number of AmeriCorps members to deliver intervention</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Core activities identify duration</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Core activities identify dosage of the intervention</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Intervention identifies the target population</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Outputs demonstrate counts of service or what was produced</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Outcomes demonstrate changes in knowledge/skill, attitudes, behavior or conditions</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Time order of the outcomes (from short to long-term) are realistic, logical, and follow a consecutive sequence</a:t>
            </a:r>
            <a:endParaRPr sz="1700">
              <a:latin typeface="Twentieth Century"/>
              <a:ea typeface="Twentieth Century"/>
              <a:cs typeface="Twentieth Century"/>
              <a:sym typeface="Twentieth Century"/>
            </a:endParaRPr>
          </a:p>
          <a:p>
            <a:pPr indent="-336550" lvl="0" marL="457200" marR="0" rtl="0" algn="l">
              <a:lnSpc>
                <a:spcPct val="115000"/>
              </a:lnSpc>
              <a:spcBef>
                <a:spcPts val="0"/>
              </a:spcBef>
              <a:spcAft>
                <a:spcPts val="0"/>
              </a:spcAft>
              <a:buSzPts val="1700"/>
              <a:buFont typeface="Twentieth Century"/>
              <a:buChar char="❏"/>
            </a:pPr>
            <a:r>
              <a:rPr lang="en-US" sz="1700">
                <a:latin typeface="Twentieth Century"/>
                <a:ea typeface="Twentieth Century"/>
                <a:cs typeface="Twentieth Century"/>
                <a:sym typeface="Twentieth Century"/>
              </a:rPr>
              <a:t>The logic model clearly and concisely explains what the program will do and when</a:t>
            </a:r>
            <a:endParaRPr sz="1700">
              <a:latin typeface="Twentieth Century"/>
              <a:ea typeface="Twentieth Century"/>
              <a:cs typeface="Twentieth Century"/>
              <a:sym typeface="Twentieth Century"/>
            </a:endParaRPr>
          </a:p>
          <a:p>
            <a:pPr indent="0" lvl="0" marL="0" rtl="0" algn="l">
              <a:lnSpc>
                <a:spcPct val="90000"/>
              </a:lnSpc>
              <a:spcBef>
                <a:spcPts val="1200"/>
              </a:spcBef>
              <a:spcAft>
                <a:spcPts val="0"/>
              </a:spcAft>
              <a:buSzPts val="1800"/>
              <a:buNone/>
            </a:pPr>
            <a:r>
              <a:t/>
            </a:r>
            <a:endParaRPr sz="1700">
              <a:latin typeface="Twentieth Century"/>
              <a:ea typeface="Twentieth Century"/>
              <a:cs typeface="Twentieth Century"/>
              <a:sym typeface="Twentieth Century"/>
            </a:endParaRPr>
          </a:p>
        </p:txBody>
      </p:sp>
      <p:sp>
        <p:nvSpPr>
          <p:cNvPr id="525" name="Google Shape;525;g16512e94e41_0_7"/>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800"/>
              <a:buNone/>
            </a:pPr>
            <a:r>
              <a:rPr lang="en-US" sz="3500">
                <a:latin typeface="Twentieth Century"/>
                <a:ea typeface="Twentieth Century"/>
                <a:cs typeface="Twentieth Century"/>
                <a:sym typeface="Twentieth Century"/>
              </a:rPr>
              <a:t>Logic Model Checklist</a:t>
            </a:r>
            <a:endParaRPr>
              <a:latin typeface="Twentieth Century"/>
              <a:ea typeface="Twentieth Century"/>
              <a:cs typeface="Twentieth Century"/>
              <a:sym typeface="Twentieth Century"/>
            </a:endParaRPr>
          </a:p>
        </p:txBody>
      </p:sp>
      <p:sp>
        <p:nvSpPr>
          <p:cNvPr id="526" name="Google Shape;526;g16512e94e41_0_7"/>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g2b9b40620cc_0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solidFill>
                  <a:schemeClr val="dk1"/>
                </a:solidFill>
                <a:latin typeface="Old Standard TT"/>
                <a:ea typeface="Old Standard TT"/>
                <a:cs typeface="Old Standard TT"/>
                <a:sym typeface="Old Standard TT"/>
              </a:rPr>
              <a:t>‹#›</a:t>
            </a:fld>
            <a:endParaRPr>
              <a:solidFill>
                <a:schemeClr val="dk1"/>
              </a:solidFill>
              <a:latin typeface="Old Standard TT"/>
              <a:ea typeface="Old Standard TT"/>
              <a:cs typeface="Old Standard TT"/>
              <a:sym typeface="Old Standard TT"/>
            </a:endParaRPr>
          </a:p>
        </p:txBody>
      </p:sp>
      <p:graphicFrame>
        <p:nvGraphicFramePr>
          <p:cNvPr id="533" name="Google Shape;533;g2b9b40620cc_0_4"/>
          <p:cNvGraphicFramePr/>
          <p:nvPr/>
        </p:nvGraphicFramePr>
        <p:xfrm>
          <a:off x="562970" y="1214400"/>
          <a:ext cx="3000000" cy="3000000"/>
        </p:xfrm>
        <a:graphic>
          <a:graphicData uri="http://schemas.openxmlformats.org/drawingml/2006/table">
            <a:tbl>
              <a:tblPr>
                <a:noFill/>
                <a:tableStyleId>{35E5CB4B-2D44-4057-B936-571B96F25F41}</a:tableStyleId>
              </a:tblPr>
              <a:tblGrid>
                <a:gridCol w="1235750"/>
                <a:gridCol w="1129250"/>
                <a:gridCol w="1248950"/>
                <a:gridCol w="1152125"/>
                <a:gridCol w="1111250"/>
                <a:gridCol w="1125275"/>
                <a:gridCol w="1067625"/>
              </a:tblGrid>
              <a:tr h="696950">
                <a:tc>
                  <a:txBody>
                    <a:bodyPr/>
                    <a:lstStyle/>
                    <a:p>
                      <a:pPr indent="0" lvl="0" marL="0" rtl="0" algn="ctr">
                        <a:lnSpc>
                          <a:spcPct val="115000"/>
                        </a:lnSpc>
                        <a:spcBef>
                          <a:spcPts val="1200"/>
                        </a:spcBef>
                        <a:spcAft>
                          <a:spcPts val="0"/>
                        </a:spcAft>
                        <a:buNone/>
                      </a:pPr>
                      <a:r>
                        <a:rPr b="1" lang="en-US" sz="1100">
                          <a:latin typeface="Twentieth Century"/>
                          <a:ea typeface="Twentieth Century"/>
                          <a:cs typeface="Twentieth Century"/>
                          <a:sym typeface="Twentieth Century"/>
                        </a:rPr>
                        <a:t>Community Problem/Need</a:t>
                      </a:r>
                      <a:endParaRPr b="1" sz="1100">
                        <a:latin typeface="Twentieth Century"/>
                        <a:ea typeface="Twentieth Century"/>
                        <a:cs typeface="Twentieth Century"/>
                        <a:sym typeface="Twentieth Century"/>
                      </a:endParaRPr>
                    </a:p>
                  </a:txBody>
                  <a:tcPr marT="9525" marB="9525" marR="9525" marL="952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US" sz="1100">
                          <a:latin typeface="Twentieth Century"/>
                          <a:ea typeface="Twentieth Century"/>
                          <a:cs typeface="Twentieth Century"/>
                          <a:sym typeface="Twentieth Century"/>
                        </a:rPr>
                        <a:t>Resources/Inputs </a:t>
                      </a:r>
                      <a:endParaRPr b="1" sz="1100">
                        <a:latin typeface="Twentieth Century"/>
                        <a:ea typeface="Twentieth Century"/>
                        <a:cs typeface="Twentieth Century"/>
                        <a:sym typeface="Twentieth Century"/>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US" sz="1100">
                          <a:latin typeface="Twentieth Century"/>
                          <a:ea typeface="Twentieth Century"/>
                          <a:cs typeface="Twentieth Century"/>
                          <a:sym typeface="Twentieth Century"/>
                        </a:rPr>
                        <a:t>Activities </a:t>
                      </a:r>
                      <a:endParaRPr b="1" sz="1100">
                        <a:latin typeface="Twentieth Century"/>
                        <a:ea typeface="Twentieth Century"/>
                        <a:cs typeface="Twentieth Century"/>
                        <a:sym typeface="Twentieth Century"/>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US" sz="1100">
                          <a:latin typeface="Twentieth Century"/>
                          <a:ea typeface="Twentieth Century"/>
                          <a:cs typeface="Twentieth Century"/>
                          <a:sym typeface="Twentieth Century"/>
                        </a:rPr>
                        <a:t>Outputs </a:t>
                      </a:r>
                      <a:endParaRPr b="1" sz="1100">
                        <a:latin typeface="Twentieth Century"/>
                        <a:ea typeface="Twentieth Century"/>
                        <a:cs typeface="Twentieth Century"/>
                        <a:sym typeface="Twentieth Century"/>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100">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rPr b="1" lang="en-US" sz="1100">
                          <a:latin typeface="Twentieth Century"/>
                          <a:ea typeface="Twentieth Century"/>
                          <a:cs typeface="Twentieth Century"/>
                          <a:sym typeface="Twentieth Century"/>
                        </a:rPr>
                        <a:t>Short-term</a:t>
                      </a:r>
                      <a:endParaRPr b="1" sz="1100">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rPr b="1" lang="en-US" sz="1100">
                          <a:latin typeface="Twentieth Century"/>
                          <a:ea typeface="Twentieth Century"/>
                          <a:cs typeface="Twentieth Century"/>
                          <a:sym typeface="Twentieth Century"/>
                        </a:rPr>
                        <a:t>Outcomes </a:t>
                      </a:r>
                      <a:endParaRPr b="1" sz="1100">
                        <a:latin typeface="Twentieth Century"/>
                        <a:ea typeface="Twentieth Century"/>
                        <a:cs typeface="Twentieth Century"/>
                        <a:sym typeface="Twentieth Century"/>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100">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rPr b="1" lang="en-US" sz="1100">
                          <a:latin typeface="Twentieth Century"/>
                          <a:ea typeface="Twentieth Century"/>
                          <a:cs typeface="Twentieth Century"/>
                          <a:sym typeface="Twentieth Century"/>
                        </a:rPr>
                        <a:t>Mid-term</a:t>
                      </a:r>
                      <a:endParaRPr b="1" sz="1100">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rPr b="1" lang="en-US" sz="1100">
                          <a:latin typeface="Twentieth Century"/>
                          <a:ea typeface="Twentieth Century"/>
                          <a:cs typeface="Twentieth Century"/>
                          <a:sym typeface="Twentieth Century"/>
                        </a:rPr>
                        <a:t>Outcomes</a:t>
                      </a:r>
                      <a:endParaRPr b="1" sz="1100">
                        <a:latin typeface="Twentieth Century"/>
                        <a:ea typeface="Twentieth Century"/>
                        <a:cs typeface="Twentieth Century"/>
                        <a:sym typeface="Twentieth Century"/>
                      </a:endParaRPr>
                    </a:p>
                  </a:txBody>
                  <a:tcPr marT="9525" marB="9525" marR="9525" marL="952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100">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rPr b="1" lang="en-US" sz="1100">
                          <a:latin typeface="Twentieth Century"/>
                          <a:ea typeface="Twentieth Century"/>
                          <a:cs typeface="Twentieth Century"/>
                          <a:sym typeface="Twentieth Century"/>
                        </a:rPr>
                        <a:t>Long-term</a:t>
                      </a:r>
                      <a:endParaRPr b="1" sz="1100">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rPr b="1" lang="en-US" sz="1100">
                          <a:latin typeface="Twentieth Century"/>
                          <a:ea typeface="Twentieth Century"/>
                          <a:cs typeface="Twentieth Century"/>
                          <a:sym typeface="Twentieth Century"/>
                        </a:rPr>
                        <a:t>Outcomes</a:t>
                      </a:r>
                      <a:endParaRPr b="1" sz="1100">
                        <a:latin typeface="Twentieth Century"/>
                        <a:ea typeface="Twentieth Century"/>
                        <a:cs typeface="Twentieth Century"/>
                        <a:sym typeface="Twentieth Century"/>
                      </a:endParaRPr>
                    </a:p>
                  </a:txBody>
                  <a:tcPr marT="9525" marB="9525" marR="9525" marL="952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r>
              <a:tr h="4264675">
                <a:tc>
                  <a:txBody>
                    <a:bodyPr/>
                    <a:lstStyle/>
                    <a:p>
                      <a:pPr indent="0" lvl="0" marL="0" rtl="0" algn="l">
                        <a:lnSpc>
                          <a:spcPct val="115000"/>
                        </a:lnSpc>
                        <a:spcBef>
                          <a:spcPts val="1200"/>
                        </a:spcBef>
                        <a:spcAft>
                          <a:spcPts val="0"/>
                        </a:spcAft>
                        <a:buNone/>
                      </a:pPr>
                      <a:r>
                        <a:rPr lang="en-US" sz="900">
                          <a:latin typeface="Times New Roman"/>
                          <a:ea typeface="Times New Roman"/>
                          <a:cs typeface="Times New Roman"/>
                          <a:sym typeface="Times New Roman"/>
                        </a:rPr>
                        <a:t> </a:t>
                      </a:r>
                      <a:endParaRPr sz="900">
                        <a:latin typeface="Times New Roman"/>
                        <a:ea typeface="Times New Roman"/>
                        <a:cs typeface="Times New Roman"/>
                        <a:sym typeface="Times New Roman"/>
                      </a:endParaRPr>
                    </a:p>
                  </a:txBody>
                  <a:tcPr marT="9525" marB="9525" marR="9525" marL="952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900">
                          <a:latin typeface="Times New Roman"/>
                          <a:ea typeface="Times New Roman"/>
                          <a:cs typeface="Times New Roman"/>
                          <a:sym typeface="Times New Roman"/>
                        </a:rPr>
                        <a:t> </a:t>
                      </a:r>
                      <a:endParaRPr sz="9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900">
                          <a:latin typeface="Times New Roman"/>
                          <a:ea typeface="Times New Roman"/>
                          <a:cs typeface="Times New Roman"/>
                          <a:sym typeface="Times New Roman"/>
                        </a:rPr>
                        <a:t> </a:t>
                      </a:r>
                      <a:endParaRPr sz="900">
                        <a:latin typeface="Times New Roman"/>
                        <a:ea typeface="Times New Roman"/>
                        <a:cs typeface="Times New Roman"/>
                        <a:sym typeface="Times New Roman"/>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900">
                          <a:latin typeface="Times New Roman"/>
                          <a:ea typeface="Times New Roman"/>
                          <a:cs typeface="Times New Roman"/>
                          <a:sym typeface="Times New Roman"/>
                        </a:rPr>
                        <a:t> </a:t>
                      </a:r>
                      <a:endParaRPr sz="900">
                        <a:latin typeface="Times New Roman"/>
                        <a:ea typeface="Times New Roman"/>
                        <a:cs typeface="Times New Roman"/>
                        <a:sym typeface="Times New Roman"/>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63500" marB="63500" marR="63500" marL="63500">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US" sz="900">
                          <a:latin typeface="Times New Roman"/>
                          <a:ea typeface="Times New Roman"/>
                          <a:cs typeface="Times New Roman"/>
                          <a:sym typeface="Times New Roman"/>
                        </a:rPr>
                        <a:t> </a:t>
                      </a:r>
                      <a:endParaRPr b="1" sz="900">
                        <a:latin typeface="Times New Roman"/>
                        <a:ea typeface="Times New Roman"/>
                        <a:cs typeface="Times New Roman"/>
                        <a:sym typeface="Times New Roman"/>
                      </a:endParaRPr>
                    </a:p>
                  </a:txBody>
                  <a:tcPr marT="9525" marB="9525" marR="9525" marL="952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US" sz="900">
                          <a:latin typeface="Times New Roman"/>
                          <a:ea typeface="Times New Roman"/>
                          <a:cs typeface="Times New Roman"/>
                          <a:sym typeface="Times New Roman"/>
                        </a:rPr>
                        <a:t> </a:t>
                      </a:r>
                      <a:endParaRPr b="1" sz="900">
                        <a:latin typeface="Times New Roman"/>
                        <a:ea typeface="Times New Roman"/>
                        <a:cs typeface="Times New Roman"/>
                        <a:sym typeface="Times New Roman"/>
                      </a:endParaRPr>
                    </a:p>
                  </a:txBody>
                  <a:tcPr marT="9525" marB="9525" marR="9525" marL="952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r>
            </a:tbl>
          </a:graphicData>
        </a:graphic>
      </p:graphicFrame>
      <p:sp>
        <p:nvSpPr>
          <p:cNvPr id="534" name="Google Shape;534;g2b9b40620cc_0_4"/>
          <p:cNvSpPr txBox="1"/>
          <p:nvPr/>
        </p:nvSpPr>
        <p:spPr>
          <a:xfrm>
            <a:off x="562975" y="365625"/>
            <a:ext cx="859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Twentieth Century"/>
                <a:ea typeface="Twentieth Century"/>
                <a:cs typeface="Twentieth Century"/>
                <a:sym typeface="Twentieth Century"/>
              </a:rPr>
              <a:t>Logic Model Template </a:t>
            </a:r>
            <a:endParaRPr sz="24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9" name="Shape 539"/>
        <p:cNvGrpSpPr/>
        <p:nvPr/>
      </p:nvGrpSpPr>
      <p:grpSpPr>
        <a:xfrm>
          <a:off x="0" y="0"/>
          <a:ext cx="0" cy="0"/>
          <a:chOff x="0" y="0"/>
          <a:chExt cx="0" cy="0"/>
        </a:xfrm>
      </p:grpSpPr>
      <p:sp>
        <p:nvSpPr>
          <p:cNvPr id="540" name="Google Shape;540;p24"/>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64132"/>
              </a:buClr>
              <a:buSzPts val="4400"/>
              <a:buFont typeface="Twentieth Century"/>
              <a:buNone/>
            </a:pPr>
            <a:r>
              <a:rPr lang="en-US">
                <a:latin typeface="Twentieth Century"/>
                <a:ea typeface="Twentieth Century"/>
                <a:cs typeface="Twentieth Century"/>
                <a:sym typeface="Twentieth Century"/>
              </a:rPr>
              <a:t>Identifying your evidence tier </a:t>
            </a:r>
            <a:endParaRPr>
              <a:latin typeface="Twentieth Century"/>
              <a:ea typeface="Twentieth Century"/>
              <a:cs typeface="Twentieth Century"/>
              <a:sym typeface="Twentieth Century"/>
            </a:endParaRPr>
          </a:p>
        </p:txBody>
      </p:sp>
      <p:graphicFrame>
        <p:nvGraphicFramePr>
          <p:cNvPr id="541" name="Google Shape;541;p24"/>
          <p:cNvGraphicFramePr/>
          <p:nvPr/>
        </p:nvGraphicFramePr>
        <p:xfrm>
          <a:off x="501141" y="1897629"/>
          <a:ext cx="3000000" cy="3000000"/>
        </p:xfrm>
        <a:graphic>
          <a:graphicData uri="http://schemas.openxmlformats.org/drawingml/2006/table">
            <a:tbl>
              <a:tblPr bandRow="1" firstRow="1">
                <a:noFill/>
                <a:tableStyleId>{791BABF5-D0F0-4806-9C81-C6B8727B1A6F}</a:tableStyleId>
              </a:tblPr>
              <a:tblGrid>
                <a:gridCol w="1475150"/>
                <a:gridCol w="1130700"/>
                <a:gridCol w="1828800"/>
                <a:gridCol w="3696925"/>
              </a:tblGrid>
              <a:tr h="648925">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Twentieth Century"/>
                          <a:ea typeface="Twentieth Century"/>
                          <a:cs typeface="Twentieth Century"/>
                          <a:sym typeface="Twentieth Century"/>
                        </a:rPr>
                        <a:t>Evidence Tier</a:t>
                      </a:r>
                      <a:endParaRPr sz="1500" u="none" cap="none" strike="noStrike">
                        <a:solidFill>
                          <a:schemeClr val="dk1"/>
                        </a:solidFill>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Twentieth Century"/>
                          <a:ea typeface="Twentieth Century"/>
                          <a:cs typeface="Twentieth Century"/>
                          <a:sym typeface="Twentieth Century"/>
                        </a:rPr>
                        <a:t>R</a:t>
                      </a:r>
                      <a:r>
                        <a:rPr lang="en-US" sz="1500" u="none" cap="none" strike="noStrike">
                          <a:solidFill>
                            <a:schemeClr val="dk1"/>
                          </a:solidFill>
                          <a:latin typeface="Twentieth Century"/>
                          <a:ea typeface="Twentieth Century"/>
                          <a:cs typeface="Twentieth Century"/>
                          <a:sym typeface="Twentieth Century"/>
                          <a:extLst>
                            <a:ext uri="http://customooxmlschemas.google.com/">
                              <go:slidesCustomData xmlns:go="http://customooxmlschemas.google.com/" textRoundtripDataId="22"/>
                            </a:ext>
                          </a:extLst>
                        </a:rPr>
                        <a:t>eport submitted</a:t>
                      </a:r>
                      <a:endParaRPr sz="1500" u="none" cap="none" strike="noStrike">
                        <a:solidFill>
                          <a:schemeClr val="dk1"/>
                        </a:solidFill>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Twentieth Century"/>
                          <a:ea typeface="Twentieth Century"/>
                          <a:cs typeface="Twentieth Century"/>
                          <a:sym typeface="Twentieth Century"/>
                        </a:rPr>
                        <a:t>Entity conducting evaluation</a:t>
                      </a:r>
                      <a:endParaRPr sz="1500" u="none" cap="none" strike="noStrike">
                        <a:solidFill>
                          <a:schemeClr val="dk1"/>
                        </a:solidFill>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Twentieth Century"/>
                          <a:ea typeface="Twentieth Century"/>
                          <a:cs typeface="Twentieth Century"/>
                          <a:sym typeface="Twentieth Century"/>
                        </a:rPr>
                        <a:t>Study design of submitted report/evaluation</a:t>
                      </a:r>
                      <a:endParaRPr sz="1500" u="none" cap="none" strike="noStrike">
                        <a:solidFill>
                          <a:schemeClr val="dk1"/>
                        </a:solidFill>
                        <a:latin typeface="Twentieth Century"/>
                        <a:ea typeface="Twentieth Century"/>
                        <a:cs typeface="Twentieth Century"/>
                        <a:sym typeface="Twentieth Century"/>
                      </a:endParaRPr>
                    </a:p>
                  </a:txBody>
                  <a:tcPr marT="45725" marB="45725" marR="91450" marL="91450"/>
                </a:tc>
              </a:tr>
              <a:tr h="383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Pre- preliminary</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595959"/>
                          </a:solidFill>
                          <a:latin typeface="Twentieth Century"/>
                          <a:ea typeface="Twentieth Century"/>
                          <a:cs typeface="Twentieth Century"/>
                          <a:sym typeface="Twentieth Century"/>
                        </a:rPr>
                        <a:t>No</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N/A</a:t>
                      </a:r>
                      <a:endParaRPr sz="1600" u="none" cap="none" strike="noStrike">
                        <a:latin typeface="Twentieth Century"/>
                        <a:ea typeface="Twentieth Century"/>
                        <a:cs typeface="Twentieth Century"/>
                        <a:sym typeface="Twentieth Century"/>
                      </a:endParaRPr>
                    </a:p>
                  </a:txBody>
                  <a:tcPr marT="0" marB="0" marR="58025" marL="58025"/>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N/A</a:t>
                      </a:r>
                      <a:endParaRPr sz="1600" u="none" cap="none" strike="noStrike">
                        <a:latin typeface="Twentieth Century"/>
                        <a:ea typeface="Twentieth Century"/>
                        <a:cs typeface="Twentieth Century"/>
                        <a:sym typeface="Twentieth Century"/>
                      </a:endParaRPr>
                    </a:p>
                  </a:txBody>
                  <a:tcPr marT="0" marB="0" marR="58025" marL="58025"/>
                </a:tc>
              </a:tr>
              <a:tr h="9340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Preliminary</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Up to 2</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Internal or external to applicant</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104775" lvl="0" marL="117475" marR="0" rtl="0" algn="l">
                        <a:lnSpc>
                          <a:spcPct val="100000"/>
                        </a:lnSpc>
                        <a:spcBef>
                          <a:spcPts val="0"/>
                        </a:spcBef>
                        <a:spcAft>
                          <a:spcPts val="0"/>
                        </a:spcAft>
                        <a:buClr>
                          <a:schemeClr val="dk1"/>
                        </a:buClr>
                        <a:buSzPts val="1600"/>
                        <a:buFont typeface="Twentieth Century"/>
                        <a:buChar char="•"/>
                      </a:pPr>
                      <a:r>
                        <a:rPr lang="en-US" sz="1600" u="none" cap="none" strike="noStrike">
                          <a:latin typeface="Twentieth Century"/>
                          <a:ea typeface="Twentieth Century"/>
                          <a:cs typeface="Twentieth Century"/>
                          <a:sym typeface="Twentieth Century"/>
                        </a:rPr>
                        <a:t>Pre/Post, single group</a:t>
                      </a:r>
                      <a:endParaRPr sz="1600" u="none" cap="none" strike="noStrike">
                        <a:latin typeface="Twentieth Century"/>
                        <a:ea typeface="Twentieth Century"/>
                        <a:cs typeface="Twentieth Century"/>
                        <a:sym typeface="Twentieth Century"/>
                      </a:endParaRPr>
                    </a:p>
                    <a:p>
                      <a:pPr indent="-104775" lvl="0" marL="117475" marR="0" rtl="0" algn="l">
                        <a:lnSpc>
                          <a:spcPct val="100000"/>
                        </a:lnSpc>
                        <a:spcBef>
                          <a:spcPts val="0"/>
                        </a:spcBef>
                        <a:spcAft>
                          <a:spcPts val="0"/>
                        </a:spcAft>
                        <a:buClr>
                          <a:schemeClr val="dk1"/>
                        </a:buClr>
                        <a:buSzPts val="1600"/>
                        <a:buFont typeface="Twentieth Century"/>
                        <a:buChar char="•"/>
                      </a:pPr>
                      <a:r>
                        <a:rPr lang="en-US" sz="1600" u="none" cap="none" strike="noStrike">
                          <a:latin typeface="Twentieth Century"/>
                          <a:ea typeface="Twentieth Century"/>
                          <a:cs typeface="Twentieth Century"/>
                          <a:sym typeface="Twentieth Century"/>
                        </a:rPr>
                        <a:t>Post only, comparison group</a:t>
                      </a:r>
                      <a:endParaRPr sz="1600" u="none" cap="none" strike="noStrike">
                        <a:latin typeface="Twentieth Century"/>
                        <a:ea typeface="Twentieth Century"/>
                        <a:cs typeface="Twentieth Century"/>
                        <a:sym typeface="Twentieth Century"/>
                      </a:endParaRPr>
                    </a:p>
                    <a:p>
                      <a:pPr indent="-104775" lvl="0" marL="117475" marR="0" rtl="0" algn="l">
                        <a:lnSpc>
                          <a:spcPct val="100000"/>
                        </a:lnSpc>
                        <a:spcBef>
                          <a:spcPts val="0"/>
                        </a:spcBef>
                        <a:spcAft>
                          <a:spcPts val="0"/>
                        </a:spcAft>
                        <a:buClr>
                          <a:schemeClr val="dk1"/>
                        </a:buClr>
                        <a:buSzPts val="1600"/>
                        <a:buFont typeface="Twentieth Century"/>
                        <a:buChar char="•"/>
                      </a:pPr>
                      <a:r>
                        <a:rPr lang="en-US" sz="1600" u="none" cap="none" strike="noStrike">
                          <a:latin typeface="Twentieth Century"/>
                          <a:ea typeface="Twentieth Century"/>
                          <a:cs typeface="Twentieth Century"/>
                          <a:sym typeface="Twentieth Century"/>
                        </a:rPr>
                        <a:t>Retrospective Pre/Post, single group</a:t>
                      </a:r>
                      <a:endParaRPr sz="1600" u="none" cap="none" strike="noStrike">
                        <a:latin typeface="Twentieth Century"/>
                        <a:ea typeface="Twentieth Century"/>
                        <a:cs typeface="Twentieth Century"/>
                        <a:sym typeface="Twentieth Century"/>
                      </a:endParaRPr>
                    </a:p>
                  </a:txBody>
                  <a:tcPr marT="45725" marB="45725" marR="91450" marL="91450"/>
                </a:tc>
              </a:tr>
              <a:tr h="11722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Moderate</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Up to 2</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External to applicant</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104775" lvl="0" marL="117475" marR="0" rtl="0" algn="l">
                        <a:lnSpc>
                          <a:spcPct val="100000"/>
                        </a:lnSpc>
                        <a:spcBef>
                          <a:spcPts val="0"/>
                        </a:spcBef>
                        <a:spcAft>
                          <a:spcPts val="0"/>
                        </a:spcAft>
                        <a:buClr>
                          <a:schemeClr val="dk1"/>
                        </a:buClr>
                        <a:buSzPts val="1600"/>
                        <a:buFont typeface="Twentieth Century"/>
                        <a:buChar char="•"/>
                      </a:pPr>
                      <a:r>
                        <a:rPr lang="en-US" sz="1600" u="none" cap="none" strike="noStrike">
                          <a:latin typeface="Twentieth Century"/>
                          <a:ea typeface="Twentieth Century"/>
                          <a:cs typeface="Twentieth Century"/>
                          <a:sym typeface="Twentieth Century"/>
                        </a:rPr>
                        <a:t>Single site, quasi-experimental design with matched comparison and treatment groups</a:t>
                      </a:r>
                      <a:endParaRPr sz="1600" u="none" cap="none" strike="noStrike">
                        <a:latin typeface="Twentieth Century"/>
                        <a:ea typeface="Twentieth Century"/>
                        <a:cs typeface="Twentieth Century"/>
                        <a:sym typeface="Twentieth Century"/>
                      </a:endParaRPr>
                    </a:p>
                    <a:p>
                      <a:pPr indent="-104775" lvl="0" marL="117475" marR="0" rtl="0" algn="l">
                        <a:lnSpc>
                          <a:spcPct val="100000"/>
                        </a:lnSpc>
                        <a:spcBef>
                          <a:spcPts val="0"/>
                        </a:spcBef>
                        <a:spcAft>
                          <a:spcPts val="0"/>
                        </a:spcAft>
                        <a:buClr>
                          <a:schemeClr val="dk1"/>
                        </a:buClr>
                        <a:buSzPts val="1600"/>
                        <a:buFont typeface="Twentieth Century"/>
                        <a:buChar char="•"/>
                      </a:pPr>
                      <a:r>
                        <a:rPr lang="en-US" sz="1600" u="none" cap="none" strike="noStrike">
                          <a:latin typeface="Twentieth Century"/>
                          <a:ea typeface="Twentieth Century"/>
                          <a:cs typeface="Twentieth Century"/>
                          <a:sym typeface="Twentieth Century"/>
                        </a:rPr>
                        <a:t>Single site, randomized control trial design</a:t>
                      </a:r>
                      <a:endParaRPr sz="1600" u="none" cap="none" strike="noStrike">
                        <a:latin typeface="Twentieth Century"/>
                        <a:ea typeface="Twentieth Century"/>
                        <a:cs typeface="Twentieth Century"/>
                        <a:sym typeface="Twentieth Century"/>
                      </a:endParaRPr>
                    </a:p>
                  </a:txBody>
                  <a:tcPr marT="45725" marB="45725" marR="91450" marL="91450"/>
                </a:tc>
              </a:tr>
              <a:tr h="11722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Strong</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wentieth Century"/>
                          <a:ea typeface="Twentieth Century"/>
                          <a:cs typeface="Twentieth Century"/>
                          <a:sym typeface="Twentieth Century"/>
                        </a:rPr>
                        <a:t>Up to 2</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Twentieth Century"/>
                        <a:buNone/>
                      </a:pPr>
                      <a:r>
                        <a:rPr lang="en-US" sz="1600" u="none" cap="none" strike="noStrike">
                          <a:latin typeface="Twentieth Century"/>
                          <a:ea typeface="Twentieth Century"/>
                          <a:cs typeface="Twentieth Century"/>
                          <a:sym typeface="Twentieth Century"/>
                        </a:rPr>
                        <a:t>External to applicant</a:t>
                      </a:r>
                      <a:endParaRPr sz="16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Twentieth Century"/>
                        <a:ea typeface="Twentieth Century"/>
                        <a:cs typeface="Twentieth Century"/>
                        <a:sym typeface="Twentieth Century"/>
                      </a:endParaRPr>
                    </a:p>
                  </a:txBody>
                  <a:tcPr marT="45725" marB="45725" marR="91450" marL="91450"/>
                </a:tc>
                <a:tc>
                  <a:txBody>
                    <a:bodyPr/>
                    <a:lstStyle/>
                    <a:p>
                      <a:pPr indent="-104775" lvl="0" marL="117475" marR="0" rtl="0" algn="l">
                        <a:lnSpc>
                          <a:spcPct val="100000"/>
                        </a:lnSpc>
                        <a:spcBef>
                          <a:spcPts val="0"/>
                        </a:spcBef>
                        <a:spcAft>
                          <a:spcPts val="0"/>
                        </a:spcAft>
                        <a:buClr>
                          <a:schemeClr val="dk1"/>
                        </a:buClr>
                        <a:buSzPts val="1600"/>
                        <a:buFont typeface="Twentieth Century"/>
                        <a:buChar char="•"/>
                      </a:pPr>
                      <a:r>
                        <a:rPr lang="en-US" sz="1600" u="none" cap="none" strike="noStrike">
                          <a:latin typeface="Twentieth Century"/>
                          <a:ea typeface="Twentieth Century"/>
                          <a:cs typeface="Twentieth Century"/>
                          <a:sym typeface="Twentieth Century"/>
                        </a:rPr>
                        <a:t>Multi-site, quasi-experimental design with matched comparison and treatment groups</a:t>
                      </a:r>
                      <a:endParaRPr sz="1600" u="none" cap="none" strike="noStrike">
                        <a:latin typeface="Twentieth Century"/>
                        <a:ea typeface="Twentieth Century"/>
                        <a:cs typeface="Twentieth Century"/>
                        <a:sym typeface="Twentieth Century"/>
                      </a:endParaRPr>
                    </a:p>
                    <a:p>
                      <a:pPr indent="-104775" lvl="0" marL="117475" marR="0" rtl="0" algn="l">
                        <a:lnSpc>
                          <a:spcPct val="100000"/>
                        </a:lnSpc>
                        <a:spcBef>
                          <a:spcPts val="0"/>
                        </a:spcBef>
                        <a:spcAft>
                          <a:spcPts val="0"/>
                        </a:spcAft>
                        <a:buClr>
                          <a:schemeClr val="dk1"/>
                        </a:buClr>
                        <a:buSzPts val="1600"/>
                        <a:buFont typeface="Twentieth Century"/>
                        <a:buChar char="•"/>
                      </a:pPr>
                      <a:r>
                        <a:rPr lang="en-US" sz="1600" u="none" cap="none" strike="noStrike">
                          <a:latin typeface="Twentieth Century"/>
                          <a:ea typeface="Twentieth Century"/>
                          <a:cs typeface="Twentieth Century"/>
                          <a:sym typeface="Twentieth Century"/>
                        </a:rPr>
                        <a:t>Multi-site, randomized control trial design</a:t>
                      </a:r>
                      <a:endParaRPr sz="1600" u="none" cap="none" strike="noStrike">
                        <a:latin typeface="Twentieth Century"/>
                        <a:ea typeface="Twentieth Century"/>
                        <a:cs typeface="Twentieth Century"/>
                        <a:sym typeface="Twentieth Century"/>
                      </a:endParaRPr>
                    </a:p>
                  </a:txBody>
                  <a:tcPr marT="45725" marB="45725" marR="91450" marL="91450"/>
                </a:tc>
              </a:tr>
            </a:tbl>
          </a:graphicData>
        </a:graphic>
      </p:graphicFrame>
      <p:sp>
        <p:nvSpPr>
          <p:cNvPr id="542" name="Google Shape;542;p24"/>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7" name="Shape 547"/>
        <p:cNvGrpSpPr/>
        <p:nvPr/>
      </p:nvGrpSpPr>
      <p:grpSpPr>
        <a:xfrm>
          <a:off x="0" y="0"/>
          <a:ext cx="0" cy="0"/>
          <a:chOff x="0" y="0"/>
          <a:chExt cx="0" cy="0"/>
        </a:xfrm>
      </p:grpSpPr>
      <p:sp>
        <p:nvSpPr>
          <p:cNvPr id="548" name="Google Shape;548;g16512e94e41_0_14"/>
          <p:cNvSpPr txBox="1"/>
          <p:nvPr>
            <p:ph idx="1" type="body"/>
          </p:nvPr>
        </p:nvSpPr>
        <p:spPr>
          <a:xfrm>
            <a:off x="768100" y="1973325"/>
            <a:ext cx="7618500" cy="4023300"/>
          </a:xfrm>
          <a:prstGeom prst="rect">
            <a:avLst/>
          </a:prstGeom>
          <a:noFill/>
          <a:ln>
            <a:noFill/>
          </a:ln>
        </p:spPr>
        <p:txBody>
          <a:bodyPr anchorCtr="0" anchor="t" bIns="45700" lIns="45700" spcFirstLastPara="1" rIns="45700" wrap="square" tIns="45700">
            <a:noAutofit/>
          </a:bodyPr>
          <a:lstStyle/>
          <a:p>
            <a:pPr indent="-361950" lvl="0" marL="457200" marR="0" rtl="0" algn="l">
              <a:lnSpc>
                <a:spcPct val="115000"/>
              </a:lnSpc>
              <a:spcBef>
                <a:spcPts val="0"/>
              </a:spcBef>
              <a:spcAft>
                <a:spcPts val="0"/>
              </a:spcAft>
              <a:buSzPts val="2100"/>
              <a:buFont typeface="Twentieth Century"/>
              <a:buChar char="❏"/>
            </a:pPr>
            <a:r>
              <a:rPr lang="en-US" sz="2100">
                <a:latin typeface="Twentieth Century"/>
                <a:ea typeface="Twentieth Century"/>
                <a:cs typeface="Twentieth Century"/>
                <a:sym typeface="Twentieth Century"/>
              </a:rPr>
              <a:t>Program identifies a claimed evidence tier of pre-preliminary, preliminary, moderate, or strong</a:t>
            </a:r>
            <a:endParaRPr sz="2100">
              <a:latin typeface="Twentieth Century"/>
              <a:ea typeface="Twentieth Century"/>
              <a:cs typeface="Twentieth Century"/>
              <a:sym typeface="Twentieth Century"/>
            </a:endParaRPr>
          </a:p>
          <a:p>
            <a:pPr indent="-361950" lvl="0" marL="457200" marR="0" rtl="0" algn="l">
              <a:lnSpc>
                <a:spcPct val="115000"/>
              </a:lnSpc>
              <a:spcBef>
                <a:spcPts val="0"/>
              </a:spcBef>
              <a:spcAft>
                <a:spcPts val="0"/>
              </a:spcAft>
              <a:buSzPts val="2100"/>
              <a:buFont typeface="Twentieth Century"/>
              <a:buChar char="❏"/>
            </a:pPr>
            <a:r>
              <a:rPr lang="en-US" sz="2100">
                <a:latin typeface="Twentieth Century"/>
                <a:ea typeface="Twentieth Century"/>
                <a:cs typeface="Twentieth Century"/>
                <a:sym typeface="Twentieth Century"/>
              </a:rPr>
              <a:t>Evidence tier claimed is appropriate for the evidence described</a:t>
            </a:r>
            <a:endParaRPr sz="2100">
              <a:latin typeface="Twentieth Century"/>
              <a:ea typeface="Twentieth Century"/>
              <a:cs typeface="Twentieth Century"/>
              <a:sym typeface="Twentieth Century"/>
            </a:endParaRPr>
          </a:p>
          <a:p>
            <a:pPr indent="-361950" lvl="0" marL="457200" marR="0" rtl="0" algn="l">
              <a:lnSpc>
                <a:spcPct val="115000"/>
              </a:lnSpc>
              <a:spcBef>
                <a:spcPts val="0"/>
              </a:spcBef>
              <a:spcAft>
                <a:spcPts val="0"/>
              </a:spcAft>
              <a:buSzPts val="2100"/>
              <a:buFont typeface="Twentieth Century"/>
              <a:buChar char="❏"/>
            </a:pPr>
            <a:r>
              <a:rPr lang="en-US" sz="2100">
                <a:latin typeface="Twentieth Century"/>
                <a:ea typeface="Twentieth Century"/>
                <a:cs typeface="Twentieth Century"/>
                <a:sym typeface="Twentieth Century"/>
              </a:rPr>
              <a:t>Specific research or evaluation studies presented support the chosen interventions</a:t>
            </a:r>
            <a:endParaRPr sz="2100">
              <a:latin typeface="Twentieth Century"/>
              <a:ea typeface="Twentieth Century"/>
              <a:cs typeface="Twentieth Century"/>
              <a:sym typeface="Twentieth Century"/>
            </a:endParaRPr>
          </a:p>
          <a:p>
            <a:pPr indent="-361950" lvl="0" marL="457200" marR="0" rtl="0" algn="l">
              <a:lnSpc>
                <a:spcPct val="115000"/>
              </a:lnSpc>
              <a:spcBef>
                <a:spcPts val="0"/>
              </a:spcBef>
              <a:spcAft>
                <a:spcPts val="0"/>
              </a:spcAft>
              <a:buSzPts val="2100"/>
              <a:buFont typeface="Twentieth Century"/>
              <a:buChar char="❏"/>
            </a:pPr>
            <a:r>
              <a:rPr lang="en-US" sz="2100">
                <a:latin typeface="Twentieth Century"/>
                <a:ea typeface="Twentieth Century"/>
                <a:cs typeface="Twentieth Century"/>
                <a:sym typeface="Twentieth Century"/>
              </a:rPr>
              <a:t>Specific research or evaluation studies are described, including the study design and key findings</a:t>
            </a:r>
            <a:endParaRPr sz="2100">
              <a:latin typeface="Twentieth Century"/>
              <a:ea typeface="Twentieth Century"/>
              <a:cs typeface="Twentieth Century"/>
              <a:sym typeface="Twentieth Century"/>
            </a:endParaRPr>
          </a:p>
          <a:p>
            <a:pPr indent="-361950" lvl="0" marL="457200" marR="0" rtl="0" algn="l">
              <a:lnSpc>
                <a:spcPct val="115000"/>
              </a:lnSpc>
              <a:spcBef>
                <a:spcPts val="0"/>
              </a:spcBef>
              <a:spcAft>
                <a:spcPts val="0"/>
              </a:spcAft>
              <a:buSzPts val="2100"/>
              <a:buFont typeface="Twentieth Century"/>
              <a:buChar char="❏"/>
            </a:pPr>
            <a:r>
              <a:rPr lang="en-US" sz="2100">
                <a:latin typeface="Twentieth Century"/>
                <a:ea typeface="Twentieth Century"/>
                <a:cs typeface="Twentieth Century"/>
                <a:sym typeface="Twentieth Century"/>
              </a:rPr>
              <a:t>Cited research or evaluation studies are from the last 6 years</a:t>
            </a:r>
            <a:endParaRPr sz="2100">
              <a:latin typeface="Twentieth Century"/>
              <a:ea typeface="Twentieth Century"/>
              <a:cs typeface="Twentieth Century"/>
              <a:sym typeface="Twentieth Century"/>
            </a:endParaRPr>
          </a:p>
          <a:p>
            <a:pPr indent="-361950" lvl="0" marL="457200" marR="0" rtl="0" algn="l">
              <a:lnSpc>
                <a:spcPct val="115000"/>
              </a:lnSpc>
              <a:spcBef>
                <a:spcPts val="0"/>
              </a:spcBef>
              <a:spcAft>
                <a:spcPts val="0"/>
              </a:spcAft>
              <a:buSzPts val="2100"/>
              <a:buFont typeface="Twentieth Century"/>
              <a:buChar char="❏"/>
            </a:pPr>
            <a:r>
              <a:rPr lang="en-US" sz="2100">
                <a:latin typeface="Twentieth Century"/>
                <a:ea typeface="Twentieth Century"/>
                <a:cs typeface="Twentieth Century"/>
                <a:sym typeface="Twentieth Century"/>
              </a:rPr>
              <a:t>If the tier is preliminary, moderate, or strong…</a:t>
            </a:r>
            <a:endParaRPr sz="2100">
              <a:latin typeface="Twentieth Century"/>
              <a:ea typeface="Twentieth Century"/>
              <a:cs typeface="Twentieth Century"/>
              <a:sym typeface="Twentieth Century"/>
            </a:endParaRPr>
          </a:p>
          <a:p>
            <a:pPr indent="-361950" lvl="0" marL="457200" marR="0" rtl="0" algn="l">
              <a:lnSpc>
                <a:spcPct val="115000"/>
              </a:lnSpc>
              <a:spcBef>
                <a:spcPts val="0"/>
              </a:spcBef>
              <a:spcAft>
                <a:spcPts val="0"/>
              </a:spcAft>
              <a:buSzPts val="2100"/>
              <a:buFont typeface="Twentieth Century"/>
              <a:buChar char="❏"/>
            </a:pPr>
            <a:r>
              <a:rPr lang="en-US" sz="2100">
                <a:latin typeface="Twentieth Century"/>
                <a:ea typeface="Twentieth Century"/>
                <a:cs typeface="Twentieth Century"/>
                <a:sym typeface="Twentieth Century"/>
              </a:rPr>
              <a:t>The specific research or evaluation studies presented clearly represent the SAME intervention as the applicant’s chosen intervention </a:t>
            </a:r>
            <a:endParaRPr sz="2100">
              <a:latin typeface="Twentieth Century"/>
              <a:ea typeface="Twentieth Century"/>
              <a:cs typeface="Twentieth Century"/>
              <a:sym typeface="Twentieth Century"/>
            </a:endParaRPr>
          </a:p>
        </p:txBody>
      </p:sp>
      <p:sp>
        <p:nvSpPr>
          <p:cNvPr id="549" name="Google Shape;549;g16512e94e41_0_14"/>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800"/>
              <a:buNone/>
            </a:pPr>
            <a:r>
              <a:rPr lang="en-US">
                <a:latin typeface="Twentieth Century"/>
                <a:ea typeface="Twentieth Century"/>
                <a:cs typeface="Twentieth Century"/>
                <a:sym typeface="Twentieth Century"/>
              </a:rPr>
              <a:t>Evidence Tier and Quality Checklist</a:t>
            </a:r>
            <a:endParaRPr>
              <a:latin typeface="Twentieth Century"/>
              <a:ea typeface="Twentieth Century"/>
              <a:cs typeface="Twentieth Century"/>
              <a:sym typeface="Twentieth Century"/>
            </a:endParaRPr>
          </a:p>
        </p:txBody>
      </p:sp>
      <p:sp>
        <p:nvSpPr>
          <p:cNvPr id="550" name="Google Shape;550;g16512e94e41_0_14"/>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graphicFrame>
        <p:nvGraphicFramePr>
          <p:cNvPr id="135" name="Google Shape;135;p4"/>
          <p:cNvGraphicFramePr/>
          <p:nvPr/>
        </p:nvGraphicFramePr>
        <p:xfrm>
          <a:off x="938496" y="914216"/>
          <a:ext cx="3000000" cy="3000000"/>
        </p:xfrm>
        <a:graphic>
          <a:graphicData uri="http://schemas.openxmlformats.org/drawingml/2006/table">
            <a:tbl>
              <a:tblPr bandRow="1" firstRow="1">
                <a:noFill/>
                <a:tableStyleId>{1E0830AF-7F5C-4E08-ADD9-58F977C1D1A5}</a:tableStyleId>
              </a:tblPr>
              <a:tblGrid>
                <a:gridCol w="6727150"/>
                <a:gridCol w="793150"/>
              </a:tblGrid>
              <a:tr h="41382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extLst>
                            <a:ext uri="http://customooxmlschemas.google.com/">
                              <go:slidesCustomData xmlns:go="http://customooxmlschemas.google.com/" textRoundtripDataId="1"/>
                            </a:ext>
                          </a:extLst>
                        </a:rPr>
                        <a:t>Category</a:t>
                      </a:r>
                      <a:endParaRPr sz="2400" u="none" cap="none" strike="noStrike">
                        <a:latin typeface="Twentieth Century"/>
                        <a:ea typeface="Twentieth Century"/>
                        <a:cs typeface="Twentieth Century"/>
                        <a:sym typeface="Twentieth Century"/>
                      </a:endParaRPr>
                    </a:p>
                  </a:txBody>
                  <a:tcPr marT="45725" marB="45725" marR="91450" marL="91450">
                    <a:solidFill>
                      <a:schemeClr val="accent2"/>
                    </a:solidFill>
                  </a:tcPr>
                </a:tc>
                <a:tc>
                  <a:txBody>
                    <a:bodyPr/>
                    <a:lstStyle/>
                    <a:p>
                      <a:pPr indent="0" lvl="0" marL="0" marR="0" rtl="0" algn="r">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a:t>
                      </a:r>
                      <a:endParaRPr sz="2400" u="none" cap="none" strike="noStrike">
                        <a:latin typeface="Twentieth Century"/>
                        <a:ea typeface="Twentieth Century"/>
                        <a:cs typeface="Twentieth Century"/>
                        <a:sym typeface="Twentieth Century"/>
                      </a:endParaRPr>
                    </a:p>
                  </a:txBody>
                  <a:tcPr marT="45725" marB="45725" marR="91450" marL="91450">
                    <a:solidFill>
                      <a:schemeClr val="accent2"/>
                    </a:solidFill>
                  </a:tcPr>
                </a:tc>
              </a:tr>
              <a:tr h="41382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latin typeface="Twentieth Century"/>
                          <a:ea typeface="Twentieth Century"/>
                          <a:cs typeface="Twentieth Century"/>
                          <a:sym typeface="Twentieth Century"/>
                        </a:rPr>
                        <a:t>Executive Summary</a:t>
                      </a:r>
                      <a:endParaRPr b="1" sz="2400" u="none" cap="none" strike="noStrike">
                        <a:latin typeface="Twentieth Century"/>
                        <a:ea typeface="Twentieth Century"/>
                        <a:cs typeface="Twentieth Century"/>
                        <a:sym typeface="Twentieth Century"/>
                      </a:endParaRPr>
                    </a:p>
                  </a:txBody>
                  <a:tcPr marT="45725" marB="45725" marR="91450" marL="91450">
                    <a:solidFill>
                      <a:srgbClr val="EAF1F1"/>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1" lang="en-US" sz="2400" u="none" cap="none" strike="noStrike">
                          <a:latin typeface="Twentieth Century"/>
                          <a:ea typeface="Twentieth Century"/>
                          <a:cs typeface="Twentieth Century"/>
                          <a:sym typeface="Twentieth Century"/>
                        </a:rPr>
                        <a:t>0</a:t>
                      </a:r>
                      <a:endParaRPr b="1" sz="2400" u="none" cap="none" strike="noStrike">
                        <a:latin typeface="Twentieth Century"/>
                        <a:ea typeface="Twentieth Century"/>
                        <a:cs typeface="Twentieth Century"/>
                        <a:sym typeface="Twentieth Century"/>
                      </a:endParaRPr>
                    </a:p>
                  </a:txBody>
                  <a:tcPr marT="45725" marB="45725" marR="91450" marL="91450">
                    <a:solidFill>
                      <a:srgbClr val="EAF1F1"/>
                    </a:solidFill>
                  </a:tcPr>
                </a:tc>
              </a:tr>
              <a:tr h="44737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latin typeface="Twentieth Century"/>
                          <a:ea typeface="Twentieth Century"/>
                          <a:cs typeface="Twentieth Century"/>
                          <a:sym typeface="Twentieth Century"/>
                        </a:rPr>
                        <a:t>Program Design</a:t>
                      </a:r>
                      <a:endParaRPr b="1" sz="2400" u="none" cap="none" strike="noStrike">
                        <a:latin typeface="Twentieth Century"/>
                        <a:ea typeface="Twentieth Century"/>
                        <a:cs typeface="Twentieth Century"/>
                        <a:sym typeface="Twentieth Century"/>
                      </a:endParaRPr>
                    </a:p>
                  </a:txBody>
                  <a:tcPr marT="45725" marB="45725" marR="91450" marL="91450">
                    <a:solidFill>
                      <a:srgbClr val="EAF1F1"/>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1" lang="en-US" sz="2400" u="none" cap="none" strike="noStrike">
                          <a:latin typeface="Twentieth Century"/>
                          <a:ea typeface="Twentieth Century"/>
                          <a:cs typeface="Twentieth Century"/>
                          <a:sym typeface="Twentieth Century"/>
                        </a:rPr>
                        <a:t>50</a:t>
                      </a:r>
                      <a:endParaRPr b="1" sz="2400" u="none" cap="none" strike="noStrike">
                        <a:latin typeface="Twentieth Century"/>
                        <a:ea typeface="Twentieth Century"/>
                        <a:cs typeface="Twentieth Century"/>
                        <a:sym typeface="Twentieth Century"/>
                      </a:endParaRPr>
                    </a:p>
                  </a:txBody>
                  <a:tcPr marT="45725" marB="45725" marR="91450" marL="91450">
                    <a:solidFill>
                      <a:srgbClr val="EAF1F1"/>
                    </a:solidFill>
                  </a:tcPr>
                </a:tc>
              </a:tr>
              <a:tr h="1413875">
                <a:tc>
                  <a:txBody>
                    <a:bodyPr/>
                    <a:lstStyle/>
                    <a:p>
                      <a:pPr indent="0" lvl="0" marL="22860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Community Problem and Logic Model</a:t>
                      </a:r>
                      <a:endParaRPr sz="1400" u="none" cap="none" strike="noStrike">
                        <a:latin typeface="Twentieth Century"/>
                        <a:ea typeface="Twentieth Century"/>
                        <a:cs typeface="Twentieth Century"/>
                        <a:sym typeface="Twentieth Century"/>
                      </a:endParaRPr>
                    </a:p>
                    <a:p>
                      <a:pPr indent="0" lvl="0" marL="22860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Evidence Tier</a:t>
                      </a:r>
                      <a:endParaRPr sz="1400" u="none" cap="none" strike="noStrike">
                        <a:latin typeface="Twentieth Century"/>
                        <a:ea typeface="Twentieth Century"/>
                        <a:cs typeface="Twentieth Century"/>
                        <a:sym typeface="Twentieth Century"/>
                      </a:endParaRPr>
                    </a:p>
                    <a:p>
                      <a:pPr indent="0" lvl="0" marL="22860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Evidence Quality</a:t>
                      </a:r>
                      <a:endParaRPr sz="1400" u="none" cap="none" strike="noStrike">
                        <a:latin typeface="Twentieth Century"/>
                        <a:ea typeface="Twentieth Century"/>
                        <a:cs typeface="Twentieth Century"/>
                        <a:sym typeface="Twentieth Century"/>
                      </a:endParaRPr>
                    </a:p>
                    <a:p>
                      <a:pPr indent="0" lvl="0" marL="22860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Performance Measures</a:t>
                      </a:r>
                      <a:endParaRPr sz="2400" u="none" cap="none" strike="noStrike">
                        <a:latin typeface="Twentieth Century"/>
                        <a:ea typeface="Twentieth Century"/>
                        <a:cs typeface="Twentieth Century"/>
                        <a:sym typeface="Twentieth Century"/>
                      </a:endParaRPr>
                    </a:p>
                    <a:p>
                      <a:pPr indent="0" lvl="0" marL="22860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Member Experience</a:t>
                      </a:r>
                      <a:endParaRPr sz="24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20</a:t>
                      </a:r>
                      <a:endParaRPr sz="1400" u="none" cap="none" strike="noStrike">
                        <a:latin typeface="Twentieth Century"/>
                        <a:ea typeface="Twentieth Century"/>
                        <a:cs typeface="Twentieth Century"/>
                        <a:sym typeface="Twentieth Century"/>
                      </a:endParaRPr>
                    </a:p>
                    <a:p>
                      <a:pPr indent="0" lvl="0" marL="0" marR="0" rtl="0" algn="r">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5</a:t>
                      </a:r>
                      <a:endParaRPr sz="1400" u="none" cap="none" strike="noStrike">
                        <a:latin typeface="Twentieth Century"/>
                        <a:ea typeface="Twentieth Century"/>
                        <a:cs typeface="Twentieth Century"/>
                        <a:sym typeface="Twentieth Century"/>
                      </a:endParaRPr>
                    </a:p>
                    <a:p>
                      <a:pPr indent="0" lvl="0" marL="0" marR="0" rtl="0" algn="r">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7</a:t>
                      </a:r>
                      <a:endParaRPr sz="2400" u="none" cap="none" strike="noStrike">
                        <a:latin typeface="Twentieth Century"/>
                        <a:ea typeface="Twentieth Century"/>
                        <a:cs typeface="Twentieth Century"/>
                        <a:sym typeface="Twentieth Century"/>
                      </a:endParaRPr>
                    </a:p>
                    <a:p>
                      <a:pPr indent="0" lvl="0" marL="0" marR="0" rtl="0" algn="r">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8</a:t>
                      </a:r>
                      <a:endParaRPr sz="2400" u="none" cap="none" strike="noStrike">
                        <a:latin typeface="Twentieth Century"/>
                        <a:ea typeface="Twentieth Century"/>
                        <a:cs typeface="Twentieth Century"/>
                        <a:sym typeface="Twentieth Century"/>
                      </a:endParaRPr>
                    </a:p>
                    <a:p>
                      <a:pPr indent="0" lvl="0" marL="0" marR="0" rtl="0" algn="r">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10</a:t>
                      </a:r>
                      <a:endParaRPr sz="2400" u="none" cap="none" strike="noStrike">
                        <a:latin typeface="Twentieth Century"/>
                        <a:ea typeface="Twentieth Century"/>
                        <a:cs typeface="Twentieth Century"/>
                        <a:sym typeface="Twentieth Century"/>
                      </a:endParaRPr>
                    </a:p>
                  </a:txBody>
                  <a:tcPr marT="45725" marB="45725" marR="91450" marL="91450"/>
                </a:tc>
              </a:tr>
              <a:tr h="413825">
                <a:tc>
                  <a:txBody>
                    <a:bodyPr/>
                    <a:lstStyle/>
                    <a:p>
                      <a:pPr indent="0" lvl="0" marL="0" marR="0" rtl="0" algn="l">
                        <a:lnSpc>
                          <a:spcPct val="100000"/>
                        </a:lnSpc>
                        <a:spcBef>
                          <a:spcPts val="0"/>
                        </a:spcBef>
                        <a:spcAft>
                          <a:spcPts val="0"/>
                        </a:spcAft>
                        <a:buClr>
                          <a:schemeClr val="dk1"/>
                        </a:buClr>
                        <a:buSzPts val="2400"/>
                        <a:buFont typeface="Twentieth Century"/>
                        <a:buNone/>
                      </a:pPr>
                      <a:r>
                        <a:rPr b="1" lang="en-US" sz="2400" u="none" cap="none" strike="noStrike">
                          <a:latin typeface="Twentieth Century"/>
                          <a:ea typeface="Twentieth Century"/>
                          <a:cs typeface="Twentieth Century"/>
                          <a:sym typeface="Twentieth Century"/>
                        </a:rPr>
                        <a:t>Organizational Capacity</a:t>
                      </a:r>
                      <a:endParaRPr sz="1400" u="none" cap="none" strike="noStrike">
                        <a:latin typeface="Twentieth Century"/>
                        <a:ea typeface="Twentieth Century"/>
                        <a:cs typeface="Twentieth Century"/>
                        <a:sym typeface="Twentieth Century"/>
                      </a:endParaRPr>
                    </a:p>
                  </a:txBody>
                  <a:tcPr marT="45725" marB="45725" marR="91450" marL="91450">
                    <a:solidFill>
                      <a:srgbClr val="EAF1F1"/>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Twentieth Century"/>
                          <a:ea typeface="Twentieth Century"/>
                          <a:cs typeface="Twentieth Century"/>
                          <a:sym typeface="Twentieth Century"/>
                        </a:rPr>
                        <a:t>25</a:t>
                      </a:r>
                      <a:endParaRPr b="1" sz="2400" u="none" cap="none" strike="noStrike">
                        <a:solidFill>
                          <a:schemeClr val="dk1"/>
                        </a:solidFill>
                        <a:latin typeface="Twentieth Century"/>
                        <a:ea typeface="Twentieth Century"/>
                        <a:cs typeface="Twentieth Century"/>
                        <a:sym typeface="Twentieth Century"/>
                      </a:endParaRPr>
                    </a:p>
                  </a:txBody>
                  <a:tcPr marT="45725" marB="45725" marR="91450" marL="91450">
                    <a:solidFill>
                      <a:srgbClr val="EAF1F1"/>
                    </a:solidFill>
                  </a:tcPr>
                </a:tc>
              </a:tr>
              <a:tr h="41382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Organizational Background and Staffing          </a:t>
                      </a:r>
                      <a:endParaRPr sz="2400" u="none" cap="none" strike="noStrike">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Member Supervision                                                                                                 </a:t>
                      </a:r>
                      <a:r>
                        <a:rPr b="1" lang="en-US" sz="2400" u="none" cap="none" strike="noStrike">
                          <a:latin typeface="Twentieth Century"/>
                          <a:ea typeface="Twentieth Century"/>
                          <a:cs typeface="Twentieth Century"/>
                          <a:sym typeface="Twentieth Century"/>
                        </a:rPr>
                        <a:t>                                         </a:t>
                      </a:r>
                      <a:endParaRPr b="1" sz="2400" u="none" cap="none" strike="noStrike">
                        <a:latin typeface="Twentieth Century"/>
                        <a:ea typeface="Twentieth Century"/>
                        <a:cs typeface="Twentieth Century"/>
                        <a:sym typeface="Twentieth Century"/>
                      </a:endParaRPr>
                    </a:p>
                  </a:txBody>
                  <a:tcPr marT="45725" marB="45725" marR="91450" marL="91450"/>
                </a:tc>
                <a:tc>
                  <a:txBody>
                    <a:bodyPr/>
                    <a:lstStyle/>
                    <a:p>
                      <a:pPr indent="0" lvl="0" marL="0" marR="0" rtl="0" algn="r">
                        <a:lnSpc>
                          <a:spcPct val="100000"/>
                        </a:lnSpc>
                        <a:spcBef>
                          <a:spcPts val="0"/>
                        </a:spcBef>
                        <a:spcAft>
                          <a:spcPts val="0"/>
                        </a:spcAft>
                        <a:buClr>
                          <a:srgbClr val="000000"/>
                        </a:buClr>
                        <a:buSzPts val="2400"/>
                        <a:buFont typeface="Arial"/>
                        <a:buNone/>
                      </a:pPr>
                      <a:r>
                        <a:rPr lang="en-US" sz="2400" u="none" cap="none" strike="noStrike">
                          <a:latin typeface="Twentieth Century"/>
                          <a:ea typeface="Twentieth Century"/>
                          <a:cs typeface="Twentieth Century"/>
                          <a:sym typeface="Twentieth Century"/>
                        </a:rPr>
                        <a:t>12</a:t>
                      </a:r>
                      <a:endParaRPr sz="2400" u="none" cap="none" strike="noStrike">
                        <a:solidFill>
                          <a:schemeClr val="dk1"/>
                        </a:solidFill>
                        <a:latin typeface="Twentieth Century"/>
                        <a:ea typeface="Twentieth Century"/>
                        <a:cs typeface="Twentieth Century"/>
                        <a:sym typeface="Twentieth Century"/>
                      </a:endParaRPr>
                    </a:p>
                  </a:txBody>
                  <a:tcPr marT="45725" marB="45725" marR="91450" marL="91450"/>
                </a:tc>
              </a:tr>
              <a:tr h="49200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latin typeface="Twentieth Century"/>
                          <a:ea typeface="Twentieth Century"/>
                          <a:cs typeface="Twentieth Century"/>
                          <a:sym typeface="Twentieth Century"/>
                        </a:rPr>
                        <a:t>Cost Effectiveness and Budget Adequacy</a:t>
                      </a:r>
                      <a:endParaRPr b="1" sz="2400" u="none" cap="none" strike="noStrike">
                        <a:latin typeface="Twentieth Century"/>
                        <a:ea typeface="Twentieth Century"/>
                        <a:cs typeface="Twentieth Century"/>
                        <a:sym typeface="Twentieth Century"/>
                      </a:endParaRPr>
                    </a:p>
                  </a:txBody>
                  <a:tcPr marT="45725" marB="45725" marR="91450" marL="91450">
                    <a:solidFill>
                      <a:srgbClr val="EAF1F1"/>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1" lang="en-US" sz="2400" u="none" cap="none" strike="noStrike">
                          <a:latin typeface="Twentieth Century"/>
                          <a:ea typeface="Twentieth Century"/>
                          <a:cs typeface="Twentieth Century"/>
                          <a:sym typeface="Twentieth Century"/>
                        </a:rPr>
                        <a:t>25</a:t>
                      </a:r>
                      <a:endParaRPr b="1" sz="2400" u="none" cap="none" strike="noStrike">
                        <a:latin typeface="Twentieth Century"/>
                        <a:ea typeface="Twentieth Century"/>
                        <a:cs typeface="Twentieth Century"/>
                        <a:sym typeface="Twentieth Century"/>
                      </a:endParaRPr>
                    </a:p>
                  </a:txBody>
                  <a:tcPr marT="45725" marB="45725" marR="91450" marL="91450">
                    <a:solidFill>
                      <a:srgbClr val="EAF1F1"/>
                    </a:solidFill>
                  </a:tcPr>
                </a:tc>
              </a:tr>
            </a:tbl>
          </a:graphicData>
        </a:graphic>
      </p:graphicFrame>
      <p:sp>
        <p:nvSpPr>
          <p:cNvPr id="136" name="Google Shape;136;p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137" name="Google Shape;137;p4"/>
          <p:cNvSpPr/>
          <p:nvPr/>
        </p:nvSpPr>
        <p:spPr>
          <a:xfrm>
            <a:off x="7665650" y="2285825"/>
            <a:ext cx="1192500" cy="15771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7577650" y="4663275"/>
            <a:ext cx="1192500" cy="822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rgbClr val="000000"/>
                </a:solidFill>
                <a:latin typeface="Twentieth Century"/>
                <a:ea typeface="Twentieth Century"/>
                <a:cs typeface="Twentieth Century"/>
                <a:sym typeface="Twentieth Century"/>
              </a:rPr>
              <a:t>  13</a:t>
            </a:r>
            <a:endParaRPr b="0" i="0" sz="2400" u="none" cap="none" strike="noStrik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sp>
        <p:nvSpPr>
          <p:cNvPr id="556" name="Google Shape;556;g16512e94e41_0_21"/>
          <p:cNvSpPr txBox="1"/>
          <p:nvPr>
            <p:ph idx="1" type="body"/>
          </p:nvPr>
        </p:nvSpPr>
        <p:spPr>
          <a:xfrm>
            <a:off x="768100" y="1952475"/>
            <a:ext cx="7701900" cy="4356900"/>
          </a:xfrm>
          <a:prstGeom prst="rect">
            <a:avLst/>
          </a:prstGeom>
          <a:noFill/>
          <a:ln>
            <a:noFill/>
          </a:ln>
        </p:spPr>
        <p:txBody>
          <a:bodyPr anchorCtr="0" anchor="t" bIns="45700" lIns="45700" spcFirstLastPara="1" rIns="45700" wrap="square" tIns="45700">
            <a:noAutofit/>
          </a:bodyPr>
          <a:lstStyle/>
          <a:p>
            <a:pPr indent="-368300" lvl="0" marL="457200" marR="0" rtl="0" algn="l">
              <a:lnSpc>
                <a:spcPct val="115000"/>
              </a:lnSpc>
              <a:spcBef>
                <a:spcPts val="0"/>
              </a:spcBef>
              <a:spcAft>
                <a:spcPts val="0"/>
              </a:spcAft>
              <a:buSzPts val="2200"/>
              <a:buFont typeface="Twentieth Century"/>
              <a:buChar char="❏"/>
            </a:pPr>
            <a:r>
              <a:rPr lang="en-US" sz="2200">
                <a:latin typeface="Twentieth Century"/>
                <a:ea typeface="Twentieth Century"/>
                <a:cs typeface="Twentieth Century"/>
                <a:sym typeface="Twentieth Century"/>
              </a:rPr>
              <a:t>Selected measures are from the most recent performance measure index</a:t>
            </a:r>
            <a:endParaRPr sz="2200">
              <a:latin typeface="Twentieth Century"/>
              <a:ea typeface="Twentieth Century"/>
              <a:cs typeface="Twentieth Century"/>
              <a:sym typeface="Twentieth Century"/>
            </a:endParaRPr>
          </a:p>
          <a:p>
            <a:pPr indent="-368300" lvl="0" marL="457200" marR="0" rtl="0" algn="l">
              <a:lnSpc>
                <a:spcPct val="115000"/>
              </a:lnSpc>
              <a:spcBef>
                <a:spcPts val="0"/>
              </a:spcBef>
              <a:spcAft>
                <a:spcPts val="0"/>
              </a:spcAft>
              <a:buSzPts val="2200"/>
              <a:buFont typeface="Twentieth Century"/>
              <a:buChar char="❏"/>
            </a:pPr>
            <a:r>
              <a:rPr lang="en-US" sz="2200">
                <a:latin typeface="Twentieth Century"/>
                <a:ea typeface="Twentieth Century"/>
                <a:cs typeface="Twentieth Century"/>
                <a:sym typeface="Twentieth Century"/>
              </a:rPr>
              <a:t>Selected performance measures include at least one output and outcome measure pair</a:t>
            </a:r>
            <a:endParaRPr sz="2200">
              <a:latin typeface="Twentieth Century"/>
              <a:ea typeface="Twentieth Century"/>
              <a:cs typeface="Twentieth Century"/>
              <a:sym typeface="Twentieth Century"/>
            </a:endParaRPr>
          </a:p>
          <a:p>
            <a:pPr indent="-368300" lvl="0" marL="457200" marR="0" rtl="0" algn="l">
              <a:lnSpc>
                <a:spcPct val="115000"/>
              </a:lnSpc>
              <a:spcBef>
                <a:spcPts val="0"/>
              </a:spcBef>
              <a:spcAft>
                <a:spcPts val="0"/>
              </a:spcAft>
              <a:buSzPts val="2200"/>
              <a:buFont typeface="Twentieth Century"/>
              <a:buChar char="❏"/>
            </a:pPr>
            <a:r>
              <a:rPr lang="en-US" sz="2200">
                <a:latin typeface="Twentieth Century"/>
                <a:ea typeface="Twentieth Century"/>
                <a:cs typeface="Twentieth Century"/>
                <a:sym typeface="Twentieth Century"/>
              </a:rPr>
              <a:t>Selected measures align to the logic model</a:t>
            </a:r>
            <a:endParaRPr sz="2200">
              <a:latin typeface="Twentieth Century"/>
              <a:ea typeface="Twentieth Century"/>
              <a:cs typeface="Twentieth Century"/>
              <a:sym typeface="Twentieth Century"/>
            </a:endParaRPr>
          </a:p>
          <a:p>
            <a:pPr indent="-368300" lvl="0" marL="457200" marR="0" rtl="0" algn="l">
              <a:lnSpc>
                <a:spcPct val="115000"/>
              </a:lnSpc>
              <a:spcBef>
                <a:spcPts val="0"/>
              </a:spcBef>
              <a:spcAft>
                <a:spcPts val="0"/>
              </a:spcAft>
              <a:buSzPts val="2200"/>
              <a:buFont typeface="Twentieth Century"/>
              <a:buChar char="❏"/>
            </a:pPr>
            <a:r>
              <a:rPr lang="en-US" sz="2200">
                <a:latin typeface="Twentieth Century"/>
                <a:ea typeface="Twentieth Century"/>
                <a:cs typeface="Twentieth Century"/>
                <a:sym typeface="Twentieth Century"/>
              </a:rPr>
              <a:t>Selected measures are logical and realistic</a:t>
            </a:r>
            <a:endParaRPr sz="2200">
              <a:latin typeface="Twentieth Century"/>
              <a:ea typeface="Twentieth Century"/>
              <a:cs typeface="Twentieth Century"/>
              <a:sym typeface="Twentieth Century"/>
            </a:endParaRPr>
          </a:p>
          <a:p>
            <a:pPr indent="-368300" lvl="0" marL="457200" marR="0" rtl="0" algn="l">
              <a:lnSpc>
                <a:spcPct val="115000"/>
              </a:lnSpc>
              <a:spcBef>
                <a:spcPts val="0"/>
              </a:spcBef>
              <a:spcAft>
                <a:spcPts val="0"/>
              </a:spcAft>
              <a:buSzPts val="2200"/>
              <a:buFont typeface="Twentieth Century"/>
              <a:buChar char="❏"/>
            </a:pPr>
            <a:r>
              <a:rPr lang="en-US" sz="2200">
                <a:latin typeface="Twentieth Century"/>
                <a:ea typeface="Twentieth Century"/>
                <a:cs typeface="Twentieth Century"/>
                <a:sym typeface="Twentieth Century"/>
              </a:rPr>
              <a:t>Targets set for the measures are attainable and it is clear how they were set </a:t>
            </a:r>
            <a:endParaRPr sz="2200">
              <a:latin typeface="Twentieth Century"/>
              <a:ea typeface="Twentieth Century"/>
              <a:cs typeface="Twentieth Century"/>
              <a:sym typeface="Twentieth Century"/>
            </a:endParaRPr>
          </a:p>
          <a:p>
            <a:pPr indent="-368300" lvl="0" marL="457200" marR="0" rtl="0" algn="l">
              <a:lnSpc>
                <a:spcPct val="115000"/>
              </a:lnSpc>
              <a:spcBef>
                <a:spcPts val="0"/>
              </a:spcBef>
              <a:spcAft>
                <a:spcPts val="0"/>
              </a:spcAft>
              <a:buSzPts val="2200"/>
              <a:buFont typeface="Twentieth Century"/>
              <a:buChar char="❏"/>
            </a:pPr>
            <a:r>
              <a:rPr lang="en-US" sz="2200">
                <a:latin typeface="Twentieth Century"/>
                <a:ea typeface="Twentieth Century"/>
                <a:cs typeface="Twentieth Century"/>
                <a:sym typeface="Twentieth Century"/>
              </a:rPr>
              <a:t>Key terms are defined</a:t>
            </a:r>
            <a:endParaRPr sz="2200">
              <a:latin typeface="Twentieth Century"/>
              <a:ea typeface="Twentieth Century"/>
              <a:cs typeface="Twentieth Century"/>
              <a:sym typeface="Twentieth Century"/>
            </a:endParaRPr>
          </a:p>
          <a:p>
            <a:pPr indent="-368300" lvl="0" marL="457200" marR="0" rtl="0" algn="l">
              <a:lnSpc>
                <a:spcPct val="115000"/>
              </a:lnSpc>
              <a:spcBef>
                <a:spcPts val="0"/>
              </a:spcBef>
              <a:spcAft>
                <a:spcPts val="0"/>
              </a:spcAft>
              <a:buSzPts val="2200"/>
              <a:buFont typeface="Twentieth Century"/>
              <a:buChar char="❏"/>
            </a:pPr>
            <a:r>
              <a:rPr lang="en-US" sz="2200">
                <a:latin typeface="Twentieth Century"/>
                <a:ea typeface="Twentieth Century"/>
                <a:cs typeface="Twentieth Century"/>
                <a:sym typeface="Twentieth Century"/>
              </a:rPr>
              <a:t>Instruments are clearly outlined and will collect information that directly informs the measures</a:t>
            </a:r>
            <a:endParaRPr sz="2200">
              <a:latin typeface="Twentieth Century"/>
              <a:ea typeface="Twentieth Century"/>
              <a:cs typeface="Twentieth Century"/>
              <a:sym typeface="Twentieth Century"/>
            </a:endParaRPr>
          </a:p>
        </p:txBody>
      </p:sp>
      <p:sp>
        <p:nvSpPr>
          <p:cNvPr id="557" name="Google Shape;557;g16512e94e41_0_21"/>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800"/>
              <a:buNone/>
            </a:pPr>
            <a:r>
              <a:rPr lang="en-US">
                <a:latin typeface="Twentieth Century"/>
                <a:ea typeface="Twentieth Century"/>
                <a:cs typeface="Twentieth Century"/>
                <a:sym typeface="Twentieth Century"/>
              </a:rPr>
              <a:t>Performance Measure Checklist</a:t>
            </a:r>
            <a:endParaRPr>
              <a:latin typeface="Twentieth Century"/>
              <a:ea typeface="Twentieth Century"/>
              <a:cs typeface="Twentieth Century"/>
              <a:sym typeface="Twentieth Century"/>
            </a:endParaRPr>
          </a:p>
        </p:txBody>
      </p:sp>
      <p:sp>
        <p:nvSpPr>
          <p:cNvPr id="558" name="Google Shape;558;g16512e94e41_0_21"/>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3" name="Shape 563"/>
        <p:cNvGrpSpPr/>
        <p:nvPr/>
      </p:nvGrpSpPr>
      <p:grpSpPr>
        <a:xfrm>
          <a:off x="0" y="0"/>
          <a:ext cx="0" cy="0"/>
          <a:chOff x="0" y="0"/>
          <a:chExt cx="0" cy="0"/>
        </a:xfrm>
      </p:grpSpPr>
      <p:sp>
        <p:nvSpPr>
          <p:cNvPr id="564" name="Google Shape;564;g16512e94e41_0_28"/>
          <p:cNvSpPr txBox="1"/>
          <p:nvPr>
            <p:ph idx="1" type="body"/>
          </p:nvPr>
        </p:nvSpPr>
        <p:spPr>
          <a:xfrm>
            <a:off x="768096" y="2286000"/>
            <a:ext cx="7290000" cy="4023300"/>
          </a:xfrm>
          <a:prstGeom prst="rect">
            <a:avLst/>
          </a:prstGeom>
          <a:noFill/>
          <a:ln>
            <a:noFill/>
          </a:ln>
        </p:spPr>
        <p:txBody>
          <a:bodyPr anchorCtr="0" anchor="t" bIns="45700" lIns="45700" spcFirstLastPara="1" rIns="45700" wrap="square" tIns="45700">
            <a:noAutofit/>
          </a:bodyPr>
          <a:lstStyle/>
          <a:p>
            <a:pPr indent="-381000" lvl="0" marL="457200" marR="0" rtl="0" algn="l">
              <a:lnSpc>
                <a:spcPct val="115000"/>
              </a:lnSpc>
              <a:spcBef>
                <a:spcPts val="0"/>
              </a:spcBef>
              <a:spcAft>
                <a:spcPts val="0"/>
              </a:spcAft>
              <a:buSzPts val="2400"/>
              <a:buFont typeface="Twentieth Century"/>
              <a:buChar char="❏"/>
            </a:pPr>
            <a:r>
              <a:rPr lang="en-US" sz="2400">
                <a:latin typeface="Twentieth Century"/>
                <a:ea typeface="Twentieth Century"/>
                <a:cs typeface="Twentieth Century"/>
                <a:sym typeface="Twentieth Century"/>
              </a:rPr>
              <a:t>Instruments are clearly outlined and will collect information that directly addresses the measures</a:t>
            </a:r>
            <a:endParaRPr sz="2400">
              <a:latin typeface="Twentieth Century"/>
              <a:ea typeface="Twentieth Century"/>
              <a:cs typeface="Twentieth Century"/>
              <a:sym typeface="Twentieth Century"/>
            </a:endParaRPr>
          </a:p>
          <a:p>
            <a:pPr indent="-381000" lvl="0" marL="457200" marR="0" rtl="0" algn="l">
              <a:lnSpc>
                <a:spcPct val="115000"/>
              </a:lnSpc>
              <a:spcBef>
                <a:spcPts val="0"/>
              </a:spcBef>
              <a:spcAft>
                <a:spcPts val="0"/>
              </a:spcAft>
              <a:buSzPts val="2400"/>
              <a:buFont typeface="Twentieth Century"/>
              <a:buChar char="❏"/>
            </a:pPr>
            <a:r>
              <a:rPr lang="en-US" sz="2400">
                <a:latin typeface="Twentieth Century"/>
                <a:ea typeface="Twentieth Century"/>
                <a:cs typeface="Twentieth Century"/>
                <a:sym typeface="Twentieth Century"/>
              </a:rPr>
              <a:t>It is clear when pre and post measurements will be taken and how they will be taken (i.e., the instruments used)</a:t>
            </a:r>
            <a:endParaRPr sz="2400">
              <a:latin typeface="Twentieth Century"/>
              <a:ea typeface="Twentieth Century"/>
              <a:cs typeface="Twentieth Century"/>
              <a:sym typeface="Twentieth Century"/>
            </a:endParaRPr>
          </a:p>
          <a:p>
            <a:pPr indent="-381000" lvl="0" marL="457200" marR="0" rtl="0" algn="l">
              <a:lnSpc>
                <a:spcPct val="115000"/>
              </a:lnSpc>
              <a:spcBef>
                <a:spcPts val="0"/>
              </a:spcBef>
              <a:spcAft>
                <a:spcPts val="0"/>
              </a:spcAft>
              <a:buSzPts val="2400"/>
              <a:buFont typeface="Twentieth Century"/>
              <a:buChar char="❏"/>
            </a:pPr>
            <a:r>
              <a:rPr lang="en-US" sz="2400">
                <a:latin typeface="Twentieth Century"/>
                <a:ea typeface="Twentieth Century"/>
                <a:cs typeface="Twentieth Century"/>
                <a:sym typeface="Twentieth Century"/>
              </a:rPr>
              <a:t>BONUS: The time between pre and post measurements is long enough to likely result in a change (and is supported by evidence)</a:t>
            </a:r>
            <a:endParaRPr sz="2400">
              <a:latin typeface="Twentieth Century"/>
              <a:ea typeface="Twentieth Century"/>
              <a:cs typeface="Twentieth Century"/>
              <a:sym typeface="Twentieth Century"/>
            </a:endParaRPr>
          </a:p>
        </p:txBody>
      </p:sp>
      <p:sp>
        <p:nvSpPr>
          <p:cNvPr id="565" name="Google Shape;565;g16512e94e41_0_28"/>
          <p:cNvSpPr txBox="1"/>
          <p:nvPr>
            <p:ph type="title"/>
          </p:nvPr>
        </p:nvSpPr>
        <p:spPr>
          <a:xfrm>
            <a:off x="768096" y="585216"/>
            <a:ext cx="7290000" cy="1499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800"/>
              <a:buNone/>
            </a:pPr>
            <a:r>
              <a:rPr lang="en-US">
                <a:latin typeface="Twentieth Century"/>
                <a:ea typeface="Twentieth Century"/>
                <a:cs typeface="Twentieth Century"/>
                <a:sym typeface="Twentieth Century"/>
              </a:rPr>
              <a:t>Data Collection Checklist</a:t>
            </a:r>
            <a:endParaRPr>
              <a:latin typeface="Twentieth Century"/>
              <a:ea typeface="Twentieth Century"/>
              <a:cs typeface="Twentieth Century"/>
              <a:sym typeface="Twentieth Century"/>
            </a:endParaRPr>
          </a:p>
        </p:txBody>
      </p:sp>
      <p:sp>
        <p:nvSpPr>
          <p:cNvPr id="566" name="Google Shape;566;g16512e94e41_0_28"/>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71" name="Shape 571"/>
        <p:cNvGrpSpPr/>
        <p:nvPr/>
      </p:nvGrpSpPr>
      <p:grpSpPr>
        <a:xfrm>
          <a:off x="0" y="0"/>
          <a:ext cx="0" cy="0"/>
          <a:chOff x="0" y="0"/>
          <a:chExt cx="0" cy="0"/>
        </a:xfrm>
      </p:grpSpPr>
      <p:sp>
        <p:nvSpPr>
          <p:cNvPr id="572" name="Google Shape;572;p63"/>
          <p:cNvSpPr txBox="1"/>
          <p:nvPr>
            <p:ph type="title"/>
          </p:nvPr>
        </p:nvSpPr>
        <p:spPr>
          <a:xfrm>
            <a:off x="752167" y="683139"/>
            <a:ext cx="7271100" cy="10881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64132"/>
              </a:buClr>
              <a:buSzPts val="4400"/>
              <a:buFont typeface="Twentieth Century"/>
              <a:buNone/>
            </a:pPr>
            <a:r>
              <a:rPr lang="en-US">
                <a:solidFill>
                  <a:schemeClr val="lt1"/>
                </a:solidFill>
                <a:latin typeface="Twentieth Century"/>
                <a:ea typeface="Twentieth Century"/>
                <a:cs typeface="Twentieth Century"/>
                <a:sym typeface="Twentieth Century"/>
              </a:rPr>
              <a:t>CREEHS CAN HELP!</a:t>
            </a:r>
            <a:endParaRPr>
              <a:solidFill>
                <a:schemeClr val="lt1"/>
              </a:solidFill>
              <a:latin typeface="Twentieth Century"/>
              <a:ea typeface="Twentieth Century"/>
              <a:cs typeface="Twentieth Century"/>
              <a:sym typeface="Twentieth Century"/>
            </a:endParaRPr>
          </a:p>
        </p:txBody>
      </p:sp>
      <p:sp>
        <p:nvSpPr>
          <p:cNvPr id="573" name="Google Shape;573;p63"/>
          <p:cNvSpPr txBox="1"/>
          <p:nvPr>
            <p:ph idx="1" type="body"/>
          </p:nvPr>
        </p:nvSpPr>
        <p:spPr>
          <a:xfrm>
            <a:off x="4447579" y="2222576"/>
            <a:ext cx="3957300" cy="211020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2000"/>
              <a:buNone/>
            </a:pPr>
            <a:r>
              <a:rPr b="1" lang="en-US">
                <a:solidFill>
                  <a:schemeClr val="lt1"/>
                </a:solidFill>
                <a:latin typeface="Twentieth Century"/>
                <a:ea typeface="Twentieth Century"/>
                <a:cs typeface="Twentieth Century"/>
                <a:sym typeface="Twentieth Century"/>
              </a:rPr>
              <a:t>Data Collection and Management and Analysis</a:t>
            </a:r>
            <a:endParaRPr>
              <a:solidFill>
                <a:schemeClr val="lt1"/>
              </a:solidFill>
              <a:latin typeface="Twentieth Century"/>
              <a:ea typeface="Twentieth Century"/>
              <a:cs typeface="Twentieth Century"/>
              <a:sym typeface="Twentieth Century"/>
            </a:endParaRPr>
          </a:p>
          <a:p>
            <a:pPr indent="-126204" lvl="1" marL="213122" rtl="0" algn="l">
              <a:lnSpc>
                <a:spcPct val="100000"/>
              </a:lnSpc>
              <a:spcBef>
                <a:spcPts val="0"/>
              </a:spcBef>
              <a:spcAft>
                <a:spcPts val="0"/>
              </a:spcAft>
              <a:buClr>
                <a:schemeClr val="lt1"/>
              </a:buClr>
              <a:buSzPts val="1800"/>
              <a:buFont typeface="Twentieth Century"/>
              <a:buChar char="▪"/>
            </a:pPr>
            <a:r>
              <a:rPr lang="en-US" sz="1800">
                <a:solidFill>
                  <a:schemeClr val="lt1"/>
                </a:solidFill>
                <a:latin typeface="Twentieth Century"/>
                <a:ea typeface="Twentieth Century"/>
                <a:cs typeface="Twentieth Century"/>
                <a:sym typeface="Twentieth Century"/>
              </a:rPr>
              <a:t>  </a:t>
            </a:r>
            <a:r>
              <a:rPr lang="en-US" sz="1800">
                <a:solidFill>
                  <a:schemeClr val="lt1"/>
                </a:solidFill>
                <a:latin typeface="Twentieth Century"/>
                <a:ea typeface="Twentieth Century"/>
                <a:cs typeface="Twentieth Century"/>
                <a:sym typeface="Twentieth Century"/>
              </a:rPr>
              <a:t>collecting and managing data for  </a:t>
            </a:r>
            <a:endParaRPr sz="1800">
              <a:solidFill>
                <a:schemeClr val="lt1"/>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None/>
            </a:pPr>
            <a:r>
              <a:rPr lang="en-US">
                <a:solidFill>
                  <a:schemeClr val="lt1"/>
                </a:solidFill>
                <a:latin typeface="Twentieth Century"/>
                <a:ea typeface="Twentieth Century"/>
                <a:cs typeface="Twentieth Century"/>
                <a:sym typeface="Twentieth Century"/>
              </a:rPr>
              <a:t>     </a:t>
            </a:r>
            <a:r>
              <a:rPr lang="en-US" sz="1800">
                <a:solidFill>
                  <a:schemeClr val="lt1"/>
                </a:solidFill>
                <a:latin typeface="Twentieth Century"/>
                <a:ea typeface="Twentieth Century"/>
                <a:cs typeface="Twentieth Century"/>
                <a:sym typeface="Twentieth Century"/>
              </a:rPr>
              <a:t>performance measures</a:t>
            </a:r>
            <a:endParaRPr>
              <a:solidFill>
                <a:schemeClr val="lt1"/>
              </a:solidFill>
              <a:latin typeface="Twentieth Century"/>
              <a:ea typeface="Twentieth Century"/>
              <a:cs typeface="Twentieth Century"/>
              <a:sym typeface="Twentieth Century"/>
            </a:endParaRPr>
          </a:p>
          <a:p>
            <a:pPr indent="-126204" lvl="1" marL="213122" rtl="0" algn="l">
              <a:lnSpc>
                <a:spcPct val="100000"/>
              </a:lnSpc>
              <a:spcBef>
                <a:spcPts val="0"/>
              </a:spcBef>
              <a:spcAft>
                <a:spcPts val="0"/>
              </a:spcAft>
              <a:buClr>
                <a:schemeClr val="lt1"/>
              </a:buClr>
              <a:buSzPts val="1800"/>
              <a:buFont typeface="Twentieth Century"/>
              <a:buChar char="▪"/>
            </a:pPr>
            <a:r>
              <a:rPr lang="en-US" sz="1800">
                <a:solidFill>
                  <a:schemeClr val="lt1"/>
                </a:solidFill>
                <a:latin typeface="Twentieth Century"/>
                <a:ea typeface="Twentieth Century"/>
                <a:cs typeface="Twentieth Century"/>
                <a:sym typeface="Twentieth Century"/>
              </a:rPr>
              <a:t>  </a:t>
            </a:r>
            <a:r>
              <a:rPr lang="en-US" sz="1800">
                <a:solidFill>
                  <a:schemeClr val="lt1"/>
                </a:solidFill>
                <a:latin typeface="Twentieth Century"/>
                <a:ea typeface="Twentieth Century"/>
                <a:cs typeface="Twentieth Century"/>
                <a:sym typeface="Twentieth Century"/>
              </a:rPr>
              <a:t>designing and implementing </a:t>
            </a:r>
            <a:endParaRPr sz="1800">
              <a:solidFill>
                <a:schemeClr val="lt1"/>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None/>
            </a:pPr>
            <a:r>
              <a:rPr lang="en-US">
                <a:solidFill>
                  <a:schemeClr val="lt1"/>
                </a:solidFill>
                <a:latin typeface="Twentieth Century"/>
                <a:ea typeface="Twentieth Century"/>
                <a:cs typeface="Twentieth Century"/>
                <a:sym typeface="Twentieth Century"/>
              </a:rPr>
              <a:t>     </a:t>
            </a:r>
            <a:r>
              <a:rPr lang="en-US" sz="1800">
                <a:solidFill>
                  <a:schemeClr val="lt1"/>
                </a:solidFill>
                <a:latin typeface="Twentieth Century"/>
                <a:ea typeface="Twentieth Century"/>
                <a:cs typeface="Twentieth Century"/>
                <a:sym typeface="Twentieth Century"/>
              </a:rPr>
              <a:t>evaluations for their programs</a:t>
            </a:r>
            <a:endParaRPr>
              <a:solidFill>
                <a:schemeClr val="lt1"/>
              </a:solidFill>
              <a:latin typeface="Twentieth Century"/>
              <a:ea typeface="Twentieth Century"/>
              <a:cs typeface="Twentieth Century"/>
              <a:sym typeface="Twentieth Century"/>
            </a:endParaRPr>
          </a:p>
        </p:txBody>
      </p:sp>
      <p:sp>
        <p:nvSpPr>
          <p:cNvPr id="574" name="Google Shape;574;p63"/>
          <p:cNvSpPr/>
          <p:nvPr/>
        </p:nvSpPr>
        <p:spPr>
          <a:xfrm>
            <a:off x="479371" y="1763721"/>
            <a:ext cx="7419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solidFill>
                  <a:schemeClr val="lt1"/>
                </a:solidFill>
                <a:latin typeface="Twentieth Century"/>
                <a:ea typeface="Twentieth Century"/>
                <a:cs typeface="Twentieth Century"/>
                <a:sym typeface="Twentieth Century"/>
              </a:rPr>
              <a:t>We are happy to be a thought partner for your projects related to:</a:t>
            </a:r>
            <a:endParaRPr i="0" sz="1400" u="none" cap="none" strike="noStrike">
              <a:solidFill>
                <a:schemeClr val="lt1"/>
              </a:solidFill>
              <a:latin typeface="Twentieth Century"/>
              <a:ea typeface="Twentieth Century"/>
              <a:cs typeface="Twentieth Century"/>
              <a:sym typeface="Twentieth Century"/>
            </a:endParaRPr>
          </a:p>
        </p:txBody>
      </p:sp>
      <p:sp>
        <p:nvSpPr>
          <p:cNvPr id="575" name="Google Shape;575;p63"/>
          <p:cNvSpPr txBox="1"/>
          <p:nvPr/>
        </p:nvSpPr>
        <p:spPr>
          <a:xfrm>
            <a:off x="479371" y="5685085"/>
            <a:ext cx="8090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chemeClr val="lt1"/>
                </a:solidFill>
                <a:latin typeface="Twentieth Century"/>
                <a:ea typeface="Twentieth Century"/>
                <a:cs typeface="Twentieth Century"/>
                <a:sym typeface="Twentieth Century"/>
              </a:rPr>
              <a:t>Millie: benitezM@montclair.edu</a:t>
            </a:r>
            <a:endParaRPr i="0" sz="1400" u="none" cap="none" strike="noStrike">
              <a:solidFill>
                <a:schemeClr val="lt1"/>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000000"/>
              </a:buClr>
              <a:buSzPts val="2400"/>
              <a:buFont typeface="Arial"/>
              <a:buNone/>
            </a:pPr>
            <a:r>
              <a:rPr i="0" lang="en-US" sz="2400" u="none" cap="none" strike="noStrike">
                <a:solidFill>
                  <a:schemeClr val="lt1"/>
                </a:solidFill>
                <a:latin typeface="Twentieth Century"/>
                <a:ea typeface="Twentieth Century"/>
                <a:cs typeface="Twentieth Century"/>
                <a:sym typeface="Twentieth Century"/>
              </a:rPr>
              <a:t>Erin: bungerE@montclair.edu</a:t>
            </a:r>
            <a:endParaRPr i="0" sz="1400" u="none" cap="none" strike="noStrike">
              <a:solidFill>
                <a:schemeClr val="lt1"/>
              </a:solidFill>
              <a:latin typeface="Twentieth Century"/>
              <a:ea typeface="Twentieth Century"/>
              <a:cs typeface="Twentieth Century"/>
              <a:sym typeface="Twentieth Century"/>
            </a:endParaRPr>
          </a:p>
        </p:txBody>
      </p:sp>
      <p:sp>
        <p:nvSpPr>
          <p:cNvPr id="576" name="Google Shape;576;p63"/>
          <p:cNvSpPr/>
          <p:nvPr/>
        </p:nvSpPr>
        <p:spPr>
          <a:xfrm>
            <a:off x="479371" y="2291154"/>
            <a:ext cx="3579000" cy="181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wentieth Century"/>
                <a:ea typeface="Twentieth Century"/>
                <a:cs typeface="Twentieth Century"/>
                <a:sym typeface="Twentieth Century"/>
              </a:rPr>
              <a:t>Program Design</a:t>
            </a:r>
            <a:endParaRPr b="1" i="0" sz="1800" u="none" cap="none" strike="noStrike">
              <a:solidFill>
                <a:schemeClr val="lt1"/>
              </a:solidFill>
              <a:latin typeface="Twentieth Century"/>
              <a:ea typeface="Twentieth Century"/>
              <a:cs typeface="Twentieth Century"/>
              <a:sym typeface="Twentieth Century"/>
            </a:endParaRPr>
          </a:p>
          <a:p>
            <a:pPr indent="-172641" lvl="0" marL="259556" marR="0" rtl="0" algn="l">
              <a:lnSpc>
                <a:spcPct val="100000"/>
              </a:lnSpc>
              <a:spcBef>
                <a:spcPts val="0"/>
              </a:spcBef>
              <a:spcAft>
                <a:spcPts val="0"/>
              </a:spcAft>
              <a:buClr>
                <a:schemeClr val="lt1"/>
              </a:buClr>
              <a:buSzPts val="1800"/>
              <a:buFont typeface="Twentieth Century"/>
              <a:buChar char="▪"/>
            </a:pPr>
            <a:r>
              <a:rPr lang="en-US" sz="1800">
                <a:solidFill>
                  <a:schemeClr val="lt1"/>
                </a:solidFill>
                <a:latin typeface="Twentieth Century"/>
                <a:ea typeface="Twentieth Century"/>
                <a:cs typeface="Twentieth Century"/>
                <a:sym typeface="Twentieth Century"/>
              </a:rPr>
              <a:t> </a:t>
            </a:r>
            <a:r>
              <a:rPr i="0" lang="en-US" sz="1800" u="none" cap="none" strike="noStrike">
                <a:solidFill>
                  <a:schemeClr val="lt1"/>
                </a:solidFill>
                <a:latin typeface="Twentieth Century"/>
                <a:ea typeface="Twentieth Century"/>
                <a:cs typeface="Twentieth Century"/>
                <a:sym typeface="Twentieth Century"/>
              </a:rPr>
              <a:t>developing logic </a:t>
            </a:r>
            <a:endParaRPr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None/>
            </a:pPr>
            <a:r>
              <a:rPr lang="en-US" sz="1800">
                <a:solidFill>
                  <a:schemeClr val="lt1"/>
                </a:solidFill>
                <a:latin typeface="Twentieth Century"/>
                <a:ea typeface="Twentieth Century"/>
                <a:cs typeface="Twentieth Century"/>
                <a:sym typeface="Twentieth Century"/>
              </a:rPr>
              <a:t>     </a:t>
            </a:r>
            <a:r>
              <a:rPr i="0" lang="en-US" sz="1800" u="none" cap="none" strike="noStrike">
                <a:solidFill>
                  <a:schemeClr val="lt1"/>
                </a:solidFill>
                <a:latin typeface="Twentieth Century"/>
                <a:ea typeface="Twentieth Century"/>
                <a:cs typeface="Twentieth Century"/>
                <a:sym typeface="Twentieth Century"/>
              </a:rPr>
              <a:t>models/program theories</a:t>
            </a:r>
            <a:endParaRPr i="0" sz="1400" u="none" cap="none" strike="noStrike">
              <a:solidFill>
                <a:schemeClr val="lt1"/>
              </a:solidFill>
              <a:latin typeface="Twentieth Century"/>
              <a:ea typeface="Twentieth Century"/>
              <a:cs typeface="Twentieth Century"/>
              <a:sym typeface="Twentieth Century"/>
            </a:endParaRPr>
          </a:p>
          <a:p>
            <a:pPr indent="-172641" lvl="0" marL="259556" marR="0" rtl="0" algn="l">
              <a:lnSpc>
                <a:spcPct val="100000"/>
              </a:lnSpc>
              <a:spcBef>
                <a:spcPts val="0"/>
              </a:spcBef>
              <a:spcAft>
                <a:spcPts val="0"/>
              </a:spcAft>
              <a:buClr>
                <a:schemeClr val="lt1"/>
              </a:buClr>
              <a:buSzPts val="1800"/>
              <a:buFont typeface="Twentieth Century"/>
              <a:buChar char="▪"/>
            </a:pPr>
            <a:r>
              <a:rPr lang="en-US" sz="1800">
                <a:solidFill>
                  <a:schemeClr val="lt1"/>
                </a:solidFill>
                <a:latin typeface="Twentieth Century"/>
                <a:ea typeface="Twentieth Century"/>
                <a:cs typeface="Twentieth Century"/>
                <a:sym typeface="Twentieth Century"/>
              </a:rPr>
              <a:t> </a:t>
            </a:r>
            <a:r>
              <a:rPr i="0" lang="en-US" sz="1800" u="none" cap="none" strike="noStrike">
                <a:solidFill>
                  <a:schemeClr val="lt1"/>
                </a:solidFill>
                <a:latin typeface="Twentieth Century"/>
                <a:ea typeface="Twentieth Century"/>
                <a:cs typeface="Twentieth Century"/>
                <a:sym typeface="Twentieth Century"/>
              </a:rPr>
              <a:t>specifying goals and objectives </a:t>
            </a:r>
            <a:r>
              <a:rPr lang="en-US" sz="1800">
                <a:solidFill>
                  <a:schemeClr val="lt1"/>
                </a:solidFill>
                <a:latin typeface="Twentieth Century"/>
                <a:ea typeface="Twentieth Century"/>
                <a:cs typeface="Twentieth Century"/>
                <a:sym typeface="Twentieth Century"/>
              </a:rPr>
              <a:t> </a:t>
            </a:r>
            <a:endParaRPr sz="1800">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None/>
            </a:pPr>
            <a:r>
              <a:rPr lang="en-US" sz="1800">
                <a:solidFill>
                  <a:schemeClr val="lt1"/>
                </a:solidFill>
                <a:latin typeface="Twentieth Century"/>
                <a:ea typeface="Twentieth Century"/>
                <a:cs typeface="Twentieth Century"/>
                <a:sym typeface="Twentieth Century"/>
              </a:rPr>
              <a:t>     </a:t>
            </a:r>
            <a:r>
              <a:rPr i="0" lang="en-US" sz="1800" u="none" cap="none" strike="noStrike">
                <a:solidFill>
                  <a:schemeClr val="lt1"/>
                </a:solidFill>
                <a:latin typeface="Twentieth Century"/>
                <a:ea typeface="Twentieth Century"/>
                <a:cs typeface="Twentieth Century"/>
                <a:sym typeface="Twentieth Century"/>
              </a:rPr>
              <a:t>for projects</a:t>
            </a:r>
            <a:endParaRPr b="1"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Old Standard TT"/>
              <a:ea typeface="Old Standard TT"/>
              <a:cs typeface="Old Standard TT"/>
              <a:sym typeface="Old Standard TT"/>
            </a:endParaRPr>
          </a:p>
        </p:txBody>
      </p:sp>
      <p:sp>
        <p:nvSpPr>
          <p:cNvPr id="577" name="Google Shape;577;p63"/>
          <p:cNvSpPr/>
          <p:nvPr/>
        </p:nvSpPr>
        <p:spPr>
          <a:xfrm>
            <a:off x="479372" y="4435678"/>
            <a:ext cx="3579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wentieth Century"/>
                <a:ea typeface="Twentieth Century"/>
                <a:cs typeface="Twentieth Century"/>
                <a:sym typeface="Twentieth Century"/>
              </a:rPr>
              <a:t>Performance Measurement</a:t>
            </a:r>
            <a:endParaRPr i="0" sz="1400" u="none" cap="none" strike="noStrike">
              <a:solidFill>
                <a:schemeClr val="lt1"/>
              </a:solidFill>
              <a:latin typeface="Twentieth Century"/>
              <a:ea typeface="Twentieth Century"/>
              <a:cs typeface="Twentieth Century"/>
              <a:sym typeface="Twentieth Century"/>
            </a:endParaRPr>
          </a:p>
          <a:p>
            <a:pPr indent="-255985" lvl="1" marL="457200" marR="0" rtl="0" algn="l">
              <a:lnSpc>
                <a:spcPct val="100000"/>
              </a:lnSpc>
              <a:spcBef>
                <a:spcPts val="0"/>
              </a:spcBef>
              <a:spcAft>
                <a:spcPts val="0"/>
              </a:spcAft>
              <a:buClr>
                <a:schemeClr val="lt1"/>
              </a:buClr>
              <a:buSzPts val="1800"/>
              <a:buFont typeface="Twentieth Century"/>
              <a:buChar char="▪"/>
            </a:pPr>
            <a:r>
              <a:rPr i="0" lang="en-US" sz="1800" u="none" cap="none" strike="noStrike">
                <a:solidFill>
                  <a:schemeClr val="lt1"/>
                </a:solidFill>
                <a:latin typeface="Twentieth Century"/>
                <a:ea typeface="Twentieth Century"/>
                <a:cs typeface="Twentieth Century"/>
                <a:sym typeface="Twentieth Century"/>
              </a:rPr>
              <a:t>operationalizing performance measures</a:t>
            </a:r>
            <a:endParaRPr i="0" sz="1400" u="none" cap="none" strike="noStrike">
              <a:solidFill>
                <a:schemeClr val="lt1"/>
              </a:solidFill>
              <a:latin typeface="Twentieth Century"/>
              <a:ea typeface="Twentieth Century"/>
              <a:cs typeface="Twentieth Century"/>
              <a:sym typeface="Twentieth Century"/>
            </a:endParaRPr>
          </a:p>
        </p:txBody>
      </p:sp>
      <p:sp>
        <p:nvSpPr>
          <p:cNvPr id="578" name="Google Shape;578;p63"/>
          <p:cNvSpPr/>
          <p:nvPr/>
        </p:nvSpPr>
        <p:spPr>
          <a:xfrm>
            <a:off x="4440137" y="4376706"/>
            <a:ext cx="3964800" cy="126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wentieth Century"/>
                <a:ea typeface="Twentieth Century"/>
                <a:cs typeface="Twentieth Century"/>
                <a:sym typeface="Twentieth Century"/>
              </a:rPr>
              <a:t>Data Analysis and Reporting</a:t>
            </a:r>
            <a:endParaRPr i="0" sz="1400" u="none" cap="none" strike="noStrike">
              <a:solidFill>
                <a:schemeClr val="lt1"/>
              </a:solidFill>
              <a:latin typeface="Twentieth Century"/>
              <a:ea typeface="Twentieth Century"/>
              <a:cs typeface="Twentieth Century"/>
              <a:sym typeface="Twentieth Century"/>
            </a:endParaRPr>
          </a:p>
          <a:p>
            <a:pPr indent="-126204" lvl="1" marL="213122" marR="0" rtl="0" algn="l">
              <a:lnSpc>
                <a:spcPct val="100000"/>
              </a:lnSpc>
              <a:spcBef>
                <a:spcPts val="0"/>
              </a:spcBef>
              <a:spcAft>
                <a:spcPts val="0"/>
              </a:spcAft>
              <a:buClr>
                <a:schemeClr val="lt1"/>
              </a:buClr>
              <a:buSzPts val="1800"/>
              <a:buFont typeface="Twentieth Century"/>
              <a:buChar char="▪"/>
            </a:pPr>
            <a:r>
              <a:rPr lang="en-US" sz="1800">
                <a:solidFill>
                  <a:schemeClr val="lt1"/>
                </a:solidFill>
                <a:latin typeface="Twentieth Century"/>
                <a:ea typeface="Twentieth Century"/>
                <a:cs typeface="Twentieth Century"/>
                <a:sym typeface="Twentieth Century"/>
              </a:rPr>
              <a:t>  </a:t>
            </a:r>
            <a:r>
              <a:rPr i="0" lang="en-US" sz="1800" u="none" cap="none" strike="noStrike">
                <a:solidFill>
                  <a:schemeClr val="lt1"/>
                </a:solidFill>
                <a:latin typeface="Twentieth Century"/>
                <a:ea typeface="Twentieth Century"/>
                <a:cs typeface="Twentieth Century"/>
                <a:sym typeface="Twentieth Century"/>
              </a:rPr>
              <a:t>analyzing and interpreting data </a:t>
            </a:r>
            <a:endParaRPr i="0" sz="1400" u="none" cap="none" strike="noStrike">
              <a:solidFill>
                <a:schemeClr val="lt1"/>
              </a:solidFill>
              <a:latin typeface="Twentieth Century"/>
              <a:ea typeface="Twentieth Century"/>
              <a:cs typeface="Twentieth Century"/>
              <a:sym typeface="Twentieth Century"/>
            </a:endParaRPr>
          </a:p>
          <a:p>
            <a:pPr indent="-126204" lvl="1" marL="213122" marR="0" rtl="0" algn="l">
              <a:lnSpc>
                <a:spcPct val="100000"/>
              </a:lnSpc>
              <a:spcBef>
                <a:spcPts val="0"/>
              </a:spcBef>
              <a:spcAft>
                <a:spcPts val="0"/>
              </a:spcAft>
              <a:buClr>
                <a:schemeClr val="lt1"/>
              </a:buClr>
              <a:buSzPts val="1800"/>
              <a:buFont typeface="Twentieth Century"/>
              <a:buChar char="▪"/>
            </a:pPr>
            <a:r>
              <a:rPr lang="en-US" sz="1800">
                <a:solidFill>
                  <a:schemeClr val="lt1"/>
                </a:solidFill>
                <a:latin typeface="Twentieth Century"/>
                <a:ea typeface="Twentieth Century"/>
                <a:cs typeface="Twentieth Century"/>
                <a:sym typeface="Twentieth Century"/>
              </a:rPr>
              <a:t>  </a:t>
            </a:r>
            <a:r>
              <a:rPr i="0" lang="en-US" sz="1800" u="none" cap="none" strike="noStrike">
                <a:solidFill>
                  <a:schemeClr val="lt1"/>
                </a:solidFill>
                <a:latin typeface="Twentieth Century"/>
                <a:ea typeface="Twentieth Century"/>
                <a:cs typeface="Twentieth Century"/>
                <a:sym typeface="Twentieth Century"/>
              </a:rPr>
              <a:t>summarizing data and reporting   </a:t>
            </a:r>
            <a:endParaRPr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None/>
            </a:pPr>
            <a:r>
              <a:rPr lang="en-US" sz="1800">
                <a:solidFill>
                  <a:schemeClr val="lt1"/>
                </a:solidFill>
                <a:latin typeface="Twentieth Century"/>
                <a:ea typeface="Twentieth Century"/>
                <a:cs typeface="Twentieth Century"/>
                <a:sym typeface="Twentieth Century"/>
              </a:rPr>
              <a:t>     </a:t>
            </a:r>
            <a:r>
              <a:rPr i="0" lang="en-US" sz="1800" u="none" cap="none" strike="noStrike">
                <a:solidFill>
                  <a:schemeClr val="lt1"/>
                </a:solidFill>
                <a:latin typeface="Twentieth Century"/>
                <a:ea typeface="Twentieth Century"/>
                <a:cs typeface="Twentieth Century"/>
                <a:sym typeface="Twentieth Century"/>
              </a:rPr>
              <a:t>findings</a:t>
            </a:r>
            <a:endParaRPr i="0" sz="1400" u="none" cap="none" strike="noStrike">
              <a:solidFill>
                <a:schemeClr val="lt1"/>
              </a:solidFill>
              <a:latin typeface="Twentieth Century"/>
              <a:ea typeface="Twentieth Century"/>
              <a:cs typeface="Twentieth Century"/>
              <a:sym typeface="Twentieth Century"/>
            </a:endParaRPr>
          </a:p>
        </p:txBody>
      </p:sp>
      <p:sp>
        <p:nvSpPr>
          <p:cNvPr id="579" name="Google Shape;579;p63"/>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g28503b842b6_0_7"/>
          <p:cNvSpPr txBox="1"/>
          <p:nvPr>
            <p:ph type="title"/>
          </p:nvPr>
        </p:nvSpPr>
        <p:spPr>
          <a:xfrm>
            <a:off x="342900" y="4960137"/>
            <a:ext cx="5829300" cy="146310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5400"/>
              <a:buFont typeface="Twentieth Century"/>
              <a:buNone/>
            </a:pPr>
            <a:r>
              <a:rPr lang="en-US" sz="5400">
                <a:latin typeface="Twentieth Century"/>
                <a:ea typeface="Twentieth Century"/>
                <a:cs typeface="Twentieth Century"/>
                <a:sym typeface="Twentieth Century"/>
              </a:rPr>
              <a:t>COMMUNITY </a:t>
            </a:r>
            <a:endParaRPr>
              <a:latin typeface="Twentieth Century"/>
              <a:ea typeface="Twentieth Century"/>
              <a:cs typeface="Twentieth Century"/>
              <a:sym typeface="Twentieth Century"/>
            </a:endParaRPr>
          </a:p>
        </p:txBody>
      </p:sp>
      <p:sp>
        <p:nvSpPr>
          <p:cNvPr id="145" name="Google Shape;145;g28503b842b6_0_7"/>
          <p:cNvSpPr txBox="1"/>
          <p:nvPr>
            <p:ph idx="1" type="body"/>
          </p:nvPr>
        </p:nvSpPr>
        <p:spPr>
          <a:xfrm>
            <a:off x="6457950" y="4960137"/>
            <a:ext cx="2400300" cy="14631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sz="2800">
                <a:solidFill>
                  <a:srgbClr val="848057"/>
                </a:solidFill>
                <a:latin typeface="Twentieth Century"/>
                <a:ea typeface="Twentieth Century"/>
                <a:cs typeface="Twentieth Century"/>
                <a:sym typeface="Twentieth Century"/>
              </a:rPr>
              <a:t>What community  problem your program will address? </a:t>
            </a:r>
            <a:endParaRPr sz="2800">
              <a:solidFill>
                <a:srgbClr val="848057"/>
              </a:solidFill>
              <a:latin typeface="Twentieth Century"/>
              <a:ea typeface="Twentieth Century"/>
              <a:cs typeface="Twentieth Century"/>
              <a:sym typeface="Twentieth Century"/>
            </a:endParaRPr>
          </a:p>
        </p:txBody>
      </p:sp>
      <p:sp>
        <p:nvSpPr>
          <p:cNvPr id="146" name="Google Shape;146;g28503b842b6_0_7"/>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2e408a8f246_1_7"/>
          <p:cNvSpPr txBox="1"/>
          <p:nvPr>
            <p:ph type="title"/>
          </p:nvPr>
        </p:nvSpPr>
        <p:spPr>
          <a:xfrm>
            <a:off x="1708499" y="444525"/>
            <a:ext cx="63495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200">
                <a:solidFill>
                  <a:schemeClr val="dk2"/>
                </a:solidFill>
                <a:latin typeface="Twentieth Century"/>
                <a:ea typeface="Twentieth Century"/>
                <a:cs typeface="Twentieth Century"/>
                <a:sym typeface="Twentieth Century"/>
              </a:rPr>
              <a:t>What is required in the NOFO? </a:t>
            </a:r>
            <a:endParaRPr sz="3200">
              <a:solidFill>
                <a:schemeClr val="dk2"/>
              </a:solidFill>
              <a:latin typeface="Twentieth Century"/>
              <a:ea typeface="Twentieth Century"/>
              <a:cs typeface="Twentieth Century"/>
              <a:sym typeface="Twentieth Century"/>
            </a:endParaRPr>
          </a:p>
        </p:txBody>
      </p:sp>
      <p:sp>
        <p:nvSpPr>
          <p:cNvPr id="153" name="Google Shape;153;g2e408a8f246_1_7"/>
          <p:cNvSpPr txBox="1"/>
          <p:nvPr>
            <p:ph idx="1" type="body"/>
          </p:nvPr>
        </p:nvSpPr>
        <p:spPr>
          <a:xfrm>
            <a:off x="1708500" y="2028525"/>
            <a:ext cx="6529500" cy="4280700"/>
          </a:xfrm>
          <a:prstGeom prst="rect">
            <a:avLst/>
          </a:prstGeom>
        </p:spPr>
        <p:txBody>
          <a:bodyPr anchorCtr="0" anchor="t" bIns="45700" lIns="45700" spcFirstLastPara="1" rIns="45700" wrap="square" tIns="45700">
            <a:normAutofit/>
          </a:bodyPr>
          <a:lstStyle/>
          <a:p>
            <a:pPr indent="0" lvl="0" marL="0" rtl="0" algn="l">
              <a:spcBef>
                <a:spcPts val="1200"/>
              </a:spcBef>
              <a:spcAft>
                <a:spcPts val="0"/>
              </a:spcAft>
              <a:buNone/>
            </a:pPr>
            <a:r>
              <a:rPr b="1" lang="en-US" sz="2300">
                <a:latin typeface="Twentieth Century"/>
                <a:ea typeface="Twentieth Century"/>
                <a:cs typeface="Twentieth Century"/>
                <a:sym typeface="Twentieth Century"/>
              </a:rPr>
              <a:t>Community Problem and Logic </a:t>
            </a:r>
            <a:r>
              <a:rPr b="1" lang="en-US" sz="2300">
                <a:latin typeface="Twentieth Century"/>
                <a:ea typeface="Twentieth Century"/>
                <a:cs typeface="Twentieth Century"/>
                <a:sym typeface="Twentieth Century"/>
                <a:extLst>
                  <a:ext uri="http://customooxmlschemas.google.com/">
                    <go:slidesCustomData xmlns:go="http://customooxmlschemas.google.com/" textRoundtripDataId="2"/>
                  </a:ext>
                </a:extLst>
              </a:rPr>
              <a:t>Model</a:t>
            </a:r>
            <a:r>
              <a:rPr b="1" lang="en-US" sz="2300">
                <a:latin typeface="Twentieth Century"/>
                <a:ea typeface="Twentieth Century"/>
                <a:cs typeface="Twentieth Century"/>
                <a:sym typeface="Twentieth Century"/>
              </a:rPr>
              <a:t> (20 points) </a:t>
            </a:r>
            <a:endParaRPr b="1" sz="2300">
              <a:latin typeface="Twentieth Century"/>
              <a:ea typeface="Twentieth Century"/>
              <a:cs typeface="Twentieth Century"/>
              <a:sym typeface="Twentieth Century"/>
            </a:endParaRPr>
          </a:p>
          <a:p>
            <a:pPr indent="0" lvl="0" marL="0" rtl="0" algn="l">
              <a:spcBef>
                <a:spcPts val="1200"/>
              </a:spcBef>
              <a:spcAft>
                <a:spcPts val="0"/>
              </a:spcAft>
              <a:buNone/>
            </a:pPr>
            <a:r>
              <a:t/>
            </a:r>
            <a:endParaRPr sz="2300">
              <a:latin typeface="Twentieth Century"/>
              <a:ea typeface="Twentieth Century"/>
              <a:cs typeface="Twentieth Century"/>
              <a:sym typeface="Twentieth Century"/>
            </a:endParaRPr>
          </a:p>
          <a:p>
            <a:pPr indent="0" lvl="0" marL="0" rtl="0" algn="l">
              <a:spcBef>
                <a:spcPts val="1200"/>
              </a:spcBef>
              <a:spcAft>
                <a:spcPts val="0"/>
              </a:spcAft>
              <a:buNone/>
            </a:pPr>
            <a:r>
              <a:rPr lang="en-US" sz="2300">
                <a:latin typeface="Twentieth Century"/>
                <a:ea typeface="Twentieth Century"/>
                <a:cs typeface="Twentieth Century"/>
                <a:sym typeface="Twentieth Century"/>
              </a:rPr>
              <a:t>“The applicant will provide a detailed summary of the community problem, including:  </a:t>
            </a:r>
            <a:endParaRPr sz="2300">
              <a:latin typeface="Twentieth Century"/>
              <a:ea typeface="Twentieth Century"/>
              <a:cs typeface="Twentieth Century"/>
              <a:sym typeface="Twentieth Century"/>
            </a:endParaRPr>
          </a:p>
          <a:p>
            <a:pPr indent="-374650" lvl="0" marL="457200" rtl="0" algn="l">
              <a:spcBef>
                <a:spcPts val="1200"/>
              </a:spcBef>
              <a:spcAft>
                <a:spcPts val="0"/>
              </a:spcAft>
              <a:buSzPts val="2300"/>
              <a:buFont typeface="Twentieth Century"/>
              <a:buChar char=" "/>
            </a:pPr>
            <a:r>
              <a:rPr lang="en-US" sz="2300">
                <a:latin typeface="Twentieth Century"/>
                <a:ea typeface="Twentieth Century"/>
                <a:cs typeface="Twentieth Century"/>
                <a:sym typeface="Twentieth Century"/>
              </a:rPr>
              <a:t>How the applicant’s intervention(s) will lead to the outcomes identified in the  organization’s Logic Model.”</a:t>
            </a:r>
            <a:endParaRPr sz="2300">
              <a:latin typeface="Twentieth Century"/>
              <a:ea typeface="Twentieth Century"/>
              <a:cs typeface="Twentieth Century"/>
              <a:sym typeface="Twentieth Century"/>
            </a:endParaRPr>
          </a:p>
          <a:p>
            <a:pPr indent="0" lvl="0" marL="0" rtl="0" algn="l">
              <a:spcBef>
                <a:spcPts val="1200"/>
              </a:spcBef>
              <a:spcAft>
                <a:spcPts val="0"/>
              </a:spcAft>
              <a:buNone/>
            </a:pPr>
            <a:r>
              <a:t/>
            </a:r>
            <a:endParaRPr sz="2300">
              <a:latin typeface="Twentieth Century"/>
              <a:ea typeface="Twentieth Century"/>
              <a:cs typeface="Twentieth Century"/>
              <a:sym typeface="Twentieth Century"/>
            </a:endParaRPr>
          </a:p>
          <a:p>
            <a:pPr indent="0" lvl="0" marL="0" rtl="0" algn="l">
              <a:spcBef>
                <a:spcPts val="1200"/>
              </a:spcBef>
              <a:spcAft>
                <a:spcPts val="0"/>
              </a:spcAft>
              <a:buNone/>
            </a:pPr>
            <a:r>
              <a:rPr i="1" lang="en-US" sz="2300">
                <a:latin typeface="Twentieth Century"/>
                <a:ea typeface="Twentieth Century"/>
                <a:cs typeface="Twentieth Century"/>
                <a:sym typeface="Twentieth Century"/>
              </a:rPr>
              <a:t>(page 30 of AC NOFO for Program Year 2025/2026) </a:t>
            </a:r>
            <a:endParaRPr i="1" sz="2300">
              <a:latin typeface="Twentieth Century"/>
              <a:ea typeface="Twentieth Century"/>
              <a:cs typeface="Twentieth Century"/>
              <a:sym typeface="Twentieth Century"/>
            </a:endParaRPr>
          </a:p>
        </p:txBody>
      </p:sp>
      <p:sp>
        <p:nvSpPr>
          <p:cNvPr id="154" name="Google Shape;154;g2e408a8f246_1_7"/>
          <p:cNvSpPr txBox="1"/>
          <p:nvPr>
            <p:ph idx="12" type="sldNum"/>
          </p:nvPr>
        </p:nvSpPr>
        <p:spPr>
          <a:xfrm>
            <a:off x="8128000" y="6470704"/>
            <a:ext cx="7302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pic>
        <p:nvPicPr>
          <p:cNvPr id="155" name="Google Shape;155;g2e408a8f246_1_7" title="priority 2.png"/>
          <p:cNvPicPr preferRelativeResize="0"/>
          <p:nvPr/>
        </p:nvPicPr>
        <p:blipFill>
          <a:blip r:embed="rId3">
            <a:alphaModFix/>
          </a:blip>
          <a:stretch>
            <a:fillRect/>
          </a:stretch>
        </p:blipFill>
        <p:spPr>
          <a:xfrm>
            <a:off x="861921" y="834763"/>
            <a:ext cx="781104" cy="7192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1648722bcf9_0_7"/>
          <p:cNvSpPr txBox="1"/>
          <p:nvPr>
            <p:ph idx="1" type="body"/>
          </p:nvPr>
        </p:nvSpPr>
        <p:spPr>
          <a:xfrm>
            <a:off x="1671100" y="2286000"/>
            <a:ext cx="6387000" cy="4023300"/>
          </a:xfrm>
          <a:prstGeom prst="rect">
            <a:avLst/>
          </a:prstGeom>
          <a:noFill/>
          <a:ln>
            <a:noFill/>
          </a:ln>
        </p:spPr>
        <p:txBody>
          <a:bodyPr anchorCtr="0" anchor="t" bIns="45700" lIns="45700" spcFirstLastPara="1" rIns="45700" wrap="square" tIns="45700">
            <a:normAutofit/>
          </a:bodyPr>
          <a:lstStyle/>
          <a:p>
            <a:pPr indent="-381000" lvl="0" marL="457200" rtl="0" algn="l">
              <a:lnSpc>
                <a:spcPct val="115000"/>
              </a:lnSpc>
              <a:spcBef>
                <a:spcPts val="1000"/>
              </a:spcBef>
              <a:spcAft>
                <a:spcPts val="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Explains why your program activities are needed </a:t>
            </a:r>
            <a:endParaRPr sz="2400">
              <a:solidFill>
                <a:srgbClr val="444746"/>
              </a:solidFill>
              <a:latin typeface="Twentieth Century"/>
              <a:ea typeface="Twentieth Century"/>
              <a:cs typeface="Twentieth Century"/>
              <a:sym typeface="Twentieth Century"/>
            </a:endParaRPr>
          </a:p>
          <a:p>
            <a:pPr indent="-381000" lvl="0" marL="457200" rtl="0" algn="l">
              <a:lnSpc>
                <a:spcPct val="115000"/>
              </a:lnSpc>
              <a:spcBef>
                <a:spcPts val="1000"/>
              </a:spcBef>
              <a:spcAft>
                <a:spcPts val="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Explains why specific locations need your program activities</a:t>
            </a:r>
            <a:endParaRPr sz="2400">
              <a:solidFill>
                <a:srgbClr val="444746"/>
              </a:solidFill>
              <a:latin typeface="Twentieth Century"/>
              <a:ea typeface="Twentieth Century"/>
              <a:cs typeface="Twentieth Century"/>
              <a:sym typeface="Twentieth Century"/>
            </a:endParaRPr>
          </a:p>
          <a:p>
            <a:pPr indent="-381000" lvl="0" marL="457200" rtl="0" algn="l">
              <a:lnSpc>
                <a:spcPct val="115000"/>
              </a:lnSpc>
              <a:spcBef>
                <a:spcPts val="1000"/>
              </a:spcBef>
              <a:spcAft>
                <a:spcPts val="0"/>
              </a:spcAft>
              <a:buClr>
                <a:srgbClr val="444746"/>
              </a:buClr>
              <a:buSzPts val="2400"/>
              <a:buFont typeface="Twentieth Century"/>
              <a:buChar char="●"/>
            </a:pPr>
            <a:r>
              <a:rPr lang="en-US" sz="2400">
                <a:solidFill>
                  <a:srgbClr val="444746"/>
                </a:solidFill>
                <a:latin typeface="Twentieth Century"/>
                <a:ea typeface="Twentieth Century"/>
                <a:cs typeface="Twentieth Century"/>
                <a:sym typeface="Twentieth Century"/>
              </a:rPr>
              <a:t>Lays the groundwork for the reviewer to determine if the program activities and proposed outcomes will address the need</a:t>
            </a:r>
            <a:endParaRPr sz="2400">
              <a:solidFill>
                <a:srgbClr val="444746"/>
              </a:solidFill>
              <a:latin typeface="Twentieth Century"/>
              <a:ea typeface="Twentieth Century"/>
              <a:cs typeface="Twentieth Century"/>
              <a:sym typeface="Twentieth Century"/>
            </a:endParaRPr>
          </a:p>
        </p:txBody>
      </p:sp>
      <p:sp>
        <p:nvSpPr>
          <p:cNvPr id="162" name="Google Shape;162;g1648722bcf9_0_7"/>
          <p:cNvSpPr txBox="1"/>
          <p:nvPr>
            <p:ph type="title"/>
          </p:nvPr>
        </p:nvSpPr>
        <p:spPr>
          <a:xfrm>
            <a:off x="1670975" y="585225"/>
            <a:ext cx="6387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a:solidFill>
                  <a:srgbClr val="E58204"/>
                </a:solidFill>
                <a:latin typeface="Twentieth Century"/>
                <a:ea typeface="Twentieth Century"/>
                <a:cs typeface="Twentieth Century"/>
                <a:sym typeface="Twentieth Century"/>
              </a:rPr>
              <a:t>Why is it included? How is it used?</a:t>
            </a:r>
            <a:endParaRPr>
              <a:solidFill>
                <a:srgbClr val="E58204"/>
              </a:solidFill>
              <a:latin typeface="Twentieth Century"/>
              <a:ea typeface="Twentieth Century"/>
              <a:cs typeface="Twentieth Century"/>
              <a:sym typeface="Twentieth Century"/>
            </a:endParaRPr>
          </a:p>
        </p:txBody>
      </p:sp>
      <p:sp>
        <p:nvSpPr>
          <p:cNvPr id="163" name="Google Shape;163;g1648722bcf9_0_7"/>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pic>
        <p:nvPicPr>
          <p:cNvPr id="164" name="Google Shape;164;g1648722bcf9_0_7" title="co-interpret 2.png"/>
          <p:cNvPicPr preferRelativeResize="0"/>
          <p:nvPr/>
        </p:nvPicPr>
        <p:blipFill>
          <a:blip r:embed="rId3">
            <a:alphaModFix/>
          </a:blip>
          <a:stretch>
            <a:fillRect/>
          </a:stretch>
        </p:blipFill>
        <p:spPr>
          <a:xfrm>
            <a:off x="768096" y="971588"/>
            <a:ext cx="781104" cy="7269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10"/>
          <p:cNvSpPr txBox="1"/>
          <p:nvPr>
            <p:ph type="title"/>
          </p:nvPr>
        </p:nvSpPr>
        <p:spPr>
          <a:xfrm>
            <a:off x="1520875" y="376775"/>
            <a:ext cx="6949500" cy="1499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accent5"/>
                </a:solidFill>
                <a:latin typeface="Twentieth Century"/>
                <a:ea typeface="Twentieth Century"/>
                <a:cs typeface="Twentieth Century"/>
                <a:sym typeface="Twentieth Century"/>
              </a:rPr>
              <a:t>What to include in your </a:t>
            </a:r>
            <a:r>
              <a:rPr lang="en-US">
                <a:solidFill>
                  <a:schemeClr val="accent5"/>
                </a:solidFill>
                <a:latin typeface="Twentieth Century"/>
                <a:ea typeface="Twentieth Century"/>
                <a:cs typeface="Twentieth Century"/>
                <a:sym typeface="Twentieth Century"/>
              </a:rPr>
              <a:t>application</a:t>
            </a:r>
            <a:r>
              <a:rPr lang="en-US" sz="3600">
                <a:solidFill>
                  <a:schemeClr val="accent5"/>
                </a:solidFill>
                <a:latin typeface="Twentieth Century"/>
                <a:ea typeface="Twentieth Century"/>
                <a:cs typeface="Twentieth Century"/>
                <a:sym typeface="Twentieth Century"/>
              </a:rPr>
              <a:t>?</a:t>
            </a:r>
            <a:endParaRPr sz="3600" cap="none">
              <a:solidFill>
                <a:schemeClr val="accent5"/>
              </a:solidFill>
              <a:latin typeface="Twentieth Century"/>
              <a:ea typeface="Twentieth Century"/>
              <a:cs typeface="Twentieth Century"/>
              <a:sym typeface="Twentieth Century"/>
            </a:endParaRPr>
          </a:p>
        </p:txBody>
      </p:sp>
      <p:sp>
        <p:nvSpPr>
          <p:cNvPr id="171" name="Google Shape;171;p10"/>
          <p:cNvSpPr txBox="1"/>
          <p:nvPr>
            <p:ph idx="12" type="sldNum"/>
          </p:nvPr>
        </p:nvSpPr>
        <p:spPr>
          <a:xfrm>
            <a:off x="8128000" y="6470704"/>
            <a:ext cx="7302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172" name="Google Shape;172;p10"/>
          <p:cNvSpPr txBox="1"/>
          <p:nvPr>
            <p:ph idx="1" type="body"/>
          </p:nvPr>
        </p:nvSpPr>
        <p:spPr>
          <a:xfrm>
            <a:off x="809796" y="1876475"/>
            <a:ext cx="3566100" cy="4023300"/>
          </a:xfrm>
          <a:prstGeom prst="rect">
            <a:avLst/>
          </a:prstGeom>
          <a:noFill/>
          <a:ln>
            <a:noFill/>
          </a:ln>
        </p:spPr>
        <p:txBody>
          <a:bodyPr anchorCtr="0" anchor="t" bIns="45700" lIns="45700" spcFirstLastPara="1" rIns="45700" wrap="square" tIns="45700">
            <a:noAutofit/>
          </a:bodyPr>
          <a:lstStyle/>
          <a:p>
            <a:pPr indent="-381000" lvl="0" marL="457200" rtl="0" algn="l">
              <a:lnSpc>
                <a:spcPct val="115000"/>
              </a:lnSpc>
              <a:spcBef>
                <a:spcPts val="1000"/>
              </a:spcBef>
              <a:spcAft>
                <a:spcPts val="0"/>
              </a:spcAft>
              <a:buSzPts val="2400"/>
              <a:buFont typeface="Twentieth Century"/>
              <a:buChar char="●"/>
            </a:pPr>
            <a:r>
              <a:rPr lang="en-US" sz="2200">
                <a:latin typeface="Twentieth Century"/>
                <a:ea typeface="Twentieth Century"/>
                <a:cs typeface="Twentieth Century"/>
                <a:sym typeface="Twentieth Century"/>
              </a:rPr>
              <a:t>What specific problem(s) does your program take action to address? </a:t>
            </a:r>
            <a:endParaRPr sz="2200">
              <a:latin typeface="Twentieth Century"/>
              <a:ea typeface="Twentieth Century"/>
              <a:cs typeface="Twentieth Century"/>
              <a:sym typeface="Twentieth Century"/>
            </a:endParaRPr>
          </a:p>
          <a:p>
            <a:pPr indent="-381000" lvl="0" marL="457200" rtl="0" algn="l">
              <a:lnSpc>
                <a:spcPct val="115000"/>
              </a:lnSpc>
              <a:spcBef>
                <a:spcPts val="1000"/>
              </a:spcBef>
              <a:spcAft>
                <a:spcPts val="0"/>
              </a:spcAft>
              <a:buSzPts val="2400"/>
              <a:buFont typeface="Twentieth Century"/>
              <a:buChar char="●"/>
            </a:pPr>
            <a:r>
              <a:rPr lang="en-US" sz="2200">
                <a:latin typeface="Twentieth Century"/>
                <a:ea typeface="Twentieth Century"/>
                <a:cs typeface="Twentieth Century"/>
                <a:sym typeface="Twentieth Century"/>
              </a:rPr>
              <a:t>How did the </a:t>
            </a:r>
            <a:r>
              <a:rPr lang="en-US" sz="2200">
                <a:latin typeface="Twentieth Century"/>
                <a:ea typeface="Twentieth Century"/>
                <a:cs typeface="Twentieth Century"/>
                <a:sym typeface="Twentieth Century"/>
              </a:rPr>
              <a:t>problem</a:t>
            </a:r>
            <a:r>
              <a:rPr lang="en-US" sz="2200">
                <a:latin typeface="Twentieth Century"/>
                <a:ea typeface="Twentieth Century"/>
                <a:cs typeface="Twentieth Century"/>
                <a:sym typeface="Twentieth Century"/>
              </a:rPr>
              <a:t> come to be?</a:t>
            </a:r>
            <a:endParaRPr sz="2200">
              <a:latin typeface="Twentieth Century"/>
              <a:ea typeface="Twentieth Century"/>
              <a:cs typeface="Twentieth Century"/>
              <a:sym typeface="Twentieth Century"/>
            </a:endParaRPr>
          </a:p>
          <a:p>
            <a:pPr indent="-381000" lvl="0" marL="457200" rtl="0" algn="l">
              <a:lnSpc>
                <a:spcPct val="115000"/>
              </a:lnSpc>
              <a:spcBef>
                <a:spcPts val="1000"/>
              </a:spcBef>
              <a:spcAft>
                <a:spcPts val="0"/>
              </a:spcAft>
              <a:buSzPts val="2400"/>
              <a:buFont typeface="Twentieth Century"/>
              <a:buChar char="●"/>
            </a:pPr>
            <a:r>
              <a:rPr lang="en-US" sz="2200">
                <a:latin typeface="Twentieth Century"/>
                <a:ea typeface="Twentieth Century"/>
                <a:cs typeface="Twentieth Century"/>
                <a:sym typeface="Twentieth Century"/>
              </a:rPr>
              <a:t>For whom does the problem exist? Where does it exist? </a:t>
            </a:r>
            <a:r>
              <a:rPr i="1" lang="en-US" sz="2200">
                <a:latin typeface="Twentieth Century"/>
                <a:ea typeface="Twentieth Century"/>
                <a:cs typeface="Twentieth Century"/>
                <a:sym typeface="Twentieth Century"/>
              </a:rPr>
              <a:t>(This should link or include your program’s intended beneficiaries)</a:t>
            </a:r>
            <a:endParaRPr i="1" sz="2200">
              <a:latin typeface="Twentieth Century"/>
              <a:ea typeface="Twentieth Century"/>
              <a:cs typeface="Twentieth Century"/>
              <a:sym typeface="Twentieth Century"/>
            </a:endParaRPr>
          </a:p>
          <a:p>
            <a:pPr indent="0" lvl="0" marL="0" rtl="0" algn="l">
              <a:lnSpc>
                <a:spcPct val="90000"/>
              </a:lnSpc>
              <a:spcBef>
                <a:spcPts val="1200"/>
              </a:spcBef>
              <a:spcAft>
                <a:spcPts val="0"/>
              </a:spcAft>
              <a:buSzPts val="1800"/>
              <a:buNone/>
            </a:pPr>
            <a:r>
              <a:t/>
            </a:r>
            <a:endParaRPr sz="2000"/>
          </a:p>
        </p:txBody>
      </p:sp>
      <p:sp>
        <p:nvSpPr>
          <p:cNvPr id="173" name="Google Shape;173;p10"/>
          <p:cNvSpPr txBox="1"/>
          <p:nvPr>
            <p:ph idx="2" type="body"/>
          </p:nvPr>
        </p:nvSpPr>
        <p:spPr>
          <a:xfrm>
            <a:off x="4797750" y="1876475"/>
            <a:ext cx="3672600" cy="4023300"/>
          </a:xfrm>
          <a:prstGeom prst="rect">
            <a:avLst/>
          </a:prstGeom>
          <a:noFill/>
          <a:ln>
            <a:noFill/>
          </a:ln>
        </p:spPr>
        <p:txBody>
          <a:bodyPr anchorCtr="0" anchor="t" bIns="45700" lIns="45700" spcFirstLastPara="1" rIns="45700" wrap="square" tIns="45700">
            <a:noAutofit/>
          </a:bodyPr>
          <a:lstStyle/>
          <a:p>
            <a:pPr indent="-368300" lvl="0" marL="457200" rtl="0" algn="l">
              <a:lnSpc>
                <a:spcPct val="115000"/>
              </a:lnSpc>
              <a:spcBef>
                <a:spcPts val="1000"/>
              </a:spcBef>
              <a:spcAft>
                <a:spcPts val="0"/>
              </a:spcAft>
              <a:buSzPts val="2200"/>
              <a:buFont typeface="Twentieth Century"/>
              <a:buChar char="●"/>
            </a:pPr>
            <a:r>
              <a:rPr lang="en-US" sz="2200">
                <a:latin typeface="Twentieth Century"/>
                <a:ea typeface="Twentieth Century"/>
                <a:cs typeface="Twentieth Century"/>
                <a:sym typeface="Twentieth Century"/>
              </a:rPr>
              <a:t>How serious or pervasive is the problem?</a:t>
            </a:r>
            <a:endParaRPr sz="2200">
              <a:latin typeface="Twentieth Century"/>
              <a:ea typeface="Twentieth Century"/>
              <a:cs typeface="Twentieth Century"/>
              <a:sym typeface="Twentieth Century"/>
            </a:endParaRPr>
          </a:p>
          <a:p>
            <a:pPr indent="-368300" lvl="0" marL="457200" rtl="0" algn="l">
              <a:lnSpc>
                <a:spcPct val="115000"/>
              </a:lnSpc>
              <a:spcBef>
                <a:spcPts val="1000"/>
              </a:spcBef>
              <a:spcAft>
                <a:spcPts val="0"/>
              </a:spcAft>
              <a:buSzPts val="2200"/>
              <a:buFont typeface="Twentieth Century"/>
              <a:buChar char="●"/>
            </a:pPr>
            <a:r>
              <a:rPr lang="en-US" sz="2200">
                <a:latin typeface="Twentieth Century"/>
                <a:ea typeface="Twentieth Century"/>
                <a:cs typeface="Twentieth Century"/>
                <a:sym typeface="Twentieth Century"/>
              </a:rPr>
              <a:t>Why does this matter? </a:t>
            </a:r>
            <a:endParaRPr sz="2200">
              <a:latin typeface="Twentieth Century"/>
              <a:ea typeface="Twentieth Century"/>
              <a:cs typeface="Twentieth Century"/>
              <a:sym typeface="Twentieth Century"/>
            </a:endParaRPr>
          </a:p>
        </p:txBody>
      </p:sp>
      <p:pic>
        <p:nvPicPr>
          <p:cNvPr id="174" name="Google Shape;174;p10" title="material 1.png"/>
          <p:cNvPicPr preferRelativeResize="0"/>
          <p:nvPr/>
        </p:nvPicPr>
        <p:blipFill>
          <a:blip r:embed="rId3">
            <a:alphaModFix/>
          </a:blip>
          <a:stretch>
            <a:fillRect/>
          </a:stretch>
        </p:blipFill>
        <p:spPr>
          <a:xfrm>
            <a:off x="673650" y="799928"/>
            <a:ext cx="781100" cy="8132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2017-10-31T18:35:24Z</dcterms:created>
  <dc:creator>Rita Sisti</dc:creator>
</cp:coreProperties>
</file>