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87" r:id="rId4"/>
  </p:sldMasterIdLst>
  <p:notesMasterIdLst>
    <p:notesMasterId r:id="rId12"/>
  </p:notesMasterIdLst>
  <p:handoutMasterIdLst>
    <p:handoutMasterId r:id="rId13"/>
  </p:handoutMasterIdLst>
  <p:sldIdLst>
    <p:sldId id="256" r:id="rId5"/>
    <p:sldId id="266" r:id="rId6"/>
    <p:sldId id="262" r:id="rId7"/>
    <p:sldId id="267" r:id="rId8"/>
    <p:sldId id="268" r:id="rId9"/>
    <p:sldId id="259" r:id="rId10"/>
    <p:sldId id="26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3" d="100"/>
          <a:sy n="73" d="100"/>
        </p:scale>
        <p:origin x="84" y="990"/>
      </p:cViewPr>
      <p:guideLst>
        <p:guide orient="horz" pos="2160"/>
        <p:guide pos="3840"/>
      </p:guideLst>
    </p:cSldViewPr>
  </p:slideViewPr>
  <p:notesTextViewPr>
    <p:cViewPr>
      <p:scale>
        <a:sx n="1" d="1"/>
        <a:sy n="1" d="1"/>
      </p:scale>
      <p:origin x="0" y="0"/>
    </p:cViewPr>
  </p:notesTextViewPr>
  <p:notesViewPr>
    <p:cSldViewPr snapToGrid="0">
      <p:cViewPr varScale="1">
        <p:scale>
          <a:sx n="68" d="100"/>
          <a:sy n="68" d="100"/>
        </p:scale>
        <p:origin x="3288"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svg"/><Relationship Id="rId1" Type="http://schemas.openxmlformats.org/officeDocument/2006/relationships/image" Target="../media/image10.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7BF717-DC47-4C41-ACCC-1E786F59BF75}" type="doc">
      <dgm:prSet loTypeId="urn:microsoft.com/office/officeart/2018/2/layout/IconVerticalSolidList" loCatId="icon" qsTypeId="urn:microsoft.com/office/officeart/2005/8/quickstyle/simple1" qsCatId="simple" csTypeId="urn:microsoft.com/office/officeart/2018/5/colors/Iconchunking_neutralbg_colorful2" csCatId="colorful" phldr="1"/>
      <dgm:spPr/>
    </dgm:pt>
    <dgm:pt modelId="{56B34FDE-09BC-411D-9A88-D4F20D15BC3A}">
      <dgm:prSet phldrT="[Text]"/>
      <dgm:spPr/>
      <dgm:t>
        <a:bodyPr/>
        <a:lstStyle/>
        <a:p>
          <a:pPr>
            <a:lnSpc>
              <a:spcPct val="100000"/>
            </a:lnSpc>
          </a:pPr>
          <a:r>
            <a:rPr lang="en-US" dirty="0"/>
            <a:t>New Jersey State Plan</a:t>
          </a:r>
        </a:p>
      </dgm:t>
    </dgm:pt>
    <dgm:pt modelId="{9D8F078A-80E7-42B8-827D-CC4CA6858387}" type="parTrans" cxnId="{8E68B29A-29F5-4392-97B9-2B4A5539C81B}">
      <dgm:prSet/>
      <dgm:spPr/>
      <dgm:t>
        <a:bodyPr/>
        <a:lstStyle/>
        <a:p>
          <a:endParaRPr lang="en-US"/>
        </a:p>
      </dgm:t>
    </dgm:pt>
    <dgm:pt modelId="{74BDBC26-345F-48D1-B9AF-D1AF476B99B3}" type="sibTrans" cxnId="{8E68B29A-29F5-4392-97B9-2B4A5539C81B}">
      <dgm:prSet/>
      <dgm:spPr/>
      <dgm:t>
        <a:bodyPr/>
        <a:lstStyle/>
        <a:p>
          <a:endParaRPr lang="en-US"/>
        </a:p>
      </dgm:t>
    </dgm:pt>
    <dgm:pt modelId="{C72728BB-0074-48B5-9D97-761D6455CB1F}">
      <dgm:prSet phldrT="[Text]"/>
      <dgm:spPr/>
      <dgm:t>
        <a:bodyPr/>
        <a:lstStyle/>
        <a:p>
          <a:pPr>
            <a:lnSpc>
              <a:spcPct val="100000"/>
            </a:lnSpc>
          </a:pPr>
          <a:r>
            <a:rPr lang="en-US" dirty="0"/>
            <a:t>Coastal Areas Facility Review Act</a:t>
          </a:r>
        </a:p>
      </dgm:t>
    </dgm:pt>
    <dgm:pt modelId="{667E267A-8FAA-4796-8FAA-D210BD7E161C}" type="parTrans" cxnId="{F26084B2-5140-4C71-A77E-6542DBF3B4E5}">
      <dgm:prSet/>
      <dgm:spPr/>
      <dgm:t>
        <a:bodyPr/>
        <a:lstStyle/>
        <a:p>
          <a:endParaRPr lang="en-US"/>
        </a:p>
      </dgm:t>
    </dgm:pt>
    <dgm:pt modelId="{135225CE-12F4-448D-82C3-08D4AEB8FFFD}" type="sibTrans" cxnId="{F26084B2-5140-4C71-A77E-6542DBF3B4E5}">
      <dgm:prSet/>
      <dgm:spPr/>
      <dgm:t>
        <a:bodyPr/>
        <a:lstStyle/>
        <a:p>
          <a:endParaRPr lang="en-US"/>
        </a:p>
      </dgm:t>
    </dgm:pt>
    <dgm:pt modelId="{C2724B2E-36A4-4B52-9F6A-5AF5CAB82ACC}">
      <dgm:prSet phldrT="[Text]"/>
      <dgm:spPr/>
      <dgm:t>
        <a:bodyPr/>
        <a:lstStyle/>
        <a:p>
          <a:pPr>
            <a:lnSpc>
              <a:spcPct val="100000"/>
            </a:lnSpc>
          </a:pPr>
          <a:r>
            <a:rPr lang="en-US" dirty="0"/>
            <a:t>Plan Endorsed Centers</a:t>
          </a:r>
        </a:p>
      </dgm:t>
    </dgm:pt>
    <dgm:pt modelId="{873026B6-9ECB-41FB-8988-859B66B7130C}" type="parTrans" cxnId="{BF4FB74C-CFCC-4CE9-91F9-3F442206029A}">
      <dgm:prSet/>
      <dgm:spPr/>
      <dgm:t>
        <a:bodyPr/>
        <a:lstStyle/>
        <a:p>
          <a:endParaRPr lang="en-US"/>
        </a:p>
      </dgm:t>
    </dgm:pt>
    <dgm:pt modelId="{8604F527-5CB0-440D-9989-FF5D43008AB1}" type="sibTrans" cxnId="{BF4FB74C-CFCC-4CE9-91F9-3F442206029A}">
      <dgm:prSet/>
      <dgm:spPr/>
      <dgm:t>
        <a:bodyPr/>
        <a:lstStyle/>
        <a:p>
          <a:endParaRPr lang="en-US"/>
        </a:p>
      </dgm:t>
    </dgm:pt>
    <dgm:pt modelId="{3D28171C-E74A-4181-B30A-7321A1A185BF}" type="pres">
      <dgm:prSet presAssocID="{677BF717-DC47-4C41-ACCC-1E786F59BF75}" presName="root" presStyleCnt="0">
        <dgm:presLayoutVars>
          <dgm:dir/>
          <dgm:resizeHandles val="exact"/>
        </dgm:presLayoutVars>
      </dgm:prSet>
      <dgm:spPr/>
    </dgm:pt>
    <dgm:pt modelId="{AFB580D5-B287-4EE1-97EF-70447ECE2EDD}" type="pres">
      <dgm:prSet presAssocID="{56B34FDE-09BC-411D-9A88-D4F20D15BC3A}" presName="compNode" presStyleCnt="0"/>
      <dgm:spPr/>
    </dgm:pt>
    <dgm:pt modelId="{82B0AD04-7350-4C69-97C0-61C22183222B}" type="pres">
      <dgm:prSet presAssocID="{56B34FDE-09BC-411D-9A88-D4F20D15BC3A}" presName="bgRect" presStyleLbl="bgShp" presStyleIdx="0" presStyleCnt="3" custLinFactNeighborX="-7718" custLinFactNeighborY="-2626"/>
      <dgm:spPr/>
    </dgm:pt>
    <dgm:pt modelId="{2A1EAE58-6852-4D06-9738-EE50EDF8D437}" type="pres">
      <dgm:prSet presAssocID="{56B34FDE-09BC-411D-9A88-D4F20D15BC3A}" presName="iconRect" presStyleLbl="node1" presStyleIdx="0" presStyleCnt="3"/>
      <dgm:spPr>
        <a:solidFill>
          <a:schemeClr val="tx1"/>
        </a:solidFill>
        <a:ln>
          <a:solidFill>
            <a:schemeClr val="tx1"/>
          </a:solidFill>
        </a:ln>
      </dgm:spPr>
      <dgm:extLst>
        <a:ext uri="{E40237B7-FDA0-4F09-8148-C483321AD2D9}">
          <dgm14:cNvPr xmlns:dgm14="http://schemas.microsoft.com/office/drawing/2010/diagram" id="0" name="" descr="City"/>
        </a:ext>
      </dgm:extLst>
    </dgm:pt>
    <dgm:pt modelId="{4173FAF3-5640-4A4C-B5B2-20F62A1A2575}" type="pres">
      <dgm:prSet presAssocID="{56B34FDE-09BC-411D-9A88-D4F20D15BC3A}" presName="spaceRect" presStyleCnt="0"/>
      <dgm:spPr/>
    </dgm:pt>
    <dgm:pt modelId="{AE0CA5C2-E1BA-400D-846B-6A588F4124E4}" type="pres">
      <dgm:prSet presAssocID="{56B34FDE-09BC-411D-9A88-D4F20D15BC3A}" presName="parTx" presStyleLbl="revTx" presStyleIdx="0" presStyleCnt="3">
        <dgm:presLayoutVars>
          <dgm:chMax val="0"/>
          <dgm:chPref val="0"/>
        </dgm:presLayoutVars>
      </dgm:prSet>
      <dgm:spPr/>
    </dgm:pt>
    <dgm:pt modelId="{87D72D37-3826-41BF-94C2-A69D43C8A998}" type="pres">
      <dgm:prSet presAssocID="{74BDBC26-345F-48D1-B9AF-D1AF476B99B3}" presName="sibTrans" presStyleCnt="0"/>
      <dgm:spPr/>
    </dgm:pt>
    <dgm:pt modelId="{03094DAA-3089-4E82-B242-589B65070F6F}" type="pres">
      <dgm:prSet presAssocID="{C72728BB-0074-48B5-9D97-761D6455CB1F}" presName="compNode" presStyleCnt="0"/>
      <dgm:spPr/>
    </dgm:pt>
    <dgm:pt modelId="{F633DB1A-A300-4B19-BA61-64319C34DCA6}" type="pres">
      <dgm:prSet presAssocID="{C72728BB-0074-48B5-9D97-761D6455CB1F}" presName="bgRect" presStyleLbl="bgShp" presStyleIdx="1" presStyleCnt="3"/>
      <dgm:spPr/>
    </dgm:pt>
    <dgm:pt modelId="{C6DF12EC-B2D8-45C9-AF29-C405B98AA6CA}" type="pres">
      <dgm:prSet presAssocID="{C72728BB-0074-48B5-9D97-761D6455CB1F}" presName="iconRect" presStyleLbl="node1" presStyleIdx="1" presStyleCnt="3"/>
      <dgm:spPr>
        <a:blipFill>
          <a:blip xmlns:r="http://schemas.openxmlformats.org/officeDocument/2006/relationships" r:embed="rId1">
            <a:lum bright="70000" contrast="-70000"/>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Lighthouse scene"/>
        </a:ext>
      </dgm:extLst>
    </dgm:pt>
    <dgm:pt modelId="{E6E766A1-D8C4-4F5E-902F-832E214113B3}" type="pres">
      <dgm:prSet presAssocID="{C72728BB-0074-48B5-9D97-761D6455CB1F}" presName="spaceRect" presStyleCnt="0"/>
      <dgm:spPr/>
    </dgm:pt>
    <dgm:pt modelId="{E376F7DD-6B08-4579-8BFA-D617471A3B1A}" type="pres">
      <dgm:prSet presAssocID="{C72728BB-0074-48B5-9D97-761D6455CB1F}" presName="parTx" presStyleLbl="revTx" presStyleIdx="1" presStyleCnt="3">
        <dgm:presLayoutVars>
          <dgm:chMax val="0"/>
          <dgm:chPref val="0"/>
        </dgm:presLayoutVars>
      </dgm:prSet>
      <dgm:spPr/>
    </dgm:pt>
    <dgm:pt modelId="{B6A118CB-4627-4D8C-9A68-8A631C0F6141}" type="pres">
      <dgm:prSet presAssocID="{135225CE-12F4-448D-82C3-08D4AEB8FFFD}" presName="sibTrans" presStyleCnt="0"/>
      <dgm:spPr/>
    </dgm:pt>
    <dgm:pt modelId="{55C62729-3678-4683-82C4-D3C4C9E9CE0E}" type="pres">
      <dgm:prSet presAssocID="{C2724B2E-36A4-4B52-9F6A-5AF5CAB82ACC}" presName="compNode" presStyleCnt="0"/>
      <dgm:spPr/>
    </dgm:pt>
    <dgm:pt modelId="{176D7265-968B-4129-980D-C83A27E67B22}" type="pres">
      <dgm:prSet presAssocID="{C2724B2E-36A4-4B52-9F6A-5AF5CAB82ACC}" presName="bgRect" presStyleLbl="bgShp" presStyleIdx="2" presStyleCnt="3"/>
      <dgm:spPr/>
    </dgm:pt>
    <dgm:pt modelId="{08EEBF99-2B06-46CF-9577-55ECB3EB499D}" type="pres">
      <dgm:prSet presAssocID="{C2724B2E-36A4-4B52-9F6A-5AF5CAB82ACC}" presName="iconRect" presStyleLbl="node1" presStyleIdx="2" presStyleCnt="3"/>
      <dgm:spPr>
        <a:blipFill>
          <a:blip xmlns:r="http://schemas.openxmlformats.org/officeDocument/2006/relationships" r:embed="rId3">
            <a:lum bright="70000" contrast="-70000"/>
            <a:extLst>
              <a:ext uri="{96DAC541-7B7A-43D3-8B79-37D633B846F1}">
                <asvg:svgBlip xmlns:asvg="http://schemas.microsoft.com/office/drawing/2016/SVG/main" r:embed="rId4"/>
              </a:ext>
            </a:extLst>
          </a:blip>
          <a:srcRect/>
          <a:stretch>
            <a:fillRect/>
          </a:stretch>
        </a:blipFill>
        <a:ln>
          <a:noFill/>
        </a:ln>
        <a:effectLst>
          <a:outerShdw blurRad="50800" dist="50800" dir="5400000" algn="ctr" rotWithShape="0">
            <a:schemeClr val="tx1"/>
          </a:outerShdw>
        </a:effectLst>
      </dgm:spPr>
      <dgm:extLst>
        <a:ext uri="{E40237B7-FDA0-4F09-8148-C483321AD2D9}">
          <dgm14:cNvPr xmlns:dgm14="http://schemas.microsoft.com/office/drawing/2010/diagram" id="0" name="" descr="Stopwatch"/>
        </a:ext>
      </dgm:extLst>
    </dgm:pt>
    <dgm:pt modelId="{27C5FCC6-6177-4CEC-8E65-18C623A76CE3}" type="pres">
      <dgm:prSet presAssocID="{C2724B2E-36A4-4B52-9F6A-5AF5CAB82ACC}" presName="spaceRect" presStyleCnt="0"/>
      <dgm:spPr/>
    </dgm:pt>
    <dgm:pt modelId="{C7B3AA97-6485-4D92-B69D-F8A0F5D4E32D}" type="pres">
      <dgm:prSet presAssocID="{C2724B2E-36A4-4B52-9F6A-5AF5CAB82ACC}" presName="parTx" presStyleLbl="revTx" presStyleIdx="2" presStyleCnt="3">
        <dgm:presLayoutVars>
          <dgm:chMax val="0"/>
          <dgm:chPref val="0"/>
        </dgm:presLayoutVars>
      </dgm:prSet>
      <dgm:spPr/>
    </dgm:pt>
  </dgm:ptLst>
  <dgm:cxnLst>
    <dgm:cxn modelId="{0D8AC400-08EF-4B6F-ACE8-2B842CFD0A9D}" type="presOf" srcId="{C72728BB-0074-48B5-9D97-761D6455CB1F}" destId="{E376F7DD-6B08-4579-8BFA-D617471A3B1A}" srcOrd="0" destOrd="0" presId="urn:microsoft.com/office/officeart/2018/2/layout/IconVerticalSolidList"/>
    <dgm:cxn modelId="{B2CD5627-BF50-4F79-BA44-67C2065F4724}" type="presOf" srcId="{677BF717-DC47-4C41-ACCC-1E786F59BF75}" destId="{3D28171C-E74A-4181-B30A-7321A1A185BF}" srcOrd="0" destOrd="0" presId="urn:microsoft.com/office/officeart/2018/2/layout/IconVerticalSolidList"/>
    <dgm:cxn modelId="{BF4FB74C-CFCC-4CE9-91F9-3F442206029A}" srcId="{677BF717-DC47-4C41-ACCC-1E786F59BF75}" destId="{C2724B2E-36A4-4B52-9F6A-5AF5CAB82ACC}" srcOrd="2" destOrd="0" parTransId="{873026B6-9ECB-41FB-8988-859B66B7130C}" sibTransId="{8604F527-5CB0-440D-9989-FF5D43008AB1}"/>
    <dgm:cxn modelId="{D990BD7D-257A-44E0-9B2D-698AB7F155BA}" type="presOf" srcId="{C2724B2E-36A4-4B52-9F6A-5AF5CAB82ACC}" destId="{C7B3AA97-6485-4D92-B69D-F8A0F5D4E32D}" srcOrd="0" destOrd="0" presId="urn:microsoft.com/office/officeart/2018/2/layout/IconVerticalSolidList"/>
    <dgm:cxn modelId="{8E68B29A-29F5-4392-97B9-2B4A5539C81B}" srcId="{677BF717-DC47-4C41-ACCC-1E786F59BF75}" destId="{56B34FDE-09BC-411D-9A88-D4F20D15BC3A}" srcOrd="0" destOrd="0" parTransId="{9D8F078A-80E7-42B8-827D-CC4CA6858387}" sibTransId="{74BDBC26-345F-48D1-B9AF-D1AF476B99B3}"/>
    <dgm:cxn modelId="{F26084B2-5140-4C71-A77E-6542DBF3B4E5}" srcId="{677BF717-DC47-4C41-ACCC-1E786F59BF75}" destId="{C72728BB-0074-48B5-9D97-761D6455CB1F}" srcOrd="1" destOrd="0" parTransId="{667E267A-8FAA-4796-8FAA-D210BD7E161C}" sibTransId="{135225CE-12F4-448D-82C3-08D4AEB8FFFD}"/>
    <dgm:cxn modelId="{463A3BE0-C0B2-4115-AD83-EA7C5973BF5B}" type="presOf" srcId="{56B34FDE-09BC-411D-9A88-D4F20D15BC3A}" destId="{AE0CA5C2-E1BA-400D-846B-6A588F4124E4}" srcOrd="0" destOrd="0" presId="urn:microsoft.com/office/officeart/2018/2/layout/IconVerticalSolidList"/>
    <dgm:cxn modelId="{23E42954-8DF1-405A-A7F2-7F4913496FD4}" type="presParOf" srcId="{3D28171C-E74A-4181-B30A-7321A1A185BF}" destId="{AFB580D5-B287-4EE1-97EF-70447ECE2EDD}" srcOrd="0" destOrd="0" presId="urn:microsoft.com/office/officeart/2018/2/layout/IconVerticalSolidList"/>
    <dgm:cxn modelId="{D65B3BE8-02CC-4AE9-A475-FAE24145CFDD}" type="presParOf" srcId="{AFB580D5-B287-4EE1-97EF-70447ECE2EDD}" destId="{82B0AD04-7350-4C69-97C0-61C22183222B}" srcOrd="0" destOrd="0" presId="urn:microsoft.com/office/officeart/2018/2/layout/IconVerticalSolidList"/>
    <dgm:cxn modelId="{76DE6848-DA62-4AF5-BF10-3D9A40B3EA05}" type="presParOf" srcId="{AFB580D5-B287-4EE1-97EF-70447ECE2EDD}" destId="{2A1EAE58-6852-4D06-9738-EE50EDF8D437}" srcOrd="1" destOrd="0" presId="urn:microsoft.com/office/officeart/2018/2/layout/IconVerticalSolidList"/>
    <dgm:cxn modelId="{F44BDBD8-524A-4C7E-8630-EBB89CB728D2}" type="presParOf" srcId="{AFB580D5-B287-4EE1-97EF-70447ECE2EDD}" destId="{4173FAF3-5640-4A4C-B5B2-20F62A1A2575}" srcOrd="2" destOrd="0" presId="urn:microsoft.com/office/officeart/2018/2/layout/IconVerticalSolidList"/>
    <dgm:cxn modelId="{84A18FF9-88D5-4CCE-8D10-F8DBBCB8F4B9}" type="presParOf" srcId="{AFB580D5-B287-4EE1-97EF-70447ECE2EDD}" destId="{AE0CA5C2-E1BA-400D-846B-6A588F4124E4}" srcOrd="3" destOrd="0" presId="urn:microsoft.com/office/officeart/2018/2/layout/IconVerticalSolidList"/>
    <dgm:cxn modelId="{2E569F9F-8044-4E6C-B3B2-6551991360E9}" type="presParOf" srcId="{3D28171C-E74A-4181-B30A-7321A1A185BF}" destId="{87D72D37-3826-41BF-94C2-A69D43C8A998}" srcOrd="1" destOrd="0" presId="urn:microsoft.com/office/officeart/2018/2/layout/IconVerticalSolidList"/>
    <dgm:cxn modelId="{D03B6FF7-787E-41D9-81C7-DC1EFF675BB5}" type="presParOf" srcId="{3D28171C-E74A-4181-B30A-7321A1A185BF}" destId="{03094DAA-3089-4E82-B242-589B65070F6F}" srcOrd="2" destOrd="0" presId="urn:microsoft.com/office/officeart/2018/2/layout/IconVerticalSolidList"/>
    <dgm:cxn modelId="{37A40656-88AE-4221-94B8-3C8443E9EB9D}" type="presParOf" srcId="{03094DAA-3089-4E82-B242-589B65070F6F}" destId="{F633DB1A-A300-4B19-BA61-64319C34DCA6}" srcOrd="0" destOrd="0" presId="urn:microsoft.com/office/officeart/2018/2/layout/IconVerticalSolidList"/>
    <dgm:cxn modelId="{D3F3DE7E-1B64-4F80-9957-9A7935242441}" type="presParOf" srcId="{03094DAA-3089-4E82-B242-589B65070F6F}" destId="{C6DF12EC-B2D8-45C9-AF29-C405B98AA6CA}" srcOrd="1" destOrd="0" presId="urn:microsoft.com/office/officeart/2018/2/layout/IconVerticalSolidList"/>
    <dgm:cxn modelId="{E770E905-8929-49E5-B92C-FD46AA6B00E0}" type="presParOf" srcId="{03094DAA-3089-4E82-B242-589B65070F6F}" destId="{E6E766A1-D8C4-4F5E-902F-832E214113B3}" srcOrd="2" destOrd="0" presId="urn:microsoft.com/office/officeart/2018/2/layout/IconVerticalSolidList"/>
    <dgm:cxn modelId="{72A3C177-FD5A-49D9-A493-A67D3487E037}" type="presParOf" srcId="{03094DAA-3089-4E82-B242-589B65070F6F}" destId="{E376F7DD-6B08-4579-8BFA-D617471A3B1A}" srcOrd="3" destOrd="0" presId="urn:microsoft.com/office/officeart/2018/2/layout/IconVerticalSolidList"/>
    <dgm:cxn modelId="{0DC4E9DA-D988-481C-98C2-4FD58A0E299B}" type="presParOf" srcId="{3D28171C-E74A-4181-B30A-7321A1A185BF}" destId="{B6A118CB-4627-4D8C-9A68-8A631C0F6141}" srcOrd="3" destOrd="0" presId="urn:microsoft.com/office/officeart/2018/2/layout/IconVerticalSolidList"/>
    <dgm:cxn modelId="{81801C99-9C1B-4104-8F8B-F08CE1B6B070}" type="presParOf" srcId="{3D28171C-E74A-4181-B30A-7321A1A185BF}" destId="{55C62729-3678-4683-82C4-D3C4C9E9CE0E}" srcOrd="4" destOrd="0" presId="urn:microsoft.com/office/officeart/2018/2/layout/IconVerticalSolidList"/>
    <dgm:cxn modelId="{BE28590F-650D-4A32-8268-59B072A15CF2}" type="presParOf" srcId="{55C62729-3678-4683-82C4-D3C4C9E9CE0E}" destId="{176D7265-968B-4129-980D-C83A27E67B22}" srcOrd="0" destOrd="0" presId="urn:microsoft.com/office/officeart/2018/2/layout/IconVerticalSolidList"/>
    <dgm:cxn modelId="{15711DFF-E475-488E-A63D-45249675247D}" type="presParOf" srcId="{55C62729-3678-4683-82C4-D3C4C9E9CE0E}" destId="{08EEBF99-2B06-46CF-9577-55ECB3EB499D}" srcOrd="1" destOrd="0" presId="urn:microsoft.com/office/officeart/2018/2/layout/IconVerticalSolidList"/>
    <dgm:cxn modelId="{AAE3D7AF-93D7-4D84-9956-25E001B93282}" type="presParOf" srcId="{55C62729-3678-4683-82C4-D3C4C9E9CE0E}" destId="{27C5FCC6-6177-4CEC-8E65-18C623A76CE3}" srcOrd="2" destOrd="0" presId="urn:microsoft.com/office/officeart/2018/2/layout/IconVerticalSolidList"/>
    <dgm:cxn modelId="{FEF3F5EB-92F5-49D7-B524-0CC7D8FCED6A}" type="presParOf" srcId="{55C62729-3678-4683-82C4-D3C4C9E9CE0E}" destId="{C7B3AA97-6485-4D92-B69D-F8A0F5D4E32D}" srcOrd="3" destOrd="0" presId="urn:microsoft.com/office/officeart/2018/2/layout/IconVerticalSolid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74854D-9AD4-46C9-B382-1CA361ECF03B}" type="doc">
      <dgm:prSet loTypeId="urn:microsoft.com/office/officeart/2018/layout/CircleProcess" loCatId="officeonline" qsTypeId="urn:microsoft.com/office/officeart/2005/8/quickstyle/simple1" qsCatId="simple" csTypeId="urn:microsoft.com/office/officeart/2005/8/colors/accent1_2" csCatId="accent1" phldr="1"/>
      <dgm:spPr/>
      <dgm:t>
        <a:bodyPr/>
        <a:lstStyle/>
        <a:p>
          <a:endParaRPr lang="ru-RU"/>
        </a:p>
      </dgm:t>
    </dgm:pt>
    <dgm:pt modelId="{77BE1F4E-118D-4304-9D24-1453E318C6A4}">
      <dgm:prSet phldrT="[Text]" custT="1"/>
      <dgm:spPr/>
      <dgm:t>
        <a:bodyPr/>
        <a:lstStyle/>
        <a:p>
          <a:r>
            <a:rPr lang="en-US" sz="2000" dirty="0"/>
            <a:t>Municipal</a:t>
          </a:r>
          <a:endParaRPr lang="ru-RU" sz="2000" dirty="0"/>
        </a:p>
      </dgm:t>
    </dgm:pt>
    <dgm:pt modelId="{C603C84C-616C-4EE6-B5A5-08B6A7AD0230}" type="parTrans" cxnId="{411375EA-CA21-4857-A0F7-F3B9D675AE3D}">
      <dgm:prSet/>
      <dgm:spPr/>
      <dgm:t>
        <a:bodyPr/>
        <a:lstStyle/>
        <a:p>
          <a:endParaRPr lang="ru-RU"/>
        </a:p>
      </dgm:t>
    </dgm:pt>
    <dgm:pt modelId="{19C5824F-42F8-4292-9143-AB06C37B1DC6}" type="sibTrans" cxnId="{411375EA-CA21-4857-A0F7-F3B9D675AE3D}">
      <dgm:prSet/>
      <dgm:spPr/>
      <dgm:t>
        <a:bodyPr/>
        <a:lstStyle/>
        <a:p>
          <a:endParaRPr lang="ru-RU"/>
        </a:p>
      </dgm:t>
    </dgm:pt>
    <dgm:pt modelId="{D5EE77C5-9CDD-4F68-A126-AD345E7A8042}">
      <dgm:prSet phldrT="[Text]" custT="1"/>
      <dgm:spPr>
        <a:solidFill>
          <a:schemeClr val="bg1"/>
        </a:solidFill>
        <a:ln>
          <a:noFill/>
        </a:ln>
      </dgm:spPr>
      <dgm:t>
        <a:bodyPr/>
        <a:lstStyle/>
        <a:p>
          <a:r>
            <a:rPr lang="en-US" sz="2000" dirty="0">
              <a:solidFill>
                <a:schemeClr val="accent1"/>
              </a:solidFill>
            </a:rPr>
            <a:t>Regional</a:t>
          </a:r>
          <a:endParaRPr lang="ru-RU" sz="2000" dirty="0">
            <a:solidFill>
              <a:schemeClr val="accent1"/>
            </a:solidFill>
          </a:endParaRPr>
        </a:p>
      </dgm:t>
    </dgm:pt>
    <dgm:pt modelId="{D60D2118-7C86-4CCA-96B8-D7948643FF4F}" type="parTrans" cxnId="{654E655A-7BEE-4010-8F1B-1E6EAC0EB464}">
      <dgm:prSet/>
      <dgm:spPr/>
      <dgm:t>
        <a:bodyPr/>
        <a:lstStyle/>
        <a:p>
          <a:endParaRPr lang="ru-RU"/>
        </a:p>
      </dgm:t>
    </dgm:pt>
    <dgm:pt modelId="{EA9EF87C-A61F-4517-8D7D-A43FC75D6920}" type="sibTrans" cxnId="{654E655A-7BEE-4010-8F1B-1E6EAC0EB464}">
      <dgm:prSet/>
      <dgm:spPr/>
      <dgm:t>
        <a:bodyPr/>
        <a:lstStyle/>
        <a:p>
          <a:endParaRPr lang="ru-RU"/>
        </a:p>
      </dgm:t>
    </dgm:pt>
    <dgm:pt modelId="{1C211810-EC35-4323-AB8E-165A73483C3E}">
      <dgm:prSet phldrT="[Text]" custT="1"/>
      <dgm:spPr>
        <a:ln>
          <a:noFill/>
        </a:ln>
      </dgm:spPr>
      <dgm:t>
        <a:bodyPr/>
        <a:lstStyle/>
        <a:p>
          <a:r>
            <a:rPr lang="en-US" sz="2000" dirty="0"/>
            <a:t>Statewide</a:t>
          </a:r>
          <a:endParaRPr lang="ru-RU" sz="2000" dirty="0"/>
        </a:p>
      </dgm:t>
    </dgm:pt>
    <dgm:pt modelId="{970EDB94-05D8-41A1-9D63-B2858FF90223}" type="parTrans" cxnId="{C1D6266E-7CBE-41CE-8C60-5BCB26F81765}">
      <dgm:prSet/>
      <dgm:spPr/>
      <dgm:t>
        <a:bodyPr/>
        <a:lstStyle/>
        <a:p>
          <a:endParaRPr lang="ru-RU"/>
        </a:p>
      </dgm:t>
    </dgm:pt>
    <dgm:pt modelId="{EFDFF833-2389-49F2-A8D2-EE54261B86F2}" type="sibTrans" cxnId="{C1D6266E-7CBE-41CE-8C60-5BCB26F81765}">
      <dgm:prSet/>
      <dgm:spPr/>
      <dgm:t>
        <a:bodyPr/>
        <a:lstStyle/>
        <a:p>
          <a:endParaRPr lang="ru-RU"/>
        </a:p>
      </dgm:t>
    </dgm:pt>
    <dgm:pt modelId="{58985FCD-1DF8-48A5-AAAD-8E6AADA6A3C2}" type="pres">
      <dgm:prSet presAssocID="{DD74854D-9AD4-46C9-B382-1CA361ECF03B}" presName="Name0" presStyleCnt="0">
        <dgm:presLayoutVars>
          <dgm:chMax val="11"/>
          <dgm:chPref val="11"/>
          <dgm:dir/>
          <dgm:resizeHandles/>
        </dgm:presLayoutVars>
      </dgm:prSet>
      <dgm:spPr/>
    </dgm:pt>
    <dgm:pt modelId="{F4D580C2-594A-4C69-ADCF-37EC029FDCC9}" type="pres">
      <dgm:prSet presAssocID="{1C211810-EC35-4323-AB8E-165A73483C3E}" presName="Accent3" presStyleCnt="0"/>
      <dgm:spPr/>
    </dgm:pt>
    <dgm:pt modelId="{F55F095A-EF2D-4E7B-B3A2-D01921607CB3}" type="pres">
      <dgm:prSet presAssocID="{1C211810-EC35-4323-AB8E-165A73483C3E}" presName="Accent" presStyleLbl="node1" presStyleIdx="0" presStyleCnt="6"/>
      <dgm:spPr>
        <a:solidFill>
          <a:schemeClr val="tx1"/>
        </a:solidFill>
        <a:ln>
          <a:noFill/>
        </a:ln>
      </dgm:spPr>
    </dgm:pt>
    <dgm:pt modelId="{E661F07F-B585-4293-BA80-0F0A4E6C9AFC}" type="pres">
      <dgm:prSet presAssocID="{1C211810-EC35-4323-AB8E-165A73483C3E}" presName="ParentBackground3" presStyleCnt="0"/>
      <dgm:spPr/>
    </dgm:pt>
    <dgm:pt modelId="{2E9D8639-635A-47CA-82F5-C8FE2CDE2FEF}" type="pres">
      <dgm:prSet presAssocID="{1C211810-EC35-4323-AB8E-165A73483C3E}" presName="ParentBackground" presStyleLbl="node1" presStyleIdx="1" presStyleCnt="6" custLinFactNeighborX="2094" custLinFactNeighborY="945"/>
      <dgm:spPr/>
    </dgm:pt>
    <dgm:pt modelId="{3DF83759-5939-4F66-9356-FA4097F79CF0}" type="pres">
      <dgm:prSet presAssocID="{1C211810-EC35-4323-AB8E-165A73483C3E}" presName="Parent3" presStyleLbl="fgAcc0" presStyleIdx="0" presStyleCnt="0">
        <dgm:presLayoutVars>
          <dgm:chMax val="1"/>
          <dgm:chPref val="1"/>
          <dgm:bulletEnabled val="1"/>
        </dgm:presLayoutVars>
      </dgm:prSet>
      <dgm:spPr/>
    </dgm:pt>
    <dgm:pt modelId="{38842F02-F8E5-4E8F-9E89-123E1DC99B7B}" type="pres">
      <dgm:prSet presAssocID="{D5EE77C5-9CDD-4F68-A126-AD345E7A8042}" presName="Accent2" presStyleCnt="0"/>
      <dgm:spPr/>
    </dgm:pt>
    <dgm:pt modelId="{3C45A882-C932-4A7A-AACC-873CAABAC936}" type="pres">
      <dgm:prSet presAssocID="{D5EE77C5-9CDD-4F68-A126-AD345E7A8042}" presName="Accent" presStyleLbl="node1" presStyleIdx="2" presStyleCnt="6"/>
      <dgm:spPr>
        <a:solidFill>
          <a:schemeClr val="tx1"/>
        </a:solidFill>
        <a:ln>
          <a:noFill/>
        </a:ln>
      </dgm:spPr>
    </dgm:pt>
    <dgm:pt modelId="{6FED367A-050C-479A-A75D-F57E94E1DB89}" type="pres">
      <dgm:prSet presAssocID="{D5EE77C5-9CDD-4F68-A126-AD345E7A8042}" presName="ParentBackground2" presStyleCnt="0"/>
      <dgm:spPr/>
    </dgm:pt>
    <dgm:pt modelId="{64B1D1D9-992F-46DA-8F20-3B9BE2D5030F}" type="pres">
      <dgm:prSet presAssocID="{D5EE77C5-9CDD-4F68-A126-AD345E7A8042}" presName="ParentBackground" presStyleLbl="node1" presStyleIdx="3" presStyleCnt="6"/>
      <dgm:spPr/>
    </dgm:pt>
    <dgm:pt modelId="{84204330-F53F-4FBD-8F96-3E7103937BAE}" type="pres">
      <dgm:prSet presAssocID="{D5EE77C5-9CDD-4F68-A126-AD345E7A8042}" presName="Parent2" presStyleLbl="fgAcc0" presStyleIdx="0" presStyleCnt="0">
        <dgm:presLayoutVars>
          <dgm:chMax val="1"/>
          <dgm:chPref val="1"/>
          <dgm:bulletEnabled val="1"/>
        </dgm:presLayoutVars>
      </dgm:prSet>
      <dgm:spPr/>
    </dgm:pt>
    <dgm:pt modelId="{425F2E4C-EB30-4A71-9D7A-FD9E04A5D135}" type="pres">
      <dgm:prSet presAssocID="{77BE1F4E-118D-4304-9D24-1453E318C6A4}" presName="Accent1" presStyleCnt="0"/>
      <dgm:spPr/>
    </dgm:pt>
    <dgm:pt modelId="{E2923B5A-B89A-4865-B34E-436A3447BFF4}" type="pres">
      <dgm:prSet presAssocID="{77BE1F4E-118D-4304-9D24-1453E318C6A4}" presName="Accent" presStyleLbl="node1" presStyleIdx="4" presStyleCnt="6"/>
      <dgm:spPr>
        <a:solidFill>
          <a:schemeClr val="tx1"/>
        </a:solidFill>
        <a:ln>
          <a:noFill/>
        </a:ln>
      </dgm:spPr>
    </dgm:pt>
    <dgm:pt modelId="{4CC8EBCD-96D4-48A7-A082-E4843D088663}" type="pres">
      <dgm:prSet presAssocID="{77BE1F4E-118D-4304-9D24-1453E318C6A4}" presName="ParentBackground1" presStyleCnt="0"/>
      <dgm:spPr/>
    </dgm:pt>
    <dgm:pt modelId="{C70E5E5A-85ED-4124-9D65-ACB6ECD0D091}" type="pres">
      <dgm:prSet presAssocID="{77BE1F4E-118D-4304-9D24-1453E318C6A4}" presName="ParentBackground" presStyleLbl="node1" presStyleIdx="5" presStyleCnt="6"/>
      <dgm:spPr/>
    </dgm:pt>
    <dgm:pt modelId="{DBEC0F9E-D053-416E-86A6-D3E669A6BF39}" type="pres">
      <dgm:prSet presAssocID="{77BE1F4E-118D-4304-9D24-1453E318C6A4}" presName="Parent1" presStyleLbl="fgAcc0" presStyleIdx="0" presStyleCnt="0">
        <dgm:presLayoutVars>
          <dgm:chMax val="1"/>
          <dgm:chPref val="1"/>
          <dgm:bulletEnabled val="1"/>
        </dgm:presLayoutVars>
      </dgm:prSet>
      <dgm:spPr/>
    </dgm:pt>
  </dgm:ptLst>
  <dgm:cxnLst>
    <dgm:cxn modelId="{51BD491B-EE14-4B6E-BFBA-D1F44668A872}" type="presOf" srcId="{77BE1F4E-118D-4304-9D24-1453E318C6A4}" destId="{C70E5E5A-85ED-4124-9D65-ACB6ECD0D091}" srcOrd="0" destOrd="0" presId="urn:microsoft.com/office/officeart/2018/layout/CircleProcess"/>
    <dgm:cxn modelId="{003B5321-F5D7-43B1-B966-03B47AC74BD9}" type="presOf" srcId="{77BE1F4E-118D-4304-9D24-1453E318C6A4}" destId="{DBEC0F9E-D053-416E-86A6-D3E669A6BF39}" srcOrd="1" destOrd="0" presId="urn:microsoft.com/office/officeart/2018/layout/CircleProcess"/>
    <dgm:cxn modelId="{C1D6266E-7CBE-41CE-8C60-5BCB26F81765}" srcId="{DD74854D-9AD4-46C9-B382-1CA361ECF03B}" destId="{1C211810-EC35-4323-AB8E-165A73483C3E}" srcOrd="2" destOrd="0" parTransId="{970EDB94-05D8-41A1-9D63-B2858FF90223}" sibTransId="{EFDFF833-2389-49F2-A8D2-EE54261B86F2}"/>
    <dgm:cxn modelId="{EEA78C54-267E-4935-B823-A36B13051562}" type="presOf" srcId="{D5EE77C5-9CDD-4F68-A126-AD345E7A8042}" destId="{84204330-F53F-4FBD-8F96-3E7103937BAE}" srcOrd="1" destOrd="0" presId="urn:microsoft.com/office/officeart/2018/layout/CircleProcess"/>
    <dgm:cxn modelId="{654E655A-7BEE-4010-8F1B-1E6EAC0EB464}" srcId="{DD74854D-9AD4-46C9-B382-1CA361ECF03B}" destId="{D5EE77C5-9CDD-4F68-A126-AD345E7A8042}" srcOrd="1" destOrd="0" parTransId="{D60D2118-7C86-4CCA-96B8-D7948643FF4F}" sibTransId="{EA9EF87C-A61F-4517-8D7D-A43FC75D6920}"/>
    <dgm:cxn modelId="{369B7F82-15F3-4437-8D1E-66B7139E80FF}" type="presOf" srcId="{1C211810-EC35-4323-AB8E-165A73483C3E}" destId="{3DF83759-5939-4F66-9356-FA4097F79CF0}" srcOrd="1" destOrd="0" presId="urn:microsoft.com/office/officeart/2018/layout/CircleProcess"/>
    <dgm:cxn modelId="{ACA92987-C120-4C8D-AFF6-367A54EEA74F}" type="presOf" srcId="{D5EE77C5-9CDD-4F68-A126-AD345E7A8042}" destId="{64B1D1D9-992F-46DA-8F20-3B9BE2D5030F}" srcOrd="0" destOrd="0" presId="urn:microsoft.com/office/officeart/2018/layout/CircleProcess"/>
    <dgm:cxn modelId="{C38C2F95-D01A-48D3-B066-1E5E944992B2}" type="presOf" srcId="{1C211810-EC35-4323-AB8E-165A73483C3E}" destId="{2E9D8639-635A-47CA-82F5-C8FE2CDE2FEF}" srcOrd="0" destOrd="0" presId="urn:microsoft.com/office/officeart/2018/layout/CircleProcess"/>
    <dgm:cxn modelId="{183660AD-05F2-4AA9-9EAD-26056BF51A7C}" type="presOf" srcId="{DD74854D-9AD4-46C9-B382-1CA361ECF03B}" destId="{58985FCD-1DF8-48A5-AAAD-8E6AADA6A3C2}" srcOrd="0" destOrd="0" presId="urn:microsoft.com/office/officeart/2018/layout/CircleProcess"/>
    <dgm:cxn modelId="{411375EA-CA21-4857-A0F7-F3B9D675AE3D}" srcId="{DD74854D-9AD4-46C9-B382-1CA361ECF03B}" destId="{77BE1F4E-118D-4304-9D24-1453E318C6A4}" srcOrd="0" destOrd="0" parTransId="{C603C84C-616C-4EE6-B5A5-08B6A7AD0230}" sibTransId="{19C5824F-42F8-4292-9143-AB06C37B1DC6}"/>
    <dgm:cxn modelId="{346A9DB0-2CCD-4954-A866-1D5D1A816DCF}" type="presParOf" srcId="{58985FCD-1DF8-48A5-AAAD-8E6AADA6A3C2}" destId="{F4D580C2-594A-4C69-ADCF-37EC029FDCC9}" srcOrd="0" destOrd="0" presId="urn:microsoft.com/office/officeart/2018/layout/CircleProcess"/>
    <dgm:cxn modelId="{93C63595-FDF5-4B5C-94C3-20496A06D378}" type="presParOf" srcId="{F4D580C2-594A-4C69-ADCF-37EC029FDCC9}" destId="{F55F095A-EF2D-4E7B-B3A2-D01921607CB3}" srcOrd="0" destOrd="0" presId="urn:microsoft.com/office/officeart/2018/layout/CircleProcess"/>
    <dgm:cxn modelId="{9C0D6FDD-2DB0-4C6A-8867-E52DD207C5A6}" type="presParOf" srcId="{58985FCD-1DF8-48A5-AAAD-8E6AADA6A3C2}" destId="{E661F07F-B585-4293-BA80-0F0A4E6C9AFC}" srcOrd="1" destOrd="0" presId="urn:microsoft.com/office/officeart/2018/layout/CircleProcess"/>
    <dgm:cxn modelId="{DAE806C5-5B92-478A-BA62-CFEA4479CFB6}" type="presParOf" srcId="{E661F07F-B585-4293-BA80-0F0A4E6C9AFC}" destId="{2E9D8639-635A-47CA-82F5-C8FE2CDE2FEF}" srcOrd="0" destOrd="0" presId="urn:microsoft.com/office/officeart/2018/layout/CircleProcess"/>
    <dgm:cxn modelId="{B1EB7FA7-69C6-4B6A-9B55-D75BCE3C38B1}" type="presParOf" srcId="{58985FCD-1DF8-48A5-AAAD-8E6AADA6A3C2}" destId="{3DF83759-5939-4F66-9356-FA4097F79CF0}" srcOrd="2" destOrd="0" presId="urn:microsoft.com/office/officeart/2018/layout/CircleProcess"/>
    <dgm:cxn modelId="{73CA2A76-C05C-4BDB-9205-68135FD0D9A7}" type="presParOf" srcId="{58985FCD-1DF8-48A5-AAAD-8E6AADA6A3C2}" destId="{38842F02-F8E5-4E8F-9E89-123E1DC99B7B}" srcOrd="3" destOrd="0" presId="urn:microsoft.com/office/officeart/2018/layout/CircleProcess"/>
    <dgm:cxn modelId="{566684F1-5801-48BB-9750-B1C4C5CEE8B5}" type="presParOf" srcId="{38842F02-F8E5-4E8F-9E89-123E1DC99B7B}" destId="{3C45A882-C932-4A7A-AACC-873CAABAC936}" srcOrd="0" destOrd="0" presId="urn:microsoft.com/office/officeart/2018/layout/CircleProcess"/>
    <dgm:cxn modelId="{1919B8BB-5DC8-4B09-AA3B-F0A65197CA26}" type="presParOf" srcId="{58985FCD-1DF8-48A5-AAAD-8E6AADA6A3C2}" destId="{6FED367A-050C-479A-A75D-F57E94E1DB89}" srcOrd="4" destOrd="0" presId="urn:microsoft.com/office/officeart/2018/layout/CircleProcess"/>
    <dgm:cxn modelId="{A907123B-7D76-4EB2-9BCB-75E2BDC41167}" type="presParOf" srcId="{6FED367A-050C-479A-A75D-F57E94E1DB89}" destId="{64B1D1D9-992F-46DA-8F20-3B9BE2D5030F}" srcOrd="0" destOrd="0" presId="urn:microsoft.com/office/officeart/2018/layout/CircleProcess"/>
    <dgm:cxn modelId="{1E646502-D240-4E6C-9BBF-ADA79C99FB00}" type="presParOf" srcId="{58985FCD-1DF8-48A5-AAAD-8E6AADA6A3C2}" destId="{84204330-F53F-4FBD-8F96-3E7103937BAE}" srcOrd="5" destOrd="0" presId="urn:microsoft.com/office/officeart/2018/layout/CircleProcess"/>
    <dgm:cxn modelId="{F357A8DB-F5A2-4F04-8BF4-F7ECC217DF83}" type="presParOf" srcId="{58985FCD-1DF8-48A5-AAAD-8E6AADA6A3C2}" destId="{425F2E4C-EB30-4A71-9D7A-FD9E04A5D135}" srcOrd="6" destOrd="0" presId="urn:microsoft.com/office/officeart/2018/layout/CircleProcess"/>
    <dgm:cxn modelId="{09EC25FD-C1B9-4323-831C-BCC041199758}" type="presParOf" srcId="{425F2E4C-EB30-4A71-9D7A-FD9E04A5D135}" destId="{E2923B5A-B89A-4865-B34E-436A3447BFF4}" srcOrd="0" destOrd="0" presId="urn:microsoft.com/office/officeart/2018/layout/CircleProcess"/>
    <dgm:cxn modelId="{C461D29A-625D-4378-B283-0F2E63656919}" type="presParOf" srcId="{58985FCD-1DF8-48A5-AAAD-8E6AADA6A3C2}" destId="{4CC8EBCD-96D4-48A7-A082-E4843D088663}" srcOrd="7" destOrd="0" presId="urn:microsoft.com/office/officeart/2018/layout/CircleProcess"/>
    <dgm:cxn modelId="{D91D103E-51CF-408F-9E88-D759AEB4A701}" type="presParOf" srcId="{4CC8EBCD-96D4-48A7-A082-E4843D088663}" destId="{C70E5E5A-85ED-4124-9D65-ACB6ECD0D091}" srcOrd="0" destOrd="0" presId="urn:microsoft.com/office/officeart/2018/layout/CircleProcess"/>
    <dgm:cxn modelId="{E622ECCF-01B2-4D9B-8B4A-CDAC9EAC5FC8}" type="presParOf" srcId="{58985FCD-1DF8-48A5-AAAD-8E6AADA6A3C2}" destId="{DBEC0F9E-D053-416E-86A6-D3E669A6BF39}" srcOrd="8" destOrd="0" presId="urn:microsoft.com/office/officeart/2018/layout/Circle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B0AD04-7350-4C69-97C0-61C22183222B}">
      <dsp:nvSpPr>
        <dsp:cNvPr id="0" name=""/>
        <dsp:cNvSpPr/>
      </dsp:nvSpPr>
      <dsp:spPr>
        <a:xfrm>
          <a:off x="0" y="0"/>
          <a:ext cx="6106979" cy="102812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A1EAE58-6852-4D06-9738-EE50EDF8D437}">
      <dsp:nvSpPr>
        <dsp:cNvPr id="0" name=""/>
        <dsp:cNvSpPr/>
      </dsp:nvSpPr>
      <dsp:spPr>
        <a:xfrm>
          <a:off x="311007" y="231767"/>
          <a:ext cx="565468" cy="565468"/>
        </a:xfrm>
        <a:prstGeom prst="rect">
          <a:avLst/>
        </a:prstGeom>
        <a:solidFill>
          <a:schemeClr val="tx1"/>
        </a:solidFill>
        <a:ln w="127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sp>
    <dsp:sp modelId="{AE0CA5C2-E1BA-400D-846B-6A588F4124E4}">
      <dsp:nvSpPr>
        <dsp:cNvPr id="0" name=""/>
        <dsp:cNvSpPr/>
      </dsp:nvSpPr>
      <dsp:spPr>
        <a:xfrm>
          <a:off x="1187484" y="439"/>
          <a:ext cx="4919494" cy="1028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810" tIns="108810" rIns="108810" bIns="108810" numCol="1" spcCol="1270" anchor="ctr" anchorCtr="0">
          <a:noAutofit/>
        </a:bodyPr>
        <a:lstStyle/>
        <a:p>
          <a:pPr marL="0" lvl="0" indent="0" algn="l" defTabSz="1111250">
            <a:lnSpc>
              <a:spcPct val="100000"/>
            </a:lnSpc>
            <a:spcBef>
              <a:spcPct val="0"/>
            </a:spcBef>
            <a:spcAft>
              <a:spcPct val="35000"/>
            </a:spcAft>
            <a:buNone/>
          </a:pPr>
          <a:r>
            <a:rPr lang="en-US" sz="2500" kern="1200" dirty="0"/>
            <a:t>New Jersey State Plan</a:t>
          </a:r>
        </a:p>
      </dsp:txBody>
      <dsp:txXfrm>
        <a:off x="1187484" y="439"/>
        <a:ext cx="4919494" cy="1028124"/>
      </dsp:txXfrm>
    </dsp:sp>
    <dsp:sp modelId="{F633DB1A-A300-4B19-BA61-64319C34DCA6}">
      <dsp:nvSpPr>
        <dsp:cNvPr id="0" name=""/>
        <dsp:cNvSpPr/>
      </dsp:nvSpPr>
      <dsp:spPr>
        <a:xfrm>
          <a:off x="0" y="1285595"/>
          <a:ext cx="6106979" cy="102812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6DF12EC-B2D8-45C9-AF29-C405B98AA6CA}">
      <dsp:nvSpPr>
        <dsp:cNvPr id="0" name=""/>
        <dsp:cNvSpPr/>
      </dsp:nvSpPr>
      <dsp:spPr>
        <a:xfrm>
          <a:off x="311007" y="1516923"/>
          <a:ext cx="565468" cy="565468"/>
        </a:xfrm>
        <a:prstGeom prst="rect">
          <a:avLst/>
        </a:prstGeom>
        <a:blipFill>
          <a:blip xmlns:r="http://schemas.openxmlformats.org/officeDocument/2006/relationships" r:embed="rId1">
            <a:lum bright="70000" contrast="-70000"/>
            <a:extLst>
              <a:ext uri="{96DAC541-7B7A-43D3-8B79-37D633B846F1}">
                <asvg:svgBlip xmlns:asvg="http://schemas.microsoft.com/office/drawing/2016/SVG/main" r:embed="rId2"/>
              </a:ext>
            </a:extLst>
          </a:blip>
          <a:srcRect/>
          <a:stretch>
            <a:fillRect/>
          </a:stretch>
        </a:blip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376F7DD-6B08-4579-8BFA-D617471A3B1A}">
      <dsp:nvSpPr>
        <dsp:cNvPr id="0" name=""/>
        <dsp:cNvSpPr/>
      </dsp:nvSpPr>
      <dsp:spPr>
        <a:xfrm>
          <a:off x="1187484" y="1285595"/>
          <a:ext cx="4919494" cy="1028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810" tIns="108810" rIns="108810" bIns="108810" numCol="1" spcCol="1270" anchor="ctr" anchorCtr="0">
          <a:noAutofit/>
        </a:bodyPr>
        <a:lstStyle/>
        <a:p>
          <a:pPr marL="0" lvl="0" indent="0" algn="l" defTabSz="1111250">
            <a:lnSpc>
              <a:spcPct val="100000"/>
            </a:lnSpc>
            <a:spcBef>
              <a:spcPct val="0"/>
            </a:spcBef>
            <a:spcAft>
              <a:spcPct val="35000"/>
            </a:spcAft>
            <a:buNone/>
          </a:pPr>
          <a:r>
            <a:rPr lang="en-US" sz="2500" kern="1200" dirty="0"/>
            <a:t>Coastal Areas Facility Review Act</a:t>
          </a:r>
        </a:p>
      </dsp:txBody>
      <dsp:txXfrm>
        <a:off x="1187484" y="1285595"/>
        <a:ext cx="4919494" cy="1028124"/>
      </dsp:txXfrm>
    </dsp:sp>
    <dsp:sp modelId="{176D7265-968B-4129-980D-C83A27E67B22}">
      <dsp:nvSpPr>
        <dsp:cNvPr id="0" name=""/>
        <dsp:cNvSpPr/>
      </dsp:nvSpPr>
      <dsp:spPr>
        <a:xfrm>
          <a:off x="0" y="2570751"/>
          <a:ext cx="6106979" cy="1028124"/>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EEBF99-2B06-46CF-9577-55ECB3EB499D}">
      <dsp:nvSpPr>
        <dsp:cNvPr id="0" name=""/>
        <dsp:cNvSpPr/>
      </dsp:nvSpPr>
      <dsp:spPr>
        <a:xfrm>
          <a:off x="311007" y="2802079"/>
          <a:ext cx="565468" cy="565468"/>
        </a:xfrm>
        <a:prstGeom prst="rect">
          <a:avLst/>
        </a:prstGeom>
        <a:blipFill>
          <a:blip xmlns:r="http://schemas.openxmlformats.org/officeDocument/2006/relationships" r:embed="rId3">
            <a:lum bright="70000" contrast="-70000"/>
            <a:extLst>
              <a:ext uri="{96DAC541-7B7A-43D3-8B79-37D633B846F1}">
                <asvg:svgBlip xmlns:asvg="http://schemas.microsoft.com/office/drawing/2016/SVG/main" r:embed="rId4"/>
              </a:ext>
            </a:extLst>
          </a:blip>
          <a:srcRect/>
          <a:stretch>
            <a:fillRect/>
          </a:stretch>
        </a:blipFill>
        <a:ln w="12700" cap="flat" cmpd="sng" algn="ctr">
          <a:noFill/>
          <a:prstDash val="solid"/>
        </a:ln>
        <a:effectLst>
          <a:outerShdw blurRad="50800" dist="50800" dir="5400000" algn="ctr" rotWithShape="0">
            <a:schemeClr val="tx1"/>
          </a:outerShdw>
        </a:effectLst>
      </dsp:spPr>
      <dsp:style>
        <a:lnRef idx="2">
          <a:scrgbClr r="0" g="0" b="0"/>
        </a:lnRef>
        <a:fillRef idx="1">
          <a:scrgbClr r="0" g="0" b="0"/>
        </a:fillRef>
        <a:effectRef idx="0">
          <a:scrgbClr r="0" g="0" b="0"/>
        </a:effectRef>
        <a:fontRef idx="minor">
          <a:schemeClr val="lt1"/>
        </a:fontRef>
      </dsp:style>
    </dsp:sp>
    <dsp:sp modelId="{C7B3AA97-6485-4D92-B69D-F8A0F5D4E32D}">
      <dsp:nvSpPr>
        <dsp:cNvPr id="0" name=""/>
        <dsp:cNvSpPr/>
      </dsp:nvSpPr>
      <dsp:spPr>
        <a:xfrm>
          <a:off x="1187484" y="2570751"/>
          <a:ext cx="4919494" cy="10281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8810" tIns="108810" rIns="108810" bIns="108810" numCol="1" spcCol="1270" anchor="ctr" anchorCtr="0">
          <a:noAutofit/>
        </a:bodyPr>
        <a:lstStyle/>
        <a:p>
          <a:pPr marL="0" lvl="0" indent="0" algn="l" defTabSz="1111250">
            <a:lnSpc>
              <a:spcPct val="100000"/>
            </a:lnSpc>
            <a:spcBef>
              <a:spcPct val="0"/>
            </a:spcBef>
            <a:spcAft>
              <a:spcPct val="35000"/>
            </a:spcAft>
            <a:buNone/>
          </a:pPr>
          <a:r>
            <a:rPr lang="en-US" sz="2500" kern="1200" dirty="0"/>
            <a:t>Plan Endorsed Centers</a:t>
          </a:r>
        </a:p>
      </dsp:txBody>
      <dsp:txXfrm>
        <a:off x="1187484" y="2570751"/>
        <a:ext cx="4919494" cy="10281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5F095A-EF2D-4E7B-B3A2-D01921607CB3}">
      <dsp:nvSpPr>
        <dsp:cNvPr id="0" name=""/>
        <dsp:cNvSpPr/>
      </dsp:nvSpPr>
      <dsp:spPr>
        <a:xfrm>
          <a:off x="4445214" y="829881"/>
          <a:ext cx="1939081" cy="1939439"/>
        </a:xfrm>
        <a:prstGeom prst="ellipse">
          <a:avLst/>
        </a:prstGeom>
        <a:solidFill>
          <a:schemeClr val="tx1"/>
        </a:solid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E9D8639-635A-47CA-82F5-C8FE2CDE2FEF}">
      <dsp:nvSpPr>
        <dsp:cNvPr id="0" name=""/>
        <dsp:cNvSpPr/>
      </dsp:nvSpPr>
      <dsp:spPr>
        <a:xfrm>
          <a:off x="4547506" y="911646"/>
          <a:ext cx="1810314" cy="1810121"/>
        </a:xfrm>
        <a:prstGeom prst="ellipse">
          <a:avLst/>
        </a:prstGeom>
        <a:solidFill>
          <a:schemeClr val="accent1">
            <a:hueOff val="0"/>
            <a:satOff val="0"/>
            <a:lumOff val="0"/>
            <a:alphaOff val="0"/>
          </a:schemeClr>
        </a:solid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Statewide</a:t>
          </a:r>
          <a:endParaRPr lang="ru-RU" sz="2000" kern="1200" dirty="0"/>
        </a:p>
      </dsp:txBody>
      <dsp:txXfrm>
        <a:off x="4806303" y="1170284"/>
        <a:ext cx="1292720" cy="1292846"/>
      </dsp:txXfrm>
    </dsp:sp>
    <dsp:sp modelId="{3C45A882-C932-4A7A-AACC-873CAABAC936}">
      <dsp:nvSpPr>
        <dsp:cNvPr id="0" name=""/>
        <dsp:cNvSpPr/>
      </dsp:nvSpPr>
      <dsp:spPr>
        <a:xfrm rot="2700000">
          <a:off x="2443454" y="832226"/>
          <a:ext cx="1934410" cy="1934410"/>
        </a:xfrm>
        <a:prstGeom prst="teardrop">
          <a:avLst>
            <a:gd name="adj" fmla="val 100000"/>
          </a:avLst>
        </a:prstGeom>
        <a:solidFill>
          <a:schemeClr val="tx1"/>
        </a:solid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4B1D1D9-992F-46DA-8F20-3B9BE2D5030F}">
      <dsp:nvSpPr>
        <dsp:cNvPr id="0" name=""/>
        <dsp:cNvSpPr/>
      </dsp:nvSpPr>
      <dsp:spPr>
        <a:xfrm>
          <a:off x="2505502" y="894541"/>
          <a:ext cx="1810314" cy="1810121"/>
        </a:xfrm>
        <a:prstGeom prst="ellipse">
          <a:avLst/>
        </a:prstGeom>
        <a:solidFill>
          <a:schemeClr val="bg1"/>
        </a:solid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accent1"/>
              </a:solidFill>
            </a:rPr>
            <a:t>Regional</a:t>
          </a:r>
          <a:endParaRPr lang="ru-RU" sz="2000" kern="1200" dirty="0">
            <a:solidFill>
              <a:schemeClr val="accent1"/>
            </a:solidFill>
          </a:endParaRPr>
        </a:p>
      </dsp:txBody>
      <dsp:txXfrm>
        <a:off x="2764299" y="1153178"/>
        <a:ext cx="1292720" cy="1292846"/>
      </dsp:txXfrm>
    </dsp:sp>
    <dsp:sp modelId="{E2923B5A-B89A-4865-B34E-436A3447BFF4}">
      <dsp:nvSpPr>
        <dsp:cNvPr id="0" name=""/>
        <dsp:cNvSpPr/>
      </dsp:nvSpPr>
      <dsp:spPr>
        <a:xfrm rot="2700000">
          <a:off x="439358" y="832226"/>
          <a:ext cx="1934410" cy="1934410"/>
        </a:xfrm>
        <a:prstGeom prst="teardrop">
          <a:avLst>
            <a:gd name="adj" fmla="val 100000"/>
          </a:avLst>
        </a:prstGeom>
        <a:solidFill>
          <a:schemeClr val="tx1"/>
        </a:solidFill>
        <a:ln w="127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70E5E5A-85ED-4124-9D65-ACB6ECD0D091}">
      <dsp:nvSpPr>
        <dsp:cNvPr id="0" name=""/>
        <dsp:cNvSpPr/>
      </dsp:nvSpPr>
      <dsp:spPr>
        <a:xfrm>
          <a:off x="501406" y="894541"/>
          <a:ext cx="1810314" cy="18101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Municipal</a:t>
          </a:r>
          <a:endParaRPr lang="ru-RU" sz="2000" kern="1200" dirty="0"/>
        </a:p>
      </dsp:txBody>
      <dsp:txXfrm>
        <a:off x="760203" y="1153178"/>
        <a:ext cx="1292720" cy="1292846"/>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node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fgAcc0">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50CD35-3488-43AA-B5FC-B8D2E0E5E87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AFD3A2D-325D-43B3-AD08-92DA61C89F9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ED70242-D98F-4CA2-AA36-61B2129D3457}" type="datetimeFigureOut">
              <a:rPr lang="en-US" smtClean="0"/>
              <a:t>11/19/2021</a:t>
            </a:fld>
            <a:endParaRPr lang="en-US" dirty="0"/>
          </a:p>
        </p:txBody>
      </p:sp>
      <p:sp>
        <p:nvSpPr>
          <p:cNvPr id="4" name="Footer Placeholder 3">
            <a:extLst>
              <a:ext uri="{FF2B5EF4-FFF2-40B4-BE49-F238E27FC236}">
                <a16:creationId xmlns:a16="http://schemas.microsoft.com/office/drawing/2014/main" id="{B6DC9CF5-6832-4C16-84DD-69D490A9274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4B900772-0433-4971-B886-8CC9B08E33D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4ABCAE-FFE3-4AA0-AEDB-071C3BC5DE9F}" type="slidenum">
              <a:rPr lang="en-US" smtClean="0"/>
              <a:t>‹#›</a:t>
            </a:fld>
            <a:endParaRPr lang="en-US" dirty="0"/>
          </a:p>
        </p:txBody>
      </p:sp>
    </p:spTree>
    <p:extLst>
      <p:ext uri="{BB962C8B-B14F-4D97-AF65-F5344CB8AC3E}">
        <p14:creationId xmlns:p14="http://schemas.microsoft.com/office/powerpoint/2010/main" val="4041315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6049E-91CC-41D7-86A4-048631A56457}" type="datetimeFigureOut">
              <a:rPr lang="en-US" smtClean="0"/>
              <a:t>11/19/2021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5407AF-B087-4509-BB09-FC5C1A27DEC7}" type="slidenum">
              <a:rPr lang="en-US" smtClean="0"/>
              <a:t>‹#›</a:t>
            </a:fld>
            <a:endParaRPr lang="en-US" dirty="0"/>
          </a:p>
        </p:txBody>
      </p:sp>
    </p:spTree>
    <p:extLst>
      <p:ext uri="{BB962C8B-B14F-4D97-AF65-F5344CB8AC3E}">
        <p14:creationId xmlns:p14="http://schemas.microsoft.com/office/powerpoint/2010/main" val="36801042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5407AF-B087-4509-BB09-FC5C1A27DEC7}" type="slidenum">
              <a:rPr lang="en-US" smtClean="0"/>
              <a:t>1</a:t>
            </a:fld>
            <a:endParaRPr lang="en-US" dirty="0"/>
          </a:p>
        </p:txBody>
      </p:sp>
    </p:spTree>
    <p:extLst>
      <p:ext uri="{BB962C8B-B14F-4D97-AF65-F5344CB8AC3E}">
        <p14:creationId xmlns:p14="http://schemas.microsoft.com/office/powerpoint/2010/main" val="3561436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5407AF-B087-4509-BB09-FC5C1A27DEC7}" type="slidenum">
              <a:rPr lang="en-US" smtClean="0"/>
              <a:t>2</a:t>
            </a:fld>
            <a:endParaRPr lang="en-US" dirty="0"/>
          </a:p>
        </p:txBody>
      </p:sp>
    </p:spTree>
    <p:extLst>
      <p:ext uri="{BB962C8B-B14F-4D97-AF65-F5344CB8AC3E}">
        <p14:creationId xmlns:p14="http://schemas.microsoft.com/office/powerpoint/2010/main" val="15179827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5407AF-B087-4509-BB09-FC5C1A27DEC7}" type="slidenum">
              <a:rPr lang="en-US" smtClean="0"/>
              <a:t>3</a:t>
            </a:fld>
            <a:endParaRPr lang="en-US" dirty="0"/>
          </a:p>
        </p:txBody>
      </p:sp>
    </p:spTree>
    <p:extLst>
      <p:ext uri="{BB962C8B-B14F-4D97-AF65-F5344CB8AC3E}">
        <p14:creationId xmlns:p14="http://schemas.microsoft.com/office/powerpoint/2010/main" val="3841858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5407AF-B087-4509-BB09-FC5C1A27DEC7}" type="slidenum">
              <a:rPr lang="en-US" smtClean="0"/>
              <a:t>6</a:t>
            </a:fld>
            <a:endParaRPr lang="en-US" dirty="0"/>
          </a:p>
        </p:txBody>
      </p:sp>
    </p:spTree>
    <p:extLst>
      <p:ext uri="{BB962C8B-B14F-4D97-AF65-F5344CB8AC3E}">
        <p14:creationId xmlns:p14="http://schemas.microsoft.com/office/powerpoint/2010/main" val="865712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75407AF-B087-4509-BB09-FC5C1A27DEC7}" type="slidenum">
              <a:rPr lang="en-US" smtClean="0"/>
              <a:t>7</a:t>
            </a:fld>
            <a:endParaRPr lang="en-US" dirty="0"/>
          </a:p>
        </p:txBody>
      </p:sp>
    </p:spTree>
    <p:extLst>
      <p:ext uri="{BB962C8B-B14F-4D97-AF65-F5344CB8AC3E}">
        <p14:creationId xmlns:p14="http://schemas.microsoft.com/office/powerpoint/2010/main" val="4380952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208465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46C117F-5CCF-4837-BE5F-2B92066CAFAF}"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884332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4EB90BD-B6CE-46B7-997F-7313B992CCDC}"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52445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DB9D11F-B188-461D-B23F-39381795C052}"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smtClean="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1721769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2E6D8D9-55A2-4063-B0F3-121F44549695}"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901404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D4B24536-994D-4021-A283-9F449C0DB509}" type="datetimeFigureOut">
              <a:rPr lang="en-US" smtClean="0"/>
              <a:t>11/19/2021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51026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3CBBBB78-C96F-47B7-AB17-D852CA960AC9}" type="datetimeFigureOut">
              <a:rPr lang="en-US" smtClean="0"/>
              <a:t>11/19/2021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897522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443469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smtClean="0"/>
              <a:t>11/19/2021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83579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46584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0578ACC-22D6-47C1-A373-4FD133E34F3C}" type="datetimeFigureOut">
              <a:rPr lang="en-US" smtClean="0"/>
              <a:t>11/19/2021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678519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8620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smtClean="0"/>
              <a:t>11/19/2021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799810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smtClean="0"/>
              <a:t>11/19/2021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099717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smtClean="0"/>
              <a:t>11/19/2021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380784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331444B-B92B-4E27-8C94-BB93EAF5CB18}"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2448385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63EFA5E-FA76-400D-B3DC-F0BA90E6D107}" type="datetimeFigureOut">
              <a:rPr lang="en-US" smtClean="0"/>
              <a:t>11/19/2021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644493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cstate="email">
            <a:alphaModFix amt="1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smtClean="0"/>
              <a:t>11/19/2021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858063389"/>
      </p:ext>
    </p:extLst>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16.svg"/><Relationship Id="rId3" Type="http://schemas.openxmlformats.org/officeDocument/2006/relationships/image" Target="../media/image9.png"/><Relationship Id="rId7" Type="http://schemas.openxmlformats.org/officeDocument/2006/relationships/diagramLayout" Target="../diagrams/layout1.xml"/><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diagramData" Target="../diagrams/data1.xml"/><Relationship Id="rId11" Type="http://schemas.openxmlformats.org/officeDocument/2006/relationships/image" Target="../media/image14.png"/><Relationship Id="rId5" Type="http://schemas.openxmlformats.org/officeDocument/2006/relationships/image" Target="../media/image3.png"/><Relationship Id="rId10" Type="http://schemas.microsoft.com/office/2007/relationships/diagramDrawing" Target="../diagrams/drawing1.xml"/><Relationship Id="rId4" Type="http://schemas.openxmlformats.org/officeDocument/2006/relationships/image" Target="../media/image2.png"/><Relationship Id="rId9" Type="http://schemas.openxmlformats.org/officeDocument/2006/relationships/diagramColors" Target="../diagrams/colors1.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png"/><Relationship Id="rId7" Type="http://schemas.openxmlformats.org/officeDocument/2006/relationships/diagramLayout" Target="../diagrams/layout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Data" Target="../diagrams/data2.xml"/><Relationship Id="rId11" Type="http://schemas.openxmlformats.org/officeDocument/2006/relationships/image" Target="../media/image22.png"/><Relationship Id="rId5" Type="http://schemas.openxmlformats.org/officeDocument/2006/relationships/image" Target="../media/image4.png"/><Relationship Id="rId10" Type="http://schemas.microsoft.com/office/2007/relationships/diagramDrawing" Target="../diagrams/drawing2.xml"/><Relationship Id="rId4" Type="http://schemas.openxmlformats.org/officeDocument/2006/relationships/image" Target="../media/image2.png"/><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4">
                <a:lumMod val="60000"/>
                <a:lumOff val="40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B9B0686-A255-4C6A-AE3D-0D8F9E632327}"/>
              </a:ext>
            </a:extLst>
          </p:cNvPr>
          <p:cNvPicPr>
            <a:picLocks noChangeAspect="1"/>
          </p:cNvPicPr>
          <p:nvPr/>
        </p:nvPicPr>
        <p:blipFill>
          <a:blip r:embed="rId3"/>
          <a:stretch>
            <a:fillRect/>
          </a:stretch>
        </p:blipFill>
        <p:spPr>
          <a:xfrm>
            <a:off x="0" y="-535649"/>
            <a:ext cx="12188824" cy="7929298"/>
          </a:xfrm>
          <a:prstGeom prst="rect">
            <a:avLst/>
          </a:prstGeom>
        </p:spPr>
      </p:pic>
      <p:sp>
        <p:nvSpPr>
          <p:cNvPr id="110" name="Rectangle 109">
            <a:extLst>
              <a:ext uri="{FF2B5EF4-FFF2-40B4-BE49-F238E27FC236}">
                <a16:creationId xmlns:a16="http://schemas.microsoft.com/office/drawing/2014/main" id="{41704883-D088-4683-A1FD-AEE53B336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249541"/>
            <a:ext cx="8968085"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2" name="Rectangle 111">
            <a:extLst>
              <a:ext uri="{FF2B5EF4-FFF2-40B4-BE49-F238E27FC236}">
                <a16:creationId xmlns:a16="http://schemas.microsoft.com/office/drawing/2014/main" id="{A9C04EC1-26B9-40BD-84A6-B2C0A913D0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4249541"/>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4" name="Rectangle 113">
            <a:extLst>
              <a:ext uri="{FF2B5EF4-FFF2-40B4-BE49-F238E27FC236}">
                <a16:creationId xmlns:a16="http://schemas.microsoft.com/office/drawing/2014/main" id="{9BAB74E2-5A82-47FD-BBB4-BFD47779FF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02314"/>
            <a:ext cx="8968085"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Rectangle 115">
            <a:extLst>
              <a:ext uri="{FF2B5EF4-FFF2-40B4-BE49-F238E27FC236}">
                <a16:creationId xmlns:a16="http://schemas.microsoft.com/office/drawing/2014/main" id="{9C4FFB60-A034-4994-8F55-E38D4F31C8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5902314"/>
            <a:ext cx="3080285" cy="2759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itle 5">
            <a:extLst>
              <a:ext uri="{FF2B5EF4-FFF2-40B4-BE49-F238E27FC236}">
                <a16:creationId xmlns:a16="http://schemas.microsoft.com/office/drawing/2014/main" id="{436B0264-C782-4998-9635-D75155451FDD}"/>
              </a:ext>
            </a:extLst>
          </p:cNvPr>
          <p:cNvSpPr>
            <a:spLocks noGrp="1"/>
          </p:cNvSpPr>
          <p:nvPr>
            <p:ph type="ctrTitle"/>
          </p:nvPr>
        </p:nvSpPr>
        <p:spPr>
          <a:xfrm>
            <a:off x="680322" y="4408019"/>
            <a:ext cx="8144134" cy="1373070"/>
          </a:xfrm>
        </p:spPr>
        <p:txBody>
          <a:bodyPr/>
          <a:lstStyle/>
          <a:p>
            <a:r>
              <a:rPr lang="en-US" sz="4000" dirty="0"/>
              <a:t>Plan Endorsement Municipal Self Assessment Report</a:t>
            </a:r>
          </a:p>
        </p:txBody>
      </p:sp>
      <p:pic>
        <p:nvPicPr>
          <p:cNvPr id="9" name="Picture 8">
            <a:extLst>
              <a:ext uri="{FF2B5EF4-FFF2-40B4-BE49-F238E27FC236}">
                <a16:creationId xmlns:a16="http://schemas.microsoft.com/office/drawing/2014/main" id="{D7C6B7B7-91AB-4CCB-8638-3799282BAA06}"/>
              </a:ext>
            </a:extLst>
          </p:cNvPr>
          <p:cNvPicPr>
            <a:picLocks noChangeAspect="1"/>
          </p:cNvPicPr>
          <p:nvPr/>
        </p:nvPicPr>
        <p:blipFill>
          <a:blip r:embed="rId6"/>
          <a:stretch>
            <a:fillRect/>
          </a:stretch>
        </p:blipFill>
        <p:spPr>
          <a:xfrm>
            <a:off x="9108539" y="4221802"/>
            <a:ext cx="3083461" cy="1723765"/>
          </a:xfrm>
          <a:prstGeom prst="rect">
            <a:avLst/>
          </a:prstGeom>
          <a:solidFill>
            <a:schemeClr val="accent4">
              <a:lumMod val="20000"/>
              <a:lumOff val="80000"/>
            </a:schemeClr>
          </a:solidFill>
        </p:spPr>
      </p:pic>
    </p:spTree>
    <p:extLst>
      <p:ext uri="{BB962C8B-B14F-4D97-AF65-F5344CB8AC3E}">
        <p14:creationId xmlns:p14="http://schemas.microsoft.com/office/powerpoint/2010/main" val="1857943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50000">
              <a:schemeClr val="accent4">
                <a:lumMod val="60000"/>
                <a:lumOff val="4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85" name="Picture 64">
            <a:extLst>
              <a:ext uri="{FF2B5EF4-FFF2-40B4-BE49-F238E27FC236}">
                <a16:creationId xmlns:a16="http://schemas.microsoft.com/office/drawing/2014/main" id="{DE641BE7-E53D-4EDB-86DC-A76FE7EB682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6" name="Picture 66">
            <a:extLst>
              <a:ext uri="{FF2B5EF4-FFF2-40B4-BE49-F238E27FC236}">
                <a16:creationId xmlns:a16="http://schemas.microsoft.com/office/drawing/2014/main" id="{11A48E22-6C4A-485A-A345-17F1041FF95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7" name="Picture 68">
            <a:extLst>
              <a:ext uri="{FF2B5EF4-FFF2-40B4-BE49-F238E27FC236}">
                <a16:creationId xmlns:a16="http://schemas.microsoft.com/office/drawing/2014/main" id="{40C68FC5-6DE5-45F0-880D-585271AD402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print">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8" name="Rectangle 70">
            <a:extLst>
              <a:ext uri="{FF2B5EF4-FFF2-40B4-BE49-F238E27FC236}">
                <a16:creationId xmlns:a16="http://schemas.microsoft.com/office/drawing/2014/main" id="{063AE720-E0EC-4F00-9B14-A51B549E69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9" name="Rectangle 72">
            <a:extLst>
              <a:ext uri="{FF2B5EF4-FFF2-40B4-BE49-F238E27FC236}">
                <a16:creationId xmlns:a16="http://schemas.microsoft.com/office/drawing/2014/main" id="{F6CEF4CF-2E44-4485-9C96-E73FDA7D96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90" name="Group 74">
            <a:extLst>
              <a:ext uri="{FF2B5EF4-FFF2-40B4-BE49-F238E27FC236}">
                <a16:creationId xmlns:a16="http://schemas.microsoft.com/office/drawing/2014/main" id="{FF508BC2-D0E6-462C-8817-CF53BC4DEEF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76" name="Rectangle 75">
              <a:extLst>
                <a:ext uri="{FF2B5EF4-FFF2-40B4-BE49-F238E27FC236}">
                  <a16:creationId xmlns:a16="http://schemas.microsoft.com/office/drawing/2014/main" id="{545E99BE-4C07-4385-A20F-E6878FCB4FF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7" name="Picture 76">
              <a:extLst>
                <a:ext uri="{FF2B5EF4-FFF2-40B4-BE49-F238E27FC236}">
                  <a16:creationId xmlns:a16="http://schemas.microsoft.com/office/drawing/2014/main" id="{808CE3CF-ACF3-4369-AC4C-5F9ADE71E5B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91" name="Rectangle 78">
            <a:extLst>
              <a:ext uri="{FF2B5EF4-FFF2-40B4-BE49-F238E27FC236}">
                <a16:creationId xmlns:a16="http://schemas.microsoft.com/office/drawing/2014/main" id="{B76622F9-95FA-4AAD-9498-8E3D6C96AF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2" y="609600"/>
            <a:ext cx="7002377"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D0D5C3FC-6172-405C-9AFC-93072A8DCF6C}"/>
              </a:ext>
            </a:extLst>
          </p:cNvPr>
          <p:cNvSpPr>
            <a:spLocks noGrp="1"/>
          </p:cNvSpPr>
          <p:nvPr>
            <p:ph type="title"/>
          </p:nvPr>
        </p:nvSpPr>
        <p:spPr>
          <a:xfrm>
            <a:off x="209006" y="753228"/>
            <a:ext cx="6578294" cy="1080938"/>
          </a:xfrm>
        </p:spPr>
        <p:txBody>
          <a:bodyPr vert="horz" lIns="91440" tIns="45720" rIns="91440" bIns="45720" rtlCol="0" anchor="ctr">
            <a:normAutofit/>
          </a:bodyPr>
          <a:lstStyle/>
          <a:p>
            <a:r>
              <a:rPr lang="en-US" dirty="0"/>
              <a:t>Plan Endorsement Process</a:t>
            </a:r>
          </a:p>
        </p:txBody>
      </p:sp>
      <p:pic>
        <p:nvPicPr>
          <p:cNvPr id="92" name="Picture 80">
            <a:extLst>
              <a:ext uri="{FF2B5EF4-FFF2-40B4-BE49-F238E27FC236}">
                <a16:creationId xmlns:a16="http://schemas.microsoft.com/office/drawing/2014/main" id="{DFD6E812-7831-40CE-93CF-E0EBB852117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2" y="1970240"/>
            <a:ext cx="7040880" cy="202738"/>
          </a:xfrm>
          <a:prstGeom prst="rect">
            <a:avLst/>
          </a:prstGeom>
        </p:spPr>
      </p:pic>
      <p:graphicFrame>
        <p:nvGraphicFramePr>
          <p:cNvPr id="9" name="Content Placeholder 8" descr="SmartArt icon graphic">
            <a:extLst>
              <a:ext uri="{FF2B5EF4-FFF2-40B4-BE49-F238E27FC236}">
                <a16:creationId xmlns:a16="http://schemas.microsoft.com/office/drawing/2014/main" id="{157650F6-FA77-404F-9ABC-2AB4FBD56F48}"/>
              </a:ext>
            </a:extLst>
          </p:cNvPr>
          <p:cNvGraphicFramePr>
            <a:graphicFrameLocks noGrp="1"/>
          </p:cNvGraphicFramePr>
          <p:nvPr>
            <p:ph sz="half" idx="2"/>
            <p:extLst>
              <p:ext uri="{D42A27DB-BD31-4B8C-83A1-F6EECF244321}">
                <p14:modId xmlns:p14="http://schemas.microsoft.com/office/powerpoint/2010/main" val="3217041107"/>
              </p:ext>
            </p:extLst>
          </p:nvPr>
        </p:nvGraphicFramePr>
        <p:xfrm>
          <a:off x="236700" y="2317806"/>
          <a:ext cx="6106979" cy="359931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 name="Rectangle 2">
            <a:extLst>
              <a:ext uri="{FF2B5EF4-FFF2-40B4-BE49-F238E27FC236}">
                <a16:creationId xmlns:a16="http://schemas.microsoft.com/office/drawing/2014/main" id="{4473C099-87FA-4441-8681-960A4F0192D3}"/>
              </a:ext>
            </a:extLst>
          </p:cNvPr>
          <p:cNvSpPr/>
          <p:nvPr/>
        </p:nvSpPr>
        <p:spPr>
          <a:xfrm>
            <a:off x="7104093" y="601984"/>
            <a:ext cx="4914417" cy="2462213"/>
          </a:xfrm>
          <a:prstGeom prst="rect">
            <a:avLst/>
          </a:prstGeom>
        </p:spPr>
        <p:txBody>
          <a:bodyPr wrap="square">
            <a:spAutoFit/>
          </a:bodyPr>
          <a:lstStyle/>
          <a:p>
            <a:r>
              <a:rPr lang="en-US" sz="1400" dirty="0">
                <a:solidFill>
                  <a:schemeClr val="bg1"/>
                </a:solidFill>
              </a:rPr>
              <a:t>Step 1:	</a:t>
            </a:r>
            <a:r>
              <a:rPr lang="en-US" sz="1400" dirty="0">
                <a:solidFill>
                  <a:schemeClr val="bg1"/>
                </a:solidFill>
                <a:effectLst>
                  <a:outerShdw blurRad="38100" dist="38100" dir="2700000" algn="tl">
                    <a:srgbClr val="000000">
                      <a:alpha val="43137"/>
                    </a:srgbClr>
                  </a:outerShdw>
                </a:effectLst>
              </a:rPr>
              <a:t>Pre-Petition </a:t>
            </a:r>
            <a:r>
              <a:rPr lang="en-US" sz="1400" dirty="0">
                <a:solidFill>
                  <a:schemeClr val="bg1"/>
                </a:solidFill>
                <a:effectLst>
                  <a:outerShdw blurRad="38100" dist="38100" dir="2700000" algn="tl">
                    <a:srgbClr val="000000">
                      <a:alpha val="43137"/>
                    </a:srgbClr>
                  </a:outerShdw>
                </a:effectLst>
                <a:sym typeface="Wingdings" panose="05000000000000000000" pitchFamily="2" charset="2"/>
              </a:rPr>
              <a:t></a:t>
            </a:r>
            <a:endParaRPr lang="en-US" sz="1400" dirty="0">
              <a:solidFill>
                <a:schemeClr val="bg1"/>
              </a:solidFill>
              <a:effectLst>
                <a:outerShdw blurRad="38100" dist="38100" dir="2700000" algn="tl">
                  <a:srgbClr val="000000">
                    <a:alpha val="43137"/>
                  </a:srgbClr>
                </a:outerShdw>
              </a:effectLst>
            </a:endParaRPr>
          </a:p>
          <a:p>
            <a:r>
              <a:rPr lang="en-US" sz="1400" dirty="0">
                <a:solidFill>
                  <a:schemeClr val="bg1"/>
                </a:solidFill>
              </a:rPr>
              <a:t>Step 2:	</a:t>
            </a:r>
            <a:r>
              <a:rPr lang="en-US" sz="1400" dirty="0">
                <a:solidFill>
                  <a:schemeClr val="bg1"/>
                </a:solidFill>
                <a:effectLst>
                  <a:outerShdw blurRad="38100" dist="38100" dir="2700000" algn="tl">
                    <a:srgbClr val="000000">
                      <a:alpha val="43137"/>
                    </a:srgbClr>
                  </a:outerShdw>
                </a:effectLst>
              </a:rPr>
              <a:t>Plan Endorsement Advisory Committee </a:t>
            </a:r>
            <a:r>
              <a:rPr lang="en-US" sz="1400" dirty="0">
                <a:solidFill>
                  <a:schemeClr val="bg1"/>
                </a:solidFill>
                <a:effectLst>
                  <a:outerShdw blurRad="38100" dist="38100" dir="2700000" algn="tl">
                    <a:srgbClr val="000000">
                      <a:alpha val="43137"/>
                    </a:srgbClr>
                  </a:outerShdw>
                </a:effectLst>
                <a:sym typeface="Wingdings" panose="05000000000000000000" pitchFamily="2" charset="2"/>
              </a:rPr>
              <a:t></a:t>
            </a:r>
            <a:endParaRPr lang="en-US" sz="1400" dirty="0">
              <a:solidFill>
                <a:schemeClr val="bg1"/>
              </a:solidFill>
              <a:effectLst>
                <a:outerShdw blurRad="38100" dist="38100" dir="2700000" algn="tl">
                  <a:srgbClr val="000000">
                    <a:alpha val="43137"/>
                  </a:srgbClr>
                </a:outerShdw>
              </a:effectLst>
            </a:endParaRPr>
          </a:p>
          <a:p>
            <a:r>
              <a:rPr lang="en-US" sz="1400" dirty="0">
                <a:solidFill>
                  <a:schemeClr val="bg1"/>
                </a:solidFill>
              </a:rPr>
              <a:t>Step 3:	</a:t>
            </a:r>
            <a:r>
              <a:rPr lang="en-US" sz="1400" dirty="0">
                <a:solidFill>
                  <a:schemeClr val="bg2">
                    <a:lumMod val="60000"/>
                    <a:lumOff val="40000"/>
                  </a:schemeClr>
                </a:solidFill>
                <a:effectLst>
                  <a:outerShdw blurRad="38100" dist="38100" dir="2700000" algn="tl">
                    <a:srgbClr val="000000">
                      <a:alpha val="43137"/>
                    </a:srgbClr>
                  </a:outerShdw>
                </a:effectLst>
              </a:rPr>
              <a:t>Municipal Self-Assessment Report </a:t>
            </a:r>
            <a:r>
              <a:rPr lang="en-US" sz="1400" dirty="0">
                <a:solidFill>
                  <a:schemeClr val="bg2">
                    <a:lumMod val="60000"/>
                    <a:lumOff val="40000"/>
                  </a:schemeClr>
                </a:solidFill>
                <a:effectLst>
                  <a:outerShdw blurRad="38100" dist="38100" dir="2700000" algn="tl">
                    <a:srgbClr val="000000">
                      <a:alpha val="43137"/>
                    </a:srgbClr>
                  </a:outerShdw>
                </a:effectLst>
                <a:sym typeface="Wingdings" panose="05000000000000000000" pitchFamily="2" charset="2"/>
              </a:rPr>
              <a:t></a:t>
            </a:r>
            <a:endParaRPr lang="en-US" sz="1400" dirty="0">
              <a:solidFill>
                <a:schemeClr val="bg2">
                  <a:lumMod val="60000"/>
                  <a:lumOff val="40000"/>
                </a:schemeClr>
              </a:solidFill>
              <a:effectLst>
                <a:outerShdw blurRad="38100" dist="38100" dir="2700000" algn="tl">
                  <a:srgbClr val="000000">
                    <a:alpha val="43137"/>
                  </a:srgbClr>
                </a:outerShdw>
              </a:effectLst>
            </a:endParaRPr>
          </a:p>
          <a:p>
            <a:r>
              <a:rPr lang="en-US" sz="1400" dirty="0">
                <a:solidFill>
                  <a:schemeClr val="bg1"/>
                </a:solidFill>
              </a:rPr>
              <a:t>Step 4:	State Opportunities &amp; Constraints Assessment</a:t>
            </a:r>
          </a:p>
          <a:p>
            <a:r>
              <a:rPr lang="en-US" sz="1400" dirty="0">
                <a:solidFill>
                  <a:schemeClr val="bg1"/>
                </a:solidFill>
              </a:rPr>
              <a:t>Step 5:	</a:t>
            </a:r>
            <a:r>
              <a:rPr lang="en-US" sz="1400" dirty="0">
                <a:solidFill>
                  <a:schemeClr val="bg1"/>
                </a:solidFill>
                <a:effectLst>
                  <a:outerShdw blurRad="38100" dist="38100" dir="2700000" algn="tl">
                    <a:srgbClr val="000000">
                      <a:alpha val="43137"/>
                    </a:srgbClr>
                  </a:outerShdw>
                </a:effectLst>
              </a:rPr>
              <a:t>Community Visioning </a:t>
            </a:r>
            <a:r>
              <a:rPr lang="en-US" sz="1400" dirty="0">
                <a:solidFill>
                  <a:schemeClr val="bg1"/>
                </a:solidFill>
                <a:effectLst>
                  <a:outerShdw blurRad="38100" dist="38100" dir="2700000" algn="tl">
                    <a:srgbClr val="000000">
                      <a:alpha val="43137"/>
                    </a:srgbClr>
                  </a:outerShdw>
                </a:effectLst>
                <a:sym typeface="Wingdings" panose="05000000000000000000" pitchFamily="2" charset="2"/>
              </a:rPr>
              <a:t></a:t>
            </a:r>
            <a:endParaRPr lang="en-US" sz="1400" dirty="0">
              <a:solidFill>
                <a:schemeClr val="bg1"/>
              </a:solidFill>
              <a:effectLst>
                <a:outerShdw blurRad="38100" dist="38100" dir="2700000" algn="tl">
                  <a:srgbClr val="000000">
                    <a:alpha val="43137"/>
                  </a:srgbClr>
                </a:outerShdw>
              </a:effectLst>
            </a:endParaRPr>
          </a:p>
          <a:p>
            <a:r>
              <a:rPr lang="en-US" sz="1400" dirty="0">
                <a:solidFill>
                  <a:schemeClr val="bg1"/>
                </a:solidFill>
              </a:rPr>
              <a:t>Step 6:	Consistency Review</a:t>
            </a:r>
          </a:p>
          <a:p>
            <a:r>
              <a:rPr lang="en-US" sz="1400" dirty="0">
                <a:solidFill>
                  <a:schemeClr val="bg1"/>
                </a:solidFill>
              </a:rPr>
              <a:t>Step 7:	Action Plan Implementation</a:t>
            </a:r>
          </a:p>
          <a:p>
            <a:r>
              <a:rPr lang="en-US" sz="1400" dirty="0">
                <a:solidFill>
                  <a:schemeClr val="bg1"/>
                </a:solidFill>
              </a:rPr>
              <a:t>Step 8:	OPA Recommendation Report / Draft Planning &amp; 			Implementation Agreement (PIA)</a:t>
            </a:r>
          </a:p>
          <a:p>
            <a:r>
              <a:rPr lang="en-US" sz="1400" dirty="0">
                <a:solidFill>
                  <a:schemeClr val="bg1"/>
                </a:solidFill>
              </a:rPr>
              <a:t>Step 9:	State Planning Commission Endorsement</a:t>
            </a:r>
          </a:p>
          <a:p>
            <a:r>
              <a:rPr lang="en-US" sz="1400" dirty="0">
                <a:solidFill>
                  <a:schemeClr val="bg1"/>
                </a:solidFill>
              </a:rPr>
              <a:t>Step 10:	Monitoring and Benefits</a:t>
            </a:r>
          </a:p>
        </p:txBody>
      </p:sp>
      <p:pic>
        <p:nvPicPr>
          <p:cNvPr id="5" name="Picture 4">
            <a:extLst>
              <a:ext uri="{FF2B5EF4-FFF2-40B4-BE49-F238E27FC236}">
                <a16:creationId xmlns:a16="http://schemas.microsoft.com/office/drawing/2014/main" id="{AC7370F2-3D75-4EFE-88D5-F827642F2CC4}"/>
              </a:ext>
            </a:extLst>
          </p:cNvPr>
          <p:cNvPicPr>
            <a:picLocks noChangeAspect="1"/>
          </p:cNvPicPr>
          <p:nvPr/>
        </p:nvPicPr>
        <p:blipFill>
          <a:blip r:embed="rId11"/>
          <a:stretch>
            <a:fillRect/>
          </a:stretch>
        </p:blipFill>
        <p:spPr>
          <a:xfrm>
            <a:off x="7772400" y="3673797"/>
            <a:ext cx="3960831" cy="2806646"/>
          </a:xfrm>
          <a:prstGeom prst="rect">
            <a:avLst/>
          </a:prstGeom>
        </p:spPr>
      </p:pic>
      <p:pic>
        <p:nvPicPr>
          <p:cNvPr id="8" name="Graphic 7" descr="City">
            <a:extLst>
              <a:ext uri="{FF2B5EF4-FFF2-40B4-BE49-F238E27FC236}">
                <a16:creationId xmlns:a16="http://schemas.microsoft.com/office/drawing/2014/main" id="{CBA0539A-4AB3-4CB6-A048-14ACA89348D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325" y="2519891"/>
            <a:ext cx="674915" cy="674915"/>
          </a:xfrm>
          <a:prstGeom prst="rect">
            <a:avLst/>
          </a:prstGeom>
        </p:spPr>
      </p:pic>
    </p:spTree>
    <p:extLst>
      <p:ext uri="{BB962C8B-B14F-4D97-AF65-F5344CB8AC3E}">
        <p14:creationId xmlns:p14="http://schemas.microsoft.com/office/powerpoint/2010/main" val="9140597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50000">
              <a:schemeClr val="accent4">
                <a:lumMod val="60000"/>
                <a:lumOff val="4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C305E-179E-4674-81E6-53E58F24EFDA}"/>
              </a:ext>
            </a:extLst>
          </p:cNvPr>
          <p:cNvSpPr>
            <a:spLocks noGrp="1"/>
          </p:cNvSpPr>
          <p:nvPr>
            <p:ph type="title"/>
          </p:nvPr>
        </p:nvSpPr>
        <p:spPr>
          <a:xfrm>
            <a:off x="1028700" y="753228"/>
            <a:ext cx="9303582" cy="1080938"/>
          </a:xfrm>
        </p:spPr>
        <p:txBody>
          <a:bodyPr/>
          <a:lstStyle/>
          <a:p>
            <a:r>
              <a:rPr lang="en-US" dirty="0"/>
              <a:t>Population Changes &amp; Land Use</a:t>
            </a:r>
          </a:p>
        </p:txBody>
      </p:sp>
      <p:pic>
        <p:nvPicPr>
          <p:cNvPr id="4" name="Picture 3">
            <a:extLst>
              <a:ext uri="{FF2B5EF4-FFF2-40B4-BE49-F238E27FC236}">
                <a16:creationId xmlns:a16="http://schemas.microsoft.com/office/drawing/2014/main" id="{45A8C277-4261-4AD2-8DA2-D0DE40773BE4}"/>
              </a:ext>
            </a:extLst>
          </p:cNvPr>
          <p:cNvPicPr>
            <a:picLocks noChangeAspect="1"/>
          </p:cNvPicPr>
          <p:nvPr/>
        </p:nvPicPr>
        <p:blipFill>
          <a:blip r:embed="rId3"/>
          <a:stretch>
            <a:fillRect/>
          </a:stretch>
        </p:blipFill>
        <p:spPr>
          <a:xfrm>
            <a:off x="130630" y="2240122"/>
            <a:ext cx="5774104" cy="4054595"/>
          </a:xfrm>
          <a:prstGeom prst="rect">
            <a:avLst/>
          </a:prstGeom>
        </p:spPr>
      </p:pic>
      <p:pic>
        <p:nvPicPr>
          <p:cNvPr id="7" name="Picture 6">
            <a:extLst>
              <a:ext uri="{FF2B5EF4-FFF2-40B4-BE49-F238E27FC236}">
                <a16:creationId xmlns:a16="http://schemas.microsoft.com/office/drawing/2014/main" id="{A6A3815A-41AF-48B1-990B-B953AC2CC8E2}"/>
              </a:ext>
            </a:extLst>
          </p:cNvPr>
          <p:cNvPicPr>
            <a:picLocks noChangeAspect="1"/>
          </p:cNvPicPr>
          <p:nvPr/>
        </p:nvPicPr>
        <p:blipFill>
          <a:blip r:embed="rId4"/>
          <a:stretch>
            <a:fillRect/>
          </a:stretch>
        </p:blipFill>
        <p:spPr>
          <a:xfrm>
            <a:off x="6101285" y="2031155"/>
            <a:ext cx="5960085" cy="4472527"/>
          </a:xfrm>
          <a:prstGeom prst="rect">
            <a:avLst/>
          </a:prstGeom>
        </p:spPr>
      </p:pic>
    </p:spTree>
    <p:extLst>
      <p:ext uri="{BB962C8B-B14F-4D97-AF65-F5344CB8AC3E}">
        <p14:creationId xmlns:p14="http://schemas.microsoft.com/office/powerpoint/2010/main" val="5765138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4">
                <a:lumMod val="40000"/>
                <a:lumOff val="60000"/>
              </a:schemeClr>
            </a:gs>
            <a:gs pos="50000">
              <a:schemeClr val="accent4">
                <a:lumMod val="60000"/>
                <a:lumOff val="40000"/>
              </a:schemeClr>
            </a:gs>
            <a:gs pos="100000">
              <a:srgbClr val="0070C0"/>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EF893-8D68-445D-AB05-143E40555AEF}"/>
              </a:ext>
            </a:extLst>
          </p:cNvPr>
          <p:cNvSpPr>
            <a:spLocks noGrp="1"/>
          </p:cNvSpPr>
          <p:nvPr>
            <p:ph type="title"/>
          </p:nvPr>
        </p:nvSpPr>
        <p:spPr/>
        <p:txBody>
          <a:bodyPr/>
          <a:lstStyle/>
          <a:p>
            <a:r>
              <a:rPr lang="en-US" dirty="0"/>
              <a:t>CAFRA Coastal Town Center - CORES</a:t>
            </a:r>
          </a:p>
        </p:txBody>
      </p:sp>
      <p:pic>
        <p:nvPicPr>
          <p:cNvPr id="4" name="Content Placeholder 3">
            <a:extLst>
              <a:ext uri="{FF2B5EF4-FFF2-40B4-BE49-F238E27FC236}">
                <a16:creationId xmlns:a16="http://schemas.microsoft.com/office/drawing/2014/main" id="{9F46CE3B-0111-41B2-BCFE-1C48EDD6B2C4}"/>
              </a:ext>
            </a:extLst>
          </p:cNvPr>
          <p:cNvPicPr>
            <a:picLocks noGrp="1" noChangeAspect="1"/>
          </p:cNvPicPr>
          <p:nvPr>
            <p:ph idx="1"/>
          </p:nvPr>
        </p:nvPicPr>
        <p:blipFill>
          <a:blip r:embed="rId2"/>
          <a:stretch>
            <a:fillRect/>
          </a:stretch>
        </p:blipFill>
        <p:spPr>
          <a:xfrm>
            <a:off x="6096000" y="2038077"/>
            <a:ext cx="3669098" cy="4819923"/>
          </a:xfrm>
          <a:prstGeom prst="rect">
            <a:avLst/>
          </a:prstGeom>
        </p:spPr>
      </p:pic>
      <p:pic>
        <p:nvPicPr>
          <p:cNvPr id="5" name="Picture 4">
            <a:extLst>
              <a:ext uri="{FF2B5EF4-FFF2-40B4-BE49-F238E27FC236}">
                <a16:creationId xmlns:a16="http://schemas.microsoft.com/office/drawing/2014/main" id="{FD486EF0-1DFF-41E7-B17E-191C41C05316}"/>
              </a:ext>
            </a:extLst>
          </p:cNvPr>
          <p:cNvPicPr>
            <a:picLocks noChangeAspect="1"/>
          </p:cNvPicPr>
          <p:nvPr/>
        </p:nvPicPr>
        <p:blipFill>
          <a:blip r:embed="rId3"/>
          <a:stretch>
            <a:fillRect/>
          </a:stretch>
        </p:blipFill>
        <p:spPr>
          <a:xfrm>
            <a:off x="1750423" y="2038077"/>
            <a:ext cx="3461657" cy="4728680"/>
          </a:xfrm>
          <a:prstGeom prst="rect">
            <a:avLst/>
          </a:prstGeom>
        </p:spPr>
      </p:pic>
    </p:spTree>
    <p:extLst>
      <p:ext uri="{BB962C8B-B14F-4D97-AF65-F5344CB8AC3E}">
        <p14:creationId xmlns:p14="http://schemas.microsoft.com/office/powerpoint/2010/main" val="1347858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4">
                <a:lumMod val="40000"/>
                <a:lumOff val="60000"/>
              </a:schemeClr>
            </a:gs>
            <a:gs pos="50000">
              <a:schemeClr val="accent4">
                <a:lumMod val="60000"/>
                <a:lumOff val="40000"/>
              </a:schemeClr>
            </a:gs>
            <a:gs pos="100000">
              <a:srgbClr val="0070C0"/>
            </a:gs>
          </a:gsLst>
          <a:lin ang="252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F3EDF-D3A0-4E1D-A935-1DB48B2551FD}"/>
              </a:ext>
            </a:extLst>
          </p:cNvPr>
          <p:cNvSpPr>
            <a:spLocks noGrp="1"/>
          </p:cNvSpPr>
          <p:nvPr>
            <p:ph type="title"/>
          </p:nvPr>
        </p:nvSpPr>
        <p:spPr/>
        <p:txBody>
          <a:bodyPr/>
          <a:lstStyle/>
          <a:p>
            <a:r>
              <a:rPr lang="en-US" dirty="0"/>
              <a:t>Consistency with State Plan</a:t>
            </a:r>
          </a:p>
        </p:txBody>
      </p:sp>
      <p:sp>
        <p:nvSpPr>
          <p:cNvPr id="3" name="Content Placeholder 2">
            <a:extLst>
              <a:ext uri="{FF2B5EF4-FFF2-40B4-BE49-F238E27FC236}">
                <a16:creationId xmlns:a16="http://schemas.microsoft.com/office/drawing/2014/main" id="{1A17669D-F236-43FC-87E7-BD3C105C7DD7}"/>
              </a:ext>
            </a:extLst>
          </p:cNvPr>
          <p:cNvSpPr>
            <a:spLocks noGrp="1"/>
          </p:cNvSpPr>
          <p:nvPr>
            <p:ph idx="1"/>
          </p:nvPr>
        </p:nvSpPr>
        <p:spPr>
          <a:xfrm>
            <a:off x="287383" y="2129246"/>
            <a:ext cx="9144000" cy="4519747"/>
          </a:xfrm>
        </p:spPr>
        <p:txBody>
          <a:bodyPr>
            <a:normAutofit fontScale="85000" lnSpcReduction="20000"/>
          </a:bodyPr>
          <a:lstStyle/>
          <a:p>
            <a:pPr marL="0" indent="0">
              <a:buNone/>
            </a:pPr>
            <a:r>
              <a:rPr lang="en-US" b="1" dirty="0">
                <a:solidFill>
                  <a:schemeClr val="bg1"/>
                </a:solidFill>
              </a:rPr>
              <a:t>CAFRA Core</a:t>
            </a:r>
            <a:endParaRPr lang="en-US" dirty="0">
              <a:solidFill>
                <a:schemeClr val="bg1"/>
              </a:solidFill>
            </a:endParaRPr>
          </a:p>
          <a:p>
            <a:pPr marL="0" indent="0">
              <a:buNone/>
            </a:pPr>
            <a:r>
              <a:rPr lang="en-US" i="1" dirty="0">
                <a:solidFill>
                  <a:schemeClr val="bg1"/>
                </a:solidFill>
              </a:rPr>
              <a:t>Center Design Policies Policy 13 Cores Design Cores to be the commercial, cultural, and civic heart of a Center, with multi-story and mixed-use buildings, shared parking, higher intensities and a high proportion of internal trips on foot or by transit. Focus on Cores activities, such as restaurants, retail and services, which generate pedestrian traffic.</a:t>
            </a:r>
          </a:p>
          <a:p>
            <a:pPr marL="0" indent="0">
              <a:buNone/>
            </a:pPr>
            <a:r>
              <a:rPr lang="en-US" i="1" dirty="0">
                <a:solidFill>
                  <a:schemeClr val="bg1"/>
                </a:solidFill>
              </a:rPr>
              <a:t>Planning Area 2 – “Themed areas of Development”</a:t>
            </a:r>
          </a:p>
          <a:p>
            <a:pPr marL="0" indent="0">
              <a:buNone/>
            </a:pPr>
            <a:r>
              <a:rPr lang="en-US" i="1" dirty="0">
                <a:solidFill>
                  <a:schemeClr val="bg1"/>
                </a:solidFill>
              </a:rPr>
              <a:t>	- Commercial Core</a:t>
            </a:r>
          </a:p>
          <a:p>
            <a:pPr marL="0" indent="0">
              <a:buNone/>
            </a:pPr>
            <a:r>
              <a:rPr lang="en-US" i="1" dirty="0">
                <a:solidFill>
                  <a:schemeClr val="bg1"/>
                </a:solidFill>
              </a:rPr>
              <a:t>	- Hospital Support Core</a:t>
            </a:r>
          </a:p>
          <a:p>
            <a:pPr marL="0" indent="0">
              <a:buNone/>
            </a:pPr>
            <a:endParaRPr lang="en-US" i="1" dirty="0">
              <a:solidFill>
                <a:schemeClr val="bg1"/>
              </a:solidFill>
            </a:endParaRPr>
          </a:p>
          <a:p>
            <a:pPr marL="0" indent="0">
              <a:buNone/>
            </a:pPr>
            <a:r>
              <a:rPr lang="en-US" b="1" i="1" dirty="0">
                <a:solidFill>
                  <a:schemeClr val="bg1"/>
                </a:solidFill>
              </a:rPr>
              <a:t>“Even in the 1970s, the Township was approaching build-out in a suburban pattern, so there is limited land available for development.  However, the reason for staff’s recommendation of this Center is not to approve the existing development pattern but rather to support the vision for the future, which has been demonstrated to be consistent with the State Plan.”</a:t>
            </a:r>
            <a:endParaRPr lang="en-US" dirty="0">
              <a:solidFill>
                <a:schemeClr val="bg1"/>
              </a:solidFill>
            </a:endParaRPr>
          </a:p>
        </p:txBody>
      </p:sp>
      <p:pic>
        <p:nvPicPr>
          <p:cNvPr id="4" name="Picture 3">
            <a:extLst>
              <a:ext uri="{FF2B5EF4-FFF2-40B4-BE49-F238E27FC236}">
                <a16:creationId xmlns:a16="http://schemas.microsoft.com/office/drawing/2014/main" id="{B7B10277-3127-49E6-86FA-15692D6BE98D}"/>
              </a:ext>
            </a:extLst>
          </p:cNvPr>
          <p:cNvPicPr>
            <a:picLocks noChangeAspect="1"/>
          </p:cNvPicPr>
          <p:nvPr/>
        </p:nvPicPr>
        <p:blipFill rotWithShape="1">
          <a:blip r:embed="rId2"/>
          <a:srcRect l="17235" r="30981"/>
          <a:stretch/>
        </p:blipFill>
        <p:spPr>
          <a:xfrm>
            <a:off x="9431383" y="2443090"/>
            <a:ext cx="2638698" cy="3534159"/>
          </a:xfrm>
          <a:prstGeom prst="rect">
            <a:avLst/>
          </a:prstGeom>
        </p:spPr>
      </p:pic>
    </p:spTree>
    <p:extLst>
      <p:ext uri="{BB962C8B-B14F-4D97-AF65-F5344CB8AC3E}">
        <p14:creationId xmlns:p14="http://schemas.microsoft.com/office/powerpoint/2010/main" val="3712740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33000">
              <a:schemeClr val="accent4">
                <a:lumMod val="75000"/>
              </a:schemeClr>
            </a:gs>
            <a:gs pos="0">
              <a:schemeClr val="accent4">
                <a:lumMod val="75000"/>
              </a:schemeClr>
            </a:gs>
            <a:gs pos="98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5321D838-2C7E-4177-9DD3-DAC78324A2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email">
            <a:alphaModFix amt="1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224C28B3-E902-49D1-98A0-582D277A0E0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email">
            <a:extLst>
              <a:ext uri="{28A0092B-C50C-407E-A947-70E740481C1C}">
                <a14:useLocalDpi xmlns:a14="http://schemas.microsoft.com/office/drawing/2010/main"/>
              </a:ext>
            </a:extLst>
          </a:blip>
          <a:stretch>
            <a:fillRect/>
          </a:stretch>
        </p:blipFill>
        <p:spPr>
          <a:xfrm>
            <a:off x="1" y="1970240"/>
            <a:ext cx="10437812" cy="321164"/>
          </a:xfrm>
          <a:prstGeom prst="rect">
            <a:avLst/>
          </a:prstGeom>
        </p:spPr>
      </p:pic>
      <p:pic>
        <p:nvPicPr>
          <p:cNvPr id="15" name="Picture 14">
            <a:extLst>
              <a:ext uri="{FF2B5EF4-FFF2-40B4-BE49-F238E27FC236}">
                <a16:creationId xmlns:a16="http://schemas.microsoft.com/office/drawing/2014/main" id="{F3A6C14C-E755-4A02-821B-6EA2D4C9F20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5" cstate="email">
            <a:extLst>
              <a:ext uri="{28A0092B-C50C-407E-A947-70E740481C1C}">
                <a14:useLocalDpi xmlns:a14="http://schemas.microsoft.com/office/drawing/2010/main"/>
              </a:ext>
            </a:extLst>
          </a:blip>
          <a:stretch>
            <a:fillRect/>
          </a:stretch>
        </p:blipFill>
        <p:spPr>
          <a:xfrm>
            <a:off x="10585826" y="1971234"/>
            <a:ext cx="1602997" cy="144270"/>
          </a:xfrm>
          <a:prstGeom prst="rect">
            <a:avLst/>
          </a:prstGeom>
        </p:spPr>
      </p:pic>
      <p:sp>
        <p:nvSpPr>
          <p:cNvPr id="17" name="Rectangle 16">
            <a:extLst>
              <a:ext uri="{FF2B5EF4-FFF2-40B4-BE49-F238E27FC236}">
                <a16:creationId xmlns:a16="http://schemas.microsoft.com/office/drawing/2014/main" id="{6478287C-E119-4E9C-95B0-518478BD9D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9" name="Rectangle 18">
            <a:extLst>
              <a:ext uri="{FF2B5EF4-FFF2-40B4-BE49-F238E27FC236}">
                <a16:creationId xmlns:a16="http://schemas.microsoft.com/office/drawing/2014/main" id="{EA4A294F-6D36-425B-8632-27FD6A284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useBgFill="1">
        <p:nvSpPr>
          <p:cNvPr id="21" name="Rectangle 20">
            <a:extLst>
              <a:ext uri="{FF2B5EF4-FFF2-40B4-BE49-F238E27FC236}">
                <a16:creationId xmlns:a16="http://schemas.microsoft.com/office/drawing/2014/main" id="{3FECAD23-900F-4F1B-A441-6A68749F88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3" name="Picture 22">
            <a:extLst>
              <a:ext uri="{FF2B5EF4-FFF2-40B4-BE49-F238E27FC236}">
                <a16:creationId xmlns:a16="http://schemas.microsoft.com/office/drawing/2014/main" id="{57943801-CAEC-4F98-9332-2A4D9128463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email">
            <a:alphaModFix amt="1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5" name="Rectangle 24">
            <a:extLst>
              <a:ext uri="{FF2B5EF4-FFF2-40B4-BE49-F238E27FC236}">
                <a16:creationId xmlns:a16="http://schemas.microsoft.com/office/drawing/2014/main" id="{8A233090-6C39-4F59-8A0F-86F011A7E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5992" y="0"/>
            <a:ext cx="4636008"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484DCAA0-4BF1-4FB9-97BA-D6BA630419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2" y="609600"/>
            <a:ext cx="7876030"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F990FFBA-DDAE-4248-B30B-2821CE5E9396}"/>
              </a:ext>
            </a:extLst>
          </p:cNvPr>
          <p:cNvSpPr>
            <a:spLocks noGrp="1"/>
          </p:cNvSpPr>
          <p:nvPr>
            <p:ph type="title"/>
          </p:nvPr>
        </p:nvSpPr>
        <p:spPr>
          <a:xfrm>
            <a:off x="853946" y="753228"/>
            <a:ext cx="7087552" cy="1080938"/>
          </a:xfrm>
        </p:spPr>
        <p:txBody>
          <a:bodyPr vert="horz" lIns="91440" tIns="45720" rIns="91440" bIns="45720" rtlCol="0" anchor="ctr">
            <a:normAutofit/>
          </a:bodyPr>
          <a:lstStyle/>
          <a:p>
            <a:r>
              <a:rPr lang="en-US" dirty="0"/>
              <a:t>Resiliency</a:t>
            </a:r>
          </a:p>
        </p:txBody>
      </p:sp>
      <p:pic>
        <p:nvPicPr>
          <p:cNvPr id="29" name="Picture 28">
            <a:extLst>
              <a:ext uri="{FF2B5EF4-FFF2-40B4-BE49-F238E27FC236}">
                <a16:creationId xmlns:a16="http://schemas.microsoft.com/office/drawing/2014/main" id="{9BC2FEA5-B399-458A-8393-E06CE40DB89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cstate="email">
            <a:extLst>
              <a:ext uri="{28A0092B-C50C-407E-A947-70E740481C1C}">
                <a14:useLocalDpi xmlns:a14="http://schemas.microsoft.com/office/drawing/2010/main"/>
              </a:ext>
            </a:extLst>
          </a:blip>
          <a:stretch>
            <a:fillRect/>
          </a:stretch>
        </p:blipFill>
        <p:spPr>
          <a:xfrm>
            <a:off x="2" y="1970240"/>
            <a:ext cx="7967048" cy="321164"/>
          </a:xfrm>
          <a:prstGeom prst="rect">
            <a:avLst/>
          </a:prstGeom>
        </p:spPr>
      </p:pic>
      <p:graphicFrame>
        <p:nvGraphicFramePr>
          <p:cNvPr id="7" name="Content Placeholder 6" descr="SmartArt process graphic">
            <a:extLst>
              <a:ext uri="{FF2B5EF4-FFF2-40B4-BE49-F238E27FC236}">
                <a16:creationId xmlns:a16="http://schemas.microsoft.com/office/drawing/2014/main" id="{8397B61E-9AEA-4719-AF82-0E75A58FEE7A}"/>
              </a:ext>
            </a:extLst>
          </p:cNvPr>
          <p:cNvGraphicFramePr>
            <a:graphicFrameLocks noGrp="1"/>
          </p:cNvGraphicFramePr>
          <p:nvPr>
            <p:ph sz="half" idx="2"/>
            <p:extLst>
              <p:ext uri="{D42A27DB-BD31-4B8C-83A1-F6EECF244321}">
                <p14:modId xmlns:p14="http://schemas.microsoft.com/office/powerpoint/2010/main" val="3901426989"/>
              </p:ext>
            </p:extLst>
          </p:nvPr>
        </p:nvGraphicFramePr>
        <p:xfrm>
          <a:off x="356948" y="2336800"/>
          <a:ext cx="6423025" cy="359886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5" name="Picture 4">
            <a:extLst>
              <a:ext uri="{FF2B5EF4-FFF2-40B4-BE49-F238E27FC236}">
                <a16:creationId xmlns:a16="http://schemas.microsoft.com/office/drawing/2014/main" id="{35AF40DD-B7C7-4F54-98E6-CA266AE61753}"/>
              </a:ext>
            </a:extLst>
          </p:cNvPr>
          <p:cNvPicPr>
            <a:picLocks noChangeAspect="1"/>
          </p:cNvPicPr>
          <p:nvPr/>
        </p:nvPicPr>
        <p:blipFill>
          <a:blip r:embed="rId11"/>
          <a:stretch>
            <a:fillRect/>
          </a:stretch>
        </p:blipFill>
        <p:spPr>
          <a:xfrm>
            <a:off x="8329280" y="796325"/>
            <a:ext cx="3396617" cy="4145652"/>
          </a:xfrm>
          <a:prstGeom prst="rect">
            <a:avLst/>
          </a:prstGeom>
        </p:spPr>
      </p:pic>
      <p:sp>
        <p:nvSpPr>
          <p:cNvPr id="8" name="Rectangle 7">
            <a:extLst>
              <a:ext uri="{FF2B5EF4-FFF2-40B4-BE49-F238E27FC236}">
                <a16:creationId xmlns:a16="http://schemas.microsoft.com/office/drawing/2014/main" id="{D46257A0-6863-42A8-8935-4C430EF509C8}"/>
              </a:ext>
            </a:extLst>
          </p:cNvPr>
          <p:cNvSpPr/>
          <p:nvPr/>
        </p:nvSpPr>
        <p:spPr>
          <a:xfrm>
            <a:off x="3176" y="5585962"/>
            <a:ext cx="12341224" cy="738664"/>
          </a:xfrm>
          <a:prstGeom prst="rect">
            <a:avLst/>
          </a:prstGeom>
        </p:spPr>
        <p:txBody>
          <a:bodyPr wrap="square">
            <a:spAutoFit/>
          </a:bodyPr>
          <a:lstStyle/>
          <a:p>
            <a:pPr algn="ctr"/>
            <a:r>
              <a:rPr lang="en-US" sz="1400" dirty="0"/>
              <a:t>“The mission of the Township of Brick is to promote a safe, protected and well-informed community with a comprehensive set of tools and the necessary capacity to identify an address vulnerability for flood related hazards. The Township of Brick will strive to protect and improve the health, safety and quality of life of community members and remain a safe, resilient and prosperous place to live.”</a:t>
            </a:r>
          </a:p>
        </p:txBody>
      </p:sp>
    </p:spTree>
    <p:extLst>
      <p:ext uri="{BB962C8B-B14F-4D97-AF65-F5344CB8AC3E}">
        <p14:creationId xmlns:p14="http://schemas.microsoft.com/office/powerpoint/2010/main" val="4270641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accent4">
                <a:lumMod val="60000"/>
                <a:lumOff val="40000"/>
              </a:schemeClr>
            </a:gs>
            <a:gs pos="50000">
              <a:schemeClr val="accent4">
                <a:lumMod val="75000"/>
              </a:schemeClr>
            </a:gs>
            <a:gs pos="100000">
              <a:schemeClr val="accent4">
                <a:lumMod val="50000"/>
              </a:schemeClr>
            </a:gs>
          </a:gsLst>
          <a:lin ang="2520000" scaled="0"/>
        </a:gra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8ECF6E53-BD29-4C0D-9AD3-3E1708826A6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26" name="Rectangle 25">
              <a:extLst>
                <a:ext uri="{FF2B5EF4-FFF2-40B4-BE49-F238E27FC236}">
                  <a16:creationId xmlns:a16="http://schemas.microsoft.com/office/drawing/2014/main" id="{353D341A-76E2-4E18-9186-A23AB8AF90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ADD72CF-72AC-41C3-AC1A-1C864D3110FD}"/>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3">
              <a:alphaModFix amt="10000"/>
              <a:extLst>
                <a:ext uri="{28A0092B-C50C-407E-A947-70E740481C1C}">
                  <a14:useLocalDpi xmlns:a14="http://schemas.microsoft.com/office/drawing/2010/main"/>
                </a:ext>
              </a:extLst>
            </a:blip>
            <a:stretch>
              <a:fillRect/>
            </a:stretch>
          </p:blipFill>
          <p:spPr>
            <a:xfrm>
              <a:off x="-3176" y="0"/>
              <a:ext cx="12192000" cy="6858000"/>
            </a:xfrm>
            <a:prstGeom prst="rect">
              <a:avLst/>
            </a:prstGeom>
          </p:spPr>
        </p:pic>
      </p:grpSp>
      <p:sp>
        <p:nvSpPr>
          <p:cNvPr id="29" name="Rectangle 28">
            <a:extLst>
              <a:ext uri="{FF2B5EF4-FFF2-40B4-BE49-F238E27FC236}">
                <a16:creationId xmlns:a16="http://schemas.microsoft.com/office/drawing/2014/main" id="{51B680D3-33DA-4AED-8452-A96B49AAA8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340981"/>
            <a:ext cx="8968085"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741B0847-8314-49E9-A34A-F9CFC543C552}"/>
              </a:ext>
            </a:extLst>
          </p:cNvPr>
          <p:cNvSpPr>
            <a:spLocks noGrp="1"/>
          </p:cNvSpPr>
          <p:nvPr>
            <p:ph type="ctrTitle"/>
          </p:nvPr>
        </p:nvSpPr>
        <p:spPr>
          <a:xfrm>
            <a:off x="680322" y="4494107"/>
            <a:ext cx="8133478" cy="940240"/>
          </a:xfrm>
        </p:spPr>
        <p:txBody>
          <a:bodyPr>
            <a:normAutofit/>
          </a:bodyPr>
          <a:lstStyle/>
          <a:p>
            <a:r>
              <a:rPr lang="en-US" sz="4800" dirty="0"/>
              <a:t>Thank You!</a:t>
            </a:r>
            <a:endParaRPr lang="ru-RU" sz="4800" dirty="0"/>
          </a:p>
        </p:txBody>
      </p:sp>
      <p:sp>
        <p:nvSpPr>
          <p:cNvPr id="3" name="Subtitle 2">
            <a:extLst>
              <a:ext uri="{FF2B5EF4-FFF2-40B4-BE49-F238E27FC236}">
                <a16:creationId xmlns:a16="http://schemas.microsoft.com/office/drawing/2014/main" id="{F171BF5C-E064-4BCB-B2C7-ED2B0530DF25}"/>
              </a:ext>
            </a:extLst>
          </p:cNvPr>
          <p:cNvSpPr>
            <a:spLocks noGrp="1"/>
          </p:cNvSpPr>
          <p:nvPr>
            <p:ph type="subTitle" idx="1"/>
          </p:nvPr>
        </p:nvSpPr>
        <p:spPr>
          <a:xfrm>
            <a:off x="680322" y="5433742"/>
            <a:ext cx="8133478" cy="406566"/>
          </a:xfrm>
        </p:spPr>
        <p:txBody>
          <a:bodyPr>
            <a:normAutofit/>
          </a:bodyPr>
          <a:lstStyle/>
          <a:p>
            <a:r>
              <a:rPr lang="en-US" sz="1800" dirty="0">
                <a:solidFill>
                  <a:schemeClr val="accent1"/>
                </a:solidFill>
              </a:rPr>
              <a:t>tpaxton@twp.brick.nj.us</a:t>
            </a:r>
            <a:endParaRPr lang="ru-RU" sz="1800" dirty="0">
              <a:solidFill>
                <a:schemeClr val="accent1"/>
              </a:solidFill>
            </a:endParaRPr>
          </a:p>
        </p:txBody>
      </p:sp>
      <p:sp>
        <p:nvSpPr>
          <p:cNvPr id="31" name="Rectangle 30">
            <a:extLst>
              <a:ext uri="{FF2B5EF4-FFF2-40B4-BE49-F238E27FC236}">
                <a16:creationId xmlns:a16="http://schemas.microsoft.com/office/drawing/2014/main" id="{AB854EE0-7215-4BC8-8518-42D6DB2065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4340981"/>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3" name="Rectangle 32">
            <a:extLst>
              <a:ext uri="{FF2B5EF4-FFF2-40B4-BE49-F238E27FC236}">
                <a16:creationId xmlns:a16="http://schemas.microsoft.com/office/drawing/2014/main" id="{2170F728-C2F1-46CE-BA22-F8F0CDF9CF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993754"/>
            <a:ext cx="8968085"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212791CF-354A-4144-A3C0-4AC8978433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11715" y="5993754"/>
            <a:ext cx="3080285" cy="275942"/>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11712C0-8BA8-438C-8A6D-D5105F0204DA}"/>
              </a:ext>
            </a:extLst>
          </p:cNvPr>
          <p:cNvSpPr txBox="1"/>
          <p:nvPr/>
        </p:nvSpPr>
        <p:spPr>
          <a:xfrm>
            <a:off x="680322" y="1306286"/>
            <a:ext cx="7222170" cy="2585323"/>
          </a:xfrm>
          <a:prstGeom prst="rect">
            <a:avLst/>
          </a:prstGeom>
          <a:noFill/>
        </p:spPr>
        <p:txBody>
          <a:bodyPr wrap="none" rtlCol="0">
            <a:spAutoFit/>
          </a:bodyPr>
          <a:lstStyle/>
          <a:p>
            <a:r>
              <a:rPr lang="en-US" dirty="0"/>
              <a:t>Next Steps:</a:t>
            </a:r>
          </a:p>
          <a:p>
            <a:pPr marL="285750" indent="-285750">
              <a:buFont typeface="Arial" panose="020B0604020202020204" pitchFamily="34" charset="0"/>
              <a:buChar char="•"/>
            </a:pPr>
            <a:r>
              <a:rPr lang="en-US" dirty="0"/>
              <a:t>Office of Planning Advocacy &amp; State Planning Commission Review</a:t>
            </a:r>
          </a:p>
          <a:p>
            <a:pPr marL="742950" lvl="1" indent="-285750">
              <a:buFont typeface="Arial" panose="020B0604020202020204" pitchFamily="34" charset="0"/>
              <a:buChar char="•"/>
            </a:pPr>
            <a:r>
              <a:rPr lang="en-US" dirty="0"/>
              <a:t>Opportunities/Constraints/Consistency</a:t>
            </a:r>
          </a:p>
          <a:p>
            <a:pPr marL="285750" indent="-285750">
              <a:buFont typeface="Arial" panose="020B0604020202020204" pitchFamily="34" charset="0"/>
              <a:buChar char="•"/>
            </a:pPr>
            <a:r>
              <a:rPr lang="en-US" dirty="0"/>
              <a:t>Action Plan</a:t>
            </a:r>
          </a:p>
          <a:p>
            <a:pPr marL="285750" indent="-285750">
              <a:buFont typeface="Arial" panose="020B0604020202020204" pitchFamily="34" charset="0"/>
              <a:buChar char="•"/>
            </a:pPr>
            <a:r>
              <a:rPr lang="en-US" dirty="0"/>
              <a:t>Planning Implementation Agreement</a:t>
            </a:r>
          </a:p>
          <a:p>
            <a:pPr marL="285750" indent="-285750">
              <a:buFont typeface="Arial" panose="020B0604020202020204" pitchFamily="34" charset="0"/>
              <a:buChar char="•"/>
            </a:pPr>
            <a:r>
              <a:rPr lang="en-US" dirty="0"/>
              <a:t>Plan Endorsement by State Planning Commission</a:t>
            </a:r>
          </a:p>
          <a:p>
            <a:pPr marL="285750" indent="-285750">
              <a:buFont typeface="Arial" panose="020B0604020202020204" pitchFamily="34" charset="0"/>
              <a:buChar char="•"/>
            </a:pPr>
            <a:r>
              <a:rPr lang="en-US" dirty="0"/>
              <a:t>NJDEP Rule Change – CAFRA CORE</a:t>
            </a:r>
          </a:p>
          <a:p>
            <a:pPr marL="285750" indent="-285750">
              <a:buFont typeface="Arial" panose="020B0604020202020204" pitchFamily="34" charset="0"/>
              <a:buChar char="•"/>
            </a:pPr>
            <a:r>
              <a:rPr lang="en-US" dirty="0"/>
              <a:t>Bi-Annual Reviews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269013655"/>
      </p:ext>
    </p:extLst>
  </p:cSld>
  <p:clrMapOvr>
    <a:masterClrMapping/>
  </p:clrMapOvr>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Status xmlns="71af3243-3dd4-4a8d-8c0d-dd76da1f02a5">Not started</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b385d60f68dd989dca1fdc827799d853">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911b479caf7b199da365455750e4572"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FFEF88-46AD-4DA4-B4B0-B0CB702092EE}">
  <ds:schemaRefs>
    <ds:schemaRef ds:uri="http://schemas.microsoft.com/office/2006/metadata/properties"/>
    <ds:schemaRef ds:uri="http://purl.org/dc/dcmitype/"/>
    <ds:schemaRef ds:uri="http://purl.org/dc/elements/1.1/"/>
    <ds:schemaRef ds:uri="http://purl.org/dc/term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16c05727-aa75-4e4a-9b5f-8a80a1165891"/>
    <ds:schemaRef ds:uri="71af3243-3dd4-4a8d-8c0d-dd76da1f02a5"/>
  </ds:schemaRefs>
</ds:datastoreItem>
</file>

<file path=customXml/itemProps2.xml><?xml version="1.0" encoding="utf-8"?>
<ds:datastoreItem xmlns:ds="http://schemas.openxmlformats.org/officeDocument/2006/customXml" ds:itemID="{A0763669-6920-4D40-91A7-A09F8FE2279B}">
  <ds:schemaRefs>
    <ds:schemaRef ds:uri="http://schemas.microsoft.com/sharepoint/v3/contenttype/forms"/>
  </ds:schemaRefs>
</ds:datastoreItem>
</file>

<file path=customXml/itemProps3.xml><?xml version="1.0" encoding="utf-8"?>
<ds:datastoreItem xmlns:ds="http://schemas.openxmlformats.org/officeDocument/2006/customXml" ds:itemID="{2189D301-A379-4A03-8215-B47B97F4DD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City design</Template>
  <TotalTime>0</TotalTime>
  <Words>400</Words>
  <Application>Microsoft Office PowerPoint</Application>
  <PresentationFormat>Widescreen</PresentationFormat>
  <Paragraphs>45</Paragraphs>
  <Slides>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Trebuchet MS</vt:lpstr>
      <vt:lpstr>Wingdings</vt:lpstr>
      <vt:lpstr>Berlin</vt:lpstr>
      <vt:lpstr>Plan Endorsement Municipal Self Assessment Report</vt:lpstr>
      <vt:lpstr>Plan Endorsement Process</vt:lpstr>
      <vt:lpstr>Population Changes &amp; Land Use</vt:lpstr>
      <vt:lpstr>CAFRA Coastal Town Center - CORES</vt:lpstr>
      <vt:lpstr>Consistency with State Plan</vt:lpstr>
      <vt:lpstr>Resiliency</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2021-11-19T20:56:24Z</dcterms:created>
  <dcterms:modified xsi:type="dcterms:W3CDTF">2021-11-22T15:45:51Z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