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84" r:id="rId4"/>
    <p:sldMasterId id="2147483696" r:id="rId5"/>
  </p:sldMasterIdLst>
  <p:notesMasterIdLst>
    <p:notesMasterId r:id="rId35"/>
  </p:notesMasterIdLst>
  <p:sldIdLst>
    <p:sldId id="292" r:id="rId6"/>
    <p:sldId id="370" r:id="rId7"/>
    <p:sldId id="371" r:id="rId8"/>
    <p:sldId id="359" r:id="rId9"/>
    <p:sldId id="358" r:id="rId10"/>
    <p:sldId id="360" r:id="rId11"/>
    <p:sldId id="366" r:id="rId12"/>
    <p:sldId id="309" r:id="rId13"/>
    <p:sldId id="368" r:id="rId14"/>
    <p:sldId id="365" r:id="rId15"/>
    <p:sldId id="326" r:id="rId16"/>
    <p:sldId id="374" r:id="rId17"/>
    <p:sldId id="303" r:id="rId18"/>
    <p:sldId id="317" r:id="rId19"/>
    <p:sldId id="316" r:id="rId20"/>
    <p:sldId id="332" r:id="rId21"/>
    <p:sldId id="306" r:id="rId22"/>
    <p:sldId id="307" r:id="rId23"/>
    <p:sldId id="375" r:id="rId24"/>
    <p:sldId id="337" r:id="rId25"/>
    <p:sldId id="322" r:id="rId26"/>
    <p:sldId id="318" r:id="rId27"/>
    <p:sldId id="331" r:id="rId28"/>
    <p:sldId id="319" r:id="rId29"/>
    <p:sldId id="327" r:id="rId30"/>
    <p:sldId id="364" r:id="rId31"/>
    <p:sldId id="329" r:id="rId32"/>
    <p:sldId id="372" r:id="rId33"/>
    <p:sldId id="373" r:id="rId34"/>
  </p:sldIdLst>
  <p:sldSz cx="12192000" cy="6858000"/>
  <p:notesSz cx="6858000" cy="8912225"/>
  <p:embeddedFontLst>
    <p:embeddedFont>
      <p:font typeface="Arial Black" panose="020B0A04020102020204" pitchFamily="34" charset="0"/>
      <p:bold r:id="rId36"/>
    </p:embeddedFont>
    <p:embeddedFont>
      <p:font typeface="Montserrat" panose="020B0604020202020204" charset="0"/>
      <p:regular r:id="rId37"/>
      <p:bold r:id="rId38"/>
      <p:italic r:id="rId39"/>
      <p:boldItalic r:id="rId40"/>
    </p:embeddedFont>
    <p:embeddedFont>
      <p:font typeface="Calibri Light" panose="020F0302020204030204" pitchFamily="34" charset="0"/>
      <p:regular r:id="rId41"/>
      <p:italic r:id="rId42"/>
    </p:embeddedFont>
    <p:embeddedFont>
      <p:font typeface="Microsoft JhengHei" panose="020B0604030504040204" pitchFamily="34" charset="-120"/>
      <p:regular r:id="rId43"/>
      <p:bold r:id="rId44"/>
    </p:embeddedFont>
    <p:embeddedFont>
      <p:font typeface="Franklin Gothic Demi Cond" panose="020B0706030402020204" pitchFamily="34" charset="0"/>
      <p:regular r:id="rId45"/>
    </p:embeddedFont>
    <p:embeddedFont>
      <p:font typeface="Calibri" panose="020F0502020204030204" pitchFamily="34" charset="0"/>
      <p:regular r:id="rId46"/>
      <p:bold r:id="rId47"/>
      <p:italic r:id="rId48"/>
      <p:boldItalic r:id="rId49"/>
    </p:embeddedFont>
    <p:embeddedFont>
      <p:font typeface="Karla" panose="020B0604020202020204" charset="0"/>
      <p:regular r:id="rId50"/>
      <p:bold r:id="rId51"/>
      <p:italic r:id="rId52"/>
      <p:boldItalic r:id="rId53"/>
    </p:embeddedFont>
    <p:embeddedFont>
      <p:font typeface="Century Gothic" panose="020B0502020202020204" pitchFamily="34" charset="0"/>
      <p:regular r:id="rId54"/>
      <p:bold r:id="rId55"/>
      <p:italic r:id="rId56"/>
      <p:boldItalic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homas hilliard" initials="" lastIdx="3" clrIdx="0"/>
  <p:cmAuthor id="1" name="May, Chad" initials="MC" lastIdx="3" clrIdx="1">
    <p:extLst>
      <p:ext uri="{19B8F6BF-5375-455C-9EA6-DF929625EA0E}">
        <p15:presenceInfo xmlns:p15="http://schemas.microsoft.com/office/powerpoint/2012/main" userId="S-1-5-21-3342024681-333314647-251681998-22349" providerId="AD"/>
      </p:ext>
    </p:extLst>
  </p:cmAuthor>
  <p:cmAuthor id="2" name="McNamara, Dillon" initials="MD" lastIdx="3" clrIdx="2">
    <p:extLst>
      <p:ext uri="{19B8F6BF-5375-455C-9EA6-DF929625EA0E}">
        <p15:presenceInfo xmlns:p15="http://schemas.microsoft.com/office/powerpoint/2012/main" userId="S-1-5-21-3342024681-333314647-251681998-21905" providerId="AD"/>
      </p:ext>
    </p:extLst>
  </p:cmAuthor>
  <p:cmAuthor id="3" name="Thachik, Stefani" initials="TS" lastIdx="22" clrIdx="3">
    <p:extLst>
      <p:ext uri="{19B8F6BF-5375-455C-9EA6-DF929625EA0E}">
        <p15:presenceInfo xmlns:p15="http://schemas.microsoft.com/office/powerpoint/2012/main" userId="S-1-5-21-3342024681-333314647-251681998-22386" providerId="AD"/>
      </p:ext>
    </p:extLst>
  </p:cmAuthor>
  <p:cmAuthor id="4" name="Bethea, Angela" initials="BA" lastIdx="3" clrIdx="4">
    <p:extLst>
      <p:ext uri="{19B8F6BF-5375-455C-9EA6-DF929625EA0E}">
        <p15:presenceInfo xmlns:p15="http://schemas.microsoft.com/office/powerpoint/2012/main" userId="S-1-5-21-3342024681-333314647-251681998-1865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9F45"/>
    <a:srgbClr val="0B3954"/>
    <a:srgbClr val="093953"/>
    <a:srgbClr val="808A22"/>
    <a:srgbClr val="549E39"/>
    <a:srgbClr val="C0CF3A"/>
    <a:srgbClr val="328C99"/>
    <a:srgbClr val="94D07F"/>
    <a:srgbClr val="66A64E"/>
    <a:srgbClr val="D757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1146BD-144E-4EB7-A29D-55061505CC10}" v="38" dt="2024-06-26T05:02:07.228"/>
    <p1510:client id="{E3AEE71D-C4A5-4531-AB14-4C3392245C09}" v="13" dt="2024-06-26T04:24:04.7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8" d="100"/>
          <a:sy n="98" d="100"/>
        </p:scale>
        <p:origin x="82" y="23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4.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63"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61"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8" Type="http://schemas.openxmlformats.org/officeDocument/2006/relationships/slide" Target="slides/slide3.xml"/><Relationship Id="rId51" Type="http://schemas.openxmlformats.org/officeDocument/2006/relationships/font" Target="fonts/font16.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47158"/>
          </a:xfrm>
          <a:prstGeom prst="rect">
            <a:avLst/>
          </a:prstGeom>
        </p:spPr>
        <p:txBody>
          <a:bodyPr vert="horz" lIns="90098" tIns="45049" rIns="90098" bIns="45049" rtlCol="0"/>
          <a:lstStyle>
            <a:lvl1pPr algn="l">
              <a:defRPr sz="1200"/>
            </a:lvl1pPr>
          </a:lstStyle>
          <a:p>
            <a:endParaRPr lang="en-US"/>
          </a:p>
        </p:txBody>
      </p:sp>
      <p:sp>
        <p:nvSpPr>
          <p:cNvPr id="3" name="Date Placeholder 2"/>
          <p:cNvSpPr>
            <a:spLocks noGrp="1"/>
          </p:cNvSpPr>
          <p:nvPr>
            <p:ph type="dt" idx="1"/>
          </p:nvPr>
        </p:nvSpPr>
        <p:spPr>
          <a:xfrm>
            <a:off x="3884614" y="1"/>
            <a:ext cx="2971800" cy="447158"/>
          </a:xfrm>
          <a:prstGeom prst="rect">
            <a:avLst/>
          </a:prstGeom>
        </p:spPr>
        <p:txBody>
          <a:bodyPr vert="horz" lIns="90098" tIns="45049" rIns="90098" bIns="45049" rtlCol="0"/>
          <a:lstStyle>
            <a:lvl1pPr algn="r">
              <a:defRPr sz="1200"/>
            </a:lvl1pPr>
          </a:lstStyle>
          <a:p>
            <a:fld id="{243CA6BA-36E6-4D38-AD8D-EA2201055166}" type="datetimeFigureOut">
              <a:rPr lang="en-US" smtClean="0"/>
              <a:t>6/26/2024</a:t>
            </a:fld>
            <a:endParaRPr lang="en-US"/>
          </a:p>
        </p:txBody>
      </p:sp>
      <p:sp>
        <p:nvSpPr>
          <p:cNvPr id="4" name="Slide Image Placeholder 3"/>
          <p:cNvSpPr>
            <a:spLocks noGrp="1" noRot="1" noChangeAspect="1"/>
          </p:cNvSpPr>
          <p:nvPr>
            <p:ph type="sldImg" idx="2"/>
          </p:nvPr>
        </p:nvSpPr>
        <p:spPr>
          <a:xfrm>
            <a:off x="755650" y="1114425"/>
            <a:ext cx="5346700" cy="3006725"/>
          </a:xfrm>
          <a:prstGeom prst="rect">
            <a:avLst/>
          </a:prstGeom>
          <a:noFill/>
          <a:ln w="12700">
            <a:solidFill>
              <a:prstClr val="black"/>
            </a:solidFill>
          </a:ln>
        </p:spPr>
        <p:txBody>
          <a:bodyPr vert="horz" lIns="90098" tIns="45049" rIns="90098" bIns="45049" rtlCol="0" anchor="ctr"/>
          <a:lstStyle/>
          <a:p>
            <a:endParaRPr lang="en-US"/>
          </a:p>
        </p:txBody>
      </p:sp>
      <p:sp>
        <p:nvSpPr>
          <p:cNvPr id="5" name="Notes Placeholder 4"/>
          <p:cNvSpPr>
            <a:spLocks noGrp="1"/>
          </p:cNvSpPr>
          <p:nvPr>
            <p:ph type="body" sz="quarter" idx="3"/>
          </p:nvPr>
        </p:nvSpPr>
        <p:spPr>
          <a:xfrm>
            <a:off x="685800" y="4289009"/>
            <a:ext cx="5486400" cy="3509189"/>
          </a:xfrm>
          <a:prstGeom prst="rect">
            <a:avLst/>
          </a:prstGeom>
        </p:spPr>
        <p:txBody>
          <a:bodyPr vert="horz" lIns="90098" tIns="45049" rIns="90098" bIns="4504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465068"/>
            <a:ext cx="2971800" cy="447157"/>
          </a:xfrm>
          <a:prstGeom prst="rect">
            <a:avLst/>
          </a:prstGeom>
        </p:spPr>
        <p:txBody>
          <a:bodyPr vert="horz" lIns="90098" tIns="45049" rIns="90098" bIns="45049" rtlCol="0" anchor="b"/>
          <a:lstStyle>
            <a:lvl1pPr algn="l">
              <a:defRPr sz="1200"/>
            </a:lvl1pPr>
          </a:lstStyle>
          <a:p>
            <a:endParaRPr lang="en-US"/>
          </a:p>
        </p:txBody>
      </p:sp>
      <p:sp>
        <p:nvSpPr>
          <p:cNvPr id="7" name="Slide Number Placeholder 6"/>
          <p:cNvSpPr>
            <a:spLocks noGrp="1"/>
          </p:cNvSpPr>
          <p:nvPr>
            <p:ph type="sldNum" sz="quarter" idx="5"/>
          </p:nvPr>
        </p:nvSpPr>
        <p:spPr>
          <a:xfrm>
            <a:off x="3884614" y="8465068"/>
            <a:ext cx="2971800" cy="447157"/>
          </a:xfrm>
          <a:prstGeom prst="rect">
            <a:avLst/>
          </a:prstGeom>
        </p:spPr>
        <p:txBody>
          <a:bodyPr vert="horz" lIns="90098" tIns="45049" rIns="90098" bIns="45049" rtlCol="0" anchor="b"/>
          <a:lstStyle>
            <a:lvl1pPr algn="r">
              <a:defRPr sz="1200"/>
            </a:lvl1pPr>
          </a:lstStyle>
          <a:p>
            <a:fld id="{C79BE81F-3C3A-42DF-A4AA-2ED54A27E2C2}" type="slidenum">
              <a:rPr lang="en-US" smtClean="0"/>
              <a:t>‹#›</a:t>
            </a:fld>
            <a:endParaRPr lang="en-US"/>
          </a:p>
        </p:txBody>
      </p:sp>
    </p:spTree>
    <p:extLst>
      <p:ext uri="{BB962C8B-B14F-4D97-AF65-F5344CB8AC3E}">
        <p14:creationId xmlns:p14="http://schemas.microsoft.com/office/powerpoint/2010/main" val="761323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nj.gov/highereducation/EOF/EOF_Program_Resources.shtml"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84864E8-E54F-47BC-871B-CC59A5D2D243}"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454558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46168" y="3390711"/>
            <a:ext cx="7566090" cy="3211317"/>
          </a:xfrm>
          <a:prstGeom prst="rect">
            <a:avLst/>
          </a:prstGeom>
        </p:spPr>
        <p:txBody>
          <a:bodyPr/>
          <a:lstStyle/>
          <a:p>
            <a:endParaRPr lang="en-US"/>
          </a:p>
        </p:txBody>
      </p:sp>
    </p:spTree>
    <p:extLst>
      <p:ext uri="{BB962C8B-B14F-4D97-AF65-F5344CB8AC3E}">
        <p14:creationId xmlns:p14="http://schemas.microsoft.com/office/powerpoint/2010/main" val="121725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46168" y="3390711"/>
            <a:ext cx="7566090" cy="3211317"/>
          </a:xfrm>
          <a:prstGeom prst="rect">
            <a:avLst/>
          </a:prstGeom>
        </p:spPr>
        <p:txBody>
          <a:bodyPr/>
          <a:lstStyle/>
          <a:p>
            <a:endParaRPr lang="en-US"/>
          </a:p>
        </p:txBody>
      </p:sp>
    </p:spTree>
    <p:extLst>
      <p:ext uri="{BB962C8B-B14F-4D97-AF65-F5344CB8AC3E}">
        <p14:creationId xmlns:p14="http://schemas.microsoft.com/office/powerpoint/2010/main" val="26829042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sz="1200"/>
              <a:t>B3 contract attachments outlines the Art. IV budget for program support services </a:t>
            </a:r>
          </a:p>
          <a:p>
            <a:pPr marL="0" indent="0">
              <a:buNone/>
            </a:pPr>
            <a:endParaRPr lang="en-US" sz="1200"/>
          </a:p>
          <a:p>
            <a:pPr>
              <a:buFont typeface="Arial" panose="020B0604020202020204" pitchFamily="34" charset="0"/>
              <a:buChar char="•"/>
            </a:pPr>
            <a:r>
              <a:rPr lang="en-US" sz="1200"/>
              <a:t>All program financial resources must be shown on the respective contract budget: EOF Art. IV, institutional funds and other sources.</a:t>
            </a:r>
          </a:p>
          <a:p>
            <a:pPr marL="0" indent="0">
              <a:buNone/>
            </a:pPr>
            <a:endParaRPr lang="en-US" sz="1200"/>
          </a:p>
          <a:p>
            <a:pPr>
              <a:buFont typeface="Arial" panose="020B0604020202020204" pitchFamily="34" charset="0"/>
              <a:buChar char="•"/>
            </a:pPr>
            <a:r>
              <a:rPr lang="en-US" sz="1200">
                <a:solidFill>
                  <a:schemeClr val="tx1"/>
                </a:solidFill>
              </a:rPr>
              <a:t>Requires a dollar for dollar match against the EOF allocation from institutional and other funding resources. </a:t>
            </a:r>
            <a:r>
              <a:rPr lang="en-US" sz="1200">
                <a:solidFill>
                  <a:srgbClr val="FF0000"/>
                </a:solidFill>
              </a:rPr>
              <a:t>Reference - EOF regulation 9A:11-6.9 (c) </a:t>
            </a:r>
          </a:p>
          <a:p>
            <a:pPr>
              <a:buFont typeface="Arial" panose="020B0604020202020204" pitchFamily="34" charset="0"/>
              <a:buNone/>
            </a:pPr>
            <a:endParaRPr lang="en-US" sz="1200">
              <a:solidFill>
                <a:srgbClr val="FF0000"/>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t>Compensation and payment for activities must have occurred within the identified time period associated with the respective contract budget from which the funds were paid from.</a:t>
            </a:r>
          </a:p>
          <a:p>
            <a:pPr>
              <a:buFont typeface="Arial" panose="020B0604020202020204" pitchFamily="34" charset="0"/>
              <a:buNone/>
            </a:pPr>
            <a:endParaRPr lang="en-US" sz="120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Must ensure that the appropriate documentation and accountability records (i.e. description of time and effort, timesheets, etc.) are kept for all individuals whose percentage of involvement with the EOF program is less than 100%</a:t>
            </a:r>
          </a:p>
          <a:p>
            <a:endParaRPr lang="en-US"/>
          </a:p>
        </p:txBody>
      </p:sp>
      <p:sp>
        <p:nvSpPr>
          <p:cNvPr id="4" name="Slide Number Placeholder 3"/>
          <p:cNvSpPr>
            <a:spLocks noGrp="1"/>
          </p:cNvSpPr>
          <p:nvPr>
            <p:ph type="sldNum" sz="quarter" idx="10"/>
          </p:nvPr>
        </p:nvSpPr>
        <p:spPr/>
        <p:txBody>
          <a:bodyPr/>
          <a:lstStyle/>
          <a:p>
            <a:fld id="{C79BE81F-3C3A-42DF-A4AA-2ED54A27E2C2}" type="slidenum">
              <a:rPr lang="en-US" smtClean="0"/>
              <a:t>13</a:t>
            </a:fld>
            <a:endParaRPr lang="en-US"/>
          </a:p>
        </p:txBody>
      </p:sp>
    </p:spTree>
    <p:extLst>
      <p:ext uri="{BB962C8B-B14F-4D97-AF65-F5344CB8AC3E}">
        <p14:creationId xmlns:p14="http://schemas.microsoft.com/office/powerpoint/2010/main" val="277605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46168" y="3390711"/>
            <a:ext cx="7566090" cy="3211317"/>
          </a:xfrm>
          <a:prstGeom prst="rect">
            <a:avLst/>
          </a:prstGeom>
        </p:spPr>
        <p:txBody>
          <a:bodyPr/>
          <a:lstStyle/>
          <a:p>
            <a:endParaRPr lang="en-US"/>
          </a:p>
        </p:txBody>
      </p:sp>
    </p:spTree>
    <p:extLst>
      <p:ext uri="{BB962C8B-B14F-4D97-AF65-F5344CB8AC3E}">
        <p14:creationId xmlns:p14="http://schemas.microsoft.com/office/powerpoint/2010/main" val="2891983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46168" y="3390711"/>
            <a:ext cx="7566090" cy="3211317"/>
          </a:xfrm>
          <a:prstGeom prst="rect">
            <a:avLst/>
          </a:prstGeom>
        </p:spPr>
        <p:txBody>
          <a:bodyPr/>
          <a:lstStyle/>
          <a:p>
            <a:endParaRPr lang="en-US"/>
          </a:p>
        </p:txBody>
      </p:sp>
    </p:spTree>
    <p:extLst>
      <p:ext uri="{BB962C8B-B14F-4D97-AF65-F5344CB8AC3E}">
        <p14:creationId xmlns:p14="http://schemas.microsoft.com/office/powerpoint/2010/main" val="10329055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46168" y="3390711"/>
            <a:ext cx="7566090" cy="3211317"/>
          </a:xfrm>
          <a:prstGeom prst="rect">
            <a:avLst/>
          </a:prstGeom>
        </p:spPr>
        <p:txBody>
          <a:bodyPr/>
          <a:lstStyle/>
          <a:p>
            <a:endParaRPr lang="en-US"/>
          </a:p>
        </p:txBody>
      </p:sp>
    </p:spTree>
    <p:extLst>
      <p:ext uri="{BB962C8B-B14F-4D97-AF65-F5344CB8AC3E}">
        <p14:creationId xmlns:p14="http://schemas.microsoft.com/office/powerpoint/2010/main" val="25283034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Directors role defined in Regulations (9A:11-4.4 Institutional administration, pg.24-26)</a:t>
            </a:r>
          </a:p>
          <a:p>
            <a:endParaRPr lang="en-US"/>
          </a:p>
          <a:p>
            <a:pPr lvl="1">
              <a:buFont typeface="Arial" panose="020B0604020202020204" pitchFamily="34" charset="0"/>
              <a:buChar char="•"/>
            </a:pPr>
            <a:r>
              <a:rPr lang="en-US" b="1">
                <a:solidFill>
                  <a:srgbClr val="FF0000"/>
                </a:solidFill>
              </a:rPr>
              <a:t>Mandatory - Program Directors who are less than 100% time EOF are required to keep a monthly time and effort report on file. A copy of the EOF Time &amp; Effort report can be found on our website within the EOF campus program resources webpage: </a:t>
            </a:r>
            <a:r>
              <a:rPr lang="en-US" b="1">
                <a:solidFill>
                  <a:srgbClr val="FF0000"/>
                </a:solidFill>
                <a:hlinkClick r:id="rId3"/>
              </a:rPr>
              <a:t>https://www.nj.gov/highereducation/EOF/EOF_Program_Resources.shtml</a:t>
            </a:r>
            <a:endParaRPr lang="en-US" b="1">
              <a:solidFill>
                <a:srgbClr val="FF0000"/>
              </a:solidFill>
            </a:endParaRPr>
          </a:p>
          <a:p>
            <a:pPr lvl="1">
              <a:buFont typeface="Arial" panose="020B0604020202020204" pitchFamily="34" charset="0"/>
              <a:buChar char="•"/>
            </a:pPr>
            <a:r>
              <a:rPr lang="en-US" b="1">
                <a:solidFill>
                  <a:srgbClr val="FF0000"/>
                </a:solidFill>
              </a:rPr>
              <a:t>Waivers must be resubmitted if there is a change in title, personnel, responsibilities, or if any elements of the original approved waiver has been impacted.</a:t>
            </a:r>
          </a:p>
          <a:p>
            <a:endParaRPr lang="en-US"/>
          </a:p>
        </p:txBody>
      </p:sp>
      <p:sp>
        <p:nvSpPr>
          <p:cNvPr id="4" name="Slide Number Placeholder 3"/>
          <p:cNvSpPr>
            <a:spLocks noGrp="1"/>
          </p:cNvSpPr>
          <p:nvPr>
            <p:ph type="sldNum" sz="quarter" idx="10"/>
          </p:nvPr>
        </p:nvSpPr>
        <p:spPr/>
        <p:txBody>
          <a:bodyPr/>
          <a:lstStyle/>
          <a:p>
            <a:fld id="{C79BE81F-3C3A-42DF-A4AA-2ED54A27E2C2}" type="slidenum">
              <a:rPr lang="en-US" smtClean="0"/>
              <a:t>17</a:t>
            </a:fld>
            <a:endParaRPr lang="en-US"/>
          </a:p>
        </p:txBody>
      </p:sp>
    </p:spTree>
    <p:extLst>
      <p:ext uri="{BB962C8B-B14F-4D97-AF65-F5344CB8AC3E}">
        <p14:creationId xmlns:p14="http://schemas.microsoft.com/office/powerpoint/2010/main" val="34181306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mj-lt"/>
              <a:buAutoNum type="arabicPeriod"/>
            </a:pPr>
            <a:r>
              <a:rPr lang="en-US" sz="2400"/>
              <a:t>Spend Down Calculator tool</a:t>
            </a:r>
          </a:p>
          <a:p>
            <a:pPr marL="342900" indent="-342900">
              <a:buFont typeface="+mj-lt"/>
              <a:buAutoNum type="arabicPeriod"/>
            </a:pPr>
            <a:r>
              <a:rPr lang="en-US" sz="2400"/>
              <a:t>“Annual Salary in Dollars” enter the annual total salary for each position listed in the personnel section of the budget. </a:t>
            </a:r>
          </a:p>
          <a:p>
            <a:pPr marL="578358" lvl="1" indent="-285750">
              <a:buFont typeface="Arial" panose="020B0604020202020204" pitchFamily="34" charset="0"/>
              <a:buChar char="•"/>
            </a:pPr>
            <a:r>
              <a:rPr lang="en-US" sz="2400"/>
              <a:t>Budget using whole dollars</a:t>
            </a:r>
          </a:p>
          <a:p>
            <a:pPr marL="578358" lvl="1" indent="-285750">
              <a:buFont typeface="Arial" panose="020B0604020202020204" pitchFamily="34" charset="0"/>
              <a:buChar char="•"/>
            </a:pPr>
            <a:r>
              <a:rPr lang="en-US" sz="2400"/>
              <a:t>Expenditure reports will include actual monies spent (show pennies)</a:t>
            </a:r>
          </a:p>
          <a:p>
            <a:pPr marL="457200" indent="-457200">
              <a:buFont typeface="+mj-lt"/>
              <a:buAutoNum type="arabicPeriod"/>
            </a:pPr>
            <a:r>
              <a:rPr lang="en-US" sz="2400"/>
              <a:t>“Professional Development &amp; Student Leadership Development” itemize costs of staff and student registration fees for conferences, webinars, and leadership development activities.  Include also professional membership fees and consultant presentation costs.</a:t>
            </a:r>
          </a:p>
          <a:p>
            <a:pPr marL="457200" indent="-457200">
              <a:buFont typeface="+mj-lt"/>
              <a:buAutoNum type="arabicPeriod"/>
            </a:pPr>
            <a:r>
              <a:rPr lang="en-US" sz="2400"/>
              <a:t>“Travel” itemize travel expenses for professional staff development, recruitment activities, student educational development and student travel for leadership activities. For all travel for professional development (i.e. attendance at conferences), programs must articulate how this information is beneficial for the program (do not simply state “will enhance staff knowledge of best practices”). </a:t>
            </a:r>
          </a:p>
          <a:p>
            <a:pPr marL="457200" indent="-457200">
              <a:buFont typeface="+mj-lt"/>
              <a:buAutoNum type="arabicPeriod" startAt="5"/>
            </a:pPr>
            <a:r>
              <a:rPr lang="en-US" sz="1200">
                <a:solidFill>
                  <a:schemeClr val="tx1"/>
                </a:solidFill>
              </a:rPr>
              <a:t>Narrative/Line Item Descriptions – for all student development and leadership activities, programs must </a:t>
            </a:r>
            <a:r>
              <a:rPr lang="en-US" sz="1200" b="1">
                <a:solidFill>
                  <a:srgbClr val="FF0000"/>
                </a:solidFill>
              </a:rPr>
              <a:t>document some form of pre- and post-activity assessment</a:t>
            </a:r>
            <a:r>
              <a:rPr lang="en-US" sz="1200" b="1">
                <a:solidFill>
                  <a:schemeClr val="tx1"/>
                </a:solidFill>
              </a:rPr>
              <a:t> </a:t>
            </a:r>
            <a:r>
              <a:rPr lang="en-US" sz="1200">
                <a:solidFill>
                  <a:schemeClr val="tx1"/>
                </a:solidFill>
              </a:rPr>
              <a:t>of what was learned. Additionally support to attend professional conferences </a:t>
            </a:r>
            <a:r>
              <a:rPr lang="en-US" sz="1200" b="1">
                <a:solidFill>
                  <a:srgbClr val="FF0000"/>
                </a:solidFill>
              </a:rPr>
              <a:t>must include some form of post-activity assessment</a:t>
            </a:r>
            <a:r>
              <a:rPr lang="en-US" sz="1200">
                <a:solidFill>
                  <a:schemeClr val="tx1"/>
                </a:solidFill>
              </a:rPr>
              <a:t> of what was learned relative to the program’s current and future offerings. Documentation of this assessment must be kept (i.e. Discussion of what was learned at the conference at a staff meeting held on xx/xx/20xx and information based on what was learned, a validation or suggestion of change for current practice should be considered.) </a:t>
            </a:r>
          </a:p>
          <a:p>
            <a:pPr marL="457200" indent="-457200">
              <a:buFont typeface="+mj-lt"/>
              <a:buAutoNum type="arabicPeriod" startAt="5"/>
            </a:pPr>
            <a:r>
              <a:rPr lang="en-US" sz="1200"/>
              <a:t>Program Advisory Board (PAB) itemize expenses for PAB meetings &amp; functions.  </a:t>
            </a:r>
            <a:r>
              <a:rPr lang="en-US" sz="1200" i="1"/>
              <a:t>Only programs that have a PAB (membership list, by-laws &amp; minutes of meetings) should list expenses. Otherwise leave this category blank</a:t>
            </a:r>
            <a:r>
              <a:rPr lang="en-US" sz="1200"/>
              <a:t>.</a:t>
            </a:r>
          </a:p>
          <a:p>
            <a:endParaRPr lang="en-US"/>
          </a:p>
          <a:p>
            <a:endParaRPr lang="en-US"/>
          </a:p>
          <a:p>
            <a:r>
              <a:rPr lang="en-US"/>
              <a:t>Within the Narrative Description section, provide a brief description of each item listed in each of the Art. IV budget categories. </a:t>
            </a:r>
          </a:p>
          <a:p>
            <a:r>
              <a:rPr lang="en-US"/>
              <a:t> Example: Educational Materials &amp; Supplies </a:t>
            </a:r>
          </a:p>
          <a:p>
            <a:r>
              <a:rPr lang="en-US" b="1"/>
              <a:t>Acceptable:</a:t>
            </a:r>
            <a:r>
              <a:rPr lang="en-US"/>
              <a:t> purchase of textbooks for tutors @ a total cost of $500.00</a:t>
            </a:r>
          </a:p>
          <a:p>
            <a:r>
              <a:rPr lang="en-US">
                <a:solidFill>
                  <a:srgbClr val="FF0000"/>
                </a:solidFill>
              </a:rPr>
              <a:t>Not acceptable </a:t>
            </a:r>
            <a:r>
              <a:rPr lang="en-US"/>
              <a:t>(too vague): purchase of textbooks </a:t>
            </a:r>
          </a:p>
          <a:p>
            <a:r>
              <a:rPr lang="en-US">
                <a:solidFill>
                  <a:srgbClr val="FF0000"/>
                </a:solidFill>
              </a:rPr>
              <a:t>Not acceptable</a:t>
            </a:r>
            <a:r>
              <a:rPr lang="en-US"/>
              <a:t>: purchase of books and supplies for student usage </a:t>
            </a:r>
          </a:p>
          <a:p>
            <a:r>
              <a:rPr lang="en-US" b="1"/>
              <a:t>Example: </a:t>
            </a:r>
            <a:r>
              <a:rPr lang="en-US"/>
              <a:t>Student Leadership Activity</a:t>
            </a:r>
          </a:p>
          <a:p>
            <a:r>
              <a:rPr lang="en-US" b="1"/>
              <a:t>Acceptable: </a:t>
            </a:r>
            <a:r>
              <a:rPr lang="en-US"/>
              <a:t>“XYZ” student leadership activity. Students will be provided a pre- and post-activity assessment to gauge their cultural and self-awareness regarding “XYZ”. The educational purpose of this activity is to provide students with instructions and tools to help identify and improve in the areas of “A, B, &amp; C”. </a:t>
            </a:r>
          </a:p>
          <a:p>
            <a:r>
              <a:rPr lang="en-US">
                <a:solidFill>
                  <a:srgbClr val="FF0000"/>
                </a:solidFill>
              </a:rPr>
              <a:t>Not acceptable: </a:t>
            </a:r>
            <a:r>
              <a:rPr lang="en-US">
                <a:solidFill>
                  <a:schemeClr val="tx1"/>
                </a:solidFill>
              </a:rPr>
              <a:t>(too vague) </a:t>
            </a:r>
            <a:r>
              <a:rPr lang="en-US"/>
              <a:t>Student event to help create student solidarity. </a:t>
            </a:r>
          </a:p>
          <a:p>
            <a:endParaRPr lang="en-US"/>
          </a:p>
        </p:txBody>
      </p:sp>
      <p:sp>
        <p:nvSpPr>
          <p:cNvPr id="4" name="Slide Number Placeholder 3"/>
          <p:cNvSpPr>
            <a:spLocks noGrp="1"/>
          </p:cNvSpPr>
          <p:nvPr>
            <p:ph type="sldNum" sz="quarter" idx="10"/>
          </p:nvPr>
        </p:nvSpPr>
        <p:spPr/>
        <p:txBody>
          <a:bodyPr/>
          <a:lstStyle/>
          <a:p>
            <a:fld id="{C79BE81F-3C3A-42DF-A4AA-2ED54A27E2C2}" type="slidenum">
              <a:rPr lang="en-US" smtClean="0"/>
              <a:t>19</a:t>
            </a:fld>
            <a:endParaRPr lang="en-US"/>
          </a:p>
        </p:txBody>
      </p:sp>
    </p:spTree>
    <p:extLst>
      <p:ext uri="{BB962C8B-B14F-4D97-AF65-F5344CB8AC3E}">
        <p14:creationId xmlns:p14="http://schemas.microsoft.com/office/powerpoint/2010/main" val="13573103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79BE81F-3C3A-42DF-A4AA-2ED54A27E2C2}" type="slidenum">
              <a:rPr lang="en-US" smtClean="0"/>
              <a:t>20</a:t>
            </a:fld>
            <a:endParaRPr lang="en-US"/>
          </a:p>
        </p:txBody>
      </p:sp>
    </p:spTree>
    <p:extLst>
      <p:ext uri="{BB962C8B-B14F-4D97-AF65-F5344CB8AC3E}">
        <p14:creationId xmlns:p14="http://schemas.microsoft.com/office/powerpoint/2010/main" val="36859820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46168" y="3390711"/>
            <a:ext cx="7566090" cy="3211317"/>
          </a:xfrm>
          <a:prstGeom prst="rect">
            <a:avLst/>
          </a:prstGeom>
        </p:spPr>
        <p:txBody>
          <a:bodyPr/>
          <a:lstStyle/>
          <a:p>
            <a:endParaRPr lang="en-US"/>
          </a:p>
        </p:txBody>
      </p:sp>
    </p:spTree>
    <p:extLst>
      <p:ext uri="{BB962C8B-B14F-4D97-AF65-F5344CB8AC3E}">
        <p14:creationId xmlns:p14="http://schemas.microsoft.com/office/powerpoint/2010/main" val="3194808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27490" y="3490913"/>
            <a:ext cx="7566090" cy="3211317"/>
          </a:xfrm>
          <a:prstGeom prst="rect">
            <a:avLst/>
          </a:prstGeom>
        </p:spPr>
        <p:txBody>
          <a:bodyPr/>
          <a:lstStyle/>
          <a:p>
            <a:endParaRPr lang="en-US" sz="1400"/>
          </a:p>
        </p:txBody>
      </p:sp>
    </p:spTree>
    <p:extLst>
      <p:ext uri="{BB962C8B-B14F-4D97-AF65-F5344CB8AC3E}">
        <p14:creationId xmlns:p14="http://schemas.microsoft.com/office/powerpoint/2010/main" val="2278269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46168" y="3390711"/>
            <a:ext cx="7566090" cy="3211317"/>
          </a:xfrm>
          <a:prstGeom prst="rect">
            <a:avLst/>
          </a:prstGeom>
        </p:spPr>
        <p:txBody>
          <a:bodyPr/>
          <a:lstStyle/>
          <a:p>
            <a:pPr>
              <a:buClr>
                <a:schemeClr val="tx1"/>
              </a:buClr>
              <a:buFont typeface="Arial" panose="020B0604020202020204" pitchFamily="34" charset="0"/>
              <a:buChar char="•"/>
            </a:pPr>
            <a:r>
              <a:rPr lang="en-US" sz="2600" b="1">
                <a:solidFill>
                  <a:schemeClr val="tx1"/>
                </a:solidFill>
                <a:latin typeface="Karla" panose="020B0604020202020204" charset="0"/>
              </a:rPr>
              <a:t>Required:</a:t>
            </a:r>
          </a:p>
          <a:p>
            <a:pPr lvl="1">
              <a:buClr>
                <a:schemeClr val="tx1"/>
              </a:buClr>
              <a:buFont typeface="Courier New" panose="02070309020205020404" pitchFamily="49" charset="0"/>
              <a:buChar char="o"/>
            </a:pPr>
            <a:r>
              <a:rPr lang="en-US" sz="2400">
                <a:solidFill>
                  <a:schemeClr val="tx1"/>
                </a:solidFill>
                <a:latin typeface="Karla" panose="020B0604020202020204" charset="0"/>
              </a:rPr>
              <a:t>Email including rationale proposed modification narrative explaining both “why” and “where” you are looking to re-distribute your existing funds in Email body.</a:t>
            </a:r>
          </a:p>
          <a:p>
            <a:endParaRPr lang="en-US"/>
          </a:p>
        </p:txBody>
      </p:sp>
    </p:spTree>
    <p:extLst>
      <p:ext uri="{BB962C8B-B14F-4D97-AF65-F5344CB8AC3E}">
        <p14:creationId xmlns:p14="http://schemas.microsoft.com/office/powerpoint/2010/main" val="30064326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46168" y="3390711"/>
            <a:ext cx="7566090" cy="3211317"/>
          </a:xfrm>
          <a:prstGeom prst="rect">
            <a:avLst/>
          </a:prstGeom>
        </p:spPr>
        <p:txBody>
          <a:bodyPr/>
          <a:lstStyle/>
          <a:p>
            <a:endParaRPr lang="en-US"/>
          </a:p>
        </p:txBody>
      </p:sp>
    </p:spTree>
    <p:extLst>
      <p:ext uri="{BB962C8B-B14F-4D97-AF65-F5344CB8AC3E}">
        <p14:creationId xmlns:p14="http://schemas.microsoft.com/office/powerpoint/2010/main" val="11908176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79BE81F-3C3A-42DF-A4AA-2ED54A27E2C2}" type="slidenum">
              <a:rPr lang="en-US" smtClean="0"/>
              <a:t>24</a:t>
            </a:fld>
            <a:endParaRPr lang="en-US"/>
          </a:p>
        </p:txBody>
      </p:sp>
    </p:spTree>
    <p:extLst>
      <p:ext uri="{BB962C8B-B14F-4D97-AF65-F5344CB8AC3E}">
        <p14:creationId xmlns:p14="http://schemas.microsoft.com/office/powerpoint/2010/main" val="7833201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79BE81F-3C3A-42DF-A4AA-2ED54A27E2C2}" type="slidenum">
              <a:rPr lang="en-US" smtClean="0"/>
              <a:t>25</a:t>
            </a:fld>
            <a:endParaRPr lang="en-US"/>
          </a:p>
        </p:txBody>
      </p:sp>
    </p:spTree>
    <p:extLst>
      <p:ext uri="{BB962C8B-B14F-4D97-AF65-F5344CB8AC3E}">
        <p14:creationId xmlns:p14="http://schemas.microsoft.com/office/powerpoint/2010/main" val="36407088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46168" y="3390711"/>
            <a:ext cx="7566090" cy="3211317"/>
          </a:xfrm>
          <a:prstGeom prst="rect">
            <a:avLst/>
          </a:prstGeom>
        </p:spPr>
        <p:txBody>
          <a:bodyPr/>
          <a:lstStyle/>
          <a:p>
            <a:endParaRPr lang="en-US"/>
          </a:p>
        </p:txBody>
      </p:sp>
    </p:spTree>
    <p:extLst>
      <p:ext uri="{BB962C8B-B14F-4D97-AF65-F5344CB8AC3E}">
        <p14:creationId xmlns:p14="http://schemas.microsoft.com/office/powerpoint/2010/main" val="27553753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79BE81F-3C3A-42DF-A4AA-2ED54A27E2C2}" type="slidenum">
              <a:rPr lang="en-US" smtClean="0"/>
              <a:t>29</a:t>
            </a:fld>
            <a:endParaRPr lang="en-US"/>
          </a:p>
        </p:txBody>
      </p:sp>
    </p:spTree>
    <p:extLst>
      <p:ext uri="{BB962C8B-B14F-4D97-AF65-F5344CB8AC3E}">
        <p14:creationId xmlns:p14="http://schemas.microsoft.com/office/powerpoint/2010/main" val="415808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latin typeface="Karla" panose="020B0604020202020204" charset="0"/>
              </a:rPr>
              <a:t>Where can you find EOF FY23 program contracts and budget documents?</a:t>
            </a:r>
          </a:p>
          <a:p>
            <a:r>
              <a:rPr lang="en-US" sz="1200">
                <a:latin typeface="Karla" panose="020B0604020202020204" charset="0"/>
              </a:rPr>
              <a:t>All EOF Contract Budget Attachments can be found on the EOF Campus Program Resources webpage, within the EOF Contracts and Budgets section:</a:t>
            </a:r>
            <a:r>
              <a:rPr lang="en-US" sz="1200"/>
              <a:t> </a:t>
            </a:r>
            <a:endParaRPr lang="en-US"/>
          </a:p>
        </p:txBody>
      </p:sp>
      <p:sp>
        <p:nvSpPr>
          <p:cNvPr id="4" name="Slide Number Placeholder 3"/>
          <p:cNvSpPr>
            <a:spLocks noGrp="1"/>
          </p:cNvSpPr>
          <p:nvPr>
            <p:ph type="sldNum" sz="quarter" idx="10"/>
          </p:nvPr>
        </p:nvSpPr>
        <p:spPr/>
        <p:txBody>
          <a:bodyPr/>
          <a:lstStyle/>
          <a:p>
            <a:fld id="{C79BE81F-3C3A-42DF-A4AA-2ED54A27E2C2}" type="slidenum">
              <a:rPr lang="en-US" smtClean="0"/>
              <a:t>4</a:t>
            </a:fld>
            <a:endParaRPr lang="en-US"/>
          </a:p>
        </p:txBody>
      </p:sp>
    </p:spTree>
    <p:extLst>
      <p:ext uri="{BB962C8B-B14F-4D97-AF65-F5344CB8AC3E}">
        <p14:creationId xmlns:p14="http://schemas.microsoft.com/office/powerpoint/2010/main" val="1633553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v"/>
            </a:pPr>
            <a:r>
              <a:rPr lang="en-US">
                <a:latin typeface="Montserrat" panose="020B0604020202020204" charset="0"/>
              </a:rPr>
              <a:t>New for 2022 – Updated EOF Contract </a:t>
            </a:r>
          </a:p>
          <a:p>
            <a:pPr>
              <a:buFont typeface="Wingdings" panose="05000000000000000000" pitchFamily="2" charset="2"/>
              <a:buChar char="v"/>
            </a:pPr>
            <a:r>
              <a:rPr lang="en-US">
                <a:latin typeface="Karla" panose="020B0604020202020204" charset="0"/>
              </a:rPr>
              <a:t>The FY 2023 EOF contract has been updated to align the formatting of EOF’s campus program contracts with other OSHE contracts.</a:t>
            </a:r>
          </a:p>
          <a:p>
            <a:pPr>
              <a:lnSpc>
                <a:spcPct val="150000"/>
              </a:lnSpc>
              <a:buFont typeface="Wingdings" panose="05000000000000000000" pitchFamily="2" charset="2"/>
              <a:buChar char="v"/>
            </a:pPr>
            <a:r>
              <a:rPr lang="en-US" sz="1200"/>
              <a:t>FY23 contract</a:t>
            </a:r>
            <a:r>
              <a:rPr lang="en-US" sz="1200" baseline="0"/>
              <a:t> includes </a:t>
            </a:r>
            <a:r>
              <a:rPr lang="en-US" sz="1200"/>
              <a:t>2022 Summer Program Allocations</a:t>
            </a:r>
            <a:r>
              <a:rPr lang="en-US" sz="1200" baseline="0"/>
              <a:t> AND </a:t>
            </a:r>
            <a:r>
              <a:rPr lang="en-US" sz="1200"/>
              <a:t>FY23 Academic Year Allocations</a:t>
            </a:r>
          </a:p>
          <a:p>
            <a:pPr>
              <a:buFont typeface="Wingdings" panose="05000000000000000000" pitchFamily="2" charset="2"/>
              <a:buChar char="v"/>
            </a:pPr>
            <a:r>
              <a:rPr lang="en-US">
                <a:latin typeface="Karla" panose="020B0604020202020204" charset="0"/>
              </a:rPr>
              <a:t> Please note that EOF summer payments cannot be executed until a signed contract has been received. </a:t>
            </a:r>
          </a:p>
          <a:p>
            <a:r>
              <a:rPr lang="en-US"/>
              <a:t>- Section I. “EDUCATIONAL OPPORTUNITY FUND GRANT AMOUNT” within each respective EOF campus program’s contract lists their respective FY 2023 allocation information. </a:t>
            </a:r>
          </a:p>
          <a:p>
            <a:r>
              <a:rPr lang="en-US"/>
              <a:t>- Programs should use this information to develop their respective budgets attachments.</a:t>
            </a:r>
          </a:p>
          <a:p>
            <a:endParaRPr lang="en-US"/>
          </a:p>
          <a:p>
            <a:endParaRPr lang="en-US"/>
          </a:p>
          <a:p>
            <a:pPr>
              <a:buFont typeface="Arial" panose="020B0604020202020204" pitchFamily="34" charset="0"/>
              <a:buChar char="•"/>
            </a:pPr>
            <a:r>
              <a:rPr lang="en-US" sz="1200"/>
              <a:t>Contract/Expenditure Report signature pages will be completed via DocuSign.  </a:t>
            </a:r>
          </a:p>
          <a:p>
            <a:pPr>
              <a:buFont typeface="Arial" panose="020B0604020202020204" pitchFamily="34" charset="0"/>
              <a:buChar char="•"/>
            </a:pPr>
            <a:r>
              <a:rPr lang="en-US" sz="1200"/>
              <a:t>After the EOF Central Office staff completes the review of the fiscal year contract documents, the contract signature page will be signed by the EOF Executive Director and a final copy will be emailed to the EOF campus Program Director. </a:t>
            </a:r>
          </a:p>
          <a:p>
            <a:pPr>
              <a:buFont typeface="Arial" panose="020B0604020202020204" pitchFamily="34" charset="0"/>
              <a:buChar char="•"/>
            </a:pPr>
            <a:r>
              <a:rPr lang="en-US" sz="1200"/>
              <a:t>All Signed contracts must be received by June 20, 2022</a:t>
            </a:r>
            <a:r>
              <a:rPr lang="en-US" sz="1200" b="1"/>
              <a:t>. </a:t>
            </a:r>
            <a:r>
              <a:rPr lang="en-US" sz="1200"/>
              <a:t>If your contract signature page is incomplete, you will not receive an advance payment. Please contact our office for assistance with DocuSign. </a:t>
            </a:r>
          </a:p>
          <a:p>
            <a:pPr>
              <a:buFont typeface="Arial" panose="020B0604020202020204" pitchFamily="34" charset="0"/>
              <a:buChar char="•"/>
            </a:pPr>
            <a:r>
              <a:rPr lang="en-US" sz="1200" b="1"/>
              <a:t>Additionally, if your institution owes any refunds to OSHE/EOF, you will not receive an advance payment until all refunds have been received. </a:t>
            </a:r>
            <a:endParaRPr lang="en-US"/>
          </a:p>
        </p:txBody>
      </p:sp>
      <p:sp>
        <p:nvSpPr>
          <p:cNvPr id="4" name="Slide Number Placeholder 3"/>
          <p:cNvSpPr>
            <a:spLocks noGrp="1"/>
          </p:cNvSpPr>
          <p:nvPr>
            <p:ph type="sldNum" sz="quarter" idx="10"/>
          </p:nvPr>
        </p:nvSpPr>
        <p:spPr/>
        <p:txBody>
          <a:bodyPr/>
          <a:lstStyle/>
          <a:p>
            <a:fld id="{C79BE81F-3C3A-42DF-A4AA-2ED54A27E2C2}" type="slidenum">
              <a:rPr lang="en-US" smtClean="0"/>
              <a:t>5</a:t>
            </a:fld>
            <a:endParaRPr lang="en-US"/>
          </a:p>
        </p:txBody>
      </p:sp>
    </p:spTree>
    <p:extLst>
      <p:ext uri="{BB962C8B-B14F-4D97-AF65-F5344CB8AC3E}">
        <p14:creationId xmlns:p14="http://schemas.microsoft.com/office/powerpoint/2010/main" val="4197010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latin typeface="Karla" panose="020B0604020202020204" charset="0"/>
              </a:rPr>
              <a:t>Where can you find EOF FY23 program contracts and budget documents?</a:t>
            </a:r>
          </a:p>
          <a:p>
            <a:r>
              <a:rPr lang="en-US" sz="1200">
                <a:latin typeface="Karla" panose="020B0604020202020204" charset="0"/>
              </a:rPr>
              <a:t>All EOF Contract Budget Attachments can be found on the EOF Campus Program Resources webpage, within the EOF Contracts and Budgets section:</a:t>
            </a:r>
            <a:r>
              <a:rPr lang="en-US" sz="1200"/>
              <a:t> </a:t>
            </a:r>
            <a:endParaRPr lang="en-US"/>
          </a:p>
        </p:txBody>
      </p:sp>
      <p:sp>
        <p:nvSpPr>
          <p:cNvPr id="4" name="Slide Number Placeholder 3"/>
          <p:cNvSpPr>
            <a:spLocks noGrp="1"/>
          </p:cNvSpPr>
          <p:nvPr>
            <p:ph type="sldNum" sz="quarter" idx="10"/>
          </p:nvPr>
        </p:nvSpPr>
        <p:spPr/>
        <p:txBody>
          <a:bodyPr/>
          <a:lstStyle/>
          <a:p>
            <a:fld id="{C79BE81F-3C3A-42DF-A4AA-2ED54A27E2C2}" type="slidenum">
              <a:rPr lang="en-US" smtClean="0"/>
              <a:t>6</a:t>
            </a:fld>
            <a:endParaRPr lang="en-US"/>
          </a:p>
        </p:txBody>
      </p:sp>
    </p:spTree>
    <p:extLst>
      <p:ext uri="{BB962C8B-B14F-4D97-AF65-F5344CB8AC3E}">
        <p14:creationId xmlns:p14="http://schemas.microsoft.com/office/powerpoint/2010/main" val="3844465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latin typeface="Karla" panose="020B0604020202020204" charset="0"/>
              </a:rPr>
              <a:t>Where can you find EOF FY23 program contracts and budget documents?</a:t>
            </a:r>
          </a:p>
          <a:p>
            <a:r>
              <a:rPr lang="en-US" sz="1200">
                <a:latin typeface="Karla" panose="020B0604020202020204" charset="0"/>
              </a:rPr>
              <a:t>All EOF Contract Budget Attachments can be found on the EOF Campus Program Resources webpage, within the EOF Contracts and Budgets section:</a:t>
            </a:r>
            <a:r>
              <a:rPr lang="en-US" sz="1200"/>
              <a:t> </a:t>
            </a:r>
            <a:endParaRPr lang="en-US"/>
          </a:p>
        </p:txBody>
      </p:sp>
      <p:sp>
        <p:nvSpPr>
          <p:cNvPr id="4" name="Slide Number Placeholder 3"/>
          <p:cNvSpPr>
            <a:spLocks noGrp="1"/>
          </p:cNvSpPr>
          <p:nvPr>
            <p:ph type="sldNum" sz="quarter" idx="10"/>
          </p:nvPr>
        </p:nvSpPr>
        <p:spPr/>
        <p:txBody>
          <a:bodyPr/>
          <a:lstStyle/>
          <a:p>
            <a:fld id="{C79BE81F-3C3A-42DF-A4AA-2ED54A27E2C2}" type="slidenum">
              <a:rPr lang="en-US" smtClean="0"/>
              <a:t>7</a:t>
            </a:fld>
            <a:endParaRPr lang="en-US"/>
          </a:p>
        </p:txBody>
      </p:sp>
    </p:spTree>
    <p:extLst>
      <p:ext uri="{BB962C8B-B14F-4D97-AF65-F5344CB8AC3E}">
        <p14:creationId xmlns:p14="http://schemas.microsoft.com/office/powerpoint/2010/main" val="1797407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mj-lt"/>
              <a:buAutoNum type="arabicPeriod"/>
            </a:pPr>
            <a:r>
              <a:rPr lang="en-US" sz="2400"/>
              <a:t>Spend Down Calculator tool</a:t>
            </a:r>
          </a:p>
          <a:p>
            <a:pPr marL="342900" indent="-342900">
              <a:buFont typeface="+mj-lt"/>
              <a:buAutoNum type="arabicPeriod"/>
            </a:pPr>
            <a:r>
              <a:rPr lang="en-US" sz="2400"/>
              <a:t>“Annual Salary in Dollars” enter the annual total salary for each position listed in the personnel section of the budget. </a:t>
            </a:r>
          </a:p>
          <a:p>
            <a:pPr marL="578358" lvl="1" indent="-285750">
              <a:buFont typeface="Arial" panose="020B0604020202020204" pitchFamily="34" charset="0"/>
              <a:buChar char="•"/>
            </a:pPr>
            <a:r>
              <a:rPr lang="en-US" sz="2400"/>
              <a:t>Budget using whole dollars</a:t>
            </a:r>
          </a:p>
          <a:p>
            <a:pPr marL="578358" lvl="1" indent="-285750">
              <a:buFont typeface="Arial" panose="020B0604020202020204" pitchFamily="34" charset="0"/>
              <a:buChar char="•"/>
            </a:pPr>
            <a:r>
              <a:rPr lang="en-US" sz="2400"/>
              <a:t>Expenditure reports will include actual monies spent (show pennies)</a:t>
            </a:r>
          </a:p>
          <a:p>
            <a:pPr marL="457200" indent="-457200">
              <a:buFont typeface="+mj-lt"/>
              <a:buAutoNum type="arabicPeriod"/>
            </a:pPr>
            <a:r>
              <a:rPr lang="en-US" sz="2400"/>
              <a:t>“Professional Development &amp; Student Leadership Development” itemize costs of staff and student registration fees for conferences, webinars, and leadership development activities.  Include also professional membership fees and consultant presentation costs.</a:t>
            </a:r>
          </a:p>
          <a:p>
            <a:pPr marL="457200" indent="-457200">
              <a:buFont typeface="+mj-lt"/>
              <a:buAutoNum type="arabicPeriod"/>
            </a:pPr>
            <a:r>
              <a:rPr lang="en-US" sz="2400"/>
              <a:t>“Travel” itemize travel expenses for professional staff development, recruitment activities, student educational development and student travel for leadership activities. For all travel for professional development (i.e. attendance at conferences), programs must articulate how this information is beneficial for the program (do not simply state “will enhance staff knowledge of best practices”). </a:t>
            </a:r>
          </a:p>
          <a:p>
            <a:pPr marL="457200" indent="-457200">
              <a:buFont typeface="+mj-lt"/>
              <a:buAutoNum type="arabicPeriod" startAt="5"/>
            </a:pPr>
            <a:r>
              <a:rPr lang="en-US" sz="1200">
                <a:solidFill>
                  <a:schemeClr val="tx1"/>
                </a:solidFill>
              </a:rPr>
              <a:t>Narrative/Line Item Descriptions – for all student development and leadership activities, programs must </a:t>
            </a:r>
            <a:r>
              <a:rPr lang="en-US" sz="1200" b="1">
                <a:solidFill>
                  <a:srgbClr val="FF0000"/>
                </a:solidFill>
              </a:rPr>
              <a:t>document some form of pre- and post-activity assessment</a:t>
            </a:r>
            <a:r>
              <a:rPr lang="en-US" sz="1200" b="1">
                <a:solidFill>
                  <a:schemeClr val="tx1"/>
                </a:solidFill>
              </a:rPr>
              <a:t> </a:t>
            </a:r>
            <a:r>
              <a:rPr lang="en-US" sz="1200">
                <a:solidFill>
                  <a:schemeClr val="tx1"/>
                </a:solidFill>
              </a:rPr>
              <a:t>of what was learned. Additionally support to attend professional conferences </a:t>
            </a:r>
            <a:r>
              <a:rPr lang="en-US" sz="1200" b="1">
                <a:solidFill>
                  <a:srgbClr val="FF0000"/>
                </a:solidFill>
              </a:rPr>
              <a:t>must include some form of post-activity assessment</a:t>
            </a:r>
            <a:r>
              <a:rPr lang="en-US" sz="1200">
                <a:solidFill>
                  <a:schemeClr val="tx1"/>
                </a:solidFill>
              </a:rPr>
              <a:t> of what was learned relative to the program’s current and future offerings. Documentation of this assessment must be kept (i.e. Discussion of what was learned at the conference at a staff meeting held on xx/xx/20xx and information based on what was learned, a validation or suggestion of change for current practice should be considered.) </a:t>
            </a:r>
          </a:p>
          <a:p>
            <a:pPr marL="457200" indent="-457200">
              <a:buFont typeface="+mj-lt"/>
              <a:buAutoNum type="arabicPeriod" startAt="5"/>
            </a:pPr>
            <a:r>
              <a:rPr lang="en-US" sz="1200"/>
              <a:t>Program Advisory Board (PAB) itemize expenses for PAB meetings &amp; functions.  </a:t>
            </a:r>
            <a:r>
              <a:rPr lang="en-US" sz="1200" i="1"/>
              <a:t>Only programs that have a PAB (membership list, by-laws &amp; minutes of meetings) should list expenses. Otherwise leave this category blank</a:t>
            </a:r>
            <a:r>
              <a:rPr lang="en-US" sz="1200"/>
              <a:t>.</a:t>
            </a:r>
          </a:p>
          <a:p>
            <a:endParaRPr lang="en-US"/>
          </a:p>
          <a:p>
            <a:endParaRPr lang="en-US"/>
          </a:p>
          <a:p>
            <a:r>
              <a:rPr lang="en-US"/>
              <a:t>Within the Narrative Description section, provide a brief description of each item listed in each of the Art. IV budget categories. </a:t>
            </a:r>
          </a:p>
          <a:p>
            <a:r>
              <a:rPr lang="en-US"/>
              <a:t> Example: Educational Materials &amp; Supplies </a:t>
            </a:r>
          </a:p>
          <a:p>
            <a:r>
              <a:rPr lang="en-US" b="1"/>
              <a:t>Acceptable:</a:t>
            </a:r>
            <a:r>
              <a:rPr lang="en-US"/>
              <a:t> purchase of textbooks for tutors @ a total cost of $500.00</a:t>
            </a:r>
          </a:p>
          <a:p>
            <a:r>
              <a:rPr lang="en-US">
                <a:solidFill>
                  <a:srgbClr val="FF0000"/>
                </a:solidFill>
              </a:rPr>
              <a:t>Not acceptable </a:t>
            </a:r>
            <a:r>
              <a:rPr lang="en-US"/>
              <a:t>(too vague): purchase of textbooks </a:t>
            </a:r>
          </a:p>
          <a:p>
            <a:r>
              <a:rPr lang="en-US">
                <a:solidFill>
                  <a:srgbClr val="FF0000"/>
                </a:solidFill>
              </a:rPr>
              <a:t>Not acceptable</a:t>
            </a:r>
            <a:r>
              <a:rPr lang="en-US"/>
              <a:t>: purchase of books and supplies for student usage </a:t>
            </a:r>
          </a:p>
          <a:p>
            <a:r>
              <a:rPr lang="en-US" b="1"/>
              <a:t>Example: </a:t>
            </a:r>
            <a:r>
              <a:rPr lang="en-US"/>
              <a:t>Student Leadership Activity</a:t>
            </a:r>
          </a:p>
          <a:p>
            <a:r>
              <a:rPr lang="en-US" b="1"/>
              <a:t>Acceptable: </a:t>
            </a:r>
            <a:r>
              <a:rPr lang="en-US"/>
              <a:t>“XYZ” student leadership activity. Students will be provided a pre- and post-activity assessment to gauge their cultural and self-awareness regarding “XYZ”. The educational purpose of this activity is to provide students with instructions and tools to help identify and improve in the areas of “A, B, &amp; C”. </a:t>
            </a:r>
          </a:p>
          <a:p>
            <a:r>
              <a:rPr lang="en-US">
                <a:solidFill>
                  <a:srgbClr val="FF0000"/>
                </a:solidFill>
              </a:rPr>
              <a:t>Not acceptable: </a:t>
            </a:r>
            <a:r>
              <a:rPr lang="en-US">
                <a:solidFill>
                  <a:schemeClr val="tx1"/>
                </a:solidFill>
              </a:rPr>
              <a:t>(too vague) </a:t>
            </a:r>
            <a:r>
              <a:rPr lang="en-US"/>
              <a:t>Student event to help create student solidarity. </a:t>
            </a:r>
          </a:p>
          <a:p>
            <a:endParaRPr lang="en-US"/>
          </a:p>
        </p:txBody>
      </p:sp>
      <p:sp>
        <p:nvSpPr>
          <p:cNvPr id="4" name="Slide Number Placeholder 3"/>
          <p:cNvSpPr>
            <a:spLocks noGrp="1"/>
          </p:cNvSpPr>
          <p:nvPr>
            <p:ph type="sldNum" sz="quarter" idx="10"/>
          </p:nvPr>
        </p:nvSpPr>
        <p:spPr/>
        <p:txBody>
          <a:bodyPr/>
          <a:lstStyle/>
          <a:p>
            <a:fld id="{C79BE81F-3C3A-42DF-A4AA-2ED54A27E2C2}" type="slidenum">
              <a:rPr lang="en-US" smtClean="0"/>
              <a:t>8</a:t>
            </a:fld>
            <a:endParaRPr lang="en-US"/>
          </a:p>
        </p:txBody>
      </p:sp>
    </p:spTree>
    <p:extLst>
      <p:ext uri="{BB962C8B-B14F-4D97-AF65-F5344CB8AC3E}">
        <p14:creationId xmlns:p14="http://schemas.microsoft.com/office/powerpoint/2010/main" val="3240260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mj-lt"/>
              <a:buAutoNum type="arabicPeriod"/>
            </a:pPr>
            <a:r>
              <a:rPr lang="en-US" sz="2400"/>
              <a:t>Spend Down Calculator tool</a:t>
            </a:r>
          </a:p>
          <a:p>
            <a:pPr marL="342900" indent="-342900">
              <a:buFont typeface="+mj-lt"/>
              <a:buAutoNum type="arabicPeriod"/>
            </a:pPr>
            <a:r>
              <a:rPr lang="en-US" sz="2400"/>
              <a:t>“Annual Salary in Dollars” enter the annual total salary for each position listed in the personnel section of the budget. </a:t>
            </a:r>
          </a:p>
          <a:p>
            <a:pPr marL="578358" lvl="1" indent="-285750">
              <a:buFont typeface="Arial" panose="020B0604020202020204" pitchFamily="34" charset="0"/>
              <a:buChar char="•"/>
            </a:pPr>
            <a:r>
              <a:rPr lang="en-US" sz="2400"/>
              <a:t>Budget using whole dollars</a:t>
            </a:r>
          </a:p>
          <a:p>
            <a:pPr marL="578358" lvl="1" indent="-285750">
              <a:buFont typeface="Arial" panose="020B0604020202020204" pitchFamily="34" charset="0"/>
              <a:buChar char="•"/>
            </a:pPr>
            <a:r>
              <a:rPr lang="en-US" sz="2400"/>
              <a:t>Expenditure reports will include actual monies spent (show pennies)</a:t>
            </a:r>
          </a:p>
          <a:p>
            <a:pPr marL="457200" indent="-457200">
              <a:buFont typeface="+mj-lt"/>
              <a:buAutoNum type="arabicPeriod"/>
            </a:pPr>
            <a:r>
              <a:rPr lang="en-US" sz="2400"/>
              <a:t>“Professional Development &amp; Student Leadership Development” itemize costs of staff and student registration fees for conferences, webinars, and leadership development activities.  Include also professional membership fees and consultant presentation costs.</a:t>
            </a:r>
          </a:p>
          <a:p>
            <a:pPr marL="457200" indent="-457200">
              <a:buFont typeface="+mj-lt"/>
              <a:buAutoNum type="arabicPeriod"/>
            </a:pPr>
            <a:r>
              <a:rPr lang="en-US" sz="2400"/>
              <a:t>“Travel” itemize travel expenses for professional staff development, recruitment activities, student educational development and student travel for leadership activities. For all travel for professional development (i.e. attendance at conferences), programs must articulate how this information is beneficial for the program (do not simply state “will enhance staff knowledge of best practices”). </a:t>
            </a:r>
          </a:p>
          <a:p>
            <a:pPr marL="457200" indent="-457200">
              <a:buFont typeface="+mj-lt"/>
              <a:buAutoNum type="arabicPeriod" startAt="5"/>
            </a:pPr>
            <a:r>
              <a:rPr lang="en-US" sz="1200">
                <a:solidFill>
                  <a:schemeClr val="tx1"/>
                </a:solidFill>
              </a:rPr>
              <a:t>Narrative/Line Item Descriptions – for all student development and leadership activities, programs must </a:t>
            </a:r>
            <a:r>
              <a:rPr lang="en-US" sz="1200" b="1">
                <a:solidFill>
                  <a:srgbClr val="FF0000"/>
                </a:solidFill>
              </a:rPr>
              <a:t>document some form of pre- and post-activity assessment</a:t>
            </a:r>
            <a:r>
              <a:rPr lang="en-US" sz="1200" b="1">
                <a:solidFill>
                  <a:schemeClr val="tx1"/>
                </a:solidFill>
              </a:rPr>
              <a:t> </a:t>
            </a:r>
            <a:r>
              <a:rPr lang="en-US" sz="1200">
                <a:solidFill>
                  <a:schemeClr val="tx1"/>
                </a:solidFill>
              </a:rPr>
              <a:t>of what was learned. Additionally support to attend professional conferences </a:t>
            </a:r>
            <a:r>
              <a:rPr lang="en-US" sz="1200" b="1">
                <a:solidFill>
                  <a:srgbClr val="FF0000"/>
                </a:solidFill>
              </a:rPr>
              <a:t>must include some form of post-activity assessment</a:t>
            </a:r>
            <a:r>
              <a:rPr lang="en-US" sz="1200">
                <a:solidFill>
                  <a:schemeClr val="tx1"/>
                </a:solidFill>
              </a:rPr>
              <a:t> of what was learned relative to the program’s current and future offerings. Documentation of this assessment must be kept (i.e. Discussion of what was learned at the conference at a staff meeting held on xx/xx/20xx and information based on what was learned, a validation or suggestion of change for current practice should be considered.) </a:t>
            </a:r>
          </a:p>
          <a:p>
            <a:pPr marL="457200" indent="-457200">
              <a:buFont typeface="+mj-lt"/>
              <a:buAutoNum type="arabicPeriod" startAt="5"/>
            </a:pPr>
            <a:r>
              <a:rPr lang="en-US" sz="1200"/>
              <a:t>Program Advisory Board (PAB) itemize expenses for PAB meetings &amp; functions.  </a:t>
            </a:r>
            <a:r>
              <a:rPr lang="en-US" sz="1200" i="1"/>
              <a:t>Only programs that have a PAB (membership list, by-laws &amp; minutes of meetings) should list expenses. Otherwise leave this category blank</a:t>
            </a:r>
            <a:r>
              <a:rPr lang="en-US" sz="1200"/>
              <a:t>.</a:t>
            </a:r>
          </a:p>
          <a:p>
            <a:endParaRPr lang="en-US"/>
          </a:p>
          <a:p>
            <a:endParaRPr lang="en-US"/>
          </a:p>
          <a:p>
            <a:r>
              <a:rPr lang="en-US"/>
              <a:t>Within the Narrative Description section, provide a brief description of each item listed in each of the Art. IV budget categories. </a:t>
            </a:r>
          </a:p>
          <a:p>
            <a:r>
              <a:rPr lang="en-US"/>
              <a:t> Example: Educational Materials &amp; Supplies </a:t>
            </a:r>
          </a:p>
          <a:p>
            <a:r>
              <a:rPr lang="en-US" b="1"/>
              <a:t>Acceptable:</a:t>
            </a:r>
            <a:r>
              <a:rPr lang="en-US"/>
              <a:t> purchase of textbooks for tutors @ a total cost of $500.00</a:t>
            </a:r>
          </a:p>
          <a:p>
            <a:r>
              <a:rPr lang="en-US">
                <a:solidFill>
                  <a:srgbClr val="FF0000"/>
                </a:solidFill>
              </a:rPr>
              <a:t>Not acceptable </a:t>
            </a:r>
            <a:r>
              <a:rPr lang="en-US"/>
              <a:t>(too vague): purchase of textbooks </a:t>
            </a:r>
          </a:p>
          <a:p>
            <a:r>
              <a:rPr lang="en-US">
                <a:solidFill>
                  <a:srgbClr val="FF0000"/>
                </a:solidFill>
              </a:rPr>
              <a:t>Not acceptable</a:t>
            </a:r>
            <a:r>
              <a:rPr lang="en-US"/>
              <a:t>: purchase of books and supplies for student usage </a:t>
            </a:r>
          </a:p>
          <a:p>
            <a:r>
              <a:rPr lang="en-US" b="1"/>
              <a:t>Example: </a:t>
            </a:r>
            <a:r>
              <a:rPr lang="en-US"/>
              <a:t>Student Leadership Activity</a:t>
            </a:r>
          </a:p>
          <a:p>
            <a:r>
              <a:rPr lang="en-US" b="1"/>
              <a:t>Acceptable: </a:t>
            </a:r>
            <a:r>
              <a:rPr lang="en-US"/>
              <a:t>“XYZ” student leadership activity. Students will be provided a pre- and post-activity assessment to gauge their cultural and self-awareness regarding “XYZ”. The educational purpose of this activity is to provide students with instructions and tools to help identify and improve in the areas of “A, B, &amp; C”. </a:t>
            </a:r>
          </a:p>
          <a:p>
            <a:r>
              <a:rPr lang="en-US">
                <a:solidFill>
                  <a:srgbClr val="FF0000"/>
                </a:solidFill>
              </a:rPr>
              <a:t>Not acceptable: </a:t>
            </a:r>
            <a:r>
              <a:rPr lang="en-US">
                <a:solidFill>
                  <a:schemeClr val="tx1"/>
                </a:solidFill>
              </a:rPr>
              <a:t>(too vague) </a:t>
            </a:r>
            <a:r>
              <a:rPr lang="en-US"/>
              <a:t>Student event to help create student solidarity. </a:t>
            </a:r>
          </a:p>
          <a:p>
            <a:endParaRPr lang="en-US"/>
          </a:p>
        </p:txBody>
      </p:sp>
      <p:sp>
        <p:nvSpPr>
          <p:cNvPr id="4" name="Slide Number Placeholder 3"/>
          <p:cNvSpPr>
            <a:spLocks noGrp="1"/>
          </p:cNvSpPr>
          <p:nvPr>
            <p:ph type="sldNum" sz="quarter" idx="10"/>
          </p:nvPr>
        </p:nvSpPr>
        <p:spPr/>
        <p:txBody>
          <a:bodyPr/>
          <a:lstStyle/>
          <a:p>
            <a:fld id="{C79BE81F-3C3A-42DF-A4AA-2ED54A27E2C2}" type="slidenum">
              <a:rPr lang="en-US" smtClean="0"/>
              <a:t>9</a:t>
            </a:fld>
            <a:endParaRPr lang="en-US"/>
          </a:p>
        </p:txBody>
      </p:sp>
    </p:spTree>
    <p:extLst>
      <p:ext uri="{BB962C8B-B14F-4D97-AF65-F5344CB8AC3E}">
        <p14:creationId xmlns:p14="http://schemas.microsoft.com/office/powerpoint/2010/main" val="36735089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latin typeface="Karla" panose="020B0604020202020204" charset="0"/>
              </a:rPr>
              <a:t>Where can you find EOF FY23 program contracts and budget documents?</a:t>
            </a:r>
          </a:p>
          <a:p>
            <a:r>
              <a:rPr lang="en-US" sz="1200">
                <a:latin typeface="Karla" panose="020B0604020202020204" charset="0"/>
              </a:rPr>
              <a:t>All EOF Contract Budget Attachments can be found on the EOF Campus Program Resources webpage, within the EOF Contracts and Budgets section:</a:t>
            </a:r>
            <a:r>
              <a:rPr lang="en-US" sz="1200"/>
              <a:t> </a:t>
            </a:r>
            <a:endParaRPr lang="en-US"/>
          </a:p>
        </p:txBody>
      </p:sp>
      <p:sp>
        <p:nvSpPr>
          <p:cNvPr id="4" name="Slide Number Placeholder 3"/>
          <p:cNvSpPr>
            <a:spLocks noGrp="1"/>
          </p:cNvSpPr>
          <p:nvPr>
            <p:ph type="sldNum" sz="quarter" idx="10"/>
          </p:nvPr>
        </p:nvSpPr>
        <p:spPr/>
        <p:txBody>
          <a:bodyPr/>
          <a:lstStyle/>
          <a:p>
            <a:fld id="{C79BE81F-3C3A-42DF-A4AA-2ED54A27E2C2}" type="slidenum">
              <a:rPr lang="en-US" smtClean="0"/>
              <a:t>10</a:t>
            </a:fld>
            <a:endParaRPr lang="en-US"/>
          </a:p>
        </p:txBody>
      </p:sp>
    </p:spTree>
    <p:extLst>
      <p:ext uri="{BB962C8B-B14F-4D97-AF65-F5344CB8AC3E}">
        <p14:creationId xmlns:p14="http://schemas.microsoft.com/office/powerpoint/2010/main" val="2956302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31.xml"/><Relationship Id="rId7" Type="http://schemas.openxmlformats.org/officeDocument/2006/relationships/image" Target="../media/image3.png"/><Relationship Id="rId2" Type="http://schemas.openxmlformats.org/officeDocument/2006/relationships/tags" Target="../tags/tag30.xml"/><Relationship Id="rId1" Type="http://schemas.openxmlformats.org/officeDocument/2006/relationships/vmlDrawing" Target="../drawings/vmlDrawing2.vml"/><Relationship Id="rId6" Type="http://schemas.openxmlformats.org/officeDocument/2006/relationships/image" Target="../media/image2.emf"/><Relationship Id="rId5" Type="http://schemas.openxmlformats.org/officeDocument/2006/relationships/oleObject" Target="../embeddings/oleObject2.bin"/><Relationship Id="rId4" Type="http://schemas.openxmlformats.org/officeDocument/2006/relationships/slideMaster" Target="../slideMasters/slideMaster2.xml"/><Relationship Id="rId9"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33.xml"/><Relationship Id="rId7" Type="http://schemas.openxmlformats.org/officeDocument/2006/relationships/image" Target="../media/image6.emf"/><Relationship Id="rId2" Type="http://schemas.openxmlformats.org/officeDocument/2006/relationships/tags" Target="../tags/tag32.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7.png"/><Relationship Id="rId4"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35.xml"/><Relationship Id="rId7" Type="http://schemas.openxmlformats.org/officeDocument/2006/relationships/image" Target="../media/image8.jpeg"/><Relationship Id="rId2" Type="http://schemas.openxmlformats.org/officeDocument/2006/relationships/tags" Target="../tags/tag34.xml"/><Relationship Id="rId1" Type="http://schemas.openxmlformats.org/officeDocument/2006/relationships/vmlDrawing" Target="../drawings/vmlDrawing4.vml"/><Relationship Id="rId6" Type="http://schemas.openxmlformats.org/officeDocument/2006/relationships/image" Target="../media/image6.emf"/><Relationship Id="rId5" Type="http://schemas.openxmlformats.org/officeDocument/2006/relationships/oleObject" Target="../embeddings/oleObject4.bin"/><Relationship Id="rId4"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7.xml"/><Relationship Id="rId7" Type="http://schemas.openxmlformats.org/officeDocument/2006/relationships/image" Target="../media/image9.png"/><Relationship Id="rId2" Type="http://schemas.openxmlformats.org/officeDocument/2006/relationships/tags" Target="../tags/tag36.xml"/><Relationship Id="rId1" Type="http://schemas.openxmlformats.org/officeDocument/2006/relationships/vmlDrawing" Target="../drawings/vmlDrawing5.vml"/><Relationship Id="rId6" Type="http://schemas.openxmlformats.org/officeDocument/2006/relationships/image" Target="../media/image6.emf"/><Relationship Id="rId5" Type="http://schemas.openxmlformats.org/officeDocument/2006/relationships/oleObject" Target="../embeddings/oleObject5.bin"/><Relationship Id="rId4"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vmlDrawing" Target="../drawings/vmlDrawing6.vml"/><Relationship Id="rId6" Type="http://schemas.openxmlformats.org/officeDocument/2006/relationships/image" Target="../media/image11.emf"/><Relationship Id="rId5" Type="http://schemas.openxmlformats.org/officeDocument/2006/relationships/oleObject" Target="../embeddings/oleObject6.bin"/><Relationship Id="rId4"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3"/>
          <p:cNvSpPr>
            <a:spLocks noGrp="1"/>
          </p:cNvSpPr>
          <p:nvPr>
            <p:ph type="dt" sz="half" idx="10"/>
          </p:nvPr>
        </p:nvSpPr>
        <p:spPr/>
        <p:txBody>
          <a:bodyPr/>
          <a:lstStyle/>
          <a:p>
            <a:fld id="{C6EEA81F-B7EF-46B4-8436-C82C09B89805}" type="datetime1">
              <a:rPr lang="en-US" smtClean="0"/>
              <a:t>6/26/2024</a:t>
            </a:fld>
            <a:endParaRPr lang="en-US"/>
          </a:p>
        </p:txBody>
      </p:sp>
      <p:sp>
        <p:nvSpPr>
          <p:cNvPr id="5" name="Footer Placeholder 4"/>
          <p:cNvSpPr>
            <a:spLocks noGrp="1"/>
          </p:cNvSpPr>
          <p:nvPr>
            <p:ph type="ftr" sz="quarter" idx="11"/>
          </p:nvPr>
        </p:nvSpPr>
        <p:spPr/>
        <p:txBody>
          <a:bodyPr/>
          <a:lstStyle/>
          <a:p>
            <a:r>
              <a:rPr lang="en-US"/>
              <a:t>EOF OSHE</a:t>
            </a:r>
          </a:p>
        </p:txBody>
      </p:sp>
      <p:sp>
        <p:nvSpPr>
          <p:cNvPr id="6" name="Slide Number Placeholder 5"/>
          <p:cNvSpPr>
            <a:spLocks noGrp="1"/>
          </p:cNvSpPr>
          <p:nvPr>
            <p:ph type="sldNum" sz="quarter" idx="12"/>
          </p:nvPr>
        </p:nvSpPr>
        <p:spPr/>
        <p:txBody>
          <a:bodyPr/>
          <a:lstStyle/>
          <a:p>
            <a:fld id="{82E0CA47-81CF-4842-A6CE-0A6037062406}" type="slidenum">
              <a:rPr lang="en-US" smtClean="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5363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667D31-5AB3-4C89-8BF3-55A8C72F9DA4}" type="datetime1">
              <a:rPr lang="en-US" smtClean="0"/>
              <a:t>6/26/2024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E0CA47-81CF-4842-A6CE-0A6037062406}" type="slidenum">
              <a:rPr lang="en-US" smtClean="0"/>
              <a:pPr/>
              <a:t>‹#›</a:t>
            </a:fld>
            <a:endParaRPr lang="en-US"/>
          </a:p>
        </p:txBody>
      </p:sp>
    </p:spTree>
    <p:extLst>
      <p:ext uri="{BB962C8B-B14F-4D97-AF65-F5344CB8AC3E}">
        <p14:creationId xmlns:p14="http://schemas.microsoft.com/office/powerpoint/2010/main" val="1296166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459186-1302-4EAC-9D8F-39A57077B09C}" type="datetime1">
              <a:rPr lang="en-US" smtClean="0"/>
              <a:t>6/26/2024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E0CA47-81CF-4842-A6CE-0A6037062406}" type="slidenum">
              <a:rPr lang="en-US" smtClean="0"/>
              <a:pPr/>
              <a:t>‹#›</a:t>
            </a:fld>
            <a:endParaRPr lang="en-US"/>
          </a:p>
        </p:txBody>
      </p:sp>
    </p:spTree>
    <p:extLst>
      <p:ext uri="{BB962C8B-B14F-4D97-AF65-F5344CB8AC3E}">
        <p14:creationId xmlns:p14="http://schemas.microsoft.com/office/powerpoint/2010/main" val="2339992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asic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146A7-DCB0-437C-8D84-39FD72EE05E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237630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nvPr>
        </p:nvGraphicFramePr>
        <p:xfrm>
          <a:off x="2162" y="1627"/>
          <a:ext cx="2159" cy="1619"/>
        </p:xfrm>
        <a:graphic>
          <a:graphicData uri="http://schemas.openxmlformats.org/presentationml/2006/ole">
            <mc:AlternateContent xmlns:mc="http://schemas.openxmlformats.org/markup-compatibility/2006">
              <mc:Choice xmlns:v="urn:schemas-microsoft-com:vml" Requires="v">
                <p:oleObj spid="_x0000_s2052"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2162" y="1627"/>
                        <a:ext cx="2159" cy="1619"/>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0EA04F7-0B3A-4296-9456-F3DED2D4CD17}"/>
              </a:ext>
            </a:extLst>
          </p:cNvPr>
          <p:cNvSpPr/>
          <p:nvPr userDrawn="1">
            <p:custDataLst>
              <p:tags r:id="rId3"/>
            </p:custDataLst>
          </p:nvPr>
        </p:nvSpPr>
        <p:spPr>
          <a:xfrm>
            <a:off x="0" y="0"/>
            <a:ext cx="215979"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3200" b="0" i="0" baseline="0">
              <a:solidFill>
                <a:schemeClr val="tx1"/>
              </a:solidFill>
              <a:latin typeface="Arial" panose="020B0604020202020204" pitchFamily="34" charset="0"/>
              <a:ea typeface="+mj-ea"/>
              <a:cs typeface="+mj-cs"/>
              <a:sym typeface="Arial" panose="020B0604020202020204" pitchFamily="34" charset="0"/>
            </a:endParaRPr>
          </a:p>
        </p:txBody>
      </p:sp>
      <p:pic>
        <p:nvPicPr>
          <p:cNvPr id="6" name="Picture 5">
            <a:extLst>
              <a:ext uri="{FF2B5EF4-FFF2-40B4-BE49-F238E27FC236}">
                <a16:creationId xmlns:a16="http://schemas.microsoft.com/office/drawing/2014/main" id="{5C29B239-9E09-4F6E-93E0-71C192754F3B}"/>
              </a:ext>
            </a:extLst>
          </p:cNvPr>
          <p:cNvPicPr>
            <a:picLocks noChangeAspect="1"/>
          </p:cNvPicPr>
          <p:nvPr/>
        </p:nvPicPr>
        <p:blipFill rotWithShape="1">
          <a:blip r:embed="rId7" cstate="hqprint">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l="-2396" r="-2472"/>
          <a:stretch/>
        </p:blipFill>
        <p:spPr>
          <a:xfrm>
            <a:off x="8204204" y="1157635"/>
            <a:ext cx="3544471" cy="4741616"/>
          </a:xfrm>
          <a:prstGeom prst="rect">
            <a:avLst/>
          </a:prstGeom>
          <a:effectLst>
            <a:glow rad="228600">
              <a:schemeClr val="accent3">
                <a:satMod val="175000"/>
                <a:alpha val="40000"/>
              </a:schemeClr>
            </a:glow>
          </a:effectLst>
        </p:spPr>
      </p:pic>
      <p:sp>
        <p:nvSpPr>
          <p:cNvPr id="9" name="Rectangle 8">
            <a:extLst>
              <a:ext uri="{FF2B5EF4-FFF2-40B4-BE49-F238E27FC236}">
                <a16:creationId xmlns:a16="http://schemas.microsoft.com/office/drawing/2014/main" id="{4C0B1310-EBA2-4546-BB11-440D5FBE0C14}"/>
              </a:ext>
            </a:extLst>
          </p:cNvPr>
          <p:cNvSpPr/>
          <p:nvPr/>
        </p:nvSpPr>
        <p:spPr>
          <a:xfrm>
            <a:off x="4323" y="950484"/>
            <a:ext cx="12187680" cy="5313553"/>
          </a:xfrm>
          <a:prstGeom prst="rect">
            <a:avLst/>
          </a:prstGeom>
          <a:gradFill flip="none" rotWithShape="1">
            <a:gsLst>
              <a:gs pos="0">
                <a:schemeClr val="tx2">
                  <a:alpha val="93000"/>
                </a:schemeClr>
              </a:gs>
              <a:gs pos="100000">
                <a:schemeClr val="accent3"/>
              </a:gs>
            </a:gsLst>
            <a:lin ang="10800000" scaled="1"/>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20" name="Rectangle 19">
            <a:extLst>
              <a:ext uri="{FF2B5EF4-FFF2-40B4-BE49-F238E27FC236}">
                <a16:creationId xmlns:a16="http://schemas.microsoft.com/office/drawing/2014/main" id="{C7588289-2413-4609-AC40-DB9D1DEE080A}"/>
              </a:ext>
            </a:extLst>
          </p:cNvPr>
          <p:cNvSpPr>
            <a:spLocks/>
          </p:cNvSpPr>
          <p:nvPr/>
        </p:nvSpPr>
        <p:spPr>
          <a:xfrm>
            <a:off x="4323" y="6101660"/>
            <a:ext cx="12187680" cy="5340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a:solidFill>
                <a:schemeClr val="tx1"/>
              </a:solidFill>
            </a:endParaRPr>
          </a:p>
        </p:txBody>
      </p:sp>
      <p:sp>
        <p:nvSpPr>
          <p:cNvPr id="13314" name="Title"/>
          <p:cNvSpPr>
            <a:spLocks noGrp="1" noChangeArrowheads="1"/>
          </p:cNvSpPr>
          <p:nvPr>
            <p:ph type="ctrTitle"/>
          </p:nvPr>
        </p:nvSpPr>
        <p:spPr bwMode="auto">
          <a:xfrm>
            <a:off x="222185" y="2293543"/>
            <a:ext cx="7323053" cy="492443"/>
          </a:xfrm>
          <a:prstGeom prst="rect">
            <a:avLst/>
          </a:prstGeom>
        </p:spPr>
        <p:txBody>
          <a:bodyPr wrap="square">
            <a:spAutoFit/>
          </a:bodyPr>
          <a:lstStyle>
            <a:lvl1pPr>
              <a:defRPr sz="3200" b="0" baseline="0">
                <a:solidFill>
                  <a:schemeClr val="bg1"/>
                </a:solidFill>
                <a:latin typeface="+mj-lt"/>
                <a:ea typeface="+mj-ea"/>
              </a:defRPr>
            </a:lvl1pPr>
          </a:lstStyle>
          <a:p>
            <a:pPr lvl="0" latinLnBrk="0"/>
            <a:r>
              <a:rPr lang="en-US" noProof="0"/>
              <a:t>Click to edit Master title style</a:t>
            </a:r>
          </a:p>
        </p:txBody>
      </p:sp>
      <p:sp>
        <p:nvSpPr>
          <p:cNvPr id="13315" name="Subtitle"/>
          <p:cNvSpPr>
            <a:spLocks noGrp="1" noChangeArrowheads="1"/>
          </p:cNvSpPr>
          <p:nvPr>
            <p:ph type="subTitle" idx="1"/>
          </p:nvPr>
        </p:nvSpPr>
        <p:spPr bwMode="auto">
          <a:xfrm>
            <a:off x="222185" y="3783153"/>
            <a:ext cx="7323053" cy="219820"/>
          </a:xfrm>
          <a:prstGeom prst="rect">
            <a:avLst/>
          </a:prstGeom>
        </p:spPr>
        <p:txBody>
          <a:bodyPr wrap="square">
            <a:spAutoFit/>
          </a:bodyPr>
          <a:lstStyle>
            <a:lvl1pPr>
              <a:defRPr sz="1400" cap="none" baseline="0">
                <a:solidFill>
                  <a:schemeClr val="bg1"/>
                </a:solidFill>
                <a:latin typeface="+mn-lt"/>
                <a:ea typeface="+mn-ea"/>
              </a:defRPr>
            </a:lvl1pPr>
          </a:lstStyle>
          <a:p>
            <a:pPr lvl="0" latinLnBrk="0"/>
            <a:r>
              <a:rPr lang="en-US" noProof="0"/>
              <a:t>Click to edit Master subtitle style</a:t>
            </a:r>
          </a:p>
        </p:txBody>
      </p:sp>
      <p:sp>
        <p:nvSpPr>
          <p:cNvPr id="57" name="Document type" hidden="1"/>
          <p:cNvSpPr txBox="1">
            <a:spLocks noChangeArrowheads="1"/>
          </p:cNvSpPr>
          <p:nvPr/>
        </p:nvSpPr>
        <p:spPr bwMode="auto">
          <a:xfrm>
            <a:off x="222185" y="5594104"/>
            <a:ext cx="7323053" cy="2198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400" baseline="0">
                <a:solidFill>
                  <a:schemeClr val="bg1"/>
                </a:solidFill>
                <a:latin typeface="+mn-lt"/>
              </a:rPr>
              <a:t>Document type | Date</a:t>
            </a:r>
          </a:p>
        </p:txBody>
      </p:sp>
      <p:pic>
        <p:nvPicPr>
          <p:cNvPr id="7" name="Picture 6">
            <a:extLst>
              <a:ext uri="{FF2B5EF4-FFF2-40B4-BE49-F238E27FC236}">
                <a16:creationId xmlns:a16="http://schemas.microsoft.com/office/drawing/2014/main" id="{8282B9EC-6874-415A-B664-E290105921DD}"/>
              </a:ext>
            </a:extLst>
          </p:cNvPr>
          <p:cNvPicPr>
            <a:picLocks noChangeAspect="1"/>
          </p:cNvPicPr>
          <p:nvPr/>
        </p:nvPicPr>
        <p:blipFill rotWithShape="1">
          <a:blip r:embed="rId8" cstate="hqprint">
            <a:clrChange>
              <a:clrFrom>
                <a:srgbClr val="000000"/>
              </a:clrFrom>
              <a:clrTo>
                <a:srgbClr val="000000">
                  <a:alpha val="0"/>
                </a:srgbClr>
              </a:clrTo>
            </a:clrChange>
            <a:extLst>
              <a:ext uri="{28A0092B-C50C-407E-A947-70E740481C1C}">
                <a14:useLocalDpi xmlns:a14="http://schemas.microsoft.com/office/drawing/2010/main"/>
              </a:ext>
            </a:extLst>
          </a:blip>
          <a:srcRect l="-16666" r="-16666"/>
          <a:stretch/>
        </p:blipFill>
        <p:spPr>
          <a:xfrm>
            <a:off x="11236814" y="176675"/>
            <a:ext cx="794612" cy="635688"/>
          </a:xfrm>
          <a:prstGeom prst="rect">
            <a:avLst/>
          </a:prstGeom>
        </p:spPr>
      </p:pic>
      <p:sp>
        <p:nvSpPr>
          <p:cNvPr id="21" name="Rectangle 20">
            <a:extLst>
              <a:ext uri="{FF2B5EF4-FFF2-40B4-BE49-F238E27FC236}">
                <a16:creationId xmlns:a16="http://schemas.microsoft.com/office/drawing/2014/main" id="{23410A6C-3E96-4764-949B-69305DA17824}"/>
              </a:ext>
            </a:extLst>
          </p:cNvPr>
          <p:cNvSpPr>
            <a:spLocks/>
          </p:cNvSpPr>
          <p:nvPr/>
        </p:nvSpPr>
        <p:spPr>
          <a:xfrm>
            <a:off x="4323" y="1049365"/>
            <a:ext cx="12187680" cy="5340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a:solidFill>
                <a:schemeClr val="tx1"/>
              </a:solidFill>
            </a:endParaRPr>
          </a:p>
        </p:txBody>
      </p:sp>
      <p:grpSp>
        <p:nvGrpSpPr>
          <p:cNvPr id="14" name="sticker">
            <a:extLst>
              <a:ext uri="{FF2B5EF4-FFF2-40B4-BE49-F238E27FC236}">
                <a16:creationId xmlns:a16="http://schemas.microsoft.com/office/drawing/2014/main" id="{DE2ECB66-7BCC-47F2-BB13-515B9C0C2278}"/>
              </a:ext>
            </a:extLst>
          </p:cNvPr>
          <p:cNvGrpSpPr/>
          <p:nvPr/>
        </p:nvGrpSpPr>
        <p:grpSpPr bwMode="auto">
          <a:xfrm>
            <a:off x="1729081" y="6484828"/>
            <a:ext cx="4912127" cy="193128"/>
            <a:chOff x="5053505" y="285750"/>
            <a:chExt cx="3684095" cy="193127"/>
          </a:xfrm>
        </p:grpSpPr>
        <p:sp>
          <p:nvSpPr>
            <p:cNvPr id="15" name="StickerRectangle">
              <a:extLst>
                <a:ext uri="{FF2B5EF4-FFF2-40B4-BE49-F238E27FC236}">
                  <a16:creationId xmlns:a16="http://schemas.microsoft.com/office/drawing/2014/main" id="{7BB78260-2409-4E92-A96C-290D1B8099EE}"/>
                </a:ext>
              </a:extLst>
            </p:cNvPr>
            <p:cNvSpPr>
              <a:spLocks noChangeArrowheads="1"/>
            </p:cNvSpPr>
            <p:nvPr/>
          </p:nvSpPr>
          <p:spPr bwMode="auto">
            <a:xfrm>
              <a:off x="5053505" y="285750"/>
              <a:ext cx="3684095" cy="193127"/>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255">
                <a:buClr>
                  <a:srgbClr val="002960"/>
                </a:buClr>
              </a:pPr>
              <a:r>
                <a:rPr lang="en-US" sz="1050" baseline="0">
                  <a:solidFill>
                    <a:srgbClr val="FF0000"/>
                  </a:solidFill>
                  <a:latin typeface="+mn-lt"/>
                  <a:ea typeface="+mn-ea"/>
                </a:rPr>
                <a:t>PRELIMINARY DRAFT </a:t>
              </a:r>
              <a:r>
                <a:rPr lang="en-US" sz="1050" baseline="0">
                  <a:solidFill>
                    <a:schemeClr val="accent6"/>
                  </a:solidFill>
                  <a:latin typeface="+mn-lt"/>
                  <a:ea typeface="+mn-ea"/>
                </a:rPr>
                <a:t>– PROPRIETARY, CONFIDENTIAL, PRE-DECISIONAL</a:t>
              </a:r>
            </a:p>
          </p:txBody>
        </p:sp>
        <p:cxnSp>
          <p:nvCxnSpPr>
            <p:cNvPr id="16" name="AutoShape 31">
              <a:extLst>
                <a:ext uri="{FF2B5EF4-FFF2-40B4-BE49-F238E27FC236}">
                  <a16:creationId xmlns:a16="http://schemas.microsoft.com/office/drawing/2014/main" id="{DFEF9400-E67A-465D-BBC5-EDD7B915EDEE}"/>
                </a:ext>
              </a:extLst>
            </p:cNvPr>
            <p:cNvCxnSpPr>
              <a:cxnSpLocks noChangeShapeType="1"/>
              <a:stCxn id="15" idx="2"/>
              <a:endCxn id="15" idx="4"/>
            </p:cNvCxnSpPr>
            <p:nvPr/>
          </p:nvCxnSpPr>
          <p:spPr bwMode="auto">
            <a:xfrm>
              <a:off x="5130787" y="285750"/>
              <a:ext cx="0" cy="189856"/>
            </a:xfrm>
            <a:prstGeom prst="straightConnector1">
              <a:avLst/>
            </a:prstGeom>
            <a:noFill/>
            <a:ln w="9525">
              <a:solidFill>
                <a:schemeClr val="accent6"/>
              </a:solidFill>
              <a:round/>
              <a:headEnd/>
              <a:tailEnd/>
            </a:ln>
            <a:extLst>
              <a:ext uri="{909E8E84-426E-40dd-AFC4-6F175D3DCCD1}">
                <a14:hiddenFill xmlns="" xmlns:a14="http://schemas.microsoft.com/office/drawing/2010/main">
                  <a:noFill/>
                </a14:hiddenFill>
              </a:ext>
            </a:extLst>
          </p:spPr>
        </p:cxnSp>
        <p:cxnSp>
          <p:nvCxnSpPr>
            <p:cNvPr id="17" name="AutoShape 32">
              <a:extLst>
                <a:ext uri="{FF2B5EF4-FFF2-40B4-BE49-F238E27FC236}">
                  <a16:creationId xmlns:a16="http://schemas.microsoft.com/office/drawing/2014/main" id="{EBA3B60F-435A-4C1B-8A6B-65C132354486}"/>
                </a:ext>
              </a:extLst>
            </p:cNvPr>
            <p:cNvCxnSpPr>
              <a:cxnSpLocks noChangeShapeType="1"/>
              <a:stCxn id="15" idx="4"/>
              <a:endCxn id="15" idx="6"/>
            </p:cNvCxnSpPr>
            <p:nvPr/>
          </p:nvCxnSpPr>
          <p:spPr bwMode="auto">
            <a:xfrm>
              <a:off x="5130787" y="475606"/>
              <a:ext cx="3606813" cy="0"/>
            </a:xfrm>
            <a:prstGeom prst="straightConnector1">
              <a:avLst/>
            </a:prstGeom>
            <a:noFill/>
            <a:ln w="25400">
              <a:solidFill>
                <a:schemeClr val="accent6"/>
              </a:solidFill>
              <a:round/>
              <a:headEnd/>
              <a:tailEnd/>
            </a:ln>
            <a:extLst>
              <a:ext uri="{909E8E84-426E-40dd-AFC4-6F175D3DCCD1}">
                <a14:hiddenFill xmlns="" xmlns:a14="http://schemas.microsoft.com/office/drawing/2010/main">
                  <a:noFill/>
                </a14:hiddenFill>
              </a:ext>
            </a:extLst>
          </p:spPr>
        </p:cxnSp>
      </p:grpSp>
      <p:pic>
        <p:nvPicPr>
          <p:cNvPr id="5" name="Picture 4">
            <a:extLst>
              <a:ext uri="{FF2B5EF4-FFF2-40B4-BE49-F238E27FC236}">
                <a16:creationId xmlns:a16="http://schemas.microsoft.com/office/drawing/2014/main" id="{2CCBE273-7441-4187-9338-F91608623FEF}"/>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74313" y="131261"/>
            <a:ext cx="2184071" cy="731178"/>
          </a:xfrm>
          <a:prstGeom prst="rect">
            <a:avLst/>
          </a:prstGeom>
        </p:spPr>
      </p:pic>
    </p:spTree>
    <p:extLst>
      <p:ext uri="{BB962C8B-B14F-4D97-AF65-F5344CB8AC3E}">
        <p14:creationId xmlns:p14="http://schemas.microsoft.com/office/powerpoint/2010/main" val="7155572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_Title Slide">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8EC5093-76F8-49DE-8F33-6006C2E33452}"/>
              </a:ext>
            </a:extLst>
          </p:cNvPr>
          <p:cNvGraphicFramePr>
            <a:graphicFrameLocks noChangeAspect="1"/>
          </p:cNvGraphicFramePr>
          <p:nvPr userDrawn="1">
            <p:custDataLst>
              <p:tags r:id="rId2"/>
            </p:custData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spid="_x0000_s3076" name="think-cell Slide" r:id="rId6" imgW="408" imgH="408" progId="TCLayout.ActiveDocument.1">
                  <p:embed/>
                </p:oleObj>
              </mc:Choice>
              <mc:Fallback>
                <p:oleObj name="think-cell Slide" r:id="rId6" imgW="408" imgH="408" progId="TCLayout.ActiveDocument.1">
                  <p:embed/>
                  <p:pic>
                    <p:nvPicPr>
                      <p:cNvPr id="4" name="Object 3" hidden="1">
                        <a:extLst>
                          <a:ext uri="{FF2B5EF4-FFF2-40B4-BE49-F238E27FC236}">
                            <a16:creationId xmlns:a16="http://schemas.microsoft.com/office/drawing/2014/main" id="{08EC5093-76F8-49DE-8F33-6006C2E33452}"/>
                          </a:ext>
                        </a:extLst>
                      </p:cNvPr>
                      <p:cNvPicPr/>
                      <p:nvPr/>
                    </p:nvPicPr>
                    <p:blipFill>
                      <a:blip r:embed="rId7"/>
                      <a:stretch>
                        <a:fillRect/>
                      </a:stretch>
                    </p:blipFill>
                    <p:spPr>
                      <a:xfrm>
                        <a:off x="1620" y="1620"/>
                        <a:ext cx="1620" cy="162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3A1F52B-61DC-4324-A077-C37EB74DAA7A}"/>
              </a:ext>
            </a:extLst>
          </p:cNvPr>
          <p:cNvSpPr/>
          <p:nvPr userDrawn="1">
            <p:custDataLst>
              <p:tags r:id="rId3"/>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a:solidFill>
                <a:schemeClr val="tx1"/>
              </a:solidFill>
              <a:latin typeface="Franklin Gothic Demi Cond" panose="020B0706030402020204" pitchFamily="34" charset="0"/>
              <a:ea typeface="+mj-ea"/>
              <a:cs typeface="+mj-cs"/>
              <a:sym typeface="Franklin Gothic Demi Cond" panose="020B0706030402020204" pitchFamily="34" charset="0"/>
            </a:endParaRPr>
          </a:p>
        </p:txBody>
      </p:sp>
      <p:sp>
        <p:nvSpPr>
          <p:cNvPr id="10" name="Rectangle 9">
            <a:extLst>
              <a:ext uri="{FF2B5EF4-FFF2-40B4-BE49-F238E27FC236}">
                <a16:creationId xmlns:a16="http://schemas.microsoft.com/office/drawing/2014/main" id="{4938619B-E2E9-4FFA-8186-FAC9218A4A77}"/>
              </a:ext>
            </a:extLst>
          </p:cNvPr>
          <p:cNvSpPr/>
          <p:nvPr userDrawn="1"/>
        </p:nvSpPr>
        <p:spPr>
          <a:xfrm>
            <a:off x="1" y="3"/>
            <a:ext cx="12191999" cy="6858000"/>
          </a:xfrm>
          <a:prstGeom prst="rect">
            <a:avLst/>
          </a:prstGeom>
          <a:gradFill>
            <a:gsLst>
              <a:gs pos="100000">
                <a:schemeClr val="tx2">
                  <a:alpha val="30000"/>
                </a:schemeClr>
              </a:gs>
              <a:gs pos="49000">
                <a:srgbClr val="0070A2">
                  <a:alpha val="60000"/>
                </a:srgbClr>
              </a:gs>
              <a:gs pos="10000">
                <a:schemeClr val="accent4">
                  <a:alpha val="60000"/>
                </a:schemeClr>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sp>
        <p:nvSpPr>
          <p:cNvPr id="7" name="Title 1"/>
          <p:cNvSpPr>
            <a:spLocks noGrp="1"/>
          </p:cNvSpPr>
          <p:nvPr>
            <p:ph type="title" hasCustomPrompt="1"/>
          </p:nvPr>
        </p:nvSpPr>
        <p:spPr>
          <a:xfrm>
            <a:off x="2012488" y="2518997"/>
            <a:ext cx="6018285" cy="2006600"/>
          </a:xfrm>
          <a:prstGeom prst="rect">
            <a:avLst/>
          </a:prstGeom>
        </p:spPr>
        <p:txBody>
          <a:bodyPr lIns="0" tIns="0" rIns="0" bIns="0" anchor="t">
            <a:noAutofit/>
          </a:bodyPr>
          <a:lstStyle>
            <a:lvl1pPr algn="l">
              <a:defRPr sz="4400" b="0" i="0" cap="none">
                <a:solidFill>
                  <a:schemeClr val="bg1"/>
                </a:solidFill>
                <a:latin typeface="Franklin Gothic Demi Cond" panose="020B0706030402020204" pitchFamily="34" charset="0"/>
              </a:defRPr>
            </a:lvl1pPr>
          </a:lstStyle>
          <a:p>
            <a:r>
              <a:rPr lang="en-US"/>
              <a:t>CLICK TO EDIT MASTER TITLE STYLE</a:t>
            </a:r>
          </a:p>
        </p:txBody>
      </p:sp>
      <p:sp>
        <p:nvSpPr>
          <p:cNvPr id="8" name="Text Placeholder 2"/>
          <p:cNvSpPr>
            <a:spLocks noGrp="1"/>
          </p:cNvSpPr>
          <p:nvPr>
            <p:ph type="body" idx="1" hasCustomPrompt="1"/>
          </p:nvPr>
        </p:nvSpPr>
        <p:spPr>
          <a:xfrm>
            <a:off x="2012490" y="4639902"/>
            <a:ext cx="4254074" cy="292100"/>
          </a:xfrm>
          <a:prstGeom prst="rect">
            <a:avLst/>
          </a:prstGeom>
        </p:spPr>
        <p:txBody>
          <a:bodyPr lIns="0" tIns="0" rIns="0" bIns="0">
            <a:noAutofit/>
          </a:bodyPr>
          <a:lstStyle>
            <a:lvl1pPr marL="0" indent="0" algn="l">
              <a:buNone/>
              <a:defRPr sz="1800" b="1">
                <a:solidFill>
                  <a:schemeClr val="bg1"/>
                </a:solidFill>
                <a:latin typeface="Calibri" panose="020F0502020204030204" pitchFamily="34" charset="0"/>
                <a:cs typeface="Calibri" panose="020F0502020204030204" pitchFamily="34" charset="0"/>
              </a:defRPr>
            </a:lvl1pPr>
            <a:lvl2pPr marL="457198" indent="0">
              <a:buNone/>
              <a:defRPr sz="1800">
                <a:solidFill>
                  <a:schemeClr val="tx1">
                    <a:tint val="75000"/>
                  </a:schemeClr>
                </a:solidFill>
              </a:defRPr>
            </a:lvl2pPr>
            <a:lvl3pPr marL="914396" indent="0">
              <a:buNone/>
              <a:defRPr sz="1600">
                <a:solidFill>
                  <a:schemeClr val="tx1">
                    <a:tint val="75000"/>
                  </a:schemeClr>
                </a:solidFill>
              </a:defRPr>
            </a:lvl3pPr>
            <a:lvl4pPr marL="1371594" indent="0">
              <a:buNone/>
              <a:defRPr sz="1400">
                <a:solidFill>
                  <a:schemeClr val="tx1">
                    <a:tint val="75000"/>
                  </a:schemeClr>
                </a:solidFill>
              </a:defRPr>
            </a:lvl4pPr>
            <a:lvl5pPr marL="1828793" indent="0">
              <a:buNone/>
              <a:defRPr sz="1400">
                <a:solidFill>
                  <a:schemeClr val="tx1">
                    <a:tint val="75000"/>
                  </a:schemeClr>
                </a:solidFill>
              </a:defRPr>
            </a:lvl5pPr>
            <a:lvl6pPr marL="2285991" indent="0">
              <a:buNone/>
              <a:defRPr sz="1400">
                <a:solidFill>
                  <a:schemeClr val="tx1">
                    <a:tint val="75000"/>
                  </a:schemeClr>
                </a:solidFill>
              </a:defRPr>
            </a:lvl6pPr>
            <a:lvl7pPr marL="2743189" indent="0">
              <a:buNone/>
              <a:defRPr sz="1400">
                <a:solidFill>
                  <a:schemeClr val="tx1">
                    <a:tint val="75000"/>
                  </a:schemeClr>
                </a:solidFill>
              </a:defRPr>
            </a:lvl7pPr>
            <a:lvl8pPr marL="3200387" indent="0">
              <a:buNone/>
              <a:defRPr sz="1400">
                <a:solidFill>
                  <a:schemeClr val="tx1">
                    <a:tint val="75000"/>
                  </a:schemeClr>
                </a:solidFill>
              </a:defRPr>
            </a:lvl8pPr>
            <a:lvl9pPr marL="3657586" indent="0">
              <a:buNone/>
              <a:defRPr sz="1400">
                <a:solidFill>
                  <a:schemeClr val="tx1">
                    <a:tint val="75000"/>
                  </a:schemeClr>
                </a:solidFill>
              </a:defRPr>
            </a:lvl9pPr>
          </a:lstStyle>
          <a:p>
            <a:pPr lvl="0"/>
            <a:r>
              <a:rPr lang="en-US"/>
              <a:t>Click to edit Master text styles</a:t>
            </a:r>
          </a:p>
        </p:txBody>
      </p:sp>
      <p:sp>
        <p:nvSpPr>
          <p:cNvPr id="11" name="Right Triangle 10">
            <a:extLst>
              <a:ext uri="{FF2B5EF4-FFF2-40B4-BE49-F238E27FC236}">
                <a16:creationId xmlns:a16="http://schemas.microsoft.com/office/drawing/2014/main" id="{5974593C-FC9F-4C8A-8EDA-51699DF0BAFA}"/>
              </a:ext>
            </a:extLst>
          </p:cNvPr>
          <p:cNvSpPr/>
          <p:nvPr userDrawn="1"/>
        </p:nvSpPr>
        <p:spPr>
          <a:xfrm rot="13500000">
            <a:off x="-1265973" y="2256305"/>
            <a:ext cx="2531946" cy="2531984"/>
          </a:xfrm>
          <a:prstGeom prst="rtTriangl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grpSp>
        <p:nvGrpSpPr>
          <p:cNvPr id="18" name="Group 17">
            <a:extLst>
              <a:ext uri="{FF2B5EF4-FFF2-40B4-BE49-F238E27FC236}">
                <a16:creationId xmlns:a16="http://schemas.microsoft.com/office/drawing/2014/main" id="{56D5EB51-637A-42FF-93C2-2C0356B5858F}"/>
              </a:ext>
            </a:extLst>
          </p:cNvPr>
          <p:cNvGrpSpPr/>
          <p:nvPr userDrawn="1"/>
        </p:nvGrpSpPr>
        <p:grpSpPr>
          <a:xfrm>
            <a:off x="6795257" y="-830595"/>
            <a:ext cx="6235461" cy="8430219"/>
            <a:chOff x="6172201" y="-898208"/>
            <a:chExt cx="7620000" cy="10302239"/>
          </a:xfrm>
        </p:grpSpPr>
        <p:sp>
          <p:nvSpPr>
            <p:cNvPr id="13" name="Diamond 12">
              <a:extLst>
                <a:ext uri="{FF2B5EF4-FFF2-40B4-BE49-F238E27FC236}">
                  <a16:creationId xmlns:a16="http://schemas.microsoft.com/office/drawing/2014/main" id="{D1F9291F-2A24-44B6-A5C8-081541BC6E72}"/>
                </a:ext>
              </a:extLst>
            </p:cNvPr>
            <p:cNvSpPr/>
            <p:nvPr userDrawn="1"/>
          </p:nvSpPr>
          <p:spPr>
            <a:xfrm>
              <a:off x="8823961" y="1776411"/>
              <a:ext cx="4968240" cy="4968240"/>
            </a:xfrm>
            <a:prstGeom prst="diamond">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sp>
          <p:nvSpPr>
            <p:cNvPr id="15" name="Diamond 14">
              <a:extLst>
                <a:ext uri="{FF2B5EF4-FFF2-40B4-BE49-F238E27FC236}">
                  <a16:creationId xmlns:a16="http://schemas.microsoft.com/office/drawing/2014/main" id="{B14089A9-3213-4D72-8D79-07EE32669CB2}"/>
                </a:ext>
              </a:extLst>
            </p:cNvPr>
            <p:cNvSpPr/>
            <p:nvPr userDrawn="1"/>
          </p:nvSpPr>
          <p:spPr>
            <a:xfrm>
              <a:off x="6172201" y="-898208"/>
              <a:ext cx="4968240" cy="4968240"/>
            </a:xfrm>
            <a:prstGeom prst="diamond">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sp>
          <p:nvSpPr>
            <p:cNvPr id="16" name="Diamond 15">
              <a:extLst>
                <a:ext uri="{FF2B5EF4-FFF2-40B4-BE49-F238E27FC236}">
                  <a16:creationId xmlns:a16="http://schemas.microsoft.com/office/drawing/2014/main" id="{B9C879A2-055D-48ED-AEC5-CF04DFEA9A9A}"/>
                </a:ext>
              </a:extLst>
            </p:cNvPr>
            <p:cNvSpPr/>
            <p:nvPr userDrawn="1"/>
          </p:nvSpPr>
          <p:spPr>
            <a:xfrm>
              <a:off x="6172201" y="4435791"/>
              <a:ext cx="4968240" cy="4968240"/>
            </a:xfrm>
            <a:prstGeom prst="diamond">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grpSp>
    </p:spTree>
    <p:extLst>
      <p:ext uri="{BB962C8B-B14F-4D97-AF65-F5344CB8AC3E}">
        <p14:creationId xmlns:p14="http://schemas.microsoft.com/office/powerpoint/2010/main" val="3909686645"/>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Title Slide">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8EC5093-76F8-49DE-8F33-6006C2E33452}"/>
              </a:ext>
            </a:extLst>
          </p:cNvPr>
          <p:cNvGraphicFramePr>
            <a:graphicFrameLocks noChangeAspect="1"/>
          </p:cNvGraphicFramePr>
          <p:nvPr userDrawn="1">
            <p:custDataLst>
              <p:tags r:id="rId2"/>
            </p:custData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spid="_x0000_s4100" name="think-cell Slide" r:id="rId5" imgW="408" imgH="408" progId="TCLayout.ActiveDocument.1">
                  <p:embed/>
                </p:oleObj>
              </mc:Choice>
              <mc:Fallback>
                <p:oleObj name="think-cell Slide" r:id="rId5" imgW="408" imgH="408" progId="TCLayout.ActiveDocument.1">
                  <p:embed/>
                  <p:pic>
                    <p:nvPicPr>
                      <p:cNvPr id="4" name="Object 3" hidden="1">
                        <a:extLst>
                          <a:ext uri="{FF2B5EF4-FFF2-40B4-BE49-F238E27FC236}">
                            <a16:creationId xmlns:a16="http://schemas.microsoft.com/office/drawing/2014/main" id="{08EC5093-76F8-49DE-8F33-6006C2E33452}"/>
                          </a:ext>
                        </a:extLst>
                      </p:cNvPr>
                      <p:cNvPicPr/>
                      <p:nvPr/>
                    </p:nvPicPr>
                    <p:blipFill>
                      <a:blip r:embed="rId6"/>
                      <a:stretch>
                        <a:fillRect/>
                      </a:stretch>
                    </p:blipFill>
                    <p:spPr>
                      <a:xfrm>
                        <a:off x="1620" y="1620"/>
                        <a:ext cx="1620" cy="162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3A1F52B-61DC-4324-A077-C37EB74DAA7A}"/>
              </a:ext>
            </a:extLst>
          </p:cNvPr>
          <p:cNvSpPr/>
          <p:nvPr userDrawn="1">
            <p:custDataLst>
              <p:tags r:id="rId3"/>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1" i="0" baseline="0">
              <a:solidFill>
                <a:schemeClr val="tx1"/>
              </a:solidFill>
              <a:latin typeface="Franklin Gothic Demi Cond" panose="020B0706030402020204" pitchFamily="34" charset="0"/>
              <a:ea typeface="+mj-ea"/>
              <a:cs typeface="+mj-cs"/>
              <a:sym typeface="Franklin Gothic Demi Cond" panose="020B0706030402020204" pitchFamily="34" charset="0"/>
            </a:endParaRPr>
          </a:p>
        </p:txBody>
      </p:sp>
      <p:pic>
        <p:nvPicPr>
          <p:cNvPr id="15" name="Picture 14">
            <a:extLst>
              <a:ext uri="{FF2B5EF4-FFF2-40B4-BE49-F238E27FC236}">
                <a16:creationId xmlns:a16="http://schemas.microsoft.com/office/drawing/2014/main" id="{A9F3FB34-7ACF-4158-AD78-AA668C30113E}"/>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1849" r="19459" b="30194"/>
          <a:stretch/>
        </p:blipFill>
        <p:spPr>
          <a:xfrm>
            <a:off x="3" y="3"/>
            <a:ext cx="12192000" cy="6858000"/>
          </a:xfrm>
          <a:prstGeom prst="rect">
            <a:avLst/>
          </a:prstGeom>
        </p:spPr>
      </p:pic>
      <p:sp>
        <p:nvSpPr>
          <p:cNvPr id="10" name="Rectangle 9">
            <a:extLst>
              <a:ext uri="{FF2B5EF4-FFF2-40B4-BE49-F238E27FC236}">
                <a16:creationId xmlns:a16="http://schemas.microsoft.com/office/drawing/2014/main" id="{2A6FD7A2-93A9-405A-989B-15DB6E5CF0FF}"/>
              </a:ext>
            </a:extLst>
          </p:cNvPr>
          <p:cNvSpPr/>
          <p:nvPr userDrawn="1"/>
        </p:nvSpPr>
        <p:spPr>
          <a:xfrm>
            <a:off x="1" y="3"/>
            <a:ext cx="12191999" cy="6858000"/>
          </a:xfrm>
          <a:prstGeom prst="rect">
            <a:avLst/>
          </a:prstGeom>
          <a:gradFill>
            <a:gsLst>
              <a:gs pos="0">
                <a:schemeClr val="accent1"/>
              </a:gs>
              <a:gs pos="100000">
                <a:schemeClr val="accent1">
                  <a:alpha val="40000"/>
                </a:schemeClr>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sp>
        <p:nvSpPr>
          <p:cNvPr id="7" name="Title 1"/>
          <p:cNvSpPr>
            <a:spLocks noGrp="1"/>
          </p:cNvSpPr>
          <p:nvPr>
            <p:ph type="title" hasCustomPrompt="1"/>
          </p:nvPr>
        </p:nvSpPr>
        <p:spPr>
          <a:xfrm>
            <a:off x="2028040" y="2328006"/>
            <a:ext cx="4573730" cy="2006600"/>
          </a:xfrm>
          <a:prstGeom prst="rect">
            <a:avLst/>
          </a:prstGeom>
        </p:spPr>
        <p:txBody>
          <a:bodyPr lIns="0" tIns="0" rIns="0" bIns="0" anchor="t">
            <a:noAutofit/>
          </a:bodyPr>
          <a:lstStyle>
            <a:lvl1pPr algn="l">
              <a:defRPr sz="4400" b="1" i="0" cap="none">
                <a:solidFill>
                  <a:schemeClr val="bg1"/>
                </a:solidFill>
                <a:latin typeface="Franklin Gothic Demi Cond" panose="020B0603020102020204" pitchFamily="34" charset="0"/>
              </a:defRPr>
            </a:lvl1pPr>
          </a:lstStyle>
          <a:p>
            <a:r>
              <a:rPr lang="en-US"/>
              <a:t>CLICK TO EDIT MASTER TITLE STYLE</a:t>
            </a:r>
          </a:p>
        </p:txBody>
      </p:sp>
      <p:sp>
        <p:nvSpPr>
          <p:cNvPr id="8" name="Text Placeholder 2"/>
          <p:cNvSpPr>
            <a:spLocks noGrp="1"/>
          </p:cNvSpPr>
          <p:nvPr>
            <p:ph type="body" idx="1" hasCustomPrompt="1"/>
          </p:nvPr>
        </p:nvSpPr>
        <p:spPr>
          <a:xfrm>
            <a:off x="2028040" y="4360010"/>
            <a:ext cx="4254074" cy="292100"/>
          </a:xfrm>
          <a:prstGeom prst="rect">
            <a:avLst/>
          </a:prstGeom>
        </p:spPr>
        <p:txBody>
          <a:bodyPr lIns="0" tIns="0" rIns="0" bIns="0">
            <a:noAutofit/>
          </a:bodyPr>
          <a:lstStyle>
            <a:lvl1pPr marL="0" indent="0" algn="l">
              <a:buNone/>
              <a:defRPr sz="1800" b="1">
                <a:solidFill>
                  <a:schemeClr val="bg1"/>
                </a:solidFill>
              </a:defRPr>
            </a:lvl1pPr>
            <a:lvl2pPr marL="457198" indent="0">
              <a:buNone/>
              <a:defRPr sz="1800">
                <a:solidFill>
                  <a:schemeClr val="tx1">
                    <a:tint val="75000"/>
                  </a:schemeClr>
                </a:solidFill>
              </a:defRPr>
            </a:lvl2pPr>
            <a:lvl3pPr marL="914396" indent="0">
              <a:buNone/>
              <a:defRPr sz="1600">
                <a:solidFill>
                  <a:schemeClr val="tx1">
                    <a:tint val="75000"/>
                  </a:schemeClr>
                </a:solidFill>
              </a:defRPr>
            </a:lvl3pPr>
            <a:lvl4pPr marL="1371594" indent="0">
              <a:buNone/>
              <a:defRPr sz="1400">
                <a:solidFill>
                  <a:schemeClr val="tx1">
                    <a:tint val="75000"/>
                  </a:schemeClr>
                </a:solidFill>
              </a:defRPr>
            </a:lvl4pPr>
            <a:lvl5pPr marL="1828793" indent="0">
              <a:buNone/>
              <a:defRPr sz="1400">
                <a:solidFill>
                  <a:schemeClr val="tx1">
                    <a:tint val="75000"/>
                  </a:schemeClr>
                </a:solidFill>
              </a:defRPr>
            </a:lvl5pPr>
            <a:lvl6pPr marL="2285991" indent="0">
              <a:buNone/>
              <a:defRPr sz="1400">
                <a:solidFill>
                  <a:schemeClr val="tx1">
                    <a:tint val="75000"/>
                  </a:schemeClr>
                </a:solidFill>
              </a:defRPr>
            </a:lvl6pPr>
            <a:lvl7pPr marL="2743189" indent="0">
              <a:buNone/>
              <a:defRPr sz="1400">
                <a:solidFill>
                  <a:schemeClr val="tx1">
                    <a:tint val="75000"/>
                  </a:schemeClr>
                </a:solidFill>
              </a:defRPr>
            </a:lvl7pPr>
            <a:lvl8pPr marL="3200387" indent="0">
              <a:buNone/>
              <a:defRPr sz="1400">
                <a:solidFill>
                  <a:schemeClr val="tx1">
                    <a:tint val="75000"/>
                  </a:schemeClr>
                </a:solidFill>
              </a:defRPr>
            </a:lvl8pPr>
            <a:lvl9pPr marL="3657586" indent="0">
              <a:buNone/>
              <a:defRPr sz="1400">
                <a:solidFill>
                  <a:schemeClr val="tx1">
                    <a:tint val="75000"/>
                  </a:schemeClr>
                </a:solidFill>
              </a:defRPr>
            </a:lvl9pPr>
          </a:lstStyle>
          <a:p>
            <a:pPr lvl="0"/>
            <a:r>
              <a:rPr lang="en-US"/>
              <a:t>Click to edit Master text styles</a:t>
            </a:r>
          </a:p>
        </p:txBody>
      </p:sp>
      <p:sp>
        <p:nvSpPr>
          <p:cNvPr id="13" name="Right Triangle 12">
            <a:extLst>
              <a:ext uri="{FF2B5EF4-FFF2-40B4-BE49-F238E27FC236}">
                <a16:creationId xmlns:a16="http://schemas.microsoft.com/office/drawing/2014/main" id="{DC7F9BDD-7BF0-452F-B291-5BEA7995727F}"/>
              </a:ext>
            </a:extLst>
          </p:cNvPr>
          <p:cNvSpPr>
            <a:spLocks/>
          </p:cNvSpPr>
          <p:nvPr userDrawn="1"/>
        </p:nvSpPr>
        <p:spPr>
          <a:xfrm rot="13500000">
            <a:off x="-1265973" y="2163007"/>
            <a:ext cx="2531946" cy="2531984"/>
          </a:xfrm>
          <a:prstGeom prst="rtTriangl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32">
              <a:solidFill>
                <a:schemeClr val="tx1"/>
              </a:solidFill>
            </a:endParaRPr>
          </a:p>
        </p:txBody>
      </p:sp>
      <p:sp>
        <p:nvSpPr>
          <p:cNvPr id="22" name="Freeform: Shape 21">
            <a:extLst>
              <a:ext uri="{FF2B5EF4-FFF2-40B4-BE49-F238E27FC236}">
                <a16:creationId xmlns:a16="http://schemas.microsoft.com/office/drawing/2014/main" id="{03203575-C959-44AD-8106-94D9374630B1}"/>
              </a:ext>
            </a:extLst>
          </p:cNvPr>
          <p:cNvSpPr/>
          <p:nvPr userDrawn="1"/>
        </p:nvSpPr>
        <p:spPr>
          <a:xfrm>
            <a:off x="6176612" y="1642962"/>
            <a:ext cx="6381500" cy="3578365"/>
          </a:xfrm>
          <a:custGeom>
            <a:avLst/>
            <a:gdLst>
              <a:gd name="connsiteX0" fmla="*/ 0 w 6254369"/>
              <a:gd name="connsiteY0" fmla="*/ 0 h 3507129"/>
              <a:gd name="connsiteX1" fmla="*/ 6254369 w 6254369"/>
              <a:gd name="connsiteY1" fmla="*/ 0 h 3507129"/>
              <a:gd name="connsiteX2" fmla="*/ 6254369 w 6254369"/>
              <a:gd name="connsiteY2" fmla="*/ 3507129 h 3507129"/>
              <a:gd name="connsiteX3" fmla="*/ 0 w 6254369"/>
              <a:gd name="connsiteY3" fmla="*/ 3507129 h 3507129"/>
              <a:gd name="connsiteX4" fmla="*/ 0 w 6254369"/>
              <a:gd name="connsiteY4" fmla="*/ 3498898 h 3507129"/>
              <a:gd name="connsiteX5" fmla="*/ 1746485 w 6254369"/>
              <a:gd name="connsiteY5" fmla="*/ 1752413 h 3507129"/>
              <a:gd name="connsiteX6" fmla="*/ 0 w 6254369"/>
              <a:gd name="connsiteY6" fmla="*/ 5928 h 3507129"/>
              <a:gd name="connsiteX7" fmla="*/ 0 w 6254369"/>
              <a:gd name="connsiteY7" fmla="*/ 0 h 350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54369" h="3507129">
                <a:moveTo>
                  <a:pt x="0" y="0"/>
                </a:moveTo>
                <a:lnTo>
                  <a:pt x="6254369" y="0"/>
                </a:lnTo>
                <a:lnTo>
                  <a:pt x="6254369" y="3507129"/>
                </a:lnTo>
                <a:lnTo>
                  <a:pt x="0" y="3507129"/>
                </a:lnTo>
                <a:lnTo>
                  <a:pt x="0" y="3498898"/>
                </a:lnTo>
                <a:lnTo>
                  <a:pt x="1746485" y="1752413"/>
                </a:lnTo>
                <a:lnTo>
                  <a:pt x="0" y="5928"/>
                </a:lnTo>
                <a:lnTo>
                  <a:pt x="0" y="0"/>
                </a:lnTo>
                <a:close/>
              </a:path>
            </a:pathLst>
          </a:custGeom>
          <a:gradFill>
            <a:gsLst>
              <a:gs pos="12000">
                <a:schemeClr val="bg1"/>
              </a:gs>
              <a:gs pos="100000">
                <a:schemeClr val="bg1">
                  <a:alpha val="70000"/>
                </a:schemeClr>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spTree>
    <p:extLst>
      <p:ext uri="{BB962C8B-B14F-4D97-AF65-F5344CB8AC3E}">
        <p14:creationId xmlns:p14="http://schemas.microsoft.com/office/powerpoint/2010/main" val="4274413967"/>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8EC5093-76F8-49DE-8F33-6006C2E33452}"/>
              </a:ext>
            </a:extLst>
          </p:cNvPr>
          <p:cNvGraphicFramePr>
            <a:graphicFrameLocks noChangeAspect="1"/>
          </p:cNvGraphicFramePr>
          <p:nvPr userDrawn="1">
            <p:custDataLst>
              <p:tags r:id="rId2"/>
            </p:custData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spid="_x0000_s5124" name="think-cell Slide" r:id="rId5" imgW="408" imgH="408" progId="TCLayout.ActiveDocument.1">
                  <p:embed/>
                </p:oleObj>
              </mc:Choice>
              <mc:Fallback>
                <p:oleObj name="think-cell Slide" r:id="rId5" imgW="408" imgH="408" progId="TCLayout.ActiveDocument.1">
                  <p:embed/>
                  <p:pic>
                    <p:nvPicPr>
                      <p:cNvPr id="4" name="Object 3" hidden="1">
                        <a:extLst>
                          <a:ext uri="{FF2B5EF4-FFF2-40B4-BE49-F238E27FC236}">
                            <a16:creationId xmlns:a16="http://schemas.microsoft.com/office/drawing/2014/main" id="{08EC5093-76F8-49DE-8F33-6006C2E33452}"/>
                          </a:ext>
                        </a:extLst>
                      </p:cNvPr>
                      <p:cNvPicPr/>
                      <p:nvPr/>
                    </p:nvPicPr>
                    <p:blipFill>
                      <a:blip r:embed="rId6"/>
                      <a:stretch>
                        <a:fillRect/>
                      </a:stretch>
                    </p:blipFill>
                    <p:spPr>
                      <a:xfrm>
                        <a:off x="1620" y="1620"/>
                        <a:ext cx="1620" cy="1620"/>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3A1F52B-61DC-4324-A077-C37EB74DAA7A}"/>
              </a:ext>
            </a:extLst>
          </p:cNvPr>
          <p:cNvSpPr/>
          <p:nvPr userDrawn="1">
            <p:custDataLst>
              <p:tags r:id="rId3"/>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1" i="0" baseline="0">
              <a:solidFill>
                <a:schemeClr val="tx1"/>
              </a:solidFill>
              <a:latin typeface="Franklin Gothic Demi Cond" panose="020B0706030402020204" pitchFamily="34" charset="0"/>
              <a:ea typeface="+mj-ea"/>
              <a:cs typeface="+mj-cs"/>
              <a:sym typeface="Franklin Gothic Demi Cond" panose="020B0706030402020204" pitchFamily="34" charset="0"/>
            </a:endParaRPr>
          </a:p>
        </p:txBody>
      </p:sp>
      <p:sp>
        <p:nvSpPr>
          <p:cNvPr id="7" name="Title 1"/>
          <p:cNvSpPr>
            <a:spLocks noGrp="1"/>
          </p:cNvSpPr>
          <p:nvPr>
            <p:ph type="title"/>
          </p:nvPr>
        </p:nvSpPr>
        <p:spPr>
          <a:xfrm>
            <a:off x="1984076" y="2514600"/>
            <a:ext cx="6212038" cy="2006600"/>
          </a:xfrm>
          <a:prstGeom prst="rect">
            <a:avLst/>
          </a:prstGeom>
        </p:spPr>
        <p:txBody>
          <a:bodyPr lIns="0" tIns="0" rIns="0" bIns="0" anchor="ctr">
            <a:noAutofit/>
          </a:bodyPr>
          <a:lstStyle>
            <a:lvl1pPr algn="l">
              <a:defRPr sz="4400" b="1" i="0" cap="none">
                <a:solidFill>
                  <a:schemeClr val="bg1"/>
                </a:solidFill>
                <a:latin typeface="Franklin Gothic Demi Cond" panose="020B0603020102020204" pitchFamily="34" charset="0"/>
              </a:defRPr>
            </a:lvl1pPr>
          </a:lstStyle>
          <a:p>
            <a:r>
              <a:rPr lang="en-US"/>
              <a:t>Click to edit Master title style</a:t>
            </a:r>
          </a:p>
        </p:txBody>
      </p:sp>
      <p:sp>
        <p:nvSpPr>
          <p:cNvPr id="8" name="Text Placeholder 2"/>
          <p:cNvSpPr>
            <a:spLocks noGrp="1"/>
          </p:cNvSpPr>
          <p:nvPr>
            <p:ph type="body" idx="1" hasCustomPrompt="1"/>
          </p:nvPr>
        </p:nvSpPr>
        <p:spPr>
          <a:xfrm>
            <a:off x="1984075" y="4546605"/>
            <a:ext cx="6212038" cy="292100"/>
          </a:xfrm>
          <a:prstGeom prst="rect">
            <a:avLst/>
          </a:prstGeom>
        </p:spPr>
        <p:txBody>
          <a:bodyPr lIns="0" tIns="0" rIns="0" bIns="0">
            <a:noAutofit/>
          </a:bodyPr>
          <a:lstStyle>
            <a:lvl1pPr marL="0" indent="0" algn="l">
              <a:buNone/>
              <a:defRPr sz="1800" b="1">
                <a:solidFill>
                  <a:schemeClr val="bg1"/>
                </a:solidFill>
              </a:defRPr>
            </a:lvl1pPr>
            <a:lvl2pPr marL="457198" indent="0">
              <a:buNone/>
              <a:defRPr sz="1800">
                <a:solidFill>
                  <a:schemeClr val="tx1">
                    <a:tint val="75000"/>
                  </a:schemeClr>
                </a:solidFill>
              </a:defRPr>
            </a:lvl2pPr>
            <a:lvl3pPr marL="914396" indent="0">
              <a:buNone/>
              <a:defRPr sz="1600">
                <a:solidFill>
                  <a:schemeClr val="tx1">
                    <a:tint val="75000"/>
                  </a:schemeClr>
                </a:solidFill>
              </a:defRPr>
            </a:lvl3pPr>
            <a:lvl4pPr marL="1371594" indent="0">
              <a:buNone/>
              <a:defRPr sz="1400">
                <a:solidFill>
                  <a:schemeClr val="tx1">
                    <a:tint val="75000"/>
                  </a:schemeClr>
                </a:solidFill>
              </a:defRPr>
            </a:lvl4pPr>
            <a:lvl5pPr marL="1828793" indent="0">
              <a:buNone/>
              <a:defRPr sz="1400">
                <a:solidFill>
                  <a:schemeClr val="tx1">
                    <a:tint val="75000"/>
                  </a:schemeClr>
                </a:solidFill>
              </a:defRPr>
            </a:lvl5pPr>
            <a:lvl6pPr marL="2285991" indent="0">
              <a:buNone/>
              <a:defRPr sz="1400">
                <a:solidFill>
                  <a:schemeClr val="tx1">
                    <a:tint val="75000"/>
                  </a:schemeClr>
                </a:solidFill>
              </a:defRPr>
            </a:lvl6pPr>
            <a:lvl7pPr marL="2743189" indent="0">
              <a:buNone/>
              <a:defRPr sz="1400">
                <a:solidFill>
                  <a:schemeClr val="tx1">
                    <a:tint val="75000"/>
                  </a:schemeClr>
                </a:solidFill>
              </a:defRPr>
            </a:lvl7pPr>
            <a:lvl8pPr marL="3200387" indent="0">
              <a:buNone/>
              <a:defRPr sz="1400">
                <a:solidFill>
                  <a:schemeClr val="tx1">
                    <a:tint val="75000"/>
                  </a:schemeClr>
                </a:solidFill>
              </a:defRPr>
            </a:lvl8pPr>
            <a:lvl9pPr marL="3657586" indent="0">
              <a:buNone/>
              <a:defRPr sz="1400">
                <a:solidFill>
                  <a:schemeClr val="tx1">
                    <a:tint val="75000"/>
                  </a:schemeClr>
                </a:solidFill>
              </a:defRPr>
            </a:lvl9pPr>
          </a:lstStyle>
          <a:p>
            <a:pPr lvl="0"/>
            <a:r>
              <a:rPr lang="en-US"/>
              <a:t>Click to edit Master text styles</a:t>
            </a:r>
          </a:p>
        </p:txBody>
      </p:sp>
      <p:sp>
        <p:nvSpPr>
          <p:cNvPr id="12" name="Right Triangle 11">
            <a:extLst>
              <a:ext uri="{FF2B5EF4-FFF2-40B4-BE49-F238E27FC236}">
                <a16:creationId xmlns:a16="http://schemas.microsoft.com/office/drawing/2014/main" id="{55EB5704-3C92-4CFB-9F02-9B3474CC089E}"/>
              </a:ext>
            </a:extLst>
          </p:cNvPr>
          <p:cNvSpPr/>
          <p:nvPr userDrawn="1"/>
        </p:nvSpPr>
        <p:spPr>
          <a:xfrm rot="13500000">
            <a:off x="-1265973" y="2256305"/>
            <a:ext cx="2531946" cy="2531984"/>
          </a:xfrm>
          <a:prstGeom prst="rtTriangl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sp>
        <p:nvSpPr>
          <p:cNvPr id="14" name="Diamond 13">
            <a:extLst>
              <a:ext uri="{FF2B5EF4-FFF2-40B4-BE49-F238E27FC236}">
                <a16:creationId xmlns:a16="http://schemas.microsoft.com/office/drawing/2014/main" id="{81BA5C6B-9E0B-42AA-B1AC-60A81662DB64}"/>
              </a:ext>
            </a:extLst>
          </p:cNvPr>
          <p:cNvSpPr/>
          <p:nvPr userDrawn="1"/>
        </p:nvSpPr>
        <p:spPr>
          <a:xfrm>
            <a:off x="8772278" y="-306575"/>
            <a:ext cx="7471262" cy="7471152"/>
          </a:xfrm>
          <a:prstGeom prst="diamond">
            <a:avLst/>
          </a:prstGeom>
          <a:blipFill>
            <a:blip r:embed="rId7"/>
            <a:stretch>
              <a:fillRect l="-34727" t="1316" r="-16059" b="10"/>
            </a:stretch>
          </a:bli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sp>
        <p:nvSpPr>
          <p:cNvPr id="15" name="Diamond 14">
            <a:extLst>
              <a:ext uri="{FF2B5EF4-FFF2-40B4-BE49-F238E27FC236}">
                <a16:creationId xmlns:a16="http://schemas.microsoft.com/office/drawing/2014/main" id="{3E9E5CB0-93BB-4F15-B647-6D9F07D7DA5F}"/>
              </a:ext>
            </a:extLst>
          </p:cNvPr>
          <p:cNvSpPr/>
          <p:nvPr userDrawn="1"/>
        </p:nvSpPr>
        <p:spPr>
          <a:xfrm>
            <a:off x="4784551" y="-4317163"/>
            <a:ext cx="7471262" cy="7471152"/>
          </a:xfrm>
          <a:prstGeom prst="diamond">
            <a:avLst/>
          </a:prstGeom>
          <a:blipFill>
            <a:blip r:embed="rId8"/>
            <a:stretch>
              <a:fillRect l="1281" t="39900" r="-2143" b="-854"/>
            </a:stretch>
          </a:bli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7"/>
          </a:p>
        </p:txBody>
      </p:sp>
      <p:sp>
        <p:nvSpPr>
          <p:cNvPr id="16" name="Diamond 15">
            <a:extLst>
              <a:ext uri="{FF2B5EF4-FFF2-40B4-BE49-F238E27FC236}">
                <a16:creationId xmlns:a16="http://schemas.microsoft.com/office/drawing/2014/main" id="{83188235-7FD1-4F4F-8210-FAC6B8DD0085}"/>
              </a:ext>
            </a:extLst>
          </p:cNvPr>
          <p:cNvSpPr/>
          <p:nvPr userDrawn="1"/>
        </p:nvSpPr>
        <p:spPr>
          <a:xfrm>
            <a:off x="4784551" y="3704016"/>
            <a:ext cx="7471262" cy="7471152"/>
          </a:xfrm>
          <a:prstGeom prst="diamond">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7"/>
          </a:p>
        </p:txBody>
      </p:sp>
    </p:spTree>
    <p:extLst>
      <p:ext uri="{BB962C8B-B14F-4D97-AF65-F5344CB8AC3E}">
        <p14:creationId xmlns:p14="http://schemas.microsoft.com/office/powerpoint/2010/main" val="2819891044"/>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racker pag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508BDA9-2CC5-4441-9CB2-F421A72E49AA}"/>
              </a:ext>
            </a:extLst>
          </p:cNvPr>
          <p:cNvGraphicFramePr>
            <a:graphicFrameLocks noChangeAspect="1"/>
          </p:cNvGraphicFramePr>
          <p:nvPr userDrawn="1">
            <p:custDataLst>
              <p:tags r:id="rId2"/>
            </p:custDataLst>
          </p:nvPr>
        </p:nvGraphicFramePr>
        <p:xfrm>
          <a:off x="1620" y="1620"/>
          <a:ext cx="1620" cy="1620"/>
        </p:xfrm>
        <a:graphic>
          <a:graphicData uri="http://schemas.openxmlformats.org/presentationml/2006/ole">
            <mc:AlternateContent xmlns:mc="http://schemas.openxmlformats.org/markup-compatibility/2006">
              <mc:Choice xmlns:v="urn:schemas-microsoft-com:vml" Requires="v">
                <p:oleObj spid="_x0000_s6148" name="think-cell Slide" r:id="rId5" imgW="473" imgH="473" progId="TCLayout.ActiveDocument.1">
                  <p:embed/>
                </p:oleObj>
              </mc:Choice>
              <mc:Fallback>
                <p:oleObj name="think-cell Slide" r:id="rId5" imgW="473" imgH="473" progId="TCLayout.ActiveDocument.1">
                  <p:embed/>
                  <p:pic>
                    <p:nvPicPr>
                      <p:cNvPr id="6" name="Object 5" hidden="1">
                        <a:extLst>
                          <a:ext uri="{FF2B5EF4-FFF2-40B4-BE49-F238E27FC236}">
                            <a16:creationId xmlns:a16="http://schemas.microsoft.com/office/drawing/2014/main" id="{3508BDA9-2CC5-4441-9CB2-F421A72E49AA}"/>
                          </a:ext>
                        </a:extLst>
                      </p:cNvPr>
                      <p:cNvPicPr/>
                      <p:nvPr/>
                    </p:nvPicPr>
                    <p:blipFill>
                      <a:blip r:embed="rId6"/>
                      <a:stretch>
                        <a:fillRect/>
                      </a:stretch>
                    </p:blipFill>
                    <p:spPr>
                      <a:xfrm>
                        <a:off x="1620" y="1620"/>
                        <a:ext cx="1620" cy="1620"/>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7860C9AF-AEE9-44CC-BA6A-A3C6CF5AFD68}"/>
              </a:ext>
            </a:extLst>
          </p:cNvPr>
          <p:cNvSpPr/>
          <p:nvPr userDrawn="1">
            <p:custDataLst>
              <p:tags r:id="rId3"/>
            </p:custDataLst>
          </p:nvPr>
        </p:nvSpPr>
        <p:spPr>
          <a:xfrm>
            <a:off x="0" y="0"/>
            <a:ext cx="161977" cy="16197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2041" b="1" i="0" baseline="0">
              <a:solidFill>
                <a:schemeClr val="tx1"/>
              </a:solidFill>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2" name="Title 1">
            <a:extLst>
              <a:ext uri="{FF2B5EF4-FFF2-40B4-BE49-F238E27FC236}">
                <a16:creationId xmlns:a16="http://schemas.microsoft.com/office/drawing/2014/main" id="{9BEB380B-917C-45EF-BD98-A4E18484D47A}"/>
              </a:ext>
            </a:extLst>
          </p:cNvPr>
          <p:cNvSpPr>
            <a:spLocks noGrp="1"/>
          </p:cNvSpPr>
          <p:nvPr>
            <p:ph type="title"/>
          </p:nvPr>
        </p:nvSpPr>
        <p:spPr/>
        <p:txBody>
          <a:bodyPr/>
          <a:lstStyle/>
          <a:p>
            <a:r>
              <a:rPr lang="en-US"/>
              <a:t>Click to edit Master title style</a:t>
            </a:r>
          </a:p>
        </p:txBody>
      </p:sp>
      <p:sp>
        <p:nvSpPr>
          <p:cNvPr id="7" name="Rectangle 6">
            <a:extLst>
              <a:ext uri="{FF2B5EF4-FFF2-40B4-BE49-F238E27FC236}">
                <a16:creationId xmlns:a16="http://schemas.microsoft.com/office/drawing/2014/main" id="{410B26E0-891E-4B4A-AE1A-C18AEFD16AB1}"/>
              </a:ext>
            </a:extLst>
          </p:cNvPr>
          <p:cNvSpPr/>
          <p:nvPr userDrawn="1"/>
        </p:nvSpPr>
        <p:spPr>
          <a:xfrm>
            <a:off x="155498" y="54423"/>
            <a:ext cx="3078856" cy="17882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solidFill>
                <a:schemeClr val="tx1"/>
              </a:solidFill>
            </a:endParaRPr>
          </a:p>
        </p:txBody>
      </p:sp>
    </p:spTree>
    <p:extLst>
      <p:ext uri="{BB962C8B-B14F-4D97-AF65-F5344CB8AC3E}">
        <p14:creationId xmlns:p14="http://schemas.microsoft.com/office/powerpoint/2010/main" val="39066092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sic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146A7-DCB0-437C-8D84-39FD72EE05E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23930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09F1DE-D877-4E6E-B8AA-572F7FCAE7DC}" type="datetime1">
              <a:rPr lang="en-US" smtClean="0"/>
              <a:t>6/26/2024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E0CA47-81CF-4842-A6CE-0A6037062406}" type="slidenum">
              <a:rPr lang="en-US" smtClean="0"/>
              <a:pPr/>
              <a:t>‹#›</a:t>
            </a:fld>
            <a:endParaRPr lang="en-US"/>
          </a:p>
        </p:txBody>
      </p:sp>
    </p:spTree>
    <p:extLst>
      <p:ext uri="{BB962C8B-B14F-4D97-AF65-F5344CB8AC3E}">
        <p14:creationId xmlns:p14="http://schemas.microsoft.com/office/powerpoint/2010/main" val="611456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1">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95A3D2-9B7C-41D3-A832-2636C51396EB}" type="datetime1">
              <a:rPr lang="en-US" smtClean="0"/>
              <a:t>6/26/2024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E0CA47-81CF-4842-A6CE-0A6037062406}" type="slidenum">
              <a:rPr lang="en-US" smtClean="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7272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C7E60C-7DFE-4EE6-B145-D4004A9DBBF8}" type="datetime1">
              <a:rPr lang="en-US" smtClean="0"/>
              <a:t>6/26/2024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E0CA47-81CF-4842-A6CE-0A6037062406}" type="slidenum">
              <a:rPr lang="en-US" smtClean="0"/>
              <a:pPr/>
              <a:t>‹#›</a:t>
            </a:fld>
            <a:endParaRPr lang="en-US"/>
          </a:p>
        </p:txBody>
      </p:sp>
    </p:spTree>
    <p:extLst>
      <p:ext uri="{BB962C8B-B14F-4D97-AF65-F5344CB8AC3E}">
        <p14:creationId xmlns:p14="http://schemas.microsoft.com/office/powerpoint/2010/main" val="3947182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lvl1pPr>
              <a:defRPr b="1"/>
            </a:lvl1p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454878-A5AC-4C3C-BD28-AAE8A6D179D6}" type="datetime1">
              <a:rPr lang="en-US" smtClean="0"/>
              <a:t>6/26/2024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E0CA47-81CF-4842-A6CE-0A6037062406}" type="slidenum">
              <a:rPr lang="en-US" smtClean="0"/>
              <a:pPr/>
              <a:t>‹#›</a:t>
            </a:fld>
            <a:endParaRPr lang="en-US"/>
          </a:p>
        </p:txBody>
      </p:sp>
    </p:spTree>
    <p:extLst>
      <p:ext uri="{BB962C8B-B14F-4D97-AF65-F5344CB8AC3E}">
        <p14:creationId xmlns:p14="http://schemas.microsoft.com/office/powerpoint/2010/main" val="2868977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54083" y="520544"/>
            <a:ext cx="10058400" cy="818148"/>
          </a:xfrm>
        </p:spPr>
        <p:txBody>
          <a:bodyPr/>
          <a:lstStyle>
            <a:lvl1pPr algn="ctr">
              <a:lnSpc>
                <a:spcPct val="100000"/>
              </a:lnSpc>
              <a:defRPr b="1"/>
            </a:lvl1pPr>
          </a:lstStyle>
          <a:p>
            <a:r>
              <a:rPr lang="en-US"/>
              <a:t>Click to edit Master title style</a:t>
            </a:r>
          </a:p>
        </p:txBody>
      </p:sp>
      <p:sp>
        <p:nvSpPr>
          <p:cNvPr id="3" name="Date Placeholder 2"/>
          <p:cNvSpPr>
            <a:spLocks noGrp="1"/>
          </p:cNvSpPr>
          <p:nvPr>
            <p:ph type="dt" sz="half" idx="10"/>
          </p:nvPr>
        </p:nvSpPr>
        <p:spPr/>
        <p:txBody>
          <a:bodyPr/>
          <a:lstStyle/>
          <a:p>
            <a:fld id="{4B3BA3EF-0E48-4C0D-8F72-6C619038854F}" type="datetime1">
              <a:rPr lang="en-US" smtClean="0"/>
              <a:t>6/26/2024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E0CA47-81CF-4842-A6CE-0A6037062406}" type="slidenum">
              <a:rPr lang="en-US" smtClean="0"/>
              <a:pPr/>
              <a:t>‹#›</a:t>
            </a:fld>
            <a:endParaRPr lang="en-US"/>
          </a:p>
        </p:txBody>
      </p:sp>
    </p:spTree>
    <p:extLst>
      <p:ext uri="{BB962C8B-B14F-4D97-AF65-F5344CB8AC3E}">
        <p14:creationId xmlns:p14="http://schemas.microsoft.com/office/powerpoint/2010/main" val="2051267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2BB4DCC-8204-4F0B-B9F9-F20F748E63D8}" type="datetime1">
              <a:rPr lang="en-US" smtClean="0"/>
              <a:t>6/26/2024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82E0CA47-81CF-4842-A6CE-0A6037062406}" type="slidenum">
              <a:rPr lang="en-US" smtClean="0"/>
              <a:pPr/>
              <a:t>‹#›</a:t>
            </a:fld>
            <a:endParaRPr lang="en-US"/>
          </a:p>
        </p:txBody>
      </p:sp>
    </p:spTree>
    <p:extLst>
      <p:ext uri="{BB962C8B-B14F-4D97-AF65-F5344CB8AC3E}">
        <p14:creationId xmlns:p14="http://schemas.microsoft.com/office/powerpoint/2010/main" val="3301778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CD6A6F1-CA5B-458F-82C0-7AC3F59DC300}" type="datetime1">
              <a:rPr lang="en-US" smtClean="0"/>
              <a:t>6/26/2024</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solidFill>
                <a:srgbClr val="455F51"/>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2E0CA47-81CF-4842-A6CE-0A6037062406}" type="slidenum">
              <a:rPr lang="en-US" smtClean="0">
                <a:solidFill>
                  <a:srgbClr val="455F51"/>
                </a:solidFill>
              </a:rPr>
              <a:pPr/>
              <a:t>‹#›</a:t>
            </a:fld>
            <a:endParaRPr lang="en-US">
              <a:solidFill>
                <a:srgbClr val="455F51"/>
              </a:solidFill>
            </a:endParaRPr>
          </a:p>
        </p:txBody>
      </p:sp>
    </p:spTree>
    <p:extLst>
      <p:ext uri="{BB962C8B-B14F-4D97-AF65-F5344CB8AC3E}">
        <p14:creationId xmlns:p14="http://schemas.microsoft.com/office/powerpoint/2010/main" val="3508379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1">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3501B8-8F48-4AB5-86A6-4D3168F424DB}" type="datetime1">
              <a:rPr lang="en-US" smtClean="0"/>
              <a:t>6/26/2024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E0CA47-81CF-4842-A6CE-0A6037062406}" type="slidenum">
              <a:rPr lang="en-US" smtClean="0"/>
              <a:pPr/>
              <a:t>‹#›</a:t>
            </a:fld>
            <a:endParaRPr lang="en-US"/>
          </a:p>
        </p:txBody>
      </p:sp>
    </p:spTree>
    <p:extLst>
      <p:ext uri="{BB962C8B-B14F-4D97-AF65-F5344CB8AC3E}">
        <p14:creationId xmlns:p14="http://schemas.microsoft.com/office/powerpoint/2010/main" val="2296048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vmlDrawing" Target="../drawings/vmlDrawing1.vml"/><Relationship Id="rId13" Type="http://schemas.openxmlformats.org/officeDocument/2006/relationships/tags" Target="../tags/tag5.xml"/><Relationship Id="rId18" Type="http://schemas.openxmlformats.org/officeDocument/2006/relationships/tags" Target="../tags/tag10.xml"/><Relationship Id="rId26" Type="http://schemas.openxmlformats.org/officeDocument/2006/relationships/tags" Target="../tags/tag18.xml"/><Relationship Id="rId39" Type="http://schemas.openxmlformats.org/officeDocument/2006/relationships/image" Target="../media/image1.emf"/><Relationship Id="rId3" Type="http://schemas.openxmlformats.org/officeDocument/2006/relationships/slideLayout" Target="../slideLayouts/slideLayout15.xml"/><Relationship Id="rId21" Type="http://schemas.openxmlformats.org/officeDocument/2006/relationships/tags" Target="../tags/tag13.xml"/><Relationship Id="rId34" Type="http://schemas.openxmlformats.org/officeDocument/2006/relationships/tags" Target="../tags/tag26.xml"/><Relationship Id="rId7" Type="http://schemas.openxmlformats.org/officeDocument/2006/relationships/theme" Target="../theme/theme2.xml"/><Relationship Id="rId12" Type="http://schemas.openxmlformats.org/officeDocument/2006/relationships/tags" Target="../tags/tag4.xml"/><Relationship Id="rId17" Type="http://schemas.openxmlformats.org/officeDocument/2006/relationships/tags" Target="../tags/tag9.xml"/><Relationship Id="rId25" Type="http://schemas.openxmlformats.org/officeDocument/2006/relationships/tags" Target="../tags/tag17.xml"/><Relationship Id="rId33" Type="http://schemas.openxmlformats.org/officeDocument/2006/relationships/tags" Target="../tags/tag25.xml"/><Relationship Id="rId38" Type="http://schemas.openxmlformats.org/officeDocument/2006/relationships/oleObject" Target="../embeddings/oleObject1.bin"/><Relationship Id="rId2" Type="http://schemas.openxmlformats.org/officeDocument/2006/relationships/slideLayout" Target="../slideLayouts/slideLayout14.xml"/><Relationship Id="rId16" Type="http://schemas.openxmlformats.org/officeDocument/2006/relationships/tags" Target="../tags/tag8.xml"/><Relationship Id="rId20" Type="http://schemas.openxmlformats.org/officeDocument/2006/relationships/tags" Target="../tags/tag12.xml"/><Relationship Id="rId29" Type="http://schemas.openxmlformats.org/officeDocument/2006/relationships/tags" Target="../tags/tag2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ags" Target="../tags/tag3.xml"/><Relationship Id="rId24" Type="http://schemas.openxmlformats.org/officeDocument/2006/relationships/tags" Target="../tags/tag16.xml"/><Relationship Id="rId32" Type="http://schemas.openxmlformats.org/officeDocument/2006/relationships/tags" Target="../tags/tag24.xml"/><Relationship Id="rId37" Type="http://schemas.openxmlformats.org/officeDocument/2006/relationships/tags" Target="../tags/tag29.xml"/><Relationship Id="rId5" Type="http://schemas.openxmlformats.org/officeDocument/2006/relationships/slideLayout" Target="../slideLayouts/slideLayout17.xml"/><Relationship Id="rId15" Type="http://schemas.openxmlformats.org/officeDocument/2006/relationships/tags" Target="../tags/tag7.xml"/><Relationship Id="rId23" Type="http://schemas.openxmlformats.org/officeDocument/2006/relationships/tags" Target="../tags/tag15.xml"/><Relationship Id="rId28" Type="http://schemas.openxmlformats.org/officeDocument/2006/relationships/tags" Target="../tags/tag20.xml"/><Relationship Id="rId36" Type="http://schemas.openxmlformats.org/officeDocument/2006/relationships/tags" Target="../tags/tag28.xml"/><Relationship Id="rId10" Type="http://schemas.openxmlformats.org/officeDocument/2006/relationships/tags" Target="../tags/tag2.xml"/><Relationship Id="rId19" Type="http://schemas.openxmlformats.org/officeDocument/2006/relationships/tags" Target="../tags/tag11.xml"/><Relationship Id="rId31" Type="http://schemas.openxmlformats.org/officeDocument/2006/relationships/tags" Target="../tags/tag23.xml"/><Relationship Id="rId4" Type="http://schemas.openxmlformats.org/officeDocument/2006/relationships/slideLayout" Target="../slideLayouts/slideLayout16.xml"/><Relationship Id="rId9" Type="http://schemas.openxmlformats.org/officeDocument/2006/relationships/tags" Target="../tags/tag1.xml"/><Relationship Id="rId14" Type="http://schemas.openxmlformats.org/officeDocument/2006/relationships/tags" Target="../tags/tag6.xml"/><Relationship Id="rId22" Type="http://schemas.openxmlformats.org/officeDocument/2006/relationships/tags" Target="../tags/tag14.xml"/><Relationship Id="rId27" Type="http://schemas.openxmlformats.org/officeDocument/2006/relationships/tags" Target="../tags/tag19.xml"/><Relationship Id="rId30" Type="http://schemas.openxmlformats.org/officeDocument/2006/relationships/tags" Target="../tags/tag22.xml"/><Relationship Id="rId35" Type="http://schemas.openxmlformats.org/officeDocument/2006/relationships/tags" Target="../tags/tag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7F5152D-6D7C-4DE3-8E13-5A1FDEF89588}" type="datetime1">
              <a:rPr lang="en-US" smtClean="0"/>
              <a:t>6/26/2024</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pPr>
              <a:buClr>
                <a:srgbClr val="000000"/>
              </a:buClr>
              <a:buFont typeface="Arial"/>
              <a:buNone/>
            </a:pPr>
            <a:fld id="{00000000-1234-1234-1234-123412341234}" type="slidenum">
              <a:rPr lang="en" kern="0" smtClean="0"/>
              <a:pPr>
                <a:buClr>
                  <a:srgbClr val="000000"/>
                </a:buClr>
                <a:buFont typeface="Arial"/>
                <a:buNone/>
              </a:pPr>
              <a:t>‹#›</a:t>
            </a:fld>
            <a:endParaRPr lang="en" kern="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091765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703" r:id="rId12"/>
  </p:sldLayoutIdLst>
  <p:hf hdr="0" ftr="0" dt="0"/>
  <p:txStyles>
    <p:titleStyle>
      <a:lvl1pPr algn="l" defTabSz="914400" rtl="0" eaLnBrk="1" latinLnBrk="0" hangingPunct="1">
        <a:lnSpc>
          <a:spcPct val="85000"/>
        </a:lnSpc>
        <a:spcBef>
          <a:spcPct val="0"/>
        </a:spcBef>
        <a:buNone/>
        <a:defRPr sz="4800" b="1"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9"/>
            </p:custDataLst>
          </p:nvPr>
        </p:nvGraphicFramePr>
        <p:xfrm>
          <a:off x="0" y="0"/>
          <a:ext cx="215979" cy="161974"/>
        </p:xfrm>
        <a:graphic>
          <a:graphicData uri="http://schemas.openxmlformats.org/presentationml/2006/ole">
            <mc:AlternateContent xmlns:mc="http://schemas.openxmlformats.org/markup-compatibility/2006">
              <mc:Choice xmlns:v="urn:schemas-microsoft-com:vml" Requires="v">
                <p:oleObj spid="_x0000_s1028" name="think-cell Slide" r:id="rId38" imgW="270" imgH="270" progId="TCLayout.ActiveDocument.1">
                  <p:embed/>
                </p:oleObj>
              </mc:Choice>
              <mc:Fallback>
                <p:oleObj name="think-cell Slide" r:id="rId38" imgW="270" imgH="270" progId="TCLayout.ActiveDocument.1">
                  <p:embed/>
                  <p:pic>
                    <p:nvPicPr>
                      <p:cNvPr id="2" name="Object 1" hidden="1"/>
                      <p:cNvPicPr/>
                      <p:nvPr/>
                    </p:nvPicPr>
                    <p:blipFill>
                      <a:blip r:embed="rId39"/>
                      <a:stretch>
                        <a:fillRect/>
                      </a:stretch>
                    </p:blipFill>
                    <p:spPr>
                      <a:xfrm>
                        <a:off x="0" y="0"/>
                        <a:ext cx="215979" cy="161974"/>
                      </a:xfrm>
                      <a:prstGeom prst="rect">
                        <a:avLst/>
                      </a:prstGeom>
                    </p:spPr>
                  </p:pic>
                </p:oleObj>
              </mc:Fallback>
            </mc:AlternateContent>
          </a:graphicData>
        </a:graphic>
      </p:graphicFrame>
      <p:sp>
        <p:nvSpPr>
          <p:cNvPr id="6" name="Rectangle 5" hidden="1"/>
          <p:cNvSpPr/>
          <p:nvPr>
            <p:custDataLst>
              <p:tags r:id="rId10"/>
            </p:custDataLst>
          </p:nvPr>
        </p:nvSpPr>
        <p:spPr bwMode="auto">
          <a:xfrm>
            <a:off x="0" y="0"/>
            <a:ext cx="215979" cy="161974"/>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041" b="1" i="0" baseline="0">
              <a:solidFill>
                <a:srgbClr val="000000"/>
              </a:solidFill>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19" name="Title Placeholder 2"/>
          <p:cNvSpPr>
            <a:spLocks noGrp="1" noChangeArrowheads="1"/>
          </p:cNvSpPr>
          <p:nvPr>
            <p:ph type="title"/>
          </p:nvPr>
        </p:nvSpPr>
        <p:spPr bwMode="gray">
          <a:xfrm>
            <a:off x="161990" y="290566"/>
            <a:ext cx="11725484" cy="3140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latinLnBrk="0"/>
            <a:r>
              <a:rPr lang="en-US"/>
              <a:t>Click to edit Master title style</a:t>
            </a:r>
            <a:endParaRPr lang="en-US" noProof="0"/>
          </a:p>
        </p:txBody>
      </p:sp>
      <p:sp>
        <p:nvSpPr>
          <p:cNvPr id="10" name="1. On-page tracker" hidden="1"/>
          <p:cNvSpPr>
            <a:spLocks noChangeArrowheads="1"/>
          </p:cNvSpPr>
          <p:nvPr/>
        </p:nvSpPr>
        <p:spPr bwMode="gray">
          <a:xfrm>
            <a:off x="208635" y="77303"/>
            <a:ext cx="500490" cy="1256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800" cap="all" baseline="0">
                <a:solidFill>
                  <a:schemeClr val="bg1"/>
                </a:solidFill>
                <a:latin typeface="+mn-lt"/>
                <a:ea typeface="+mn-ea"/>
              </a:rPr>
              <a:t>Tracker</a:t>
            </a:r>
          </a:p>
        </p:txBody>
      </p:sp>
      <p:sp>
        <p:nvSpPr>
          <p:cNvPr id="11" name="3. Unit of measure" hidden="1"/>
          <p:cNvSpPr txBox="1">
            <a:spLocks noChangeArrowheads="1"/>
          </p:cNvSpPr>
          <p:nvPr/>
        </p:nvSpPr>
        <p:spPr bwMode="gray">
          <a:xfrm>
            <a:off x="161990" y="566142"/>
            <a:ext cx="11725484" cy="2512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600" baseline="0">
                <a:solidFill>
                  <a:schemeClr val="accent6"/>
                </a:solidFill>
                <a:latin typeface="+mn-lt"/>
                <a:ea typeface="+mn-ea"/>
              </a:rPr>
              <a:t>Unit of measure</a:t>
            </a:r>
          </a:p>
        </p:txBody>
      </p:sp>
      <p:sp>
        <p:nvSpPr>
          <p:cNvPr id="13" name="4. Footnote" hidden="1"/>
          <p:cNvSpPr txBox="1">
            <a:spLocks noChangeArrowheads="1"/>
          </p:cNvSpPr>
          <p:nvPr/>
        </p:nvSpPr>
        <p:spPr bwMode="gray">
          <a:xfrm>
            <a:off x="161986" y="6434036"/>
            <a:ext cx="9821651" cy="1263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b">
            <a:no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800" baseline="0">
                <a:solidFill>
                  <a:schemeClr val="accent6"/>
                </a:solidFill>
                <a:latin typeface="+mn-lt"/>
                <a:ea typeface="+mn-ea"/>
              </a:rPr>
              <a:t>1 Footnote</a:t>
            </a:r>
          </a:p>
        </p:txBody>
      </p:sp>
      <p:sp>
        <p:nvSpPr>
          <p:cNvPr id="14" name="5. Source" hidden="1"/>
          <p:cNvSpPr>
            <a:spLocks noChangeArrowheads="1"/>
          </p:cNvSpPr>
          <p:nvPr/>
        </p:nvSpPr>
        <p:spPr bwMode="gray">
          <a:xfrm>
            <a:off x="161986" y="6639745"/>
            <a:ext cx="9821651" cy="1263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b">
            <a:noAutofit/>
          </a:bodyPr>
          <a:lstStyle/>
          <a:p>
            <a:pPr marL="609535" indent="-609535" defTabSz="895255">
              <a:tabLst>
                <a:tab pos="630171" algn="l"/>
              </a:tabLst>
            </a:pPr>
            <a:r>
              <a:rPr lang="en-US" sz="800" baseline="0">
                <a:solidFill>
                  <a:schemeClr val="accent6"/>
                </a:solidFill>
                <a:latin typeface="+mn-lt"/>
                <a:ea typeface="+mn-ea"/>
              </a:rPr>
              <a:t>SOURCE: Source</a:t>
            </a:r>
          </a:p>
        </p:txBody>
      </p:sp>
      <p:sp>
        <p:nvSpPr>
          <p:cNvPr id="3" name="Text Placeholder 2"/>
          <p:cNvSpPr>
            <a:spLocks noGrp="1"/>
          </p:cNvSpPr>
          <p:nvPr>
            <p:ph type="body" idx="1"/>
          </p:nvPr>
        </p:nvSpPr>
        <p:spPr bwMode="gray">
          <a:xfrm>
            <a:off x="2729248" y="2606569"/>
            <a:ext cx="5853024" cy="1130501"/>
          </a:xfrm>
          <a:prstGeom prst="rect">
            <a:avLst/>
          </a:prstGeom>
        </p:spPr>
        <p:txBody>
          <a:bodyPr vert="horz" lIns="0" tIns="0" rIns="0" bIns="0" rtlCol="0">
            <a:spAutoFit/>
          </a:bodyPr>
          <a:lstStyle/>
          <a:p>
            <a:pPr lvl="0" latinLnBrk="0"/>
            <a:r>
              <a:rPr lang="en-US"/>
              <a:t>Edit Master text styles</a:t>
            </a:r>
          </a:p>
          <a:p>
            <a:pPr lvl="1" latinLnBrk="0"/>
            <a:r>
              <a:rPr lang="en-US"/>
              <a:t>Second level</a:t>
            </a:r>
          </a:p>
          <a:p>
            <a:pPr lvl="2" latinLnBrk="0"/>
            <a:r>
              <a:rPr lang="en-US"/>
              <a:t>Third level</a:t>
            </a:r>
          </a:p>
          <a:p>
            <a:pPr lvl="3" latinLnBrk="0"/>
            <a:r>
              <a:rPr lang="en-US"/>
              <a:t>Fourth level</a:t>
            </a:r>
          </a:p>
          <a:p>
            <a:pPr lvl="4" latinLnBrk="0"/>
            <a:r>
              <a:rPr lang="en-US"/>
              <a:t>Fifth level</a:t>
            </a:r>
          </a:p>
        </p:txBody>
      </p:sp>
      <p:grpSp>
        <p:nvGrpSpPr>
          <p:cNvPr id="15" name="ACET" hidden="1"/>
          <p:cNvGrpSpPr>
            <a:grpSpLocks/>
          </p:cNvGrpSpPr>
          <p:nvPr/>
        </p:nvGrpSpPr>
        <p:grpSpPr bwMode="gray">
          <a:xfrm>
            <a:off x="2729245" y="1895613"/>
            <a:ext cx="5801188" cy="521557"/>
            <a:chOff x="915" y="708"/>
            <a:chExt cx="2686" cy="322"/>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08"/>
              <a:ext cx="2686" cy="322"/>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sz="1600" b="1" baseline="0">
                  <a:solidFill>
                    <a:srgbClr val="000000"/>
                  </a:solidFill>
                  <a:latin typeface="+mn-lt"/>
                  <a:ea typeface="+mn-ea"/>
                </a:rPr>
                <a:t>Title</a:t>
              </a:r>
            </a:p>
            <a:p>
              <a:r>
                <a:rPr lang="en-US" sz="1600" baseline="0">
                  <a:solidFill>
                    <a:schemeClr val="accent6"/>
                  </a:solidFill>
                  <a:latin typeface="+mn-lt"/>
                  <a:ea typeface="+mn-ea"/>
                </a:rPr>
                <a:t>Unit of measure</a:t>
              </a:r>
            </a:p>
          </p:txBody>
        </p:sp>
      </p:grpSp>
      <p:grpSp>
        <p:nvGrpSpPr>
          <p:cNvPr id="17" name="Sticker" hidden="1">
            <a:extLst>
              <a:ext uri="{FF2B5EF4-FFF2-40B4-BE49-F238E27FC236}">
                <a16:creationId xmlns:a16="http://schemas.microsoft.com/office/drawing/2014/main" id="{2C790296-416B-4243-BEFE-22AF5A6C2F40}"/>
              </a:ext>
            </a:extLst>
          </p:cNvPr>
          <p:cNvGrpSpPr/>
          <p:nvPr/>
        </p:nvGrpSpPr>
        <p:grpSpPr bwMode="gray">
          <a:xfrm>
            <a:off x="11404519" y="291557"/>
            <a:ext cx="482957" cy="153874"/>
            <a:chOff x="8385789" y="285750"/>
            <a:chExt cx="354986" cy="150811"/>
          </a:xfrm>
        </p:grpSpPr>
        <p:sp>
          <p:nvSpPr>
            <p:cNvPr id="20" name="StickerRectangle">
              <a:extLst>
                <a:ext uri="{FF2B5EF4-FFF2-40B4-BE49-F238E27FC236}">
                  <a16:creationId xmlns:a16="http://schemas.microsoft.com/office/drawing/2014/main" id="{1E5AEE43-9CA1-4C1A-8F9C-707F39AD4261}"/>
                </a:ext>
              </a:extLst>
            </p:cNvPr>
            <p:cNvSpPr>
              <a:spLocks noChangeArrowheads="1"/>
            </p:cNvSpPr>
            <p:nvPr/>
          </p:nvSpPr>
          <p:spPr bwMode="gray">
            <a:xfrm>
              <a:off x="8385789" y="285750"/>
              <a:ext cx="354986" cy="150811"/>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255">
                <a:buClr>
                  <a:srgbClr val="002960"/>
                </a:buClr>
              </a:pPr>
              <a:r>
                <a:rPr lang="en-US" sz="800" baseline="0">
                  <a:solidFill>
                    <a:schemeClr val="accent6"/>
                  </a:solidFill>
                  <a:latin typeface="+mn-lt"/>
                  <a:ea typeface="+mn-ea"/>
                </a:rPr>
                <a:t>STICKER</a:t>
              </a:r>
            </a:p>
          </p:txBody>
        </p:sp>
        <p:cxnSp>
          <p:nvCxnSpPr>
            <p:cNvPr id="21" name="AutoShape 31">
              <a:extLst>
                <a:ext uri="{FF2B5EF4-FFF2-40B4-BE49-F238E27FC236}">
                  <a16:creationId xmlns:a16="http://schemas.microsoft.com/office/drawing/2014/main" id="{859BCCB4-F132-4E1A-BFA1-FA85C20CEC0A}"/>
                </a:ext>
              </a:extLst>
            </p:cNvPr>
            <p:cNvCxnSpPr>
              <a:cxnSpLocks noChangeShapeType="1"/>
              <a:stCxn id="20" idx="2"/>
              <a:endCxn id="20" idx="4"/>
            </p:cNvCxnSpPr>
            <p:nvPr/>
          </p:nvCxnSpPr>
          <p:spPr bwMode="gray">
            <a:xfrm>
              <a:off x="8394205" y="285750"/>
              <a:ext cx="0" cy="148374"/>
            </a:xfrm>
            <a:prstGeom prst="straightConnector1">
              <a:avLst/>
            </a:prstGeom>
            <a:noFill/>
            <a:ln w="9525">
              <a:solidFill>
                <a:schemeClr val="accent6"/>
              </a:solidFill>
              <a:round/>
              <a:headEnd/>
              <a:tailEnd/>
            </a:ln>
            <a:extLst>
              <a:ext uri="{909E8E84-426E-40dd-AFC4-6F175D3DCCD1}">
                <a14:hiddenFill xmlns="" xmlns:a14="http://schemas.microsoft.com/office/drawing/2010/main">
                  <a:noFill/>
                </a14:hiddenFill>
              </a:ext>
            </a:extLst>
          </p:spPr>
        </p:cxnSp>
        <p:cxnSp>
          <p:nvCxnSpPr>
            <p:cNvPr id="22" name="AutoShape 32">
              <a:extLst>
                <a:ext uri="{FF2B5EF4-FFF2-40B4-BE49-F238E27FC236}">
                  <a16:creationId xmlns:a16="http://schemas.microsoft.com/office/drawing/2014/main" id="{65F249C0-F203-445A-80CB-8D05DC3432CB}"/>
                </a:ext>
              </a:extLst>
            </p:cNvPr>
            <p:cNvCxnSpPr>
              <a:cxnSpLocks noChangeShapeType="1"/>
              <a:stCxn id="20" idx="4"/>
              <a:endCxn id="20" idx="6"/>
            </p:cNvCxnSpPr>
            <p:nvPr/>
          </p:nvCxnSpPr>
          <p:spPr bwMode="gray">
            <a:xfrm>
              <a:off x="8394205" y="434124"/>
              <a:ext cx="346570" cy="0"/>
            </a:xfrm>
            <a:prstGeom prst="straightConnector1">
              <a:avLst/>
            </a:prstGeom>
            <a:noFill/>
            <a:ln w="25400">
              <a:solidFill>
                <a:schemeClr val="accent6"/>
              </a:solidFill>
              <a:round/>
              <a:headEnd/>
              <a:tailEnd/>
            </a:ln>
            <a:extLst>
              <a:ext uri="{909E8E84-426E-40dd-AFC4-6F175D3DCCD1}">
                <a14:hiddenFill xmlns="" xmlns:a14="http://schemas.microsoft.com/office/drawing/2010/main">
                  <a:noFill/>
                </a14:hiddenFill>
              </a:ext>
            </a:extLst>
          </p:spPr>
        </p:cxnSp>
      </p:grpSp>
      <p:grpSp>
        <p:nvGrpSpPr>
          <p:cNvPr id="23" name="LegendLines" hidden="1">
            <a:extLst>
              <a:ext uri="{FF2B5EF4-FFF2-40B4-BE49-F238E27FC236}">
                <a16:creationId xmlns:a16="http://schemas.microsoft.com/office/drawing/2014/main" id="{C09CF1AE-18B5-4A05-968F-8E22AD4154C8}"/>
              </a:ext>
            </a:extLst>
          </p:cNvPr>
          <p:cNvGrpSpPr/>
          <p:nvPr/>
        </p:nvGrpSpPr>
        <p:grpSpPr>
          <a:xfrm>
            <a:off x="10263058" y="277887"/>
            <a:ext cx="1373003" cy="777012"/>
            <a:chOff x="7607284" y="279400"/>
            <a:chExt cx="1009193" cy="761545"/>
          </a:xfrm>
        </p:grpSpPr>
        <p:sp>
          <p:nvSpPr>
            <p:cNvPr id="25" name="LineLegend1">
              <a:extLst>
                <a:ext uri="{FF2B5EF4-FFF2-40B4-BE49-F238E27FC236}">
                  <a16:creationId xmlns:a16="http://schemas.microsoft.com/office/drawing/2014/main" id="{6E4E729C-CF27-469E-BC29-42E6DDE52CD5}"/>
                </a:ext>
              </a:extLst>
            </p:cNvPr>
            <p:cNvSpPr>
              <a:spLocks noChangeShapeType="1"/>
            </p:cNvSpPr>
            <p:nvPr/>
          </p:nvSpPr>
          <p:spPr bwMode="gray">
            <a:xfrm>
              <a:off x="7607284" y="387122"/>
              <a:ext cx="457200" cy="0"/>
            </a:xfrm>
            <a:prstGeom prst="line">
              <a:avLst/>
            </a:prstGeom>
            <a:noFill/>
            <a:ln w="28575">
              <a:solidFill>
                <a:schemeClr val="accent3"/>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sz="1631" baseline="0">
                <a:latin typeface="+mn-lt"/>
                <a:ea typeface="+mn-ea"/>
              </a:endParaRPr>
            </a:p>
          </p:txBody>
        </p:sp>
        <p:sp>
          <p:nvSpPr>
            <p:cNvPr id="26" name="LineLegend2">
              <a:extLst>
                <a:ext uri="{FF2B5EF4-FFF2-40B4-BE49-F238E27FC236}">
                  <a16:creationId xmlns:a16="http://schemas.microsoft.com/office/drawing/2014/main" id="{605547A6-1672-4A2F-A185-7CED9DC77A64}"/>
                </a:ext>
              </a:extLst>
            </p:cNvPr>
            <p:cNvSpPr>
              <a:spLocks noChangeShapeType="1"/>
            </p:cNvSpPr>
            <p:nvPr/>
          </p:nvSpPr>
          <p:spPr bwMode="gray">
            <a:xfrm>
              <a:off x="7607284" y="653822"/>
              <a:ext cx="457200" cy="0"/>
            </a:xfrm>
            <a:prstGeom prst="line">
              <a:avLst/>
            </a:prstGeom>
            <a:noFill/>
            <a:ln w="28575">
              <a:solidFill>
                <a:schemeClr val="accent3"/>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sz="1631" baseline="0">
                <a:latin typeface="+mn-lt"/>
                <a:ea typeface="+mn-ea"/>
              </a:endParaRPr>
            </a:p>
          </p:txBody>
        </p:sp>
        <p:sp>
          <p:nvSpPr>
            <p:cNvPr id="27" name="LineLegend3">
              <a:extLst>
                <a:ext uri="{FF2B5EF4-FFF2-40B4-BE49-F238E27FC236}">
                  <a16:creationId xmlns:a16="http://schemas.microsoft.com/office/drawing/2014/main" id="{CB74C4EA-2B84-4C6B-BDFD-3B91B1F4A423}"/>
                </a:ext>
              </a:extLst>
            </p:cNvPr>
            <p:cNvSpPr>
              <a:spLocks noChangeShapeType="1"/>
            </p:cNvSpPr>
            <p:nvPr/>
          </p:nvSpPr>
          <p:spPr bwMode="gray">
            <a:xfrm>
              <a:off x="7607284" y="933223"/>
              <a:ext cx="457200" cy="0"/>
            </a:xfrm>
            <a:prstGeom prst="line">
              <a:avLst/>
            </a:prstGeom>
            <a:noFill/>
            <a:ln w="28575">
              <a:solidFill>
                <a:schemeClr val="accent3"/>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sz="1631" baseline="0">
                <a:latin typeface="+mn-lt"/>
                <a:ea typeface="+mn-ea"/>
              </a:endParaRPr>
            </a:p>
          </p:txBody>
        </p:sp>
        <p:sp>
          <p:nvSpPr>
            <p:cNvPr id="28" name="Legend1">
              <a:extLst>
                <a:ext uri="{FF2B5EF4-FFF2-40B4-BE49-F238E27FC236}">
                  <a16:creationId xmlns:a16="http://schemas.microsoft.com/office/drawing/2014/main" id="{4830EF76-F64C-47AA-8C70-B48DB7810355}"/>
                </a:ext>
              </a:extLst>
            </p:cNvPr>
            <p:cNvSpPr>
              <a:spLocks noChangeArrowheads="1"/>
            </p:cNvSpPr>
            <p:nvPr>
              <p:custDataLst>
                <p:tags r:id="rId35"/>
              </p:custDataLst>
            </p:nvPr>
          </p:nvSpPr>
          <p:spPr bwMode="gray">
            <a:xfrm>
              <a:off x="8169259" y="279400"/>
              <a:ext cx="447218"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29" name="Legend2">
              <a:extLst>
                <a:ext uri="{FF2B5EF4-FFF2-40B4-BE49-F238E27FC236}">
                  <a16:creationId xmlns:a16="http://schemas.microsoft.com/office/drawing/2014/main" id="{1CC412BD-A418-4880-A312-67FEF6330524}"/>
                </a:ext>
              </a:extLst>
            </p:cNvPr>
            <p:cNvSpPr>
              <a:spLocks noChangeArrowheads="1"/>
            </p:cNvSpPr>
            <p:nvPr>
              <p:custDataLst>
                <p:tags r:id="rId36"/>
              </p:custDataLst>
            </p:nvPr>
          </p:nvSpPr>
          <p:spPr bwMode="gray">
            <a:xfrm>
              <a:off x="8169259" y="546100"/>
              <a:ext cx="447218"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30" name="Legend3">
              <a:extLst>
                <a:ext uri="{FF2B5EF4-FFF2-40B4-BE49-F238E27FC236}">
                  <a16:creationId xmlns:a16="http://schemas.microsoft.com/office/drawing/2014/main" id="{2C424360-7EE9-43F1-B3CE-C9E680649FA6}"/>
                </a:ext>
              </a:extLst>
            </p:cNvPr>
            <p:cNvSpPr>
              <a:spLocks noChangeArrowheads="1"/>
            </p:cNvSpPr>
            <p:nvPr>
              <p:custDataLst>
                <p:tags r:id="rId37"/>
              </p:custDataLst>
            </p:nvPr>
          </p:nvSpPr>
          <p:spPr bwMode="gray">
            <a:xfrm>
              <a:off x="8169259" y="825501"/>
              <a:ext cx="447218"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grpSp>
      <p:grpSp>
        <p:nvGrpSpPr>
          <p:cNvPr id="31" name="LegendBoxes" hidden="1">
            <a:extLst>
              <a:ext uri="{FF2B5EF4-FFF2-40B4-BE49-F238E27FC236}">
                <a16:creationId xmlns:a16="http://schemas.microsoft.com/office/drawing/2014/main" id="{3152D7CE-B5AF-48C9-8163-3B00CA962908}"/>
              </a:ext>
            </a:extLst>
          </p:cNvPr>
          <p:cNvGrpSpPr/>
          <p:nvPr/>
        </p:nvGrpSpPr>
        <p:grpSpPr>
          <a:xfrm>
            <a:off x="10682062" y="277992"/>
            <a:ext cx="954005" cy="1049129"/>
            <a:chOff x="5894005" y="919828"/>
            <a:chExt cx="701218" cy="1028245"/>
          </a:xfrm>
        </p:grpSpPr>
        <p:sp>
          <p:nvSpPr>
            <p:cNvPr id="32" name="RectangleLegend1">
              <a:extLst>
                <a:ext uri="{FF2B5EF4-FFF2-40B4-BE49-F238E27FC236}">
                  <a16:creationId xmlns:a16="http://schemas.microsoft.com/office/drawing/2014/main" id="{D6B30678-9151-43BF-9B4C-4DB0625A93C9}"/>
                </a:ext>
              </a:extLst>
            </p:cNvPr>
            <p:cNvSpPr>
              <a:spLocks noChangeArrowheads="1"/>
            </p:cNvSpPr>
            <p:nvPr/>
          </p:nvSpPr>
          <p:spPr bwMode="gray">
            <a:xfrm>
              <a:off x="5894005" y="947381"/>
              <a:ext cx="165100" cy="160338"/>
            </a:xfrm>
            <a:prstGeom prst="rect">
              <a:avLst/>
            </a:prstGeom>
            <a:solidFill>
              <a:schemeClr val="accent1"/>
            </a:solidFill>
            <a:ln w="9525">
              <a:solidFill>
                <a:schemeClr val="accent6"/>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33" name="RectangleLegend2">
              <a:extLst>
                <a:ext uri="{FF2B5EF4-FFF2-40B4-BE49-F238E27FC236}">
                  <a16:creationId xmlns:a16="http://schemas.microsoft.com/office/drawing/2014/main" id="{7DEFBDC2-6FBE-46D6-BB92-FF7131E772FF}"/>
                </a:ext>
              </a:extLst>
            </p:cNvPr>
            <p:cNvSpPr>
              <a:spLocks noChangeArrowheads="1"/>
            </p:cNvSpPr>
            <p:nvPr/>
          </p:nvSpPr>
          <p:spPr bwMode="gray">
            <a:xfrm>
              <a:off x="5894005" y="1217256"/>
              <a:ext cx="165100" cy="160338"/>
            </a:xfrm>
            <a:prstGeom prst="rect">
              <a:avLst/>
            </a:prstGeom>
            <a:solidFill>
              <a:schemeClr val="accent2"/>
            </a:solidFill>
            <a:ln w="9525">
              <a:solidFill>
                <a:schemeClr val="accent6"/>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34" name="RectangleLegend3">
              <a:extLst>
                <a:ext uri="{FF2B5EF4-FFF2-40B4-BE49-F238E27FC236}">
                  <a16:creationId xmlns:a16="http://schemas.microsoft.com/office/drawing/2014/main" id="{99CEF0ED-629B-4B1B-AA22-FF7E7102512F}"/>
                </a:ext>
              </a:extLst>
            </p:cNvPr>
            <p:cNvSpPr>
              <a:spLocks noChangeArrowheads="1"/>
            </p:cNvSpPr>
            <p:nvPr/>
          </p:nvSpPr>
          <p:spPr bwMode="gray">
            <a:xfrm>
              <a:off x="5894005" y="1488719"/>
              <a:ext cx="165100" cy="160338"/>
            </a:xfrm>
            <a:prstGeom prst="rect">
              <a:avLst/>
            </a:prstGeom>
            <a:solidFill>
              <a:schemeClr val="accent3"/>
            </a:solidFill>
            <a:ln w="9525">
              <a:solidFill>
                <a:schemeClr val="accent6"/>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35" name="RectangleLegend4">
              <a:extLst>
                <a:ext uri="{FF2B5EF4-FFF2-40B4-BE49-F238E27FC236}">
                  <a16:creationId xmlns:a16="http://schemas.microsoft.com/office/drawing/2014/main" id="{9FC9AE04-ECC5-49AA-83D9-A50F8C3B85D9}"/>
                </a:ext>
              </a:extLst>
            </p:cNvPr>
            <p:cNvSpPr>
              <a:spLocks noChangeArrowheads="1"/>
            </p:cNvSpPr>
            <p:nvPr/>
          </p:nvSpPr>
          <p:spPr bwMode="gray">
            <a:xfrm>
              <a:off x="5894005" y="1760182"/>
              <a:ext cx="165100" cy="160338"/>
            </a:xfrm>
            <a:prstGeom prst="rect">
              <a:avLst/>
            </a:prstGeom>
            <a:solidFill>
              <a:schemeClr val="accent4"/>
            </a:solidFill>
            <a:ln w="9525">
              <a:solidFill>
                <a:schemeClr val="accent6"/>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36" name="Legend1">
              <a:extLst>
                <a:ext uri="{FF2B5EF4-FFF2-40B4-BE49-F238E27FC236}">
                  <a16:creationId xmlns:a16="http://schemas.microsoft.com/office/drawing/2014/main" id="{20DB3DB5-FE61-4830-A95E-895FE612923E}"/>
                </a:ext>
              </a:extLst>
            </p:cNvPr>
            <p:cNvSpPr>
              <a:spLocks noChangeArrowheads="1"/>
            </p:cNvSpPr>
            <p:nvPr>
              <p:custDataLst>
                <p:tags r:id="rId31"/>
              </p:custDataLst>
            </p:nvPr>
          </p:nvSpPr>
          <p:spPr bwMode="gray">
            <a:xfrm>
              <a:off x="6148005" y="919828"/>
              <a:ext cx="447218"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37" name="Legend2">
              <a:extLst>
                <a:ext uri="{FF2B5EF4-FFF2-40B4-BE49-F238E27FC236}">
                  <a16:creationId xmlns:a16="http://schemas.microsoft.com/office/drawing/2014/main" id="{6BA38D5C-4662-40A1-80D4-59218788CCA4}"/>
                </a:ext>
              </a:extLst>
            </p:cNvPr>
            <p:cNvSpPr>
              <a:spLocks noChangeArrowheads="1"/>
            </p:cNvSpPr>
            <p:nvPr>
              <p:custDataLst>
                <p:tags r:id="rId32"/>
              </p:custDataLst>
            </p:nvPr>
          </p:nvSpPr>
          <p:spPr bwMode="gray">
            <a:xfrm>
              <a:off x="6148005" y="1189703"/>
              <a:ext cx="447218"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38" name="Legend3">
              <a:extLst>
                <a:ext uri="{FF2B5EF4-FFF2-40B4-BE49-F238E27FC236}">
                  <a16:creationId xmlns:a16="http://schemas.microsoft.com/office/drawing/2014/main" id="{F6E468B5-FD40-42DE-8D1C-9DF0E4E2D785}"/>
                </a:ext>
              </a:extLst>
            </p:cNvPr>
            <p:cNvSpPr>
              <a:spLocks noChangeArrowheads="1"/>
            </p:cNvSpPr>
            <p:nvPr>
              <p:custDataLst>
                <p:tags r:id="rId33"/>
              </p:custDataLst>
            </p:nvPr>
          </p:nvSpPr>
          <p:spPr bwMode="gray">
            <a:xfrm>
              <a:off x="6148005" y="1461166"/>
              <a:ext cx="447218"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39" name="Legend4">
              <a:extLst>
                <a:ext uri="{FF2B5EF4-FFF2-40B4-BE49-F238E27FC236}">
                  <a16:creationId xmlns:a16="http://schemas.microsoft.com/office/drawing/2014/main" id="{30C1A9EE-7EA3-431C-B21C-77604769D975}"/>
                </a:ext>
              </a:extLst>
            </p:cNvPr>
            <p:cNvSpPr>
              <a:spLocks noChangeArrowheads="1"/>
            </p:cNvSpPr>
            <p:nvPr>
              <p:custDataLst>
                <p:tags r:id="rId34"/>
              </p:custDataLst>
            </p:nvPr>
          </p:nvSpPr>
          <p:spPr bwMode="gray">
            <a:xfrm>
              <a:off x="6148005" y="1732629"/>
              <a:ext cx="447218"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grpSp>
      <p:grpSp>
        <p:nvGrpSpPr>
          <p:cNvPr id="40" name="LegendMoons" hidden="1">
            <a:extLst>
              <a:ext uri="{FF2B5EF4-FFF2-40B4-BE49-F238E27FC236}">
                <a16:creationId xmlns:a16="http://schemas.microsoft.com/office/drawing/2014/main" id="{7A8C3989-5146-471B-A276-90994769CB0C}"/>
              </a:ext>
            </a:extLst>
          </p:cNvPr>
          <p:cNvGrpSpPr/>
          <p:nvPr/>
        </p:nvGrpSpPr>
        <p:grpSpPr>
          <a:xfrm>
            <a:off x="10591346" y="277477"/>
            <a:ext cx="1044716" cy="1343754"/>
            <a:chOff x="5894005" y="2695123"/>
            <a:chExt cx="767893" cy="1317003"/>
          </a:xfrm>
        </p:grpSpPr>
        <p:grpSp>
          <p:nvGrpSpPr>
            <p:cNvPr id="41" name="MoonLegend1">
              <a:extLst>
                <a:ext uri="{FF2B5EF4-FFF2-40B4-BE49-F238E27FC236}">
                  <a16:creationId xmlns:a16="http://schemas.microsoft.com/office/drawing/2014/main" id="{DC55A7B2-C455-418F-BB9F-EE04A7C3CF1C}"/>
                </a:ext>
              </a:extLst>
            </p:cNvPr>
            <p:cNvGrpSpPr>
              <a:grpSpLocks noChangeAspect="1"/>
            </p:cNvGrpSpPr>
            <p:nvPr>
              <p:custDataLst>
                <p:tags r:id="rId11"/>
              </p:custDataLst>
            </p:nvPr>
          </p:nvGrpSpPr>
          <p:grpSpPr bwMode="gray">
            <a:xfrm>
              <a:off x="5894005" y="2695123"/>
              <a:ext cx="209550" cy="218282"/>
              <a:chOff x="4533" y="183"/>
              <a:chExt cx="144" cy="150"/>
            </a:xfrm>
          </p:grpSpPr>
          <p:sp>
            <p:nvSpPr>
              <p:cNvPr id="59" name="Oval 58">
                <a:extLst>
                  <a:ext uri="{FF2B5EF4-FFF2-40B4-BE49-F238E27FC236}">
                    <a16:creationId xmlns:a16="http://schemas.microsoft.com/office/drawing/2014/main" id="{B4C5AE24-2FE5-49E5-AB02-3B1349FBA028}"/>
                  </a:ext>
                </a:extLst>
              </p:cNvPr>
              <p:cNvSpPr>
                <a:spLocks noChangeAspect="1" noChangeArrowheads="1"/>
              </p:cNvSpPr>
              <p:nvPr>
                <p:custDataLst>
                  <p:tags r:id="rId29"/>
                </p:custDataLst>
              </p:nvPr>
            </p:nvSpPr>
            <p:spPr bwMode="gray">
              <a:xfrm>
                <a:off x="4533" y="189"/>
                <a:ext cx="144" cy="144"/>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60" name="Arc 59">
                <a:extLst>
                  <a:ext uri="{FF2B5EF4-FFF2-40B4-BE49-F238E27FC236}">
                    <a16:creationId xmlns:a16="http://schemas.microsoft.com/office/drawing/2014/main" id="{C78E24F2-3D4E-4A63-910E-68BA8A37726B}"/>
                  </a:ext>
                </a:extLst>
              </p:cNvPr>
              <p:cNvSpPr>
                <a:spLocks noChangeAspect="1"/>
              </p:cNvSpPr>
              <p:nvPr>
                <p:custDataLst>
                  <p:tags r:id="rId30"/>
                </p:custDataLst>
              </p:nvPr>
            </p:nvSpPr>
            <p:spPr bwMode="gray">
              <a:xfrm>
                <a:off x="4533" y="183"/>
                <a:ext cx="144" cy="144"/>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grpSp>
          <p:nvGrpSpPr>
            <p:cNvPr id="42" name="MoonLegend2">
              <a:extLst>
                <a:ext uri="{FF2B5EF4-FFF2-40B4-BE49-F238E27FC236}">
                  <a16:creationId xmlns:a16="http://schemas.microsoft.com/office/drawing/2014/main" id="{4F057237-2383-47D5-920A-40B2E61A0585}"/>
                </a:ext>
              </a:extLst>
            </p:cNvPr>
            <p:cNvGrpSpPr>
              <a:grpSpLocks noChangeAspect="1"/>
            </p:cNvGrpSpPr>
            <p:nvPr>
              <p:custDataLst>
                <p:tags r:id="rId12"/>
              </p:custDataLst>
            </p:nvPr>
          </p:nvGrpSpPr>
          <p:grpSpPr bwMode="gray">
            <a:xfrm>
              <a:off x="5894005" y="2977103"/>
              <a:ext cx="209550" cy="209551"/>
              <a:chOff x="1694" y="2051"/>
              <a:chExt cx="160" cy="160"/>
            </a:xfrm>
          </p:grpSpPr>
          <p:sp>
            <p:nvSpPr>
              <p:cNvPr id="57" name="Oval 41">
                <a:extLst>
                  <a:ext uri="{FF2B5EF4-FFF2-40B4-BE49-F238E27FC236}">
                    <a16:creationId xmlns:a16="http://schemas.microsoft.com/office/drawing/2014/main" id="{99F17035-2F9A-40DE-BCE8-6B198BF68989}"/>
                  </a:ext>
                </a:extLst>
              </p:cNvPr>
              <p:cNvSpPr>
                <a:spLocks noChangeAspect="1" noChangeArrowheads="1"/>
              </p:cNvSpPr>
              <p:nvPr>
                <p:custDataLst>
                  <p:tags r:id="rId27"/>
                </p:custDataLst>
              </p:nvPr>
            </p:nvSpPr>
            <p:spPr bwMode="gray">
              <a:xfrm>
                <a:off x="1694" y="2051"/>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58" name="Arc 42">
                <a:extLst>
                  <a:ext uri="{FF2B5EF4-FFF2-40B4-BE49-F238E27FC236}">
                    <a16:creationId xmlns:a16="http://schemas.microsoft.com/office/drawing/2014/main" id="{3DA859E5-5A95-42F9-9AA2-9BEC934DE355}"/>
                  </a:ext>
                </a:extLst>
              </p:cNvPr>
              <p:cNvSpPr>
                <a:spLocks noChangeAspect="1"/>
              </p:cNvSpPr>
              <p:nvPr>
                <p:custDataLst>
                  <p:tags r:id="rId28"/>
                </p:custDataLst>
              </p:nvPr>
            </p:nvSpPr>
            <p:spPr bwMode="gray">
              <a:xfrm>
                <a:off x="1694" y="2051"/>
                <a:ext cx="160" cy="160"/>
              </a:xfrm>
              <a:prstGeom prst="arc">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grpSp>
          <p:nvGrpSpPr>
            <p:cNvPr id="43" name="MoonLegend4">
              <a:extLst>
                <a:ext uri="{FF2B5EF4-FFF2-40B4-BE49-F238E27FC236}">
                  <a16:creationId xmlns:a16="http://schemas.microsoft.com/office/drawing/2014/main" id="{8E59139F-647D-4BF1-8AC9-9403D5279252}"/>
                </a:ext>
              </a:extLst>
            </p:cNvPr>
            <p:cNvGrpSpPr>
              <a:grpSpLocks noChangeAspect="1"/>
            </p:cNvGrpSpPr>
            <p:nvPr>
              <p:custDataLst>
                <p:tags r:id="rId13"/>
              </p:custDataLst>
            </p:nvPr>
          </p:nvGrpSpPr>
          <p:grpSpPr bwMode="gray">
            <a:xfrm>
              <a:off x="5894005" y="3524395"/>
              <a:ext cx="209550" cy="209551"/>
              <a:chOff x="4495" y="1204"/>
              <a:chExt cx="160" cy="160"/>
            </a:xfrm>
          </p:grpSpPr>
          <p:sp>
            <p:nvSpPr>
              <p:cNvPr id="55" name="Oval 47">
                <a:extLst>
                  <a:ext uri="{FF2B5EF4-FFF2-40B4-BE49-F238E27FC236}">
                    <a16:creationId xmlns:a16="http://schemas.microsoft.com/office/drawing/2014/main" id="{0AF410E8-47A6-4D5E-893D-F5B90C7DD5D4}"/>
                  </a:ext>
                </a:extLst>
              </p:cNvPr>
              <p:cNvSpPr>
                <a:spLocks noChangeAspect="1" noChangeArrowheads="1"/>
              </p:cNvSpPr>
              <p:nvPr>
                <p:custDataLst>
                  <p:tags r:id="rId25"/>
                </p:custDataLst>
              </p:nvPr>
            </p:nvSpPr>
            <p:spPr bwMode="gray">
              <a:xfrm>
                <a:off x="4495" y="1204"/>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56" name="Arc 48">
                <a:extLst>
                  <a:ext uri="{FF2B5EF4-FFF2-40B4-BE49-F238E27FC236}">
                    <a16:creationId xmlns:a16="http://schemas.microsoft.com/office/drawing/2014/main" id="{D1CD27D6-1E7B-4B79-828D-9E47FB2873C4}"/>
                  </a:ext>
                </a:extLst>
              </p:cNvPr>
              <p:cNvSpPr>
                <a:spLocks noChangeAspect="1"/>
              </p:cNvSpPr>
              <p:nvPr>
                <p:custDataLst>
                  <p:tags r:id="rId26"/>
                </p:custDataLst>
              </p:nvPr>
            </p:nvSpPr>
            <p:spPr bwMode="gray">
              <a:xfrm>
                <a:off x="4495" y="1204"/>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grpSp>
          <p:nvGrpSpPr>
            <p:cNvPr id="44" name="MoonLegend5">
              <a:extLst>
                <a:ext uri="{FF2B5EF4-FFF2-40B4-BE49-F238E27FC236}">
                  <a16:creationId xmlns:a16="http://schemas.microsoft.com/office/drawing/2014/main" id="{32CE8755-B82F-4765-B7D4-05F5E2BAF1D3}"/>
                </a:ext>
              </a:extLst>
            </p:cNvPr>
            <p:cNvGrpSpPr>
              <a:grpSpLocks noChangeAspect="1"/>
            </p:cNvGrpSpPr>
            <p:nvPr>
              <p:custDataLst>
                <p:tags r:id="rId14"/>
              </p:custDataLst>
            </p:nvPr>
          </p:nvGrpSpPr>
          <p:grpSpPr bwMode="gray">
            <a:xfrm>
              <a:off x="5894005" y="3799629"/>
              <a:ext cx="209550" cy="209551"/>
              <a:chOff x="4495" y="1447"/>
              <a:chExt cx="160" cy="160"/>
            </a:xfrm>
          </p:grpSpPr>
          <p:sp>
            <p:nvSpPr>
              <p:cNvPr id="53" name="Oval 50">
                <a:extLst>
                  <a:ext uri="{FF2B5EF4-FFF2-40B4-BE49-F238E27FC236}">
                    <a16:creationId xmlns:a16="http://schemas.microsoft.com/office/drawing/2014/main" id="{64E30B6B-3348-4938-9CFE-31C6F826919F}"/>
                  </a:ext>
                </a:extLst>
              </p:cNvPr>
              <p:cNvSpPr>
                <a:spLocks noChangeAspect="1" noChangeArrowheads="1"/>
              </p:cNvSpPr>
              <p:nvPr>
                <p:custDataLst>
                  <p:tags r:id="rId23"/>
                </p:custDataLst>
              </p:nvPr>
            </p:nvSpPr>
            <p:spPr bwMode="gray">
              <a:xfrm>
                <a:off x="4495" y="1447"/>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54" name="Oval 51">
                <a:extLst>
                  <a:ext uri="{FF2B5EF4-FFF2-40B4-BE49-F238E27FC236}">
                    <a16:creationId xmlns:a16="http://schemas.microsoft.com/office/drawing/2014/main" id="{1D5CBCB1-AA55-4416-8252-8CAFE4EAD045}"/>
                  </a:ext>
                </a:extLst>
              </p:cNvPr>
              <p:cNvSpPr>
                <a:spLocks noChangeAspect="1" noChangeArrowheads="1"/>
              </p:cNvSpPr>
              <p:nvPr>
                <p:custDataLst>
                  <p:tags r:id="rId24"/>
                </p:custDataLst>
              </p:nvPr>
            </p:nvSpPr>
            <p:spPr bwMode="gray">
              <a:xfrm>
                <a:off x="4495" y="1447"/>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grpSp>
          <p:nvGrpSpPr>
            <p:cNvPr id="45" name="MoonLegend3">
              <a:extLst>
                <a:ext uri="{FF2B5EF4-FFF2-40B4-BE49-F238E27FC236}">
                  <a16:creationId xmlns:a16="http://schemas.microsoft.com/office/drawing/2014/main" id="{D35DAD38-AC87-4B86-BC5D-06B5CDD7FD7E}"/>
                </a:ext>
              </a:extLst>
            </p:cNvPr>
            <p:cNvGrpSpPr>
              <a:grpSpLocks noChangeAspect="1"/>
            </p:cNvGrpSpPr>
            <p:nvPr>
              <p:custDataLst>
                <p:tags r:id="rId15"/>
              </p:custDataLst>
            </p:nvPr>
          </p:nvGrpSpPr>
          <p:grpSpPr bwMode="gray">
            <a:xfrm>
              <a:off x="5894005" y="3251543"/>
              <a:ext cx="209550" cy="209551"/>
              <a:chOff x="4495" y="1205"/>
              <a:chExt cx="160" cy="160"/>
            </a:xfrm>
          </p:grpSpPr>
          <p:sp>
            <p:nvSpPr>
              <p:cNvPr id="51" name="Oval 47">
                <a:extLst>
                  <a:ext uri="{FF2B5EF4-FFF2-40B4-BE49-F238E27FC236}">
                    <a16:creationId xmlns:a16="http://schemas.microsoft.com/office/drawing/2014/main" id="{471F5580-2914-4B84-9ECF-147E164CD171}"/>
                  </a:ext>
                </a:extLst>
              </p:cNvPr>
              <p:cNvSpPr>
                <a:spLocks noChangeAspect="1" noChangeArrowheads="1"/>
              </p:cNvSpPr>
              <p:nvPr>
                <p:custDataLst>
                  <p:tags r:id="rId21"/>
                </p:custDataLst>
              </p:nvPr>
            </p:nvSpPr>
            <p:spPr bwMode="gray">
              <a:xfrm>
                <a:off x="4495" y="1205"/>
                <a:ext cx="160" cy="160"/>
              </a:xfrm>
              <a:prstGeom prst="ellipse">
                <a:avLst/>
              </a:prstGeom>
              <a:solidFill>
                <a:schemeClr val="accent1"/>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sp>
            <p:nvSpPr>
              <p:cNvPr id="52" name="Arc 48">
                <a:extLst>
                  <a:ext uri="{FF2B5EF4-FFF2-40B4-BE49-F238E27FC236}">
                    <a16:creationId xmlns:a16="http://schemas.microsoft.com/office/drawing/2014/main" id="{943C9AA2-2D15-4342-B4C5-20E2CC6B306D}"/>
                  </a:ext>
                </a:extLst>
              </p:cNvPr>
              <p:cNvSpPr>
                <a:spLocks noChangeAspect="1"/>
              </p:cNvSpPr>
              <p:nvPr>
                <p:custDataLst>
                  <p:tags r:id="rId22"/>
                </p:custDataLst>
              </p:nvPr>
            </p:nvSpPr>
            <p:spPr bwMode="gray">
              <a:xfrm>
                <a:off x="4495" y="1205"/>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1631" baseline="0">
                  <a:latin typeface="+mn-lt"/>
                  <a:ea typeface="+mn-ea"/>
                </a:endParaRPr>
              </a:p>
            </p:txBody>
          </p:sp>
        </p:grpSp>
        <p:sp>
          <p:nvSpPr>
            <p:cNvPr id="46" name="Legend1">
              <a:extLst>
                <a:ext uri="{FF2B5EF4-FFF2-40B4-BE49-F238E27FC236}">
                  <a16:creationId xmlns:a16="http://schemas.microsoft.com/office/drawing/2014/main" id="{6EA54B09-41B6-48BB-A955-90193D492328}"/>
                </a:ext>
              </a:extLst>
            </p:cNvPr>
            <p:cNvSpPr>
              <a:spLocks noChangeArrowheads="1"/>
            </p:cNvSpPr>
            <p:nvPr>
              <p:custDataLst>
                <p:tags r:id="rId16"/>
              </p:custDataLst>
            </p:nvPr>
          </p:nvSpPr>
          <p:spPr bwMode="gray">
            <a:xfrm>
              <a:off x="6214680" y="2696542"/>
              <a:ext cx="447218"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47" name="Legend2">
              <a:extLst>
                <a:ext uri="{FF2B5EF4-FFF2-40B4-BE49-F238E27FC236}">
                  <a16:creationId xmlns:a16="http://schemas.microsoft.com/office/drawing/2014/main" id="{0AC1EE43-A017-4700-AF61-830731F30FE4}"/>
                </a:ext>
              </a:extLst>
            </p:cNvPr>
            <p:cNvSpPr>
              <a:spLocks noChangeArrowheads="1"/>
            </p:cNvSpPr>
            <p:nvPr>
              <p:custDataLst>
                <p:tags r:id="rId17"/>
              </p:custDataLst>
            </p:nvPr>
          </p:nvSpPr>
          <p:spPr bwMode="gray">
            <a:xfrm>
              <a:off x="6214680" y="2974156"/>
              <a:ext cx="447218"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48" name="Legend3">
              <a:extLst>
                <a:ext uri="{FF2B5EF4-FFF2-40B4-BE49-F238E27FC236}">
                  <a16:creationId xmlns:a16="http://schemas.microsoft.com/office/drawing/2014/main" id="{2A6D11A2-9703-426A-86CA-4962B3EE0CCC}"/>
                </a:ext>
              </a:extLst>
            </p:cNvPr>
            <p:cNvSpPr>
              <a:spLocks noChangeArrowheads="1"/>
            </p:cNvSpPr>
            <p:nvPr>
              <p:custDataLst>
                <p:tags r:id="rId18"/>
              </p:custDataLst>
            </p:nvPr>
          </p:nvSpPr>
          <p:spPr bwMode="gray">
            <a:xfrm>
              <a:off x="6214680" y="3248596"/>
              <a:ext cx="447218"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49" name="Legend4">
              <a:extLst>
                <a:ext uri="{FF2B5EF4-FFF2-40B4-BE49-F238E27FC236}">
                  <a16:creationId xmlns:a16="http://schemas.microsoft.com/office/drawing/2014/main" id="{3EA4E7B0-EFCC-4F9F-913E-143E08E90800}"/>
                </a:ext>
              </a:extLst>
            </p:cNvPr>
            <p:cNvSpPr>
              <a:spLocks noChangeArrowheads="1"/>
            </p:cNvSpPr>
            <p:nvPr>
              <p:custDataLst>
                <p:tags r:id="rId19"/>
              </p:custDataLst>
            </p:nvPr>
          </p:nvSpPr>
          <p:spPr bwMode="gray">
            <a:xfrm>
              <a:off x="6214680" y="3521448"/>
              <a:ext cx="447218"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sp>
          <p:nvSpPr>
            <p:cNvPr id="50" name="Legend5">
              <a:extLst>
                <a:ext uri="{FF2B5EF4-FFF2-40B4-BE49-F238E27FC236}">
                  <a16:creationId xmlns:a16="http://schemas.microsoft.com/office/drawing/2014/main" id="{20FC0E8B-0D7F-4303-9FE5-44FA02D35FD0}"/>
                </a:ext>
              </a:extLst>
            </p:cNvPr>
            <p:cNvSpPr>
              <a:spLocks noChangeArrowheads="1"/>
            </p:cNvSpPr>
            <p:nvPr>
              <p:custDataLst>
                <p:tags r:id="rId20"/>
              </p:custDataLst>
            </p:nvPr>
          </p:nvSpPr>
          <p:spPr bwMode="gray">
            <a:xfrm>
              <a:off x="6214680" y="3796682"/>
              <a:ext cx="447218"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255">
                <a:buClr>
                  <a:schemeClr val="tx2"/>
                </a:buClr>
              </a:pPr>
              <a:r>
                <a:rPr lang="en-US" sz="1400" baseline="0">
                  <a:latin typeface="+mn-lt"/>
                  <a:ea typeface="+mn-ea"/>
                </a:rPr>
                <a:t>Legend</a:t>
              </a:r>
            </a:p>
          </p:txBody>
        </p:sp>
      </p:grpSp>
      <p:grpSp>
        <p:nvGrpSpPr>
          <p:cNvPr id="63" name="sticker" hidden="1">
            <a:extLst>
              <a:ext uri="{FF2B5EF4-FFF2-40B4-BE49-F238E27FC236}">
                <a16:creationId xmlns:a16="http://schemas.microsoft.com/office/drawing/2014/main" id="{025597A3-7585-4D09-8EDC-160D256F7168}"/>
              </a:ext>
            </a:extLst>
          </p:cNvPr>
          <p:cNvGrpSpPr/>
          <p:nvPr/>
        </p:nvGrpSpPr>
        <p:grpSpPr>
          <a:xfrm>
            <a:off x="8889373" y="2192"/>
            <a:ext cx="3011573" cy="153874"/>
            <a:chOff x="6478920" y="285750"/>
            <a:chExt cx="2258680" cy="153873"/>
          </a:xfrm>
        </p:grpSpPr>
        <p:sp>
          <p:nvSpPr>
            <p:cNvPr id="64" name="StickerRectangle">
              <a:extLst>
                <a:ext uri="{FF2B5EF4-FFF2-40B4-BE49-F238E27FC236}">
                  <a16:creationId xmlns:a16="http://schemas.microsoft.com/office/drawing/2014/main" id="{9DE3FA71-0B83-495C-9250-C7F0CEDD22A5}"/>
                </a:ext>
              </a:extLst>
            </p:cNvPr>
            <p:cNvSpPr>
              <a:spLocks noChangeArrowheads="1"/>
            </p:cNvSpPr>
            <p:nvPr/>
          </p:nvSpPr>
          <p:spPr bwMode="gray">
            <a:xfrm>
              <a:off x="6478920" y="285750"/>
              <a:ext cx="2258680" cy="153873"/>
            </a:xfrm>
            <a:prstGeom prst="leftRightArrow">
              <a:avLst>
                <a:gd name="adj1" fmla="val 100000"/>
                <a:gd name="adj2" fmla="val 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marL="0" marR="0" lvl="0" indent="0" algn="r" defTabSz="895255" eaLnBrk="1" fontAlgn="auto" latinLnBrk="0" hangingPunct="1">
                <a:lnSpc>
                  <a:spcPct val="100000"/>
                </a:lnSpc>
                <a:spcBef>
                  <a:spcPts val="0"/>
                </a:spcBef>
                <a:spcAft>
                  <a:spcPts val="0"/>
                </a:spcAft>
                <a:buClr>
                  <a:srgbClr val="002960"/>
                </a:buClr>
                <a:buSzTx/>
                <a:buFontTx/>
                <a:buNone/>
                <a:tabLst/>
                <a:defRPr/>
              </a:pPr>
              <a:r>
                <a:rPr kumimoji="0" lang="en-US" sz="800" b="0" i="0" u="none" strike="noStrike" kern="0" cap="none" spc="0" normalizeH="0" baseline="0" noProof="0">
                  <a:ln>
                    <a:noFill/>
                  </a:ln>
                  <a:solidFill>
                    <a:srgbClr val="FF0000"/>
                  </a:solidFill>
                  <a:effectLst/>
                  <a:uLnTx/>
                  <a:uFillTx/>
                  <a:latin typeface="Arial"/>
                </a:rPr>
                <a:t>PRELIMINARY DRAFT </a:t>
              </a:r>
              <a:r>
                <a:rPr kumimoji="0" lang="en-US" sz="800" b="0" i="0" u="none" strike="noStrike" kern="0" cap="none" spc="0" normalizeH="0" baseline="0" noProof="0">
                  <a:ln>
                    <a:noFill/>
                  </a:ln>
                  <a:solidFill>
                    <a:srgbClr val="808080"/>
                  </a:solidFill>
                  <a:effectLst/>
                  <a:uLnTx/>
                  <a:uFillTx/>
                  <a:latin typeface="Arial"/>
                </a:rPr>
                <a:t>- PROPRIETARY AND CONFIDENTIAL</a:t>
              </a:r>
            </a:p>
          </p:txBody>
        </p:sp>
        <p:cxnSp>
          <p:nvCxnSpPr>
            <p:cNvPr id="65" name="AutoShape 31">
              <a:extLst>
                <a:ext uri="{FF2B5EF4-FFF2-40B4-BE49-F238E27FC236}">
                  <a16:creationId xmlns:a16="http://schemas.microsoft.com/office/drawing/2014/main" id="{F7DA9444-9651-4951-8191-645A566A14FD}"/>
                </a:ext>
              </a:extLst>
            </p:cNvPr>
            <p:cNvCxnSpPr>
              <a:cxnSpLocks noChangeShapeType="1"/>
              <a:stCxn id="64" idx="2"/>
              <a:endCxn id="64" idx="4"/>
            </p:cNvCxnSpPr>
            <p:nvPr/>
          </p:nvCxnSpPr>
          <p:spPr bwMode="gray">
            <a:xfrm>
              <a:off x="6536575" y="285750"/>
              <a:ext cx="0" cy="151387"/>
            </a:xfrm>
            <a:prstGeom prst="straightConnector1">
              <a:avLst/>
            </a:prstGeom>
            <a:noFill/>
            <a:ln w="9525">
              <a:solidFill>
                <a:srgbClr val="808080"/>
              </a:solidFill>
              <a:round/>
              <a:headEnd/>
              <a:tailEnd/>
            </a:ln>
            <a:extLst>
              <a:ext uri="{909E8E84-426E-40dd-AFC4-6F175D3DCCD1}">
                <a14:hiddenFill xmlns="" xmlns:a14="http://schemas.microsoft.com/office/drawing/2010/main">
                  <a:noFill/>
                </a14:hiddenFill>
              </a:ext>
            </a:extLst>
          </p:spPr>
        </p:cxnSp>
        <p:cxnSp>
          <p:nvCxnSpPr>
            <p:cNvPr id="66" name="AutoShape 32">
              <a:extLst>
                <a:ext uri="{FF2B5EF4-FFF2-40B4-BE49-F238E27FC236}">
                  <a16:creationId xmlns:a16="http://schemas.microsoft.com/office/drawing/2014/main" id="{752022F4-854D-460A-BF46-8564800FD14B}"/>
                </a:ext>
              </a:extLst>
            </p:cNvPr>
            <p:cNvCxnSpPr>
              <a:cxnSpLocks noChangeShapeType="1"/>
              <a:stCxn id="64" idx="4"/>
              <a:endCxn id="64" idx="6"/>
            </p:cNvCxnSpPr>
            <p:nvPr/>
          </p:nvCxnSpPr>
          <p:spPr bwMode="gray">
            <a:xfrm>
              <a:off x="6536575" y="437137"/>
              <a:ext cx="2201025" cy="0"/>
            </a:xfrm>
            <a:prstGeom prst="straightConnector1">
              <a:avLst/>
            </a:prstGeom>
            <a:noFill/>
            <a:ln w="25400">
              <a:solidFill>
                <a:srgbClr val="808080"/>
              </a:solidFill>
              <a:round/>
              <a:headEnd/>
              <a:tailEnd/>
            </a:ln>
            <a:extLst>
              <a:ext uri="{909E8E84-426E-40dd-AFC4-6F175D3DCCD1}">
                <a14:hiddenFill xmlns="" xmlns:a14="http://schemas.microsoft.com/office/drawing/2010/main">
                  <a:noFill/>
                </a14:hiddenFill>
              </a:ext>
            </a:extLst>
          </p:spPr>
        </p:cxnSp>
      </p:grpSp>
      <p:sp>
        <p:nvSpPr>
          <p:cNvPr id="62" name="Slide Number">
            <a:extLst>
              <a:ext uri="{FF2B5EF4-FFF2-40B4-BE49-F238E27FC236}">
                <a16:creationId xmlns:a16="http://schemas.microsoft.com/office/drawing/2014/main" id="{5920B626-7C41-418D-ABDE-078F314165A9}"/>
              </a:ext>
            </a:extLst>
          </p:cNvPr>
          <p:cNvSpPr txBox="1">
            <a:spLocks/>
          </p:cNvSpPr>
          <p:nvPr/>
        </p:nvSpPr>
        <p:spPr bwMode="auto">
          <a:xfrm>
            <a:off x="11759894" y="6640468"/>
            <a:ext cx="127577" cy="125612"/>
          </a:xfrm>
          <a:prstGeom prst="rect">
            <a:avLst/>
          </a:prstGeom>
        </p:spPr>
        <p:txBody>
          <a:bodyPr vert="horz" wrap="none" lIns="0" tIns="0" rIns="0" bIns="0" rtlCol="0" anchor="ctr">
            <a:spAutoFit/>
          </a:bodyPr>
          <a:lstStyle>
            <a:defPPr>
              <a:defRPr lang="en-US"/>
            </a:defPPr>
            <a:lvl1pPr>
              <a:defRPr sz="1000" baseline="0">
                <a:latin typeface="+mn-lt"/>
              </a:defRPr>
            </a:lvl1pPr>
          </a:lstStyle>
          <a:p>
            <a:pPr algn="r"/>
            <a:fld id="{42C328C1-A84F-4A39-A664-DBA00541A8C6}" type="slidenum">
              <a:rPr lang="en-US" sz="800" baseline="0" smtClean="0">
                <a:solidFill>
                  <a:srgbClr val="808080"/>
                </a:solidFill>
                <a:latin typeface="+mn-lt"/>
              </a:rPr>
              <a:pPr algn="r"/>
              <a:t>‹#›</a:t>
            </a:fld>
            <a:endParaRPr lang="en-US" sz="800" baseline="0">
              <a:solidFill>
                <a:srgbClr val="808080"/>
              </a:solidFill>
              <a:latin typeface="+mn-lt"/>
            </a:endParaRPr>
          </a:p>
        </p:txBody>
      </p:sp>
    </p:spTree>
    <p:extLst>
      <p:ext uri="{BB962C8B-B14F-4D97-AF65-F5344CB8AC3E}">
        <p14:creationId xmlns:p14="http://schemas.microsoft.com/office/powerpoint/2010/main" val="200801695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Lst>
  <p:hf hdr="0" ftr="0" dt="0"/>
  <p:txStyles>
    <p:titleStyle>
      <a:lvl1pPr algn="l" defTabSz="895255" rtl="0" eaLnBrk="1" fontAlgn="base" hangingPunct="1">
        <a:spcBef>
          <a:spcPct val="0"/>
        </a:spcBef>
        <a:spcAft>
          <a:spcPct val="0"/>
        </a:spcAft>
        <a:tabLst>
          <a:tab pos="269847" algn="l"/>
        </a:tabLst>
        <a:defRPr sz="2041" b="1" baseline="0">
          <a:solidFill>
            <a:schemeClr val="tx2"/>
          </a:solidFill>
          <a:latin typeface="Calibri" panose="020F0502020204030204" pitchFamily="34" charset="0"/>
          <a:ea typeface="+mj-ea"/>
          <a:cs typeface="Calibri" panose="020F0502020204030204" pitchFamily="34" charset="0"/>
        </a:defRPr>
      </a:lvl1pPr>
      <a:lvl2pPr algn="l" defTabSz="895255" rtl="0" eaLnBrk="1" fontAlgn="base" hangingPunct="1">
        <a:spcBef>
          <a:spcPct val="0"/>
        </a:spcBef>
        <a:spcAft>
          <a:spcPct val="0"/>
        </a:spcAft>
        <a:defRPr sz="1900" b="1">
          <a:solidFill>
            <a:schemeClr val="tx2"/>
          </a:solidFill>
          <a:latin typeface="Arial" charset="0"/>
        </a:defRPr>
      </a:lvl2pPr>
      <a:lvl3pPr algn="l" defTabSz="895255" rtl="0" eaLnBrk="1" fontAlgn="base" hangingPunct="1">
        <a:spcBef>
          <a:spcPct val="0"/>
        </a:spcBef>
        <a:spcAft>
          <a:spcPct val="0"/>
        </a:spcAft>
        <a:defRPr sz="1900" b="1">
          <a:solidFill>
            <a:schemeClr val="tx2"/>
          </a:solidFill>
          <a:latin typeface="Arial" charset="0"/>
        </a:defRPr>
      </a:lvl3pPr>
      <a:lvl4pPr algn="l" defTabSz="895255" rtl="0" eaLnBrk="1" fontAlgn="base" hangingPunct="1">
        <a:spcBef>
          <a:spcPct val="0"/>
        </a:spcBef>
        <a:spcAft>
          <a:spcPct val="0"/>
        </a:spcAft>
        <a:defRPr sz="1900" b="1">
          <a:solidFill>
            <a:schemeClr val="tx2"/>
          </a:solidFill>
          <a:latin typeface="Arial" charset="0"/>
        </a:defRPr>
      </a:lvl4pPr>
      <a:lvl5pPr algn="l" defTabSz="895255" rtl="0" eaLnBrk="1" fontAlgn="base" hangingPunct="1">
        <a:spcBef>
          <a:spcPct val="0"/>
        </a:spcBef>
        <a:spcAft>
          <a:spcPct val="0"/>
        </a:spcAft>
        <a:defRPr sz="1900" b="1">
          <a:solidFill>
            <a:schemeClr val="tx2"/>
          </a:solidFill>
          <a:latin typeface="Arial" charset="0"/>
        </a:defRPr>
      </a:lvl5pPr>
      <a:lvl6pPr marL="457152" algn="l" defTabSz="895255" rtl="0" eaLnBrk="1" fontAlgn="base" hangingPunct="1">
        <a:spcBef>
          <a:spcPct val="0"/>
        </a:spcBef>
        <a:spcAft>
          <a:spcPct val="0"/>
        </a:spcAft>
        <a:defRPr sz="1900" b="1">
          <a:solidFill>
            <a:schemeClr val="tx2"/>
          </a:solidFill>
          <a:latin typeface="Arial" charset="0"/>
        </a:defRPr>
      </a:lvl6pPr>
      <a:lvl7pPr marL="914303" algn="l" defTabSz="895255" rtl="0" eaLnBrk="1" fontAlgn="base" hangingPunct="1">
        <a:spcBef>
          <a:spcPct val="0"/>
        </a:spcBef>
        <a:spcAft>
          <a:spcPct val="0"/>
        </a:spcAft>
        <a:defRPr sz="1900" b="1">
          <a:solidFill>
            <a:schemeClr val="tx2"/>
          </a:solidFill>
          <a:latin typeface="Arial" charset="0"/>
        </a:defRPr>
      </a:lvl7pPr>
      <a:lvl8pPr marL="1371455" algn="l" defTabSz="895255" rtl="0" eaLnBrk="1" fontAlgn="base" hangingPunct="1">
        <a:spcBef>
          <a:spcPct val="0"/>
        </a:spcBef>
        <a:spcAft>
          <a:spcPct val="0"/>
        </a:spcAft>
        <a:defRPr sz="1900" b="1">
          <a:solidFill>
            <a:schemeClr val="tx2"/>
          </a:solidFill>
          <a:latin typeface="Arial" charset="0"/>
        </a:defRPr>
      </a:lvl8pPr>
      <a:lvl9pPr marL="1828606" algn="l" defTabSz="895255" rtl="0" eaLnBrk="1" fontAlgn="base" hangingPunct="1">
        <a:spcBef>
          <a:spcPct val="0"/>
        </a:spcBef>
        <a:spcAft>
          <a:spcPct val="0"/>
        </a:spcAft>
        <a:defRPr sz="1900" b="1">
          <a:solidFill>
            <a:schemeClr val="tx2"/>
          </a:solidFill>
          <a:latin typeface="Arial" charset="0"/>
        </a:defRPr>
      </a:lvl9pPr>
    </p:titleStyle>
    <p:bodyStyle>
      <a:lvl1pPr marL="0" indent="0" algn="l" defTabSz="895255" rtl="0" eaLnBrk="1" fontAlgn="base" hangingPunct="1">
        <a:spcBef>
          <a:spcPct val="0"/>
        </a:spcBef>
        <a:spcAft>
          <a:spcPct val="0"/>
        </a:spcAft>
        <a:buClr>
          <a:schemeClr val="tx2"/>
        </a:buClr>
        <a:buSzPct val="100000"/>
        <a:defRPr sz="1428" baseline="0">
          <a:solidFill>
            <a:schemeClr val="tx1"/>
          </a:solidFill>
          <a:latin typeface="Calibri" panose="020F0502020204030204" pitchFamily="34" charset="0"/>
          <a:ea typeface="+mn-ea"/>
          <a:cs typeface="Calibri" panose="020F0502020204030204" pitchFamily="34" charset="0"/>
        </a:defRPr>
      </a:lvl1pPr>
      <a:lvl2pPr marL="193655" indent="-192067" algn="l" defTabSz="895255" rtl="0" eaLnBrk="1" fontAlgn="base" hangingPunct="1">
        <a:spcBef>
          <a:spcPct val="0"/>
        </a:spcBef>
        <a:spcAft>
          <a:spcPct val="0"/>
        </a:spcAft>
        <a:buClr>
          <a:schemeClr val="tx2"/>
        </a:buClr>
        <a:buSzPct val="125000"/>
        <a:buFont typeface="Arial" charset="0"/>
        <a:buChar char="▪"/>
        <a:defRPr sz="1428" baseline="0">
          <a:solidFill>
            <a:schemeClr val="tx1"/>
          </a:solidFill>
          <a:latin typeface="Calibri" panose="020F0502020204030204" pitchFamily="34" charset="0"/>
          <a:cs typeface="Calibri" panose="020F0502020204030204" pitchFamily="34" charset="0"/>
        </a:defRPr>
      </a:lvl2pPr>
      <a:lvl3pPr marL="457152" indent="-261910" algn="l" defTabSz="895255" rtl="0" eaLnBrk="1" fontAlgn="base" hangingPunct="1">
        <a:spcBef>
          <a:spcPct val="0"/>
        </a:spcBef>
        <a:spcAft>
          <a:spcPct val="0"/>
        </a:spcAft>
        <a:buClr>
          <a:schemeClr val="tx2"/>
        </a:buClr>
        <a:buSzPct val="120000"/>
        <a:buFont typeface="Arial" charset="0"/>
        <a:buChar char="–"/>
        <a:defRPr sz="1428" baseline="0">
          <a:solidFill>
            <a:schemeClr val="tx1"/>
          </a:solidFill>
          <a:latin typeface="Calibri" panose="020F0502020204030204" pitchFamily="34" charset="0"/>
          <a:cs typeface="Calibri" panose="020F0502020204030204" pitchFamily="34" charset="0"/>
        </a:defRPr>
      </a:lvl3pPr>
      <a:lvl4pPr marL="614298" indent="-155559" algn="l" defTabSz="895255" rtl="0" eaLnBrk="1" fontAlgn="base" hangingPunct="1">
        <a:spcBef>
          <a:spcPct val="0"/>
        </a:spcBef>
        <a:spcAft>
          <a:spcPct val="0"/>
        </a:spcAft>
        <a:buClr>
          <a:schemeClr val="tx2"/>
        </a:buClr>
        <a:buSzPct val="120000"/>
        <a:buFont typeface="Arial" charset="0"/>
        <a:buChar char="▫"/>
        <a:defRPr sz="1428" baseline="0">
          <a:solidFill>
            <a:schemeClr val="tx1"/>
          </a:solidFill>
          <a:latin typeface="Calibri" panose="020F0502020204030204" pitchFamily="34" charset="0"/>
          <a:cs typeface="Calibri" panose="020F0502020204030204" pitchFamily="34" charset="0"/>
        </a:defRPr>
      </a:lvl4pPr>
      <a:lvl5pPr marL="749729" indent="-130162" algn="l" defTabSz="895255" rtl="0" eaLnBrk="1" fontAlgn="base" hangingPunct="1">
        <a:spcBef>
          <a:spcPct val="0"/>
        </a:spcBef>
        <a:spcAft>
          <a:spcPct val="0"/>
        </a:spcAft>
        <a:buClr>
          <a:schemeClr val="tx2"/>
        </a:buClr>
        <a:buSzPct val="89000"/>
        <a:buFont typeface="Arial" charset="0"/>
        <a:buChar char="-"/>
        <a:defRPr sz="1428" baseline="0">
          <a:solidFill>
            <a:schemeClr val="tx1"/>
          </a:solidFill>
          <a:latin typeface="Calibri" panose="020F0502020204030204" pitchFamily="34" charset="0"/>
          <a:cs typeface="Calibri" panose="020F0502020204030204" pitchFamily="34" charset="0"/>
        </a:defRPr>
      </a:lvl5pPr>
      <a:lvl6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729" indent="-130162" algn="l" defTabSz="895255"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p:bodyStyle>
    <p:otherStyle>
      <a:defPPr>
        <a:defRPr lang="en-US"/>
      </a:defPPr>
      <a:lvl1pPr marL="0" algn="l" defTabSz="914303" rtl="0" eaLnBrk="1" latinLnBrk="0" hangingPunct="1">
        <a:defRPr sz="1800" kern="1200">
          <a:solidFill>
            <a:schemeClr val="tx1"/>
          </a:solidFill>
          <a:latin typeface="+mn-lt"/>
          <a:ea typeface="+mn-ea"/>
          <a:cs typeface="+mn-cs"/>
        </a:defRPr>
      </a:lvl1pPr>
      <a:lvl2pPr marL="457152" algn="l" defTabSz="914303" rtl="0" eaLnBrk="1" latinLnBrk="0" hangingPunct="1">
        <a:defRPr sz="1800" kern="1200">
          <a:solidFill>
            <a:schemeClr val="tx1"/>
          </a:solidFill>
          <a:latin typeface="+mn-lt"/>
          <a:ea typeface="+mn-ea"/>
          <a:cs typeface="+mn-cs"/>
        </a:defRPr>
      </a:lvl2pPr>
      <a:lvl3pPr marL="914303" algn="l" defTabSz="914303" rtl="0" eaLnBrk="1" latinLnBrk="0" hangingPunct="1">
        <a:defRPr sz="1800" kern="1200">
          <a:solidFill>
            <a:schemeClr val="tx1"/>
          </a:solidFill>
          <a:latin typeface="+mn-lt"/>
          <a:ea typeface="+mn-ea"/>
          <a:cs typeface="+mn-cs"/>
        </a:defRPr>
      </a:lvl3pPr>
      <a:lvl4pPr marL="1371455" algn="l" defTabSz="914303" rtl="0" eaLnBrk="1" latinLnBrk="0" hangingPunct="1">
        <a:defRPr sz="1800" kern="1200">
          <a:solidFill>
            <a:schemeClr val="tx1"/>
          </a:solidFill>
          <a:latin typeface="+mn-lt"/>
          <a:ea typeface="+mn-ea"/>
          <a:cs typeface="+mn-cs"/>
        </a:defRPr>
      </a:lvl4pPr>
      <a:lvl5pPr marL="1828606" algn="l" defTabSz="914303" rtl="0" eaLnBrk="1" latinLnBrk="0" hangingPunct="1">
        <a:defRPr sz="1800" kern="1200">
          <a:solidFill>
            <a:schemeClr val="tx1"/>
          </a:solidFill>
          <a:latin typeface="+mn-lt"/>
          <a:ea typeface="+mn-ea"/>
          <a:cs typeface="+mn-cs"/>
        </a:defRPr>
      </a:lvl5pPr>
      <a:lvl6pPr marL="2285758" algn="l" defTabSz="914303" rtl="0" eaLnBrk="1" latinLnBrk="0" hangingPunct="1">
        <a:defRPr sz="1800" kern="1200">
          <a:solidFill>
            <a:schemeClr val="tx1"/>
          </a:solidFill>
          <a:latin typeface="+mn-lt"/>
          <a:ea typeface="+mn-ea"/>
          <a:cs typeface="+mn-cs"/>
        </a:defRPr>
      </a:lvl6pPr>
      <a:lvl7pPr marL="2742909" algn="l" defTabSz="914303" rtl="0" eaLnBrk="1" latinLnBrk="0" hangingPunct="1">
        <a:defRPr sz="1800" kern="1200">
          <a:solidFill>
            <a:schemeClr val="tx1"/>
          </a:solidFill>
          <a:latin typeface="+mn-lt"/>
          <a:ea typeface="+mn-ea"/>
          <a:cs typeface="+mn-cs"/>
        </a:defRPr>
      </a:lvl7pPr>
      <a:lvl8pPr marL="3200061" algn="l" defTabSz="914303" rtl="0" eaLnBrk="1" latinLnBrk="0" hangingPunct="1">
        <a:defRPr sz="1800" kern="1200">
          <a:solidFill>
            <a:schemeClr val="tx1"/>
          </a:solidFill>
          <a:latin typeface="+mn-lt"/>
          <a:ea typeface="+mn-ea"/>
          <a:cs typeface="+mn-cs"/>
        </a:defRPr>
      </a:lvl8pPr>
      <a:lvl9pPr marL="3657212" algn="l" defTabSz="91430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nj.gov/highereducation/EOF/EOF_Forms.shtml"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Peter.Collazo@oshe.nj.gov" TargetMode="External"/><Relationship Id="rId7" Type="http://schemas.openxmlformats.org/officeDocument/2006/relationships/hyperlink" Target="mailto:Kevin.Kobylowski@oshe.nj.gov" TargetMode="External"/><Relationship Id="rId2" Type="http://schemas.openxmlformats.org/officeDocument/2006/relationships/hyperlink" Target="mailto:Hasani.Carter@oshe.nj.gov" TargetMode="External"/><Relationship Id="rId1" Type="http://schemas.openxmlformats.org/officeDocument/2006/relationships/slideLayout" Target="../slideLayouts/slideLayout4.xml"/><Relationship Id="rId6" Type="http://schemas.openxmlformats.org/officeDocument/2006/relationships/hyperlink" Target="mailto:Tiffany.Hazzard@oshe.nj.gov" TargetMode="External"/><Relationship Id="rId5" Type="http://schemas.openxmlformats.org/officeDocument/2006/relationships/hyperlink" Target="mailto:Stephanie.Shanklin@oshe.nj.gov" TargetMode="External"/><Relationship Id="rId4" Type="http://schemas.openxmlformats.org/officeDocument/2006/relationships/hyperlink" Target="mailto:Hema.Patel@oshe.nj.gov"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mailto:EOF@OSHE.NJ.GOV" TargetMode="External"/><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hyperlink" Target="mailto:Hasani.Carter@oshe.nj.gov"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mailto:EOF@OSHE.NJ.GOV"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state.nj.us/highereducation/EOF/EOF_Program_Resources.shtml"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6.svg"/><Relationship Id="rId5" Type="http://schemas.openxmlformats.org/officeDocument/2006/relationships/image" Target="../media/image14.png"/><Relationship Id="rId4" Type="http://schemas.openxmlformats.org/officeDocument/2006/relationships/image" Target="../media/image14.sv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nj.gov/highereducation/EOF/EOF_Forms.shtml"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19957" y="629332"/>
            <a:ext cx="10986986" cy="3566160"/>
          </a:xfrm>
        </p:spPr>
        <p:txBody>
          <a:bodyPr>
            <a:normAutofit/>
          </a:bodyPr>
          <a:lstStyle/>
          <a:p>
            <a:r>
              <a:rPr lang="en-US" sz="3600" b="1">
                <a:solidFill>
                  <a:schemeClr val="bg2">
                    <a:lumMod val="25000"/>
                  </a:schemeClr>
                </a:solidFill>
                <a:latin typeface="Montserrat" panose="00000500000000000000" pitchFamily="2" charset="0"/>
                <a:ea typeface="Microsoft JhengHei" panose="020B0604030504040204" pitchFamily="34" charset="-120"/>
              </a:rPr>
              <a:t> </a:t>
            </a:r>
            <a:endParaRPr lang="en-US" sz="3600">
              <a:solidFill>
                <a:srgbClr val="529F45"/>
              </a:solidFill>
              <a:latin typeface="Montserrat" panose="020B0604020202020204" charset="0"/>
              <a:ea typeface="Microsoft JhengHei" panose="020B0604030504040204" pitchFamily="34" charset="-120"/>
            </a:endParaRPr>
          </a:p>
        </p:txBody>
      </p:sp>
      <p:sp>
        <p:nvSpPr>
          <p:cNvPr id="3" name="Subtitle 2"/>
          <p:cNvSpPr>
            <a:spLocks noGrp="1"/>
          </p:cNvSpPr>
          <p:nvPr>
            <p:ph type="subTitle" idx="1"/>
          </p:nvPr>
        </p:nvSpPr>
        <p:spPr>
          <a:xfrm>
            <a:off x="1256768" y="4573465"/>
            <a:ext cx="10557279" cy="1378808"/>
          </a:xfrm>
        </p:spPr>
        <p:txBody>
          <a:bodyPr>
            <a:noAutofit/>
          </a:bodyPr>
          <a:lstStyle/>
          <a:p>
            <a:r>
              <a:rPr lang="en-US" sz="2000"/>
              <a:t>New Jersey Office of the Secretary of Higher Education (OSHE)</a:t>
            </a:r>
          </a:p>
          <a:p>
            <a:r>
              <a:rPr lang="en-US" sz="2000"/>
              <a:t>Educational Opportunity Fund (EOF) Program</a:t>
            </a:r>
          </a:p>
          <a:p>
            <a:endParaRPr lang="en-US" sz="2000" b="1">
              <a:latin typeface="Karla"/>
              <a:ea typeface="Microsoft JhengHei" panose="020B0604030504040204" pitchFamily="34" charset="-12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72339" y="527805"/>
            <a:ext cx="1725118" cy="1725118"/>
          </a:xfrm>
          <a:prstGeom prst="rect">
            <a:avLst/>
          </a:prstGeom>
        </p:spPr>
      </p:pic>
      <p:sp>
        <p:nvSpPr>
          <p:cNvPr id="5" name="Rectangle 4"/>
          <p:cNvSpPr/>
          <p:nvPr/>
        </p:nvSpPr>
        <p:spPr>
          <a:xfrm>
            <a:off x="588825" y="2072154"/>
            <a:ext cx="10557279" cy="2123658"/>
          </a:xfrm>
          <a:prstGeom prst="rect">
            <a:avLst/>
          </a:prstGeom>
        </p:spPr>
        <p:txBody>
          <a:bodyPr wrap="square" lIns="91440" tIns="45720" rIns="91440" bIns="45720" anchor="t">
            <a:spAutoFit/>
          </a:bodyPr>
          <a:lstStyle/>
          <a:p>
            <a:r>
              <a:rPr lang="en-US" sz="6600" b="1">
                <a:latin typeface="Montserrat"/>
              </a:rPr>
              <a:t>EOF B1 &amp; B3 Contract Attachment Training </a:t>
            </a:r>
          </a:p>
        </p:txBody>
      </p:sp>
      <p:sp>
        <p:nvSpPr>
          <p:cNvPr id="6" name="AutoShape 2" descr="https://gbc-powerpoint.officeapps.live.com/pods/GetClipboardImage.ashx?Id=4dc0d301-bcf6-4283-bdb5-8914c8b83adf&amp;DC=GB4&amp;pkey=14402112-95fc-4346-b8d3-ed38cd479d45&amp;wdwaccluster=GB4"/>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0275701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325365"/>
          </a:xfrm>
        </p:spPr>
        <p:txBody>
          <a:bodyPr>
            <a:normAutofit/>
          </a:bodyPr>
          <a:lstStyle/>
          <a:p>
            <a:pPr algn="ctr"/>
            <a:r>
              <a:rPr lang="en-US" sz="4400" dirty="0">
                <a:latin typeface="Montserrat"/>
              </a:rPr>
              <a:t>FY25</a:t>
            </a:r>
            <a:r>
              <a:rPr lang="en-US" sz="4400" b="1" dirty="0">
                <a:latin typeface="Montserrat"/>
              </a:rPr>
              <a:t> EOF </a:t>
            </a:r>
            <a:r>
              <a:rPr lang="en-US" sz="4400" dirty="0">
                <a:latin typeface="Montserrat"/>
              </a:rPr>
              <a:t>B3 Contract Attachment</a:t>
            </a:r>
            <a:endParaRPr lang="en-US" sz="4400" b="1" dirty="0">
              <a:latin typeface="Montserrat"/>
            </a:endParaRPr>
          </a:p>
        </p:txBody>
      </p:sp>
      <p:sp>
        <p:nvSpPr>
          <p:cNvPr id="6" name="Right Arrow 5"/>
          <p:cNvSpPr/>
          <p:nvPr/>
        </p:nvSpPr>
        <p:spPr>
          <a:xfrm>
            <a:off x="277327" y="4680965"/>
            <a:ext cx="298454" cy="4708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6">
            <a:extLst>
              <a:ext uri="{FF2B5EF4-FFF2-40B4-BE49-F238E27FC236}">
                <a16:creationId xmlns:a16="http://schemas.microsoft.com/office/drawing/2014/main" id="{6F65E49B-DFD0-4C1D-D917-5389ED51E33C}"/>
              </a:ext>
            </a:extLst>
          </p:cNvPr>
          <p:cNvPicPr>
            <a:picLocks noChangeAspect="1"/>
          </p:cNvPicPr>
          <p:nvPr/>
        </p:nvPicPr>
        <p:blipFill rotWithShape="1">
          <a:blip r:embed="rId3"/>
          <a:srcRect l="7874" t="37770" r="9291" b="15358"/>
          <a:stretch/>
        </p:blipFill>
        <p:spPr>
          <a:xfrm>
            <a:off x="563479" y="2134512"/>
            <a:ext cx="11314670" cy="3606994"/>
          </a:xfrm>
          <a:prstGeom prst="rect">
            <a:avLst/>
          </a:prstGeom>
        </p:spPr>
      </p:pic>
    </p:spTree>
    <p:extLst>
      <p:ext uri="{BB962C8B-B14F-4D97-AF65-F5344CB8AC3E}">
        <p14:creationId xmlns:p14="http://schemas.microsoft.com/office/powerpoint/2010/main" val="40233330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AB6E427-3F73-4C06-A5D5-AE52C3883B5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8C9BDAA-0390-4B39-9B5C-BC95E5120D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rgbClr val="3A504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56194" y="158247"/>
            <a:ext cx="2244403" cy="2103875"/>
          </a:xfrm>
        </p:spPr>
        <p:txBody>
          <a:bodyPr>
            <a:normAutofit fontScale="90000"/>
          </a:bodyPr>
          <a:lstStyle/>
          <a:p>
            <a:r>
              <a:rPr lang="en-US" sz="3600" dirty="0">
                <a:solidFill>
                  <a:srgbClr val="FFFFFF"/>
                </a:solidFill>
                <a:latin typeface="Montserrat"/>
              </a:rPr>
              <a:t>FY25 B3 Program Support Budget</a:t>
            </a:r>
            <a:endParaRPr lang="en-US" sz="3600" dirty="0">
              <a:solidFill>
                <a:srgbClr val="FFFFFF"/>
              </a:solidFill>
            </a:endParaRPr>
          </a:p>
        </p:txBody>
      </p:sp>
      <p:sp>
        <p:nvSpPr>
          <p:cNvPr id="26" name="Rectangle 25">
            <a:extLst>
              <a:ext uri="{FF2B5EF4-FFF2-40B4-BE49-F238E27FC236}">
                <a16:creationId xmlns:a16="http://schemas.microsoft.com/office/drawing/2014/main" id="{F9DB1FE5-9D46-433B-99D1-2F1B8DC7985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rgbClr val="FF3907"/>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 name="Content Placeholder 2">
            <a:extLst>
              <a:ext uri="{FF2B5EF4-FFF2-40B4-BE49-F238E27FC236}">
                <a16:creationId xmlns:a16="http://schemas.microsoft.com/office/drawing/2014/main" id="{D3242684-0D59-1F70-8651-F779EEA47207}"/>
              </a:ext>
            </a:extLst>
          </p:cNvPr>
          <p:cNvPicPr>
            <a:picLocks noChangeAspect="1"/>
          </p:cNvPicPr>
          <p:nvPr/>
        </p:nvPicPr>
        <p:blipFill rotWithShape="1">
          <a:blip r:embed="rId3"/>
          <a:srcRect t="25338" b="7770"/>
          <a:stretch/>
        </p:blipFill>
        <p:spPr>
          <a:xfrm>
            <a:off x="2279473" y="-3738"/>
            <a:ext cx="9907607" cy="6856561"/>
          </a:xfrm>
          <a:prstGeom prst="rect">
            <a:avLst/>
          </a:prstGeom>
        </p:spPr>
      </p:pic>
    </p:spTree>
    <p:extLst>
      <p:ext uri="{BB962C8B-B14F-4D97-AF65-F5344CB8AC3E}">
        <p14:creationId xmlns:p14="http://schemas.microsoft.com/office/powerpoint/2010/main" val="18148316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672" y="286603"/>
            <a:ext cx="9933008" cy="1335011"/>
          </a:xfrm>
        </p:spPr>
        <p:txBody>
          <a:bodyPr>
            <a:noAutofit/>
          </a:bodyPr>
          <a:lstStyle/>
          <a:p>
            <a:pPr algn="ctr"/>
            <a:r>
              <a:rPr lang="en-US" sz="4400" dirty="0">
                <a:latin typeface="Montserrat"/>
              </a:rPr>
              <a:t>Disbursement of FY25 Art. IV </a:t>
            </a:r>
            <a:r>
              <a:rPr lang="en-US" sz="4400" dirty="0">
                <a:latin typeface="Montserrat" panose="020B0604020202020204" charset="0"/>
              </a:rPr>
              <a:t/>
            </a:r>
            <a:br>
              <a:rPr lang="en-US" sz="4400" dirty="0">
                <a:latin typeface="Montserrat" panose="020B0604020202020204" charset="0"/>
              </a:rPr>
            </a:br>
            <a:r>
              <a:rPr lang="en-US" sz="4400" dirty="0">
                <a:latin typeface="Montserrat"/>
              </a:rPr>
              <a:t>Academic Year Allocations</a:t>
            </a:r>
          </a:p>
        </p:txBody>
      </p:sp>
      <p:sp>
        <p:nvSpPr>
          <p:cNvPr id="4" name="Content Placeholder 3"/>
          <p:cNvSpPr>
            <a:spLocks noGrp="1"/>
          </p:cNvSpPr>
          <p:nvPr>
            <p:ph idx="1"/>
          </p:nvPr>
        </p:nvSpPr>
        <p:spPr>
          <a:xfrm>
            <a:off x="1097280" y="1845734"/>
            <a:ext cx="10145210" cy="4023360"/>
          </a:xfrm>
        </p:spPr>
        <p:txBody>
          <a:bodyPr vert="horz" lIns="0" tIns="45720" rIns="0" bIns="45720" rtlCol="0" anchor="t">
            <a:normAutofit lnSpcReduction="10000"/>
          </a:bodyPr>
          <a:lstStyle/>
          <a:p>
            <a:pPr>
              <a:buFont typeface="Wingdings" panose="020F0502020204030204" pitchFamily="34" charset="0"/>
              <a:buChar char="v"/>
            </a:pPr>
            <a:r>
              <a:rPr lang="en-US" sz="2400" dirty="0">
                <a:solidFill>
                  <a:schemeClr val="tx1"/>
                </a:solidFill>
                <a:latin typeface="Karla" panose="020B0604020202020204" charset="0"/>
              </a:rPr>
              <a:t>Programs will receive 75% of their academic year Art. IV allocation in July</a:t>
            </a:r>
            <a:endParaRPr lang="en-US" dirty="0">
              <a:cs typeface="Calibri"/>
            </a:endParaRPr>
          </a:p>
          <a:p>
            <a:pPr marL="749300" lvl="3">
              <a:buFont typeface="Arial" panose="02070309020205020404" pitchFamily="49" charset="0"/>
              <a:buChar char="•"/>
            </a:pPr>
            <a:r>
              <a:rPr lang="en-US" sz="2000" dirty="0">
                <a:latin typeface="Karla"/>
              </a:rPr>
              <a:t>Programs that owe a refund or report </a:t>
            </a:r>
            <a:r>
              <a:rPr lang="en-US" sz="2000" b="1" u="sng" dirty="0">
                <a:latin typeface="Karla"/>
              </a:rPr>
              <a:t>will not </a:t>
            </a:r>
            <a:r>
              <a:rPr lang="en-US" sz="2000" dirty="0">
                <a:latin typeface="Karla"/>
              </a:rPr>
              <a:t>receive funding until all items are submitted and correct.</a:t>
            </a:r>
          </a:p>
          <a:p>
            <a:pPr marL="749300" lvl="3">
              <a:buFont typeface="Arial" panose="02070309020205020404" pitchFamily="49" charset="0"/>
              <a:buChar char="•"/>
            </a:pPr>
            <a:r>
              <a:rPr lang="en-US" sz="2000" dirty="0">
                <a:latin typeface="Karla"/>
              </a:rPr>
              <a:t>Determined by internal processes.</a:t>
            </a:r>
          </a:p>
          <a:p>
            <a:pPr marL="200660" lvl="1" indent="0">
              <a:buNone/>
            </a:pPr>
            <a:endParaRPr lang="en-US" sz="2400" i="1" dirty="0">
              <a:latin typeface="Karla" panose="020B0604020202020204" charset="0"/>
            </a:endParaRPr>
          </a:p>
          <a:p>
            <a:pPr marL="200660" lvl="1" indent="0" algn="ctr">
              <a:buNone/>
            </a:pPr>
            <a:r>
              <a:rPr lang="en-US" sz="2400" b="1" dirty="0">
                <a:solidFill>
                  <a:schemeClr val="accent1"/>
                </a:solidFill>
              </a:rPr>
              <a:t>Note: </a:t>
            </a:r>
            <a:r>
              <a:rPr lang="en-US" sz="2400" b="1" dirty="0" smtClean="0">
                <a:solidFill>
                  <a:schemeClr val="accent1"/>
                </a:solidFill>
              </a:rPr>
              <a:t>FY25 </a:t>
            </a:r>
            <a:r>
              <a:rPr lang="en-US" sz="2400" b="1" dirty="0">
                <a:solidFill>
                  <a:schemeClr val="accent1"/>
                </a:solidFill>
              </a:rPr>
              <a:t>Art. IV AY Program Support payee reference format = </a:t>
            </a:r>
            <a:endParaRPr lang="en-US" sz="2400" b="1" dirty="0">
              <a:solidFill>
                <a:schemeClr val="accent1"/>
              </a:solidFill>
              <a:cs typeface="Calibri"/>
            </a:endParaRPr>
          </a:p>
          <a:p>
            <a:pPr marL="200660" lvl="1" indent="0" algn="ctr">
              <a:buNone/>
            </a:pPr>
            <a:r>
              <a:rPr lang="en-US" sz="2400" b="1" dirty="0">
                <a:solidFill>
                  <a:schemeClr val="accent1"/>
                </a:solidFill>
              </a:rPr>
              <a:t>EOF AY4 FY25 (Inst./Program Name) ADV PMT</a:t>
            </a:r>
            <a:endParaRPr lang="en-US" sz="2400" b="1" dirty="0">
              <a:solidFill>
                <a:schemeClr val="accent1"/>
              </a:solidFill>
              <a:cs typeface="Calibri"/>
            </a:endParaRPr>
          </a:p>
          <a:p>
            <a:pPr marL="200660" lvl="1" indent="0">
              <a:buNone/>
            </a:pPr>
            <a:endParaRPr lang="en-US" sz="2400" i="1" dirty="0">
              <a:latin typeface="Karla" panose="020B0604020202020204" charset="0"/>
            </a:endParaRPr>
          </a:p>
          <a:p>
            <a:pPr>
              <a:buFont typeface="Wingdings" panose="020F0502020204030204" pitchFamily="34" charset="0"/>
              <a:buChar char="v"/>
            </a:pPr>
            <a:r>
              <a:rPr lang="en-US" sz="2400" dirty="0">
                <a:latin typeface="Karla"/>
              </a:rPr>
              <a:t>Balance (up to 25%) of the academic year Art. IV allocation will be sent in June.</a:t>
            </a:r>
          </a:p>
        </p:txBody>
      </p:sp>
    </p:spTree>
    <p:extLst>
      <p:ext uri="{BB962C8B-B14F-4D97-AF65-F5344CB8AC3E}">
        <p14:creationId xmlns:p14="http://schemas.microsoft.com/office/powerpoint/2010/main" val="26688978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180" y="286603"/>
            <a:ext cx="11717436" cy="1344656"/>
          </a:xfrm>
        </p:spPr>
        <p:txBody>
          <a:bodyPr>
            <a:normAutofit/>
          </a:bodyPr>
          <a:lstStyle/>
          <a:p>
            <a:pPr algn="ctr"/>
            <a:r>
              <a:rPr lang="en-US" sz="4000">
                <a:latin typeface="Montserrat" panose="020B0604020202020204" charset="0"/>
              </a:rPr>
              <a:t>Art. IV Academic Year Allowable Expenses</a:t>
            </a:r>
          </a:p>
        </p:txBody>
      </p:sp>
      <p:sp>
        <p:nvSpPr>
          <p:cNvPr id="9" name="Content Placeholder 8"/>
          <p:cNvSpPr>
            <a:spLocks noGrp="1"/>
          </p:cNvSpPr>
          <p:nvPr>
            <p:ph idx="1"/>
          </p:nvPr>
        </p:nvSpPr>
        <p:spPr>
          <a:xfrm>
            <a:off x="1097280" y="1845734"/>
            <a:ext cx="10183792" cy="4364566"/>
          </a:xfrm>
        </p:spPr>
        <p:txBody>
          <a:bodyPr vert="horz" lIns="0" tIns="45720" rIns="0" bIns="45720" rtlCol="0" anchor="t">
            <a:normAutofit lnSpcReduction="10000"/>
          </a:bodyPr>
          <a:lstStyle/>
          <a:p>
            <a:pPr>
              <a:buFont typeface="Wingdings" panose="020B0604020202020204" pitchFamily="34" charset="0"/>
              <a:buChar char="v"/>
            </a:pPr>
            <a:r>
              <a:rPr lang="en-US" sz="2400" dirty="0">
                <a:latin typeface="Karla"/>
              </a:rPr>
              <a:t> Funds used to assist with paying for EOF 12-month staff and student support activities that occur between July 1, 2024 – June 30, 2025) </a:t>
            </a:r>
          </a:p>
          <a:p>
            <a:pPr marL="749300" lvl="3">
              <a:buFont typeface="Arial" panose="020B0604020202020204" pitchFamily="34" charset="0"/>
              <a:buChar char="•"/>
            </a:pPr>
            <a:r>
              <a:rPr lang="en-US" sz="1800" dirty="0">
                <a:latin typeface="Karla"/>
              </a:rPr>
              <a:t>Salaries: 12 month salaries, wages and fringe benefits for permanent program positions for a specified period of time</a:t>
            </a:r>
          </a:p>
          <a:p>
            <a:pPr marL="916940" lvl="5" indent="0">
              <a:buNone/>
            </a:pPr>
            <a:r>
              <a:rPr lang="en-US" sz="1800" dirty="0">
                <a:latin typeface="Karla"/>
              </a:rPr>
              <a:t>- May not include those staff whose total percentage of commitment to the EOF program is less than 10%. </a:t>
            </a:r>
            <a:endParaRPr lang="en-US" sz="1800" dirty="0">
              <a:latin typeface="Karla" panose="020B0604020202020204" charset="0"/>
            </a:endParaRPr>
          </a:p>
          <a:p>
            <a:pPr marL="749300" lvl="3">
              <a:buFont typeface="Arial" panose="020B0604020202020204" pitchFamily="34" charset="0"/>
              <a:buChar char="•"/>
            </a:pPr>
            <a:r>
              <a:rPr lang="en-US" sz="1800" dirty="0">
                <a:latin typeface="Karla"/>
              </a:rPr>
              <a:t>Educational Materials &amp; Supplies</a:t>
            </a:r>
          </a:p>
          <a:p>
            <a:pPr marL="749300" lvl="3">
              <a:buFont typeface="Arial" panose="020B0604020202020204" pitchFamily="34" charset="0"/>
              <a:buChar char="•"/>
            </a:pPr>
            <a:r>
              <a:rPr lang="en-US" sz="1800" dirty="0">
                <a:latin typeface="Karla"/>
              </a:rPr>
              <a:t>Consumable Materials &amp; Supplies </a:t>
            </a:r>
            <a:endParaRPr lang="en-US" sz="1800" dirty="0">
              <a:latin typeface="Karla" panose="020B0604020202020204" charset="0"/>
            </a:endParaRPr>
          </a:p>
          <a:p>
            <a:pPr marL="749300" lvl="3">
              <a:buFont typeface="Arial" panose="020B0604020202020204" pitchFamily="34" charset="0"/>
              <a:buChar char="•"/>
            </a:pPr>
            <a:r>
              <a:rPr lang="en-US" sz="1800" dirty="0">
                <a:latin typeface="Karla"/>
              </a:rPr>
              <a:t>Professional Development &amp; Student Leadership Development</a:t>
            </a:r>
          </a:p>
          <a:p>
            <a:pPr marL="749300" lvl="3">
              <a:buFont typeface="Arial" panose="020B0604020202020204" pitchFamily="34" charset="0"/>
              <a:buChar char="•"/>
            </a:pPr>
            <a:r>
              <a:rPr lang="en-US" sz="1800" dirty="0">
                <a:latin typeface="Karla"/>
              </a:rPr>
              <a:t>Program Advisory Board</a:t>
            </a:r>
          </a:p>
          <a:p>
            <a:pPr marL="749300" lvl="3">
              <a:spcAft>
                <a:spcPts val="1500"/>
              </a:spcAft>
              <a:buFont typeface="Arial" panose="020B0604020202020204" pitchFamily="34" charset="0"/>
              <a:buChar char="•"/>
            </a:pPr>
            <a:r>
              <a:rPr lang="en-US" sz="1800" dirty="0">
                <a:latin typeface="Karla"/>
              </a:rPr>
              <a:t>Other Services (communications, utilities, overhead)</a:t>
            </a:r>
          </a:p>
          <a:p>
            <a:pPr>
              <a:spcBef>
                <a:spcPts val="200"/>
              </a:spcBef>
              <a:spcAft>
                <a:spcPts val="1500"/>
              </a:spcAft>
              <a:buFont typeface="Wingdings" panose="020B0604020202020204" pitchFamily="34" charset="0"/>
              <a:buChar char="v"/>
            </a:pPr>
            <a:r>
              <a:rPr lang="en-US" sz="2400" dirty="0">
                <a:latin typeface="Karla"/>
              </a:rPr>
              <a:t> Each budget item must have a narrative description</a:t>
            </a:r>
            <a:endParaRPr lang="en-US" sz="2400" dirty="0">
              <a:latin typeface="Karla"/>
              <a:cs typeface="Calibri"/>
            </a:endParaRPr>
          </a:p>
          <a:p>
            <a:pPr marL="0" indent="0" algn="ctr">
              <a:buNone/>
            </a:pPr>
            <a:r>
              <a:rPr lang="en-US" sz="1800" i="1" dirty="0">
                <a:latin typeface="Karla"/>
              </a:rPr>
              <a:t>F</a:t>
            </a:r>
            <a:r>
              <a:rPr lang="en-US" i="1" dirty="0">
                <a:latin typeface="Karla"/>
              </a:rPr>
              <a:t>or additional details, please refer to EOF Regulations (N.J.A.C. 9A:11-6.10) (Pgs. 37-38). </a:t>
            </a:r>
            <a:endParaRPr lang="en-US" i="1" dirty="0">
              <a:latin typeface="Karla" panose="020B0604020202020204" charset="0"/>
            </a:endParaRPr>
          </a:p>
          <a:p>
            <a:pPr>
              <a:buFont typeface="Arial" panose="020B0604020202020204" pitchFamily="34" charset="0"/>
              <a:buChar char="•"/>
            </a:pPr>
            <a:endParaRPr lang="en-US" i="1" dirty="0">
              <a:latin typeface="Karla" panose="020B0604020202020204" charset="0"/>
            </a:endParaRPr>
          </a:p>
          <a:p>
            <a:pPr>
              <a:buFont typeface="Arial" panose="020B0604020202020204" pitchFamily="34" charset="0"/>
              <a:buChar char="•"/>
            </a:pPr>
            <a:endParaRPr lang="en-US" sz="2400" dirty="0">
              <a:latin typeface="Karla" panose="020B0604020202020204" charset="0"/>
            </a:endParaRPr>
          </a:p>
          <a:p>
            <a:endParaRPr lang="en-US" dirty="0">
              <a:latin typeface="Karla" panose="020B0604020202020204" charset="0"/>
            </a:endParaRPr>
          </a:p>
        </p:txBody>
      </p:sp>
    </p:spTree>
    <p:extLst>
      <p:ext uri="{BB962C8B-B14F-4D97-AF65-F5344CB8AC3E}">
        <p14:creationId xmlns:p14="http://schemas.microsoft.com/office/powerpoint/2010/main" val="36915151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35281" y="286603"/>
            <a:ext cx="11553462" cy="1335011"/>
          </a:xfrm>
        </p:spPr>
        <p:txBody>
          <a:bodyPr>
            <a:normAutofit/>
          </a:bodyPr>
          <a:lstStyle/>
          <a:p>
            <a:pPr algn="ctr"/>
            <a:r>
              <a:rPr lang="en-US" sz="4000">
                <a:latin typeface="Montserrat" panose="020B0604020202020204" charset="0"/>
              </a:rPr>
              <a:t>Art. IV Academic Year Funding Restrictions</a:t>
            </a:r>
          </a:p>
        </p:txBody>
      </p:sp>
      <p:sp>
        <p:nvSpPr>
          <p:cNvPr id="4" name="Content Placeholder 3"/>
          <p:cNvSpPr>
            <a:spLocks noGrp="1"/>
          </p:cNvSpPr>
          <p:nvPr>
            <p:ph sz="half" idx="1"/>
          </p:nvPr>
        </p:nvSpPr>
        <p:spPr/>
        <p:txBody>
          <a:bodyPr>
            <a:normAutofit fontScale="85000" lnSpcReduction="10000"/>
          </a:bodyPr>
          <a:lstStyle/>
          <a:p>
            <a:pPr marL="457200" indent="-457200">
              <a:buFont typeface="+mj-lt"/>
              <a:buAutoNum type="arabicParenR"/>
            </a:pPr>
            <a:r>
              <a:rPr lang="en-US" dirty="0">
                <a:latin typeface="Karla" panose="020B0604020202020204" charset="0"/>
              </a:rPr>
              <a:t>The EOF campus program administrator’s salary and fringe benefits</a:t>
            </a:r>
          </a:p>
          <a:p>
            <a:pPr marL="457200" indent="-457200">
              <a:buFont typeface="+mj-lt"/>
              <a:buAutoNum type="arabicParenR"/>
            </a:pPr>
            <a:r>
              <a:rPr lang="en-US" dirty="0">
                <a:latin typeface="Karla" panose="020B0604020202020204" charset="0"/>
              </a:rPr>
              <a:t>Fringe benefits for 12-month EOF staff at public senior institutions</a:t>
            </a:r>
          </a:p>
          <a:p>
            <a:pPr marL="457200" indent="-457200">
              <a:buFont typeface="+mj-lt"/>
              <a:buAutoNum type="arabicParenR"/>
            </a:pPr>
            <a:r>
              <a:rPr lang="en-US" dirty="0">
                <a:latin typeface="Karla" panose="020B0604020202020204" charset="0"/>
              </a:rPr>
              <a:t>Fringe benefits in excess of 21 percent of the salaries and wages paid by EOF funds for 12-month EOF staff at community colleges and independent institutions</a:t>
            </a:r>
          </a:p>
          <a:p>
            <a:pPr marL="457200" indent="-457200">
              <a:buFont typeface="+mj-lt"/>
              <a:buAutoNum type="arabicParenR"/>
            </a:pPr>
            <a:r>
              <a:rPr lang="en-US" dirty="0">
                <a:latin typeface="Karla" panose="020B0604020202020204" charset="0"/>
              </a:rPr>
              <a:t>Employee benefits for academic year student assistants and part-time personnel</a:t>
            </a:r>
          </a:p>
          <a:p>
            <a:pPr marL="457200" indent="-457200">
              <a:buFont typeface="+mj-lt"/>
              <a:buAutoNum type="arabicParenR"/>
            </a:pPr>
            <a:r>
              <a:rPr lang="en-US" dirty="0">
                <a:latin typeface="Karla" panose="020B0604020202020204" charset="0"/>
              </a:rPr>
              <a:t>The purchase of office furniture and/or décor items; </a:t>
            </a:r>
          </a:p>
          <a:p>
            <a:pPr marL="457200" indent="-457200">
              <a:buFont typeface="+mj-lt"/>
              <a:buAutoNum type="arabicParenR"/>
            </a:pPr>
            <a:r>
              <a:rPr lang="en-US" dirty="0">
                <a:latin typeface="Karla" panose="020B0604020202020204" charset="0"/>
              </a:rPr>
              <a:t>Transportation of students for normal commuting costs</a:t>
            </a:r>
          </a:p>
          <a:p>
            <a:endParaRPr lang="en-US" dirty="0">
              <a:latin typeface="Karla" panose="020B0604020202020204" charset="0"/>
            </a:endParaRPr>
          </a:p>
        </p:txBody>
      </p:sp>
      <p:sp>
        <p:nvSpPr>
          <p:cNvPr id="5" name="Content Placeholder 4"/>
          <p:cNvSpPr>
            <a:spLocks noGrp="1"/>
          </p:cNvSpPr>
          <p:nvPr>
            <p:ph sz="half" idx="2"/>
          </p:nvPr>
        </p:nvSpPr>
        <p:spPr/>
        <p:txBody>
          <a:bodyPr vert="horz" lIns="0" tIns="45720" rIns="0" bIns="45720" rtlCol="0" anchor="t">
            <a:normAutofit fontScale="85000" lnSpcReduction="10000"/>
          </a:bodyPr>
          <a:lstStyle/>
          <a:p>
            <a:pPr marL="457200" indent="-457200">
              <a:buFont typeface="+mj-lt"/>
              <a:buAutoNum type="arabicParenR" startAt="7"/>
            </a:pPr>
            <a:r>
              <a:rPr lang="en-US" dirty="0">
                <a:latin typeface="Karla"/>
              </a:rPr>
              <a:t>The cost of instruction for which students are charged tuition</a:t>
            </a:r>
          </a:p>
          <a:p>
            <a:pPr marL="457200" indent="-457200">
              <a:buFont typeface="+mj-lt"/>
              <a:buAutoNum type="arabicParenR" startAt="7"/>
            </a:pPr>
            <a:r>
              <a:rPr lang="en-US" dirty="0">
                <a:solidFill>
                  <a:schemeClr val="tx1"/>
                </a:solidFill>
                <a:latin typeface="Karla"/>
              </a:rPr>
              <a:t>Other student costs that normally are covered by a student’s financial aid package, such as: any fees, room and board, transportation, funds for printing, and childcare</a:t>
            </a:r>
          </a:p>
          <a:p>
            <a:pPr marL="457200" indent="-457200">
              <a:buFont typeface="+mj-lt"/>
              <a:buAutoNum type="arabicParenR" startAt="7"/>
            </a:pPr>
            <a:r>
              <a:rPr lang="en-US" dirty="0">
                <a:latin typeface="Karla"/>
              </a:rPr>
              <a:t>Lobbying, partisan political contributions, and/or fund-raising activities</a:t>
            </a:r>
          </a:p>
          <a:p>
            <a:pPr marL="457200" indent="-457200">
              <a:buFont typeface="+mj-lt"/>
              <a:buAutoNum type="arabicParenR" startAt="7"/>
            </a:pPr>
            <a:r>
              <a:rPr lang="en-US" dirty="0">
                <a:latin typeface="Karla"/>
              </a:rPr>
              <a:t>The purchase of medications, drugs, or alcoholic beverages</a:t>
            </a:r>
          </a:p>
          <a:p>
            <a:pPr marL="457200" indent="-457200">
              <a:buFont typeface="+mj-lt"/>
              <a:buAutoNum type="arabicParenR" startAt="7"/>
            </a:pPr>
            <a:r>
              <a:rPr lang="en-US" dirty="0">
                <a:latin typeface="Karla"/>
              </a:rPr>
              <a:t>Indirect expenses (such as space, heat, lights, postage, and telephone) that exceed 10 percent of the total academic year Art. IV allocation.</a:t>
            </a:r>
          </a:p>
        </p:txBody>
      </p:sp>
    </p:spTree>
    <p:extLst>
      <p:ext uri="{BB962C8B-B14F-4D97-AF65-F5344CB8AC3E}">
        <p14:creationId xmlns:p14="http://schemas.microsoft.com/office/powerpoint/2010/main" val="20039719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635" y="286603"/>
            <a:ext cx="11534171" cy="1315720"/>
          </a:xfrm>
        </p:spPr>
        <p:txBody>
          <a:bodyPr>
            <a:normAutofit/>
          </a:bodyPr>
          <a:lstStyle/>
          <a:p>
            <a:pPr algn="ctr"/>
            <a:r>
              <a:rPr lang="en-US" sz="4400">
                <a:latin typeface="Montserrat"/>
              </a:rPr>
              <a:t>Art. IV Institutional Match: Allowable</a:t>
            </a:r>
          </a:p>
        </p:txBody>
      </p:sp>
      <p:sp>
        <p:nvSpPr>
          <p:cNvPr id="10" name="Content Placeholder 9"/>
          <p:cNvSpPr>
            <a:spLocks noGrp="1"/>
          </p:cNvSpPr>
          <p:nvPr>
            <p:ph idx="1"/>
          </p:nvPr>
        </p:nvSpPr>
        <p:spPr>
          <a:xfrm>
            <a:off x="1097280" y="1973326"/>
            <a:ext cx="10260956" cy="4023360"/>
          </a:xfrm>
        </p:spPr>
        <p:txBody>
          <a:bodyPr vert="horz" lIns="0" tIns="45720" rIns="0" bIns="45720" rtlCol="0" anchor="t">
            <a:noAutofit/>
          </a:bodyPr>
          <a:lstStyle/>
          <a:p>
            <a:pPr>
              <a:lnSpc>
                <a:spcPct val="120000"/>
              </a:lnSpc>
              <a:spcBef>
                <a:spcPts val="200"/>
              </a:spcBef>
              <a:spcAft>
                <a:spcPts val="1000"/>
              </a:spcAft>
              <a:buFont typeface="Arial" panose="020B0604020202020204" pitchFamily="34" charset="0"/>
              <a:buChar char="•"/>
            </a:pPr>
            <a:r>
              <a:rPr lang="en-US" sz="1400" dirty="0">
                <a:latin typeface="Karla"/>
              </a:rPr>
              <a:t>The EOF campus program administrator’s salary and fringe benefits</a:t>
            </a:r>
            <a:endParaRPr lang="en-US" sz="1400" dirty="0">
              <a:latin typeface="Karla"/>
              <a:cs typeface="Calibri"/>
            </a:endParaRPr>
          </a:p>
          <a:p>
            <a:pPr>
              <a:lnSpc>
                <a:spcPct val="120000"/>
              </a:lnSpc>
              <a:spcBef>
                <a:spcPts val="200"/>
              </a:spcBef>
              <a:spcAft>
                <a:spcPts val="1000"/>
              </a:spcAft>
              <a:buFont typeface="Arial" panose="020B0604020202020204" pitchFamily="34" charset="0"/>
              <a:buChar char="•"/>
            </a:pPr>
            <a:r>
              <a:rPr lang="en-US" sz="1400" dirty="0">
                <a:latin typeface="Karla"/>
              </a:rPr>
              <a:t> Funds contributed or donated to the institution by public agencies, private  organizations or individuals</a:t>
            </a:r>
            <a:endParaRPr lang="en-US" sz="1400" dirty="0">
              <a:latin typeface="Karla" panose="020B0604020202020204" charset="0"/>
            </a:endParaRPr>
          </a:p>
          <a:p>
            <a:pPr>
              <a:lnSpc>
                <a:spcPct val="120000"/>
              </a:lnSpc>
              <a:spcBef>
                <a:spcPts val="200"/>
              </a:spcBef>
              <a:spcAft>
                <a:spcPts val="1000"/>
              </a:spcAft>
              <a:buFont typeface="Arial" panose="020B0604020202020204" pitchFamily="34" charset="0"/>
              <a:buChar char="•"/>
            </a:pPr>
            <a:r>
              <a:rPr lang="en-US" sz="1400" b="1" dirty="0">
                <a:latin typeface="Karla"/>
              </a:rPr>
              <a:t>Overhead (up to 20% of Art. IV Academic Year allocation) such as the cost of building maintenance, security, insurance/liability, etc.; cannot include space, heat, lights, postage, and telephone</a:t>
            </a:r>
          </a:p>
          <a:p>
            <a:pPr>
              <a:lnSpc>
                <a:spcPct val="120000"/>
              </a:lnSpc>
              <a:spcBef>
                <a:spcPts val="200"/>
              </a:spcBef>
              <a:spcAft>
                <a:spcPts val="1000"/>
              </a:spcAft>
              <a:buFont typeface="Arial" panose="020B0604020202020204" pitchFamily="34" charset="0"/>
              <a:buChar char="•"/>
            </a:pPr>
            <a:r>
              <a:rPr lang="en-US" sz="1400" dirty="0">
                <a:latin typeface="Karla"/>
              </a:rPr>
              <a:t>Real or personal property contributed or donated to the institution by public agencies, private organizations, or individuals</a:t>
            </a:r>
          </a:p>
          <a:p>
            <a:pPr>
              <a:lnSpc>
                <a:spcPct val="120000"/>
              </a:lnSpc>
              <a:spcBef>
                <a:spcPts val="200"/>
              </a:spcBef>
              <a:spcAft>
                <a:spcPts val="1000"/>
              </a:spcAft>
              <a:buFont typeface="Arial" panose="020B0604020202020204" pitchFamily="34" charset="0"/>
              <a:buChar char="•"/>
            </a:pPr>
            <a:r>
              <a:rPr lang="en-US" sz="1400" dirty="0">
                <a:latin typeface="Karla"/>
              </a:rPr>
              <a:t>The provision and maintenance of state of the art technological equipment (such as computer hardware, modems, fax machines)</a:t>
            </a:r>
            <a:endParaRPr lang="en-US" sz="1400" dirty="0">
              <a:latin typeface="Karla" panose="020B0604020202020204" charset="0"/>
            </a:endParaRPr>
          </a:p>
          <a:p>
            <a:pPr>
              <a:lnSpc>
                <a:spcPct val="120000"/>
              </a:lnSpc>
              <a:spcBef>
                <a:spcPts val="200"/>
              </a:spcBef>
              <a:spcAft>
                <a:spcPts val="1000"/>
              </a:spcAft>
              <a:buFont typeface="Arial" panose="020B0604020202020204" pitchFamily="34" charset="0"/>
              <a:buChar char="•"/>
            </a:pPr>
            <a:r>
              <a:rPr lang="en-US" sz="1400" dirty="0">
                <a:latin typeface="Karla"/>
              </a:rPr>
              <a:t>Direct services rendered by other institutional staff to the EOF program </a:t>
            </a:r>
            <a:r>
              <a:rPr lang="en-US" sz="1400" b="1" dirty="0">
                <a:solidFill>
                  <a:schemeClr val="accent1"/>
                </a:solidFill>
                <a:latin typeface="Karla"/>
              </a:rPr>
              <a:t>(Services to EOF students should be above and beyond what all students would normally receive and for audit purposes is defined as part of the individual’s job responsibilities)</a:t>
            </a:r>
            <a:endParaRPr lang="en-US" sz="1400" dirty="0">
              <a:solidFill>
                <a:schemeClr val="accent1"/>
              </a:solidFill>
              <a:latin typeface="Karla" panose="020B0604020202020204" charset="0"/>
            </a:endParaRPr>
          </a:p>
          <a:p>
            <a:pPr>
              <a:lnSpc>
                <a:spcPct val="120000"/>
              </a:lnSpc>
              <a:spcBef>
                <a:spcPts val="200"/>
              </a:spcBef>
              <a:spcAft>
                <a:spcPts val="1000"/>
              </a:spcAft>
              <a:buFont typeface="Arial" panose="020B0604020202020204" pitchFamily="34" charset="0"/>
              <a:buChar char="•"/>
            </a:pPr>
            <a:r>
              <a:rPr lang="en-US" sz="1400" dirty="0">
                <a:latin typeface="Karla"/>
              </a:rPr>
              <a:t> All or a portion of any EOF staff member’s salary, wages, or fringe benefits (certain restrictions do apply)</a:t>
            </a:r>
            <a:endParaRPr lang="en-US" sz="1400" dirty="0">
              <a:latin typeface="Karla" panose="020B0604020202020204" charset="0"/>
            </a:endParaRPr>
          </a:p>
          <a:p>
            <a:endParaRPr lang="en-US" dirty="0">
              <a:latin typeface="Karla" panose="020B0604020202020204" charset="0"/>
            </a:endParaRPr>
          </a:p>
        </p:txBody>
      </p:sp>
    </p:spTree>
    <p:extLst>
      <p:ext uri="{BB962C8B-B14F-4D97-AF65-F5344CB8AC3E}">
        <p14:creationId xmlns:p14="http://schemas.microsoft.com/office/powerpoint/2010/main" val="11439600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989" y="286603"/>
            <a:ext cx="11543817" cy="1335011"/>
          </a:xfrm>
        </p:spPr>
        <p:txBody>
          <a:bodyPr>
            <a:normAutofit/>
          </a:bodyPr>
          <a:lstStyle/>
          <a:p>
            <a:pPr algn="ctr"/>
            <a:r>
              <a:rPr lang="en-US" sz="4000">
                <a:latin typeface="Montserrat"/>
              </a:rPr>
              <a:t>Art. IV Institutional Match: Not Allowable</a:t>
            </a:r>
          </a:p>
        </p:txBody>
      </p:sp>
      <p:sp>
        <p:nvSpPr>
          <p:cNvPr id="9" name="Content Placeholder 8"/>
          <p:cNvSpPr>
            <a:spLocks noGrp="1"/>
          </p:cNvSpPr>
          <p:nvPr>
            <p:ph idx="1"/>
          </p:nvPr>
        </p:nvSpPr>
        <p:spPr>
          <a:xfrm>
            <a:off x="1010470" y="1845734"/>
            <a:ext cx="10338121" cy="4312727"/>
          </a:xfrm>
        </p:spPr>
        <p:txBody>
          <a:bodyPr vert="horz" lIns="0" tIns="45720" rIns="0" bIns="45720" rtlCol="0" anchor="t">
            <a:normAutofit lnSpcReduction="10000"/>
          </a:bodyPr>
          <a:lstStyle/>
          <a:p>
            <a:pPr>
              <a:spcBef>
                <a:spcPts val="200"/>
              </a:spcBef>
              <a:spcAft>
                <a:spcPts val="1500"/>
              </a:spcAft>
              <a:buFont typeface="Arial" panose="020B0604020202020204" pitchFamily="34" charset="0"/>
              <a:buChar char="•"/>
            </a:pPr>
            <a:r>
              <a:rPr lang="en-US">
                <a:latin typeface="Karla"/>
              </a:rPr>
              <a:t>Program reporting supervisors and other high level institutional officers who are required to serve all students</a:t>
            </a:r>
            <a:endParaRPr lang="en-US">
              <a:cs typeface="Calibri"/>
            </a:endParaRPr>
          </a:p>
          <a:p>
            <a:pPr>
              <a:spcBef>
                <a:spcPts val="200"/>
              </a:spcBef>
              <a:spcAft>
                <a:spcPts val="1500"/>
              </a:spcAft>
              <a:buFont typeface="Arial" panose="020B0604020202020204" pitchFamily="34" charset="0"/>
              <a:buChar char="•"/>
            </a:pPr>
            <a:r>
              <a:rPr lang="en-US" b="1">
                <a:solidFill>
                  <a:schemeClr val="accent1"/>
                </a:solidFill>
                <a:latin typeface="Karla"/>
              </a:rPr>
              <a:t>Any Institutional Staff whose total contribution to the EOF program is less than 10%. (Note: If a staff member resigns or is removed from their position, an adjustment to your contract is required)</a:t>
            </a:r>
          </a:p>
          <a:p>
            <a:pPr>
              <a:spcBef>
                <a:spcPts val="200"/>
              </a:spcBef>
              <a:spcAft>
                <a:spcPts val="1500"/>
              </a:spcAft>
              <a:buFont typeface="Arial" panose="020B0604020202020204" pitchFamily="34" charset="0"/>
              <a:buChar char="•"/>
            </a:pPr>
            <a:r>
              <a:rPr lang="en-US">
                <a:latin typeface="Karla"/>
              </a:rPr>
              <a:t> Items and services normally provided to students by the institution without charge</a:t>
            </a:r>
          </a:p>
          <a:p>
            <a:pPr>
              <a:spcBef>
                <a:spcPts val="200"/>
              </a:spcBef>
              <a:spcAft>
                <a:spcPts val="1500"/>
              </a:spcAft>
              <a:buFont typeface="Arial" panose="020B0604020202020204" pitchFamily="34" charset="0"/>
              <a:buChar char="•"/>
            </a:pPr>
            <a:r>
              <a:rPr lang="en-US">
                <a:latin typeface="Karla"/>
              </a:rPr>
              <a:t> Items and services normally provided to the institution by other government agencies without charge</a:t>
            </a:r>
          </a:p>
          <a:p>
            <a:pPr>
              <a:spcBef>
                <a:spcPts val="200"/>
              </a:spcBef>
              <a:spcAft>
                <a:spcPts val="1500"/>
              </a:spcAft>
              <a:buFont typeface="Arial" panose="020B0604020202020204" pitchFamily="34" charset="0"/>
              <a:buChar char="•"/>
            </a:pPr>
            <a:r>
              <a:rPr lang="en-US">
                <a:latin typeface="Karla"/>
              </a:rPr>
              <a:t> Charges incurred by the institution as program costs but require no cash outlay by the institution during the grant period </a:t>
            </a:r>
            <a:endParaRPr lang="en-US">
              <a:latin typeface="Karla" panose="020B0604020202020204" charset="0"/>
            </a:endParaRPr>
          </a:p>
          <a:p>
            <a:pPr>
              <a:spcBef>
                <a:spcPts val="200"/>
              </a:spcBef>
              <a:spcAft>
                <a:spcPts val="1500"/>
              </a:spcAft>
              <a:buFont typeface="Arial" panose="020B0604020202020204" pitchFamily="34" charset="0"/>
              <a:buChar char="•"/>
            </a:pPr>
            <a:r>
              <a:rPr lang="en-US">
                <a:latin typeface="Karla"/>
              </a:rPr>
              <a:t> Any cost incurred or contribution of services made in a prior fiscal year</a:t>
            </a:r>
            <a:endParaRPr lang="en-US">
              <a:latin typeface="Karla" panose="020B0604020202020204" charset="0"/>
            </a:endParaRPr>
          </a:p>
          <a:p>
            <a:endParaRPr lang="en-US" sz="2400">
              <a:latin typeface="Karla" panose="020B0604020202020204" charset="0"/>
            </a:endParaRPr>
          </a:p>
          <a:p>
            <a:endParaRPr lang="en-US">
              <a:latin typeface="Karla" panose="020B0604020202020204" charset="0"/>
            </a:endParaRPr>
          </a:p>
        </p:txBody>
      </p:sp>
    </p:spTree>
    <p:extLst>
      <p:ext uri="{BB962C8B-B14F-4D97-AF65-F5344CB8AC3E}">
        <p14:creationId xmlns:p14="http://schemas.microsoft.com/office/powerpoint/2010/main" val="10058041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296428"/>
          </a:xfrm>
        </p:spPr>
        <p:txBody>
          <a:bodyPr>
            <a:normAutofit/>
          </a:bodyPr>
          <a:lstStyle/>
          <a:p>
            <a:pPr algn="ctr"/>
            <a:r>
              <a:rPr lang="en-US" sz="4400">
                <a:latin typeface="Montserrat"/>
              </a:rPr>
              <a:t>Time &amp; Effort</a:t>
            </a:r>
          </a:p>
        </p:txBody>
      </p:sp>
      <p:sp>
        <p:nvSpPr>
          <p:cNvPr id="3" name="Content Placeholder 2"/>
          <p:cNvSpPr>
            <a:spLocks noGrp="1"/>
          </p:cNvSpPr>
          <p:nvPr>
            <p:ph idx="1"/>
          </p:nvPr>
        </p:nvSpPr>
        <p:spPr>
          <a:xfrm>
            <a:off x="851027" y="1839817"/>
            <a:ext cx="10565394" cy="4439797"/>
          </a:xfrm>
        </p:spPr>
        <p:txBody>
          <a:bodyPr vert="horz" lIns="0" tIns="45720" rIns="0" bIns="45720" rtlCol="0" anchor="t">
            <a:normAutofit fontScale="92500" lnSpcReduction="10000"/>
          </a:bodyPr>
          <a:lstStyle/>
          <a:p>
            <a:pPr>
              <a:lnSpc>
                <a:spcPct val="100000"/>
              </a:lnSpc>
              <a:spcBef>
                <a:spcPts val="200"/>
              </a:spcBef>
              <a:buFont typeface="Arial" panose="020B0604020202020204" pitchFamily="34" charset="0"/>
              <a:buChar char="•"/>
            </a:pPr>
            <a:r>
              <a:rPr lang="en-US" dirty="0">
                <a:latin typeface="Karla"/>
              </a:rPr>
              <a:t> Institutions must have an approved waiver from the OSHE/EOF Office if the Program Director is less than 100% time EOF.</a:t>
            </a:r>
            <a:endParaRPr lang="en-US" dirty="0">
              <a:latin typeface="Karla"/>
              <a:cs typeface="Calibri"/>
            </a:endParaRPr>
          </a:p>
          <a:p>
            <a:pPr algn="ctr">
              <a:lnSpc>
                <a:spcPct val="100000"/>
              </a:lnSpc>
              <a:spcBef>
                <a:spcPts val="200"/>
              </a:spcBef>
            </a:pPr>
            <a:r>
              <a:rPr lang="en-US" dirty="0">
                <a:solidFill>
                  <a:schemeClr val="accent1"/>
                </a:solidFill>
                <a:effectLst>
                  <a:outerShdw blurRad="38100" dist="38100" dir="2700000" algn="tl">
                    <a:srgbClr val="000000">
                      <a:alpha val="43137"/>
                    </a:srgbClr>
                  </a:outerShdw>
                </a:effectLst>
                <a:latin typeface="Karla"/>
              </a:rPr>
              <a:t>*** REMINDER – EOF TIME AND EFFORT REPORT *** </a:t>
            </a:r>
            <a:endParaRPr lang="en-US" dirty="0">
              <a:solidFill>
                <a:schemeClr val="accent1"/>
              </a:solidFill>
              <a:effectLst>
                <a:outerShdw blurRad="38100" dist="38100" dir="2700000" algn="tl">
                  <a:srgbClr val="000000">
                    <a:alpha val="43137"/>
                  </a:srgbClr>
                </a:outerShdw>
              </a:effectLst>
              <a:latin typeface="Karla" panose="020B0604020202020204" charset="0"/>
              <a:cs typeface="Calibri"/>
            </a:endParaRPr>
          </a:p>
          <a:p>
            <a:pPr algn="ctr">
              <a:lnSpc>
                <a:spcPct val="100000"/>
              </a:lnSpc>
              <a:spcBef>
                <a:spcPts val="200"/>
              </a:spcBef>
            </a:pPr>
            <a:r>
              <a:rPr lang="en-US" u="sng" dirty="0">
                <a:solidFill>
                  <a:schemeClr val="accent1"/>
                </a:solidFill>
                <a:effectLst>
                  <a:outerShdw blurRad="38100" dist="38100" dir="2700000" algn="tl">
                    <a:srgbClr val="000000">
                      <a:alpha val="43137"/>
                    </a:srgbClr>
                  </a:outerShdw>
                </a:effectLst>
                <a:latin typeface="Karla"/>
              </a:rPr>
              <a:t>MANDATORY FOR ALL EOF DIRECTORS WHO ARE LESS THAN 100% TIME EOF. </a:t>
            </a:r>
            <a:endParaRPr lang="en-US" dirty="0">
              <a:latin typeface="Karla" panose="020B0604020202020204" charset="0"/>
              <a:cs typeface="Calibri"/>
            </a:endParaRPr>
          </a:p>
          <a:p>
            <a:pPr>
              <a:lnSpc>
                <a:spcPct val="100000"/>
              </a:lnSpc>
              <a:buFont typeface="Arial" panose="020B0604020202020204" pitchFamily="34" charset="0"/>
              <a:buChar char="•"/>
            </a:pPr>
            <a:r>
              <a:rPr lang="en-US" dirty="0">
                <a:solidFill>
                  <a:schemeClr val="tx1"/>
                </a:solidFill>
                <a:latin typeface="Karla"/>
              </a:rPr>
              <a:t> All monthly reports must be included with the Final Art. IV B3 Expenditure Report (i.e. July  1, 2024-June 30, 2025). </a:t>
            </a:r>
            <a:endParaRPr lang="en-US" dirty="0">
              <a:solidFill>
                <a:schemeClr val="tx1"/>
              </a:solidFill>
              <a:latin typeface="Karla" panose="020B0604020202020204" charset="0"/>
              <a:cs typeface="Calibri"/>
            </a:endParaRPr>
          </a:p>
          <a:p>
            <a:pPr>
              <a:lnSpc>
                <a:spcPct val="100000"/>
              </a:lnSpc>
              <a:buFont typeface="Arial" panose="020B0604020202020204" pitchFamily="34" charset="0"/>
              <a:buChar char="•"/>
            </a:pPr>
            <a:r>
              <a:rPr lang="en-US" dirty="0">
                <a:latin typeface="Karla" panose="020B0604020202020204" charset="0"/>
              </a:rPr>
              <a:t> Failure to submit this information means we cannot accurately assess the institution’s financial and labor commitment, as outlined in the submitted budget and approved waiver. </a:t>
            </a:r>
            <a:endParaRPr lang="en-US" dirty="0">
              <a:latin typeface="Karla" panose="020B0604020202020204" charset="0"/>
              <a:cs typeface="Calibri"/>
            </a:endParaRPr>
          </a:p>
          <a:p>
            <a:pPr marL="383540" lvl="1">
              <a:lnSpc>
                <a:spcPct val="100000"/>
              </a:lnSpc>
              <a:buFont typeface="Courier New" panose="02070309020205020404" pitchFamily="49" charset="0"/>
              <a:buChar char="o"/>
            </a:pPr>
            <a:r>
              <a:rPr lang="en-US" sz="2000" dirty="0">
                <a:latin typeface="Karla" panose="020B0604020202020204" charset="0"/>
              </a:rPr>
              <a:t>Therefore, the Director’s salary from the institutional match will be disallowed. </a:t>
            </a:r>
            <a:endParaRPr lang="en-US" sz="2000" dirty="0">
              <a:latin typeface="Karla" panose="020B0604020202020204" charset="0"/>
              <a:cs typeface="Calibri"/>
            </a:endParaRPr>
          </a:p>
          <a:p>
            <a:pPr marL="383540" lvl="1">
              <a:lnSpc>
                <a:spcPct val="100000"/>
              </a:lnSpc>
              <a:buFont typeface="Courier New" panose="02070309020205020404" pitchFamily="49" charset="0"/>
              <a:buChar char="o"/>
            </a:pPr>
            <a:r>
              <a:rPr lang="en-US" sz="2000" dirty="0">
                <a:latin typeface="Karla" panose="020B0604020202020204" charset="0"/>
              </a:rPr>
              <a:t>If the institution’s financial commitment falls below the required “Dollar-for-Dollar match” of Art. IV funds, the institution will not be permitted to adjust the contract and your program must return the disallowed amount.</a:t>
            </a:r>
          </a:p>
          <a:p>
            <a:pPr>
              <a:lnSpc>
                <a:spcPct val="100000"/>
              </a:lnSpc>
              <a:spcBef>
                <a:spcPts val="200"/>
              </a:spcBef>
              <a:buFont typeface="Arial" panose="020B0604020202020204" pitchFamily="34" charset="0"/>
              <a:buChar char="•"/>
            </a:pPr>
            <a:r>
              <a:rPr lang="en-US" dirty="0">
                <a:latin typeface="Karla"/>
              </a:rPr>
              <a:t> Institutions must also properly document the time and effort for all staff including those who are less than 100% time EOF. </a:t>
            </a:r>
            <a:endParaRPr lang="en-US" dirty="0">
              <a:latin typeface="Karla" panose="020B0604020202020204" charset="0"/>
              <a:cs typeface="Calibri"/>
            </a:endParaRPr>
          </a:p>
          <a:p>
            <a:pPr marL="200660" lvl="1" indent="0">
              <a:lnSpc>
                <a:spcPct val="100000"/>
              </a:lnSpc>
              <a:buNone/>
            </a:pPr>
            <a:endParaRPr lang="en-US" dirty="0">
              <a:latin typeface="Karla" panose="020B0604020202020204" charset="0"/>
              <a:cs typeface="Calibri"/>
            </a:endParaRPr>
          </a:p>
          <a:p>
            <a:pPr>
              <a:lnSpc>
                <a:spcPct val="100000"/>
              </a:lnSpc>
            </a:pPr>
            <a:endParaRPr lang="en-US" dirty="0">
              <a:latin typeface="Karla" panose="020B0604020202020204" charset="0"/>
              <a:cs typeface="Calibri"/>
            </a:endParaRPr>
          </a:p>
        </p:txBody>
      </p:sp>
    </p:spTree>
    <p:extLst>
      <p:ext uri="{BB962C8B-B14F-4D97-AF65-F5344CB8AC3E}">
        <p14:creationId xmlns:p14="http://schemas.microsoft.com/office/powerpoint/2010/main" val="9396456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024" y="723417"/>
            <a:ext cx="11841480" cy="900960"/>
          </a:xfrm>
        </p:spPr>
        <p:txBody>
          <a:bodyPr>
            <a:normAutofit/>
          </a:bodyPr>
          <a:lstStyle/>
          <a:p>
            <a:pPr algn="ctr"/>
            <a:r>
              <a:rPr lang="en-US" sz="4400">
                <a:latin typeface="Montserrat"/>
              </a:rPr>
              <a:t>Time &amp; Effort</a:t>
            </a:r>
          </a:p>
        </p:txBody>
      </p:sp>
      <p:pic>
        <p:nvPicPr>
          <p:cNvPr id="4" name="Content Placeholder 3"/>
          <p:cNvPicPr>
            <a:picLocks noGrp="1" noChangeAspect="1"/>
          </p:cNvPicPr>
          <p:nvPr>
            <p:ph idx="1"/>
          </p:nvPr>
        </p:nvPicPr>
        <p:blipFill rotWithShape="1">
          <a:blip r:embed="rId2"/>
          <a:srcRect l="49933" t="16131" r="24270"/>
          <a:stretch/>
        </p:blipFill>
        <p:spPr>
          <a:xfrm>
            <a:off x="3321539" y="1737360"/>
            <a:ext cx="5264002" cy="4780671"/>
          </a:xfrm>
          <a:prstGeom prst="rect">
            <a:avLst/>
          </a:prstGeom>
        </p:spPr>
      </p:pic>
    </p:spTree>
    <p:extLst>
      <p:ext uri="{BB962C8B-B14F-4D97-AF65-F5344CB8AC3E}">
        <p14:creationId xmlns:p14="http://schemas.microsoft.com/office/powerpoint/2010/main" val="35662167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9474" y="2577741"/>
            <a:ext cx="10058400" cy="1450757"/>
          </a:xfrm>
        </p:spPr>
        <p:txBody>
          <a:bodyPr>
            <a:normAutofit/>
          </a:bodyPr>
          <a:lstStyle/>
          <a:p>
            <a:pPr algn="ctr"/>
            <a:r>
              <a:rPr lang="en-US" sz="4000" dirty="0">
                <a:latin typeface="Montserrat"/>
              </a:rPr>
              <a:t>Virtual Review of the B3 Contract Budget Attachment</a:t>
            </a:r>
            <a:br>
              <a:rPr lang="en-US" sz="4000" dirty="0">
                <a:latin typeface="Montserrat"/>
              </a:rPr>
            </a:br>
            <a:r>
              <a:rPr lang="en-US" sz="1600" b="0" dirty="0">
                <a:ea typeface="+mj-lt"/>
                <a:cs typeface="+mj-lt"/>
                <a:hlinkClick r:id="rId3"/>
              </a:rPr>
              <a:t>Office of the Secretary of Higher Education- EOF Contract, Report, Budget, and Expenditure Forms (nj.gov)</a:t>
            </a:r>
            <a:endParaRPr lang="en-US" sz="1600" dirty="0">
              <a:cs typeface="Calibri Light"/>
            </a:endParaRPr>
          </a:p>
        </p:txBody>
      </p:sp>
    </p:spTree>
    <p:extLst>
      <p:ext uri="{BB962C8B-B14F-4D97-AF65-F5344CB8AC3E}">
        <p14:creationId xmlns:p14="http://schemas.microsoft.com/office/powerpoint/2010/main" val="10239495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5EEA28B-DD19-FC63-99C8-6AB09582341B}"/>
              </a:ext>
            </a:extLst>
          </p:cNvPr>
          <p:cNvSpPr>
            <a:spLocks noGrp="1"/>
          </p:cNvSpPr>
          <p:nvPr>
            <p:ph sz="half" idx="1"/>
          </p:nvPr>
        </p:nvSpPr>
        <p:spPr>
          <a:xfrm>
            <a:off x="1098426" y="1965477"/>
            <a:ext cx="3301178" cy="3777858"/>
          </a:xfrm>
        </p:spPr>
        <p:txBody>
          <a:bodyPr vert="horz" lIns="0" tIns="45720" rIns="0" bIns="45720" rtlCol="0" anchor="t">
            <a:noAutofit/>
          </a:bodyPr>
          <a:lstStyle/>
          <a:p>
            <a:pPr>
              <a:lnSpc>
                <a:spcPct val="100000"/>
              </a:lnSpc>
              <a:spcBef>
                <a:spcPts val="0"/>
              </a:spcBef>
              <a:spcAft>
                <a:spcPts val="0"/>
              </a:spcAft>
            </a:pPr>
            <a:r>
              <a:rPr lang="en-US" sz="1600">
                <a:latin typeface="Karla"/>
                <a:cs typeface="Calibri"/>
              </a:rPr>
              <a:t>Dr. Hasani Carter </a:t>
            </a:r>
            <a:r>
              <a:rPr lang="en-US" sz="1600" b="1">
                <a:latin typeface="Karla"/>
                <a:cs typeface="Calibri"/>
              </a:rPr>
              <a:t>     </a:t>
            </a:r>
            <a:endParaRPr lang="en-US" sz="1600">
              <a:latin typeface="Karla"/>
              <a:cs typeface="Calibri"/>
            </a:endParaRPr>
          </a:p>
          <a:p>
            <a:pPr>
              <a:lnSpc>
                <a:spcPct val="100000"/>
              </a:lnSpc>
              <a:spcBef>
                <a:spcPts val="0"/>
              </a:spcBef>
              <a:spcAft>
                <a:spcPts val="0"/>
              </a:spcAft>
            </a:pPr>
            <a:r>
              <a:rPr lang="en-US" sz="1600">
                <a:latin typeface="Karla"/>
                <a:cs typeface="Calibri"/>
                <a:hlinkClick r:id="rId2"/>
              </a:rPr>
              <a:t>Hasani.Carter@oshe.nj.gov</a:t>
            </a:r>
            <a:r>
              <a:rPr lang="en-US" sz="1600">
                <a:latin typeface="Karla"/>
                <a:cs typeface="Calibri"/>
              </a:rPr>
              <a:t>   </a:t>
            </a:r>
          </a:p>
          <a:p>
            <a:pPr>
              <a:lnSpc>
                <a:spcPct val="100000"/>
              </a:lnSpc>
              <a:spcBef>
                <a:spcPts val="0"/>
              </a:spcBef>
              <a:spcAft>
                <a:spcPts val="0"/>
              </a:spcAft>
            </a:pPr>
            <a:endParaRPr lang="en-US" sz="1600">
              <a:latin typeface="Karla"/>
              <a:ea typeface="+mn-lt"/>
              <a:cs typeface="+mn-lt"/>
            </a:endParaRPr>
          </a:p>
          <a:p>
            <a:pPr>
              <a:lnSpc>
                <a:spcPct val="100000"/>
              </a:lnSpc>
              <a:spcBef>
                <a:spcPts val="0"/>
              </a:spcBef>
              <a:spcAft>
                <a:spcPts val="0"/>
              </a:spcAft>
            </a:pPr>
            <a:r>
              <a:rPr lang="en-US" sz="1600">
                <a:latin typeface="Karla"/>
                <a:cs typeface="Calibri"/>
              </a:rPr>
              <a:t>Peter Collazo    </a:t>
            </a:r>
          </a:p>
          <a:p>
            <a:pPr>
              <a:lnSpc>
                <a:spcPct val="100000"/>
              </a:lnSpc>
              <a:spcBef>
                <a:spcPts val="0"/>
              </a:spcBef>
              <a:spcAft>
                <a:spcPts val="0"/>
              </a:spcAft>
            </a:pPr>
            <a:r>
              <a:rPr lang="en-US" sz="1600">
                <a:latin typeface="Karla"/>
                <a:cs typeface="Calibri"/>
                <a:hlinkClick r:id="rId3"/>
              </a:rPr>
              <a:t>Peter.Collazo@oshe.nj.gov</a:t>
            </a:r>
            <a:r>
              <a:rPr lang="en-US" sz="1600">
                <a:latin typeface="Karla"/>
                <a:cs typeface="Calibri"/>
              </a:rPr>
              <a:t> </a:t>
            </a:r>
          </a:p>
          <a:p>
            <a:pPr>
              <a:lnSpc>
                <a:spcPct val="100000"/>
              </a:lnSpc>
              <a:spcBef>
                <a:spcPts val="0"/>
              </a:spcBef>
              <a:spcAft>
                <a:spcPts val="0"/>
              </a:spcAft>
            </a:pPr>
            <a:endParaRPr lang="en-US" sz="1600">
              <a:latin typeface="Karla"/>
              <a:ea typeface="+mn-lt"/>
              <a:cs typeface="+mn-lt"/>
            </a:endParaRPr>
          </a:p>
          <a:p>
            <a:pPr>
              <a:lnSpc>
                <a:spcPct val="100000"/>
              </a:lnSpc>
              <a:spcBef>
                <a:spcPts val="0"/>
              </a:spcBef>
              <a:spcAft>
                <a:spcPts val="0"/>
              </a:spcAft>
            </a:pPr>
            <a:r>
              <a:rPr lang="en-US" sz="1600">
                <a:latin typeface="Karla"/>
                <a:cs typeface="Calibri"/>
              </a:rPr>
              <a:t>Hema Patel</a:t>
            </a:r>
            <a:endParaRPr lang="en-US" sz="1600">
              <a:latin typeface="Karla"/>
              <a:ea typeface="+mn-lt"/>
              <a:cs typeface="+mn-lt"/>
            </a:endParaRPr>
          </a:p>
          <a:p>
            <a:pPr>
              <a:lnSpc>
                <a:spcPct val="100000"/>
              </a:lnSpc>
              <a:spcBef>
                <a:spcPts val="0"/>
              </a:spcBef>
              <a:spcAft>
                <a:spcPts val="0"/>
              </a:spcAft>
            </a:pPr>
            <a:r>
              <a:rPr lang="en-US" sz="1600">
                <a:latin typeface="Karla"/>
                <a:cs typeface="Calibri"/>
                <a:hlinkClick r:id="rId4"/>
              </a:rPr>
              <a:t>Hema.Patel@oshe.nj.gov</a:t>
            </a:r>
            <a:endParaRPr lang="en-US" sz="1600">
              <a:latin typeface="Karla"/>
              <a:ea typeface="+mn-lt"/>
              <a:cs typeface="+mn-lt"/>
            </a:endParaRPr>
          </a:p>
          <a:p>
            <a:pPr>
              <a:lnSpc>
                <a:spcPct val="100000"/>
              </a:lnSpc>
              <a:spcBef>
                <a:spcPts val="0"/>
              </a:spcBef>
              <a:spcAft>
                <a:spcPts val="0"/>
              </a:spcAft>
            </a:pPr>
            <a:endParaRPr lang="en-US" sz="1600">
              <a:latin typeface="Karla"/>
              <a:ea typeface="+mn-lt"/>
              <a:cs typeface="+mn-lt"/>
            </a:endParaRPr>
          </a:p>
          <a:p>
            <a:pPr>
              <a:lnSpc>
                <a:spcPct val="100000"/>
              </a:lnSpc>
              <a:spcBef>
                <a:spcPts val="0"/>
              </a:spcBef>
              <a:spcAft>
                <a:spcPts val="0"/>
              </a:spcAft>
            </a:pPr>
            <a:r>
              <a:rPr lang="en-US" sz="1600">
                <a:latin typeface="Karla"/>
                <a:cs typeface="Calibri"/>
              </a:rPr>
              <a:t>Catherine Sackey</a:t>
            </a:r>
            <a:endParaRPr lang="en-US" sz="1600">
              <a:latin typeface="Karla"/>
              <a:ea typeface="+mn-lt"/>
              <a:cs typeface="+mn-lt"/>
            </a:endParaRPr>
          </a:p>
          <a:p>
            <a:pPr>
              <a:lnSpc>
                <a:spcPct val="100000"/>
              </a:lnSpc>
              <a:spcBef>
                <a:spcPts val="0"/>
              </a:spcBef>
              <a:spcAft>
                <a:spcPts val="0"/>
              </a:spcAft>
            </a:pPr>
            <a:r>
              <a:rPr lang="en-US" sz="1600">
                <a:latin typeface="Karla"/>
                <a:cs typeface="Calibri"/>
                <a:hlinkClick r:id="rId5"/>
              </a:rPr>
              <a:t>Catherine.Sackey@oshe.nj.gov</a:t>
            </a:r>
            <a:endParaRPr lang="en-US" sz="1600">
              <a:latin typeface="Karla"/>
              <a:ea typeface="+mn-lt"/>
              <a:cs typeface="+mn-lt"/>
            </a:endParaRPr>
          </a:p>
          <a:p>
            <a:pPr>
              <a:lnSpc>
                <a:spcPct val="100000"/>
              </a:lnSpc>
              <a:spcBef>
                <a:spcPts val="0"/>
              </a:spcBef>
              <a:spcAft>
                <a:spcPts val="0"/>
              </a:spcAft>
            </a:pPr>
            <a:endParaRPr lang="en-US" sz="1600">
              <a:latin typeface="Karla"/>
              <a:ea typeface="+mn-lt"/>
              <a:cs typeface="+mn-lt"/>
            </a:endParaRPr>
          </a:p>
          <a:p>
            <a:pPr>
              <a:lnSpc>
                <a:spcPct val="100000"/>
              </a:lnSpc>
              <a:spcBef>
                <a:spcPts val="0"/>
              </a:spcBef>
              <a:spcAft>
                <a:spcPts val="0"/>
              </a:spcAft>
            </a:pPr>
            <a:r>
              <a:rPr lang="en-US" sz="1600">
                <a:latin typeface="Karla"/>
                <a:cs typeface="Calibri"/>
              </a:rPr>
              <a:t>Dr. Stephanie Shanklin</a:t>
            </a:r>
            <a:endParaRPr lang="en-US" sz="1600">
              <a:latin typeface="Karla"/>
              <a:ea typeface="+mn-lt"/>
              <a:cs typeface="+mn-lt"/>
            </a:endParaRPr>
          </a:p>
          <a:p>
            <a:pPr>
              <a:lnSpc>
                <a:spcPct val="100000"/>
              </a:lnSpc>
              <a:spcBef>
                <a:spcPts val="0"/>
              </a:spcBef>
              <a:spcAft>
                <a:spcPts val="0"/>
              </a:spcAft>
            </a:pPr>
            <a:r>
              <a:rPr lang="en-US" sz="1600">
                <a:latin typeface="Karla"/>
                <a:cs typeface="Calibri"/>
                <a:hlinkClick r:id="rId5"/>
              </a:rPr>
              <a:t>Stephanie.Shanklin@oshe.nj.gov</a:t>
            </a:r>
            <a:endParaRPr lang="en-US" sz="1600">
              <a:latin typeface="Karla"/>
              <a:ea typeface="+mn-lt"/>
              <a:cs typeface="+mn-lt"/>
            </a:endParaRPr>
          </a:p>
          <a:p>
            <a:pPr>
              <a:lnSpc>
                <a:spcPct val="100000"/>
              </a:lnSpc>
              <a:spcBef>
                <a:spcPts val="0"/>
              </a:spcBef>
              <a:spcAft>
                <a:spcPts val="0"/>
              </a:spcAft>
            </a:pPr>
            <a:endParaRPr lang="en-US" sz="1600">
              <a:ea typeface="+mn-lt"/>
              <a:cs typeface="+mn-lt"/>
            </a:endParaRPr>
          </a:p>
        </p:txBody>
      </p:sp>
      <p:sp>
        <p:nvSpPr>
          <p:cNvPr id="4" name="Content Placeholder 3">
            <a:extLst>
              <a:ext uri="{FF2B5EF4-FFF2-40B4-BE49-F238E27FC236}">
                <a16:creationId xmlns:a16="http://schemas.microsoft.com/office/drawing/2014/main" id="{677D2149-7AA1-E89D-F3E4-614FAA4F5B99}"/>
              </a:ext>
            </a:extLst>
          </p:cNvPr>
          <p:cNvSpPr>
            <a:spLocks noGrp="1"/>
          </p:cNvSpPr>
          <p:nvPr>
            <p:ph sz="half" idx="2"/>
          </p:nvPr>
        </p:nvSpPr>
        <p:spPr>
          <a:xfrm>
            <a:off x="8150134" y="1965478"/>
            <a:ext cx="3009271" cy="4023360"/>
          </a:xfrm>
        </p:spPr>
        <p:txBody>
          <a:bodyPr vert="horz" lIns="0" tIns="45720" rIns="0" bIns="45720" rtlCol="0" anchor="t">
            <a:normAutofit/>
          </a:bodyPr>
          <a:lstStyle/>
          <a:p>
            <a:pPr>
              <a:lnSpc>
                <a:spcPct val="100000"/>
              </a:lnSpc>
              <a:spcBef>
                <a:spcPts val="0"/>
              </a:spcBef>
              <a:spcAft>
                <a:spcPts val="0"/>
              </a:spcAft>
            </a:pPr>
            <a:r>
              <a:rPr lang="en-US" sz="1600" u="sng">
                <a:latin typeface="Karla"/>
                <a:cs typeface="Calibri"/>
              </a:rPr>
              <a:t>OSHE Finance</a:t>
            </a:r>
            <a:endParaRPr lang="en-US" sz="1600">
              <a:latin typeface="Karla"/>
              <a:ea typeface="+mn-lt"/>
              <a:cs typeface="+mn-lt"/>
            </a:endParaRPr>
          </a:p>
          <a:p>
            <a:pPr>
              <a:lnSpc>
                <a:spcPct val="100000"/>
              </a:lnSpc>
              <a:spcBef>
                <a:spcPts val="0"/>
              </a:spcBef>
              <a:spcAft>
                <a:spcPts val="0"/>
              </a:spcAft>
            </a:pPr>
            <a:r>
              <a:rPr lang="en-US" sz="800" b="1">
                <a:latin typeface="Karla"/>
                <a:ea typeface="+mn-lt"/>
                <a:cs typeface="+mn-lt"/>
              </a:rPr>
              <a:t>     </a:t>
            </a:r>
          </a:p>
          <a:p>
            <a:pPr>
              <a:lnSpc>
                <a:spcPct val="100000"/>
              </a:lnSpc>
              <a:spcBef>
                <a:spcPts val="0"/>
              </a:spcBef>
              <a:spcAft>
                <a:spcPts val="0"/>
              </a:spcAft>
            </a:pPr>
            <a:r>
              <a:rPr lang="en-US" sz="1600">
                <a:latin typeface="Karla"/>
                <a:ea typeface="+mn-lt"/>
                <a:cs typeface="+mn-lt"/>
              </a:rPr>
              <a:t>Tiffany Hazzard</a:t>
            </a:r>
            <a:endParaRPr lang="en-US">
              <a:latin typeface="Karla"/>
            </a:endParaRPr>
          </a:p>
          <a:p>
            <a:pPr>
              <a:lnSpc>
                <a:spcPct val="100000"/>
              </a:lnSpc>
              <a:spcBef>
                <a:spcPts val="0"/>
              </a:spcBef>
              <a:spcAft>
                <a:spcPts val="0"/>
              </a:spcAft>
            </a:pPr>
            <a:r>
              <a:rPr lang="en-US" sz="1600" u="sng">
                <a:solidFill>
                  <a:schemeClr val="accent1"/>
                </a:solidFill>
                <a:latin typeface="Karla"/>
                <a:cs typeface="Calibri"/>
                <a:hlinkClick r:id="rId6">
                  <a:extLst>
                    <a:ext uri="{A12FA001-AC4F-418D-AE19-62706E023703}">
                      <ahyp:hlinkClr xmlns:ahyp="http://schemas.microsoft.com/office/drawing/2018/hyperlinkcolor" xmlns="" val="tx"/>
                    </a:ext>
                  </a:extLst>
                </a:hlinkClick>
              </a:rPr>
              <a:t>Tiffany.Hazzard@oshe.nj.gov</a:t>
            </a:r>
            <a:endParaRPr lang="en-US" sz="1600">
              <a:solidFill>
                <a:schemeClr val="accent1"/>
              </a:solidFill>
              <a:latin typeface="Karla"/>
              <a:ea typeface="+mn-lt"/>
              <a:cs typeface="+mn-lt"/>
            </a:endParaRPr>
          </a:p>
          <a:p>
            <a:pPr>
              <a:lnSpc>
                <a:spcPct val="100000"/>
              </a:lnSpc>
              <a:spcBef>
                <a:spcPts val="0"/>
              </a:spcBef>
              <a:spcAft>
                <a:spcPts val="0"/>
              </a:spcAft>
            </a:pPr>
            <a:endParaRPr lang="en-US" sz="1600" u="sng">
              <a:solidFill>
                <a:schemeClr val="accent1"/>
              </a:solidFill>
              <a:latin typeface="Karla"/>
              <a:cs typeface="Calibri"/>
            </a:endParaRPr>
          </a:p>
          <a:p>
            <a:pPr>
              <a:lnSpc>
                <a:spcPct val="100000"/>
              </a:lnSpc>
              <a:spcBef>
                <a:spcPts val="0"/>
              </a:spcBef>
              <a:spcAft>
                <a:spcPts val="0"/>
              </a:spcAft>
            </a:pPr>
            <a:r>
              <a:rPr lang="en-US" sz="1600">
                <a:latin typeface="Karla"/>
                <a:cs typeface="Calibri"/>
              </a:rPr>
              <a:t>Kevin </a:t>
            </a:r>
            <a:r>
              <a:rPr lang="en-US" sz="1600" err="1">
                <a:latin typeface="Karla"/>
                <a:cs typeface="Calibri"/>
              </a:rPr>
              <a:t>Kobylowski</a:t>
            </a:r>
            <a:endParaRPr lang="en-US" sz="1600">
              <a:latin typeface="Karla"/>
              <a:cs typeface="Calibri"/>
            </a:endParaRPr>
          </a:p>
          <a:p>
            <a:pPr>
              <a:lnSpc>
                <a:spcPct val="100000"/>
              </a:lnSpc>
              <a:spcBef>
                <a:spcPts val="0"/>
              </a:spcBef>
              <a:spcAft>
                <a:spcPts val="0"/>
              </a:spcAft>
            </a:pPr>
            <a:r>
              <a:rPr lang="en-US" sz="1600" u="sng">
                <a:solidFill>
                  <a:schemeClr val="accent1"/>
                </a:solidFill>
                <a:latin typeface="Karla"/>
                <a:cs typeface="Calibri"/>
                <a:hlinkClick r:id="rId7">
                  <a:extLst>
                    <a:ext uri="{A12FA001-AC4F-418D-AE19-62706E023703}">
                      <ahyp:hlinkClr xmlns:ahyp="http://schemas.microsoft.com/office/drawing/2018/hyperlinkcolor" xmlns="" val="tx"/>
                    </a:ext>
                  </a:extLst>
                </a:hlinkClick>
              </a:rPr>
              <a:t>Kevin.Kobylowski@oshe.nj.gov</a:t>
            </a:r>
            <a:endParaRPr lang="en-US" sz="1600">
              <a:solidFill>
                <a:schemeClr val="accent1"/>
              </a:solidFill>
              <a:latin typeface="Karla"/>
              <a:ea typeface="+mn-lt"/>
              <a:cs typeface="+mn-lt"/>
            </a:endParaRPr>
          </a:p>
        </p:txBody>
      </p:sp>
      <p:sp>
        <p:nvSpPr>
          <p:cNvPr id="5" name="Slide Number Placeholder 4">
            <a:extLst>
              <a:ext uri="{FF2B5EF4-FFF2-40B4-BE49-F238E27FC236}">
                <a16:creationId xmlns:a16="http://schemas.microsoft.com/office/drawing/2014/main" id="{6EF8167C-D4B9-6BA5-387A-2261D532AB4C}"/>
              </a:ext>
            </a:extLst>
          </p:cNvPr>
          <p:cNvSpPr>
            <a:spLocks noGrp="1"/>
          </p:cNvSpPr>
          <p:nvPr>
            <p:ph type="sldNum" sz="quarter" idx="12"/>
          </p:nvPr>
        </p:nvSpPr>
        <p:spPr/>
        <p:txBody>
          <a:bodyPr/>
          <a:lstStyle/>
          <a:p>
            <a:fld id="{82E0CA47-81CF-4842-A6CE-0A6037062406}" type="slidenum">
              <a:rPr lang="en-US" smtClean="0"/>
              <a:pPr/>
              <a:t>2</a:t>
            </a:fld>
            <a:endParaRPr lang="en-US"/>
          </a:p>
        </p:txBody>
      </p:sp>
      <p:sp>
        <p:nvSpPr>
          <p:cNvPr id="7" name="Title 6">
            <a:extLst>
              <a:ext uri="{FF2B5EF4-FFF2-40B4-BE49-F238E27FC236}">
                <a16:creationId xmlns:a16="http://schemas.microsoft.com/office/drawing/2014/main" id="{E549C80E-F85A-5523-4A47-90B4C2921391}"/>
              </a:ext>
            </a:extLst>
          </p:cNvPr>
          <p:cNvSpPr>
            <a:spLocks noGrp="1"/>
          </p:cNvSpPr>
          <p:nvPr>
            <p:ph type="title"/>
          </p:nvPr>
        </p:nvSpPr>
        <p:spPr/>
        <p:txBody>
          <a:bodyPr/>
          <a:lstStyle/>
          <a:p>
            <a:r>
              <a:rPr lang="en-US">
                <a:latin typeface="Montserrat"/>
                <a:cs typeface="Calibri Light"/>
              </a:rPr>
              <a:t>OSHE/EOF Central Staff</a:t>
            </a:r>
            <a:endParaRPr lang="en-US">
              <a:latin typeface="Montserrat"/>
            </a:endParaRPr>
          </a:p>
        </p:txBody>
      </p:sp>
    </p:spTree>
    <p:extLst>
      <p:ext uri="{BB962C8B-B14F-4D97-AF65-F5344CB8AC3E}">
        <p14:creationId xmlns:p14="http://schemas.microsoft.com/office/powerpoint/2010/main" val="19891773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315720"/>
          </a:xfrm>
        </p:spPr>
        <p:txBody>
          <a:bodyPr>
            <a:normAutofit/>
          </a:bodyPr>
          <a:lstStyle/>
          <a:p>
            <a:pPr algn="ctr"/>
            <a:r>
              <a:rPr lang="en-US" sz="4400">
                <a:latin typeface="Montserrat"/>
              </a:rPr>
              <a:t>Budget Submission: Final Checklist</a:t>
            </a:r>
            <a:endParaRPr lang="en-US" sz="4400">
              <a:latin typeface="Montserrat"/>
              <a:cs typeface="Calibri Light"/>
            </a:endParaRPr>
          </a:p>
        </p:txBody>
      </p:sp>
      <p:sp>
        <p:nvSpPr>
          <p:cNvPr id="3" name="Content Placeholder 2"/>
          <p:cNvSpPr>
            <a:spLocks noGrp="1"/>
          </p:cNvSpPr>
          <p:nvPr>
            <p:ph sz="half" idx="1"/>
          </p:nvPr>
        </p:nvSpPr>
        <p:spPr/>
        <p:txBody>
          <a:bodyPr>
            <a:normAutofit/>
          </a:bodyPr>
          <a:lstStyle/>
          <a:p>
            <a:pPr marL="0" indent="0">
              <a:buNone/>
            </a:pPr>
            <a:r>
              <a:rPr lang="en-US" b="1" u="sng">
                <a:latin typeface="Karla" panose="020B0604020202020204" charset="0"/>
              </a:rPr>
              <a:t>PERSONNEL </a:t>
            </a:r>
          </a:p>
          <a:p>
            <a:pPr>
              <a:buFont typeface="Wingdings" panose="05000000000000000000" pitchFamily="2" charset="2"/>
              <a:buChar char="q"/>
            </a:pPr>
            <a:r>
              <a:rPr lang="en-US">
                <a:latin typeface="Karla" panose="020B0604020202020204" charset="0"/>
              </a:rPr>
              <a:t>Provide names &amp; titles</a:t>
            </a:r>
          </a:p>
          <a:p>
            <a:pPr>
              <a:buFont typeface="Wingdings" panose="05000000000000000000" pitchFamily="2" charset="2"/>
              <a:buChar char="q"/>
            </a:pPr>
            <a:r>
              <a:rPr lang="en-US">
                <a:latin typeface="Karla" panose="020B0604020202020204" charset="0"/>
              </a:rPr>
              <a:t>Annual Salaries and % Time &amp; Effort</a:t>
            </a:r>
          </a:p>
          <a:p>
            <a:pPr>
              <a:buFont typeface="Wingdings" panose="05000000000000000000" pitchFamily="2" charset="2"/>
              <a:buChar char="q"/>
            </a:pPr>
            <a:r>
              <a:rPr lang="en-US">
                <a:latin typeface="Karla" panose="020B0604020202020204" charset="0"/>
              </a:rPr>
              <a:t>Line item/Narrative descriptions</a:t>
            </a:r>
          </a:p>
          <a:p>
            <a:endParaRPr lang="en-US">
              <a:latin typeface="Karla" panose="020B0604020202020204" charset="0"/>
            </a:endParaRPr>
          </a:p>
        </p:txBody>
      </p:sp>
      <p:sp>
        <p:nvSpPr>
          <p:cNvPr id="4" name="Content Placeholder 3"/>
          <p:cNvSpPr>
            <a:spLocks noGrp="1"/>
          </p:cNvSpPr>
          <p:nvPr>
            <p:ph sz="half" idx="2"/>
          </p:nvPr>
        </p:nvSpPr>
        <p:spPr/>
        <p:txBody>
          <a:bodyPr>
            <a:normAutofit/>
          </a:bodyPr>
          <a:lstStyle/>
          <a:p>
            <a:pPr marL="0" indent="0">
              <a:buNone/>
            </a:pPr>
            <a:r>
              <a:rPr lang="en-US" b="1" u="sng">
                <a:latin typeface="Karla" panose="020B0604020202020204" charset="0"/>
              </a:rPr>
              <a:t>OTHER</a:t>
            </a:r>
          </a:p>
          <a:p>
            <a:pPr>
              <a:buFont typeface="Wingdings" panose="05000000000000000000" pitchFamily="2" charset="2"/>
              <a:buChar char="q"/>
            </a:pPr>
            <a:r>
              <a:rPr lang="en-US">
                <a:latin typeface="Karla" panose="020B0604020202020204" charset="0"/>
              </a:rPr>
              <a:t>Correct allocation/Institution name</a:t>
            </a:r>
          </a:p>
          <a:p>
            <a:pPr>
              <a:buFont typeface="Wingdings" panose="05000000000000000000" pitchFamily="2" charset="2"/>
              <a:buChar char="q"/>
            </a:pPr>
            <a:r>
              <a:rPr lang="en-US">
                <a:latin typeface="Karla" panose="020B0604020202020204" charset="0"/>
              </a:rPr>
              <a:t>Institutional match</a:t>
            </a:r>
          </a:p>
          <a:p>
            <a:pPr>
              <a:buFont typeface="Wingdings" panose="05000000000000000000" pitchFamily="2" charset="2"/>
              <a:buChar char="q"/>
            </a:pPr>
            <a:r>
              <a:rPr lang="en-US">
                <a:latin typeface="Karla" panose="020B0604020202020204" charset="0"/>
              </a:rPr>
              <a:t>Utilized full allocation</a:t>
            </a:r>
          </a:p>
          <a:p>
            <a:pPr>
              <a:buFont typeface="Wingdings" panose="05000000000000000000" pitchFamily="2" charset="2"/>
              <a:buChar char="q"/>
            </a:pPr>
            <a:r>
              <a:rPr lang="en-US">
                <a:latin typeface="Karla" panose="020B0604020202020204" charset="0"/>
              </a:rPr>
              <a:t>Naming convention and Email subject used</a:t>
            </a:r>
          </a:p>
          <a:p>
            <a:pPr>
              <a:buFont typeface="Wingdings" panose="05000000000000000000" pitchFamily="2" charset="2"/>
              <a:buChar char="q"/>
            </a:pPr>
            <a:r>
              <a:rPr lang="en-US">
                <a:latin typeface="Karla" panose="020B0604020202020204" charset="0"/>
              </a:rPr>
              <a:t> Ensure no restricted expenditures have been included</a:t>
            </a:r>
          </a:p>
          <a:p>
            <a:pPr>
              <a:buFont typeface="Wingdings" panose="05000000000000000000" pitchFamily="2" charset="2"/>
              <a:buChar char="q"/>
            </a:pPr>
            <a:endParaRPr lang="en-US">
              <a:latin typeface="Karla" panose="020B0604020202020204" charset="0"/>
            </a:endParaRPr>
          </a:p>
          <a:p>
            <a:pPr>
              <a:buFont typeface="Wingdings" panose="05000000000000000000" pitchFamily="2" charset="2"/>
              <a:buChar char="q"/>
            </a:pPr>
            <a:endParaRPr lang="en-US">
              <a:latin typeface="Karla" panose="020B0604020202020204" charset="0"/>
            </a:endParaRPr>
          </a:p>
          <a:p>
            <a:endParaRPr lang="en-US">
              <a:latin typeface="Karla" panose="020B0604020202020204" charset="0"/>
            </a:endParaRPr>
          </a:p>
        </p:txBody>
      </p:sp>
      <p:sp>
        <p:nvSpPr>
          <p:cNvPr id="5" name="Slide Number Placeholder 4"/>
          <p:cNvSpPr>
            <a:spLocks noGrp="1"/>
          </p:cNvSpPr>
          <p:nvPr>
            <p:ph type="sldNum" sz="quarter" idx="12"/>
          </p:nvPr>
        </p:nvSpPr>
        <p:spPr/>
        <p:txBody>
          <a:bodyPr/>
          <a:lstStyle/>
          <a:p>
            <a:fld id="{82E0CA47-81CF-4842-A6CE-0A6037062406}" type="slidenum">
              <a:rPr lang="en-US" smtClean="0"/>
              <a:pPr/>
              <a:t>20</a:t>
            </a:fld>
            <a:endParaRPr lang="en-US"/>
          </a:p>
        </p:txBody>
      </p:sp>
    </p:spTree>
    <p:extLst>
      <p:ext uri="{BB962C8B-B14F-4D97-AF65-F5344CB8AC3E}">
        <p14:creationId xmlns:p14="http://schemas.microsoft.com/office/powerpoint/2010/main" val="22821237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125" y="329609"/>
            <a:ext cx="3721259" cy="1263316"/>
          </a:xfrm>
        </p:spPr>
        <p:txBody>
          <a:bodyPr>
            <a:noAutofit/>
          </a:bodyPr>
          <a:lstStyle/>
          <a:p>
            <a:r>
              <a:rPr lang="en-US" sz="4000" b="1" dirty="0">
                <a:solidFill>
                  <a:schemeClr val="accent1"/>
                </a:solidFill>
                <a:latin typeface="Montserrat"/>
              </a:rPr>
              <a:t>Due by: </a:t>
            </a:r>
            <a:r>
              <a:rPr lang="en-US" sz="4000" b="1" dirty="0">
                <a:latin typeface="Montserrat" panose="020B0604020202020204" charset="0"/>
              </a:rPr>
              <a:t/>
            </a:r>
            <a:br>
              <a:rPr lang="en-US" sz="4000" b="1" dirty="0">
                <a:latin typeface="Montserrat" panose="020B0604020202020204" charset="0"/>
              </a:rPr>
            </a:br>
            <a:r>
              <a:rPr lang="en-US" sz="4000" b="1" dirty="0">
                <a:solidFill>
                  <a:schemeClr val="accent1"/>
                </a:solidFill>
                <a:latin typeface="Montserrat"/>
              </a:rPr>
              <a:t>July 12, 2024</a:t>
            </a:r>
          </a:p>
        </p:txBody>
      </p:sp>
      <p:sp>
        <p:nvSpPr>
          <p:cNvPr id="4" name="Content Placeholder 3"/>
          <p:cNvSpPr>
            <a:spLocks noGrp="1"/>
          </p:cNvSpPr>
          <p:nvPr>
            <p:ph idx="1"/>
          </p:nvPr>
        </p:nvSpPr>
        <p:spPr>
          <a:xfrm>
            <a:off x="4182513" y="329609"/>
            <a:ext cx="7757851" cy="6251943"/>
          </a:xfrm>
        </p:spPr>
        <p:txBody>
          <a:bodyPr vert="horz" lIns="0" tIns="45720" rIns="0" bIns="45720" rtlCol="0" anchor="t">
            <a:normAutofit fontScale="92500" lnSpcReduction="20000"/>
          </a:bodyPr>
          <a:lstStyle/>
          <a:p>
            <a:pPr marL="200660" lvl="1" indent="0">
              <a:buNone/>
            </a:pPr>
            <a:r>
              <a:rPr lang="en-US" sz="2400" b="1" u="sng" dirty="0">
                <a:solidFill>
                  <a:srgbClr val="0070C0"/>
                </a:solidFill>
                <a:latin typeface="Karla"/>
              </a:rPr>
              <a:t>Email Subject Line: </a:t>
            </a:r>
          </a:p>
          <a:p>
            <a:pPr marL="566420" lvl="2">
              <a:buFont typeface="Wingdings" pitchFamily="34" charset="0"/>
              <a:buChar char="Ø"/>
            </a:pPr>
            <a:r>
              <a:rPr lang="en-US" sz="2200" dirty="0">
                <a:latin typeface="Karla"/>
              </a:rPr>
              <a:t>(Institution/Program Name) EOF FY25 Art. IV B3 Contract Attachment</a:t>
            </a:r>
          </a:p>
          <a:p>
            <a:pPr marL="200660" lvl="1" indent="0">
              <a:buNone/>
            </a:pPr>
            <a:endParaRPr lang="en-US" sz="2400" dirty="0">
              <a:latin typeface="Karla" panose="020B0604020202020204" charset="0"/>
            </a:endParaRPr>
          </a:p>
          <a:p>
            <a:pPr marL="200660" lvl="1" indent="0">
              <a:buNone/>
            </a:pPr>
            <a:r>
              <a:rPr lang="en-US" sz="2400" b="1" u="sng" dirty="0">
                <a:solidFill>
                  <a:srgbClr val="0070C0"/>
                </a:solidFill>
                <a:latin typeface="Karla"/>
              </a:rPr>
              <a:t>Electronic File Submission</a:t>
            </a:r>
            <a:r>
              <a:rPr lang="en-US" sz="2400" dirty="0">
                <a:latin typeface="Karla"/>
              </a:rPr>
              <a:t>:</a:t>
            </a:r>
          </a:p>
          <a:p>
            <a:pPr marL="383540" lvl="1">
              <a:buFont typeface="Wingdings" pitchFamily="34" charset="0"/>
              <a:buChar char="v"/>
            </a:pPr>
            <a:r>
              <a:rPr lang="en-US" sz="2400" dirty="0">
                <a:latin typeface="Karla"/>
              </a:rPr>
              <a:t>EOF B1 Program Mission, Goals &amp; Objectives </a:t>
            </a:r>
            <a:r>
              <a:rPr lang="en-US" sz="2400" i="1" dirty="0">
                <a:latin typeface="Karla"/>
              </a:rPr>
              <a:t>(Must be sent in MS Word format)</a:t>
            </a:r>
          </a:p>
          <a:p>
            <a:pPr marL="200660" lvl="1" indent="0">
              <a:buNone/>
            </a:pPr>
            <a:endParaRPr lang="en-US" sz="2400" dirty="0">
              <a:solidFill>
                <a:srgbClr val="404040"/>
              </a:solidFill>
              <a:latin typeface="Karla"/>
            </a:endParaRPr>
          </a:p>
          <a:p>
            <a:pPr marL="566420" lvl="3" indent="0">
              <a:buNone/>
            </a:pPr>
            <a:r>
              <a:rPr lang="en-US" sz="2200" b="1" i="1" dirty="0">
                <a:solidFill>
                  <a:schemeClr val="tx1"/>
                </a:solidFill>
                <a:latin typeface="Karla"/>
              </a:rPr>
              <a:t>Naming Convention: </a:t>
            </a:r>
          </a:p>
          <a:p>
            <a:pPr marL="932180" lvl="4">
              <a:buFont typeface="Wingdings" panose="02070309020205020404" pitchFamily="49" charset="0"/>
              <a:buChar char="Ø"/>
            </a:pPr>
            <a:r>
              <a:rPr lang="en-US" sz="2200" dirty="0">
                <a:solidFill>
                  <a:schemeClr val="tx1"/>
                </a:solidFill>
                <a:latin typeface="Karla"/>
              </a:rPr>
              <a:t>(Insert Institution/Program Name) EOF FY25 B1 Contract Attachment</a:t>
            </a:r>
            <a:endParaRPr lang="en-US" sz="2200" dirty="0">
              <a:solidFill>
                <a:schemeClr val="tx1"/>
              </a:solidFill>
              <a:cs typeface="Calibri"/>
            </a:endParaRPr>
          </a:p>
          <a:p>
            <a:pPr marL="1116965" lvl="6" indent="0">
              <a:buNone/>
            </a:pPr>
            <a:r>
              <a:rPr lang="en-US" sz="2200" i="1" dirty="0">
                <a:solidFill>
                  <a:schemeClr val="tx1"/>
                </a:solidFill>
                <a:latin typeface="Karla"/>
              </a:rPr>
              <a:t>- Example: New Jersey State College EOF FY25 B1 Contract Attachment </a:t>
            </a:r>
          </a:p>
          <a:p>
            <a:pPr marL="916940" lvl="5" indent="0">
              <a:buNone/>
            </a:pPr>
            <a:endParaRPr lang="en-US" sz="2400" i="1" dirty="0">
              <a:solidFill>
                <a:schemeClr val="tx1"/>
              </a:solidFill>
              <a:latin typeface="Karla"/>
            </a:endParaRPr>
          </a:p>
          <a:p>
            <a:pPr marL="383540" lvl="1">
              <a:buFont typeface="Wingdings" pitchFamily="34" charset="0"/>
              <a:buChar char="v"/>
            </a:pPr>
            <a:r>
              <a:rPr lang="en-US" sz="2400" dirty="0">
                <a:solidFill>
                  <a:schemeClr val="tx1"/>
                </a:solidFill>
                <a:latin typeface="Karla"/>
              </a:rPr>
              <a:t>EOF B3 Article IV Academic Year Program Support Budget</a:t>
            </a:r>
            <a:endParaRPr lang="en-US" sz="2400" dirty="0">
              <a:solidFill>
                <a:schemeClr val="tx1"/>
              </a:solidFill>
              <a:latin typeface="Karla"/>
              <a:cs typeface="Calibri"/>
            </a:endParaRPr>
          </a:p>
          <a:p>
            <a:pPr marL="566420" lvl="3" indent="0">
              <a:buNone/>
            </a:pPr>
            <a:endParaRPr lang="en-US" sz="2200" b="1" i="1" dirty="0">
              <a:solidFill>
                <a:schemeClr val="tx1"/>
              </a:solidFill>
              <a:latin typeface="Karla"/>
            </a:endParaRPr>
          </a:p>
          <a:p>
            <a:pPr marL="566420" lvl="3" indent="0">
              <a:buNone/>
            </a:pPr>
            <a:r>
              <a:rPr lang="en-US" sz="2200" b="1" i="1" dirty="0">
                <a:solidFill>
                  <a:schemeClr val="tx1"/>
                </a:solidFill>
                <a:latin typeface="Karla"/>
              </a:rPr>
              <a:t>Naming Convention: </a:t>
            </a:r>
            <a:endParaRPr lang="en-US" dirty="0">
              <a:solidFill>
                <a:schemeClr val="tx1"/>
              </a:solidFill>
            </a:endParaRPr>
          </a:p>
          <a:p>
            <a:pPr marL="932180" lvl="4">
              <a:buFont typeface="Wingdings" pitchFamily="34" charset="0"/>
              <a:buChar char="Ø"/>
            </a:pPr>
            <a:r>
              <a:rPr lang="en-US" sz="2200" dirty="0">
                <a:solidFill>
                  <a:schemeClr val="tx1"/>
                </a:solidFill>
                <a:latin typeface="Karla"/>
              </a:rPr>
              <a:t>(Insert Institution/Program Name) EOF FY25 B3 Contract Attachment</a:t>
            </a:r>
            <a:endParaRPr lang="en-US" sz="2200" dirty="0">
              <a:solidFill>
                <a:schemeClr val="tx1"/>
              </a:solidFill>
              <a:cs typeface="Calibri"/>
            </a:endParaRPr>
          </a:p>
          <a:p>
            <a:pPr marL="1116965" lvl="6" indent="0">
              <a:buNone/>
            </a:pPr>
            <a:r>
              <a:rPr lang="en-US" sz="2200" i="1" dirty="0">
                <a:solidFill>
                  <a:schemeClr val="tx1"/>
                </a:solidFill>
                <a:latin typeface="Karla"/>
              </a:rPr>
              <a:t>- Example: New Jersey State College EOF FY25 B3 Contract Attachment </a:t>
            </a:r>
            <a:endParaRPr lang="en-US" sz="2200" b="1" i="1" dirty="0">
              <a:solidFill>
                <a:schemeClr val="tx1"/>
              </a:solidFill>
              <a:latin typeface="Karla"/>
            </a:endParaRPr>
          </a:p>
          <a:p>
            <a:pPr>
              <a:buFont typeface="Arial" panose="020B0604020202020204" pitchFamily="34" charset="0"/>
              <a:buChar char="•"/>
            </a:pPr>
            <a:endParaRPr lang="en-US" sz="2400" b="1" i="1" dirty="0">
              <a:latin typeface="Karla" panose="020B0604020202020204" charset="0"/>
            </a:endParaRPr>
          </a:p>
          <a:p>
            <a:endParaRPr lang="en-US" dirty="0">
              <a:latin typeface="Karla" panose="020B0604020202020204" charset="0"/>
            </a:endParaRPr>
          </a:p>
        </p:txBody>
      </p:sp>
      <p:sp>
        <p:nvSpPr>
          <p:cNvPr id="5" name="Content Placeholder 4"/>
          <p:cNvSpPr>
            <a:spLocks noGrp="1"/>
          </p:cNvSpPr>
          <p:nvPr>
            <p:ph type="body" sz="half" idx="2"/>
          </p:nvPr>
        </p:nvSpPr>
        <p:spPr>
          <a:xfrm>
            <a:off x="457200" y="2530549"/>
            <a:ext cx="3200400" cy="4178595"/>
          </a:xfrm>
        </p:spPr>
        <p:txBody>
          <a:bodyPr vert="horz" lIns="91440" tIns="45720" rIns="91440" bIns="45720" rtlCol="0" anchor="t">
            <a:normAutofit lnSpcReduction="10000"/>
          </a:bodyPr>
          <a:lstStyle/>
          <a:p>
            <a:pPr marL="285750" indent="-285750">
              <a:buClr>
                <a:schemeClr val="bg1"/>
              </a:buClr>
              <a:buFont typeface="Arial Black" panose="020B0A04020102020204" pitchFamily="34" charset="0"/>
              <a:buChar char="•"/>
            </a:pPr>
            <a:endParaRPr lang="en-US" sz="2000" b="1">
              <a:solidFill>
                <a:srgbClr val="FF0000"/>
              </a:solidFill>
              <a:latin typeface="Karla" panose="020B0604020202020204" charset="0"/>
            </a:endParaRPr>
          </a:p>
          <a:p>
            <a:pPr marL="0" indent="0">
              <a:buNone/>
            </a:pPr>
            <a:r>
              <a:rPr lang="en-US" sz="2000" b="1" u="sng">
                <a:solidFill>
                  <a:srgbClr val="FF0000"/>
                </a:solidFill>
                <a:latin typeface="Karla"/>
              </a:rPr>
              <a:t>Do not:</a:t>
            </a:r>
          </a:p>
          <a:p>
            <a:pPr marL="342900" indent="-342900">
              <a:buClr>
                <a:schemeClr val="bg1"/>
              </a:buClr>
              <a:buFont typeface="+mj-lt"/>
              <a:buAutoNum type="arabicParenR"/>
            </a:pPr>
            <a:r>
              <a:rPr lang="en-US" sz="2000" b="1">
                <a:solidFill>
                  <a:srgbClr val="FF0000"/>
                </a:solidFill>
                <a:latin typeface="Karla"/>
              </a:rPr>
              <a:t>Convert the budget documents to PDF</a:t>
            </a:r>
          </a:p>
          <a:p>
            <a:pPr marL="342900" indent="-342900">
              <a:buClr>
                <a:schemeClr val="bg1"/>
              </a:buClr>
              <a:buFont typeface="+mj-lt"/>
              <a:buAutoNum type="arabicParenR"/>
            </a:pPr>
            <a:r>
              <a:rPr lang="en-US" sz="2000" b="1">
                <a:solidFill>
                  <a:srgbClr val="FF0000"/>
                </a:solidFill>
                <a:latin typeface="Karla"/>
              </a:rPr>
              <a:t>Save submissions as password protected documents </a:t>
            </a:r>
            <a:endParaRPr lang="en-US" sz="2000" b="1">
              <a:solidFill>
                <a:srgbClr val="FF0000"/>
              </a:solidFill>
              <a:latin typeface="Karla" panose="020B0604020202020204" charset="0"/>
            </a:endParaRPr>
          </a:p>
          <a:p>
            <a:pPr marL="342900" indent="-342900">
              <a:buClr>
                <a:schemeClr val="bg1"/>
              </a:buClr>
              <a:buFont typeface="+mj-lt"/>
              <a:buAutoNum type="arabicParenR"/>
            </a:pPr>
            <a:r>
              <a:rPr lang="en-US" sz="2000" b="1">
                <a:solidFill>
                  <a:srgbClr val="FF0000"/>
                </a:solidFill>
                <a:latin typeface="Karla"/>
              </a:rPr>
              <a:t>Provide a link to a file sharing portal (i.e., Google Docs, Microsoft Teams, SharePoint, One Drive, etc.)</a:t>
            </a:r>
          </a:p>
        </p:txBody>
      </p:sp>
      <p:sp>
        <p:nvSpPr>
          <p:cNvPr id="6" name="Title 1">
            <a:extLst>
              <a:ext uri="{FF2B5EF4-FFF2-40B4-BE49-F238E27FC236}">
                <a16:creationId xmlns:a16="http://schemas.microsoft.com/office/drawing/2014/main" id="{DCD15C8A-7405-8E30-9F8A-B3D2362A5E12}"/>
              </a:ext>
            </a:extLst>
          </p:cNvPr>
          <p:cNvSpPr txBox="1">
            <a:spLocks/>
          </p:cNvSpPr>
          <p:nvPr/>
        </p:nvSpPr>
        <p:spPr>
          <a:xfrm>
            <a:off x="58788" y="1715245"/>
            <a:ext cx="3460575" cy="1554079"/>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en-US" sz="2000" b="1">
                <a:solidFill>
                  <a:schemeClr val="bg1"/>
                </a:solidFill>
                <a:latin typeface="Karla"/>
              </a:rPr>
              <a:t>Email B1 and B3 to: </a:t>
            </a:r>
            <a:r>
              <a:rPr lang="en-US" sz="2000" b="1">
                <a:solidFill>
                  <a:schemeClr val="bg1"/>
                </a:solidFill>
                <a:latin typeface="Karla"/>
                <a:hlinkClick r:id="rId3">
                  <a:extLst>
                    <a:ext uri="{A12FA001-AC4F-418D-AE19-62706E023703}">
                      <ahyp:hlinkClr xmlns:ahyp="http://schemas.microsoft.com/office/drawing/2018/hyperlinkcolor" xmlns="" val="tx"/>
                    </a:ext>
                  </a:extLst>
                </a:hlinkClick>
              </a:rPr>
              <a:t>EOF@OSHE.NJ.GOV</a:t>
            </a:r>
            <a:r>
              <a:rPr lang="en-US" sz="2000" b="1">
                <a:solidFill>
                  <a:schemeClr val="bg1"/>
                </a:solidFill>
                <a:latin typeface="Karla"/>
              </a:rPr>
              <a:t> w/CC: </a:t>
            </a:r>
            <a:r>
              <a:rPr lang="en-US" sz="2000" b="1">
                <a:solidFill>
                  <a:srgbClr val="FFFF00"/>
                </a:solidFill>
                <a:latin typeface="Karla"/>
                <a:hlinkClick r:id="rId4">
                  <a:extLst>
                    <a:ext uri="{A12FA001-AC4F-418D-AE19-62706E023703}">
                      <ahyp:hlinkClr xmlns:ahyp="http://schemas.microsoft.com/office/drawing/2018/hyperlinkcolor" xmlns="" val="tx"/>
                    </a:ext>
                  </a:extLst>
                </a:hlinkClick>
              </a:rPr>
              <a:t>Hasani.Carter@oshe.nj.gov</a:t>
            </a:r>
            <a:endParaRPr lang="en-US" sz="2000" b="1">
              <a:solidFill>
                <a:srgbClr val="FFFF00"/>
              </a:solidFill>
              <a:latin typeface="Karla"/>
            </a:endParaRPr>
          </a:p>
          <a:p>
            <a:endParaRPr lang="en-US" sz="4000" b="1">
              <a:solidFill>
                <a:schemeClr val="accent1"/>
              </a:solidFill>
              <a:latin typeface="Montserrat"/>
            </a:endParaRPr>
          </a:p>
        </p:txBody>
      </p:sp>
    </p:spTree>
    <p:extLst>
      <p:ext uri="{BB962C8B-B14F-4D97-AF65-F5344CB8AC3E}">
        <p14:creationId xmlns:p14="http://schemas.microsoft.com/office/powerpoint/2010/main" val="4696303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97280" y="214684"/>
            <a:ext cx="10058400" cy="1354302"/>
          </a:xfrm>
        </p:spPr>
        <p:txBody>
          <a:bodyPr>
            <a:noAutofit/>
          </a:bodyPr>
          <a:lstStyle/>
          <a:p>
            <a:pPr algn="ctr"/>
            <a:r>
              <a:rPr lang="en-US" sz="4400">
                <a:latin typeface="Montserrat"/>
              </a:rPr>
              <a:t>Budget Modifications</a:t>
            </a:r>
          </a:p>
        </p:txBody>
      </p:sp>
      <p:sp>
        <p:nvSpPr>
          <p:cNvPr id="2" name="Content Placeholder 1"/>
          <p:cNvSpPr>
            <a:spLocks noGrp="1"/>
          </p:cNvSpPr>
          <p:nvPr>
            <p:ph idx="1"/>
          </p:nvPr>
        </p:nvSpPr>
        <p:spPr>
          <a:xfrm>
            <a:off x="1023755" y="1845734"/>
            <a:ext cx="10440583" cy="4557505"/>
          </a:xfrm>
        </p:spPr>
        <p:txBody>
          <a:bodyPr vert="horz" lIns="0" tIns="45720" rIns="0" bIns="45720" rtlCol="0" anchor="t">
            <a:normAutofit fontScale="70000" lnSpcReduction="20000"/>
          </a:bodyPr>
          <a:lstStyle/>
          <a:p>
            <a:pPr>
              <a:lnSpc>
                <a:spcPct val="120000"/>
              </a:lnSpc>
              <a:spcBef>
                <a:spcPts val="200"/>
              </a:spcBef>
              <a:buClr>
                <a:schemeClr val="tx1"/>
              </a:buClr>
              <a:buFont typeface="Wingdings" panose="020F0502020204030204" pitchFamily="34" charset="0"/>
              <a:buChar char="v"/>
            </a:pPr>
            <a:r>
              <a:rPr lang="en-US" sz="3100" dirty="0">
                <a:solidFill>
                  <a:schemeClr val="accent1"/>
                </a:solidFill>
                <a:latin typeface="Karla"/>
              </a:rPr>
              <a:t>Changes to your original, approved budget require prior written approval form OSHE/EOF Central Office Staff.</a:t>
            </a:r>
          </a:p>
          <a:p>
            <a:pPr marL="457200" lvl="3" indent="-91440">
              <a:lnSpc>
                <a:spcPct val="120000"/>
              </a:lnSpc>
              <a:spcAft>
                <a:spcPts val="200"/>
              </a:spcAft>
              <a:buClr>
                <a:schemeClr val="tx1"/>
              </a:buClr>
              <a:buFont typeface="Arial" panose="02070309020205020404" pitchFamily="49" charset="0"/>
              <a:buChar char="•"/>
            </a:pPr>
            <a:r>
              <a:rPr lang="en-US" sz="2400" dirty="0">
                <a:solidFill>
                  <a:schemeClr val="tx1"/>
                </a:solidFill>
                <a:latin typeface="Karla"/>
              </a:rPr>
              <a:t>This includes modifications between categories (i.e</a:t>
            </a:r>
            <a:r>
              <a:rPr lang="en-US" sz="2400" dirty="0" smtClean="0">
                <a:solidFill>
                  <a:schemeClr val="tx1"/>
                </a:solidFill>
                <a:latin typeface="Karla"/>
              </a:rPr>
              <a:t>. </a:t>
            </a:r>
            <a:r>
              <a:rPr lang="en-US" sz="2400" dirty="0">
                <a:solidFill>
                  <a:schemeClr val="tx1"/>
                </a:solidFill>
                <a:latin typeface="Karla"/>
              </a:rPr>
              <a:t>moving money from the budgeted line for staff salaries to the line for Educational Materials and Supplies) as well as new items that were not part of the original fiscal year contract.</a:t>
            </a:r>
            <a:endParaRPr lang="en-US" sz="2400" dirty="0">
              <a:solidFill>
                <a:schemeClr val="tx1"/>
              </a:solidFill>
              <a:latin typeface="Karla"/>
              <a:cs typeface="Calibri"/>
            </a:endParaRPr>
          </a:p>
          <a:p>
            <a:pPr marL="457200" lvl="3" indent="-91440">
              <a:lnSpc>
                <a:spcPct val="120000"/>
              </a:lnSpc>
              <a:spcAft>
                <a:spcPts val="200"/>
              </a:spcAft>
              <a:buClr>
                <a:srgbClr val="000000"/>
              </a:buClr>
              <a:buFont typeface="Arial" panose="02070309020205020404" pitchFamily="49" charset="0"/>
              <a:buChar char="•"/>
            </a:pPr>
            <a:r>
              <a:rPr lang="en-US" sz="2400" dirty="0">
                <a:solidFill>
                  <a:schemeClr val="tx1"/>
                </a:solidFill>
                <a:latin typeface="Karla"/>
              </a:rPr>
              <a:t>Budget Modifications within the same category without requesting approval is allowed.</a:t>
            </a:r>
            <a:endParaRPr lang="en-US" sz="2400" dirty="0">
              <a:solidFill>
                <a:schemeClr val="tx1"/>
              </a:solidFill>
              <a:latin typeface="Karla"/>
              <a:cs typeface="Calibri"/>
            </a:endParaRPr>
          </a:p>
          <a:p>
            <a:pPr marL="91440" lvl="2" indent="-91440">
              <a:lnSpc>
                <a:spcPct val="120000"/>
              </a:lnSpc>
              <a:spcAft>
                <a:spcPts val="200"/>
              </a:spcAft>
              <a:buClr>
                <a:srgbClr val="000000"/>
              </a:buClr>
              <a:buFont typeface="Courier New" panose="02070309020205020404" pitchFamily="49" charset="0"/>
              <a:buChar char="o"/>
            </a:pPr>
            <a:endParaRPr lang="en-US" sz="2400" dirty="0">
              <a:solidFill>
                <a:schemeClr val="tx1"/>
              </a:solidFill>
              <a:latin typeface="Karla"/>
            </a:endParaRPr>
          </a:p>
          <a:p>
            <a:pPr marL="91440" lvl="1" indent="-91440">
              <a:lnSpc>
                <a:spcPct val="120000"/>
              </a:lnSpc>
              <a:spcAft>
                <a:spcPts val="200"/>
              </a:spcAft>
              <a:buClr>
                <a:srgbClr val="000000"/>
              </a:buClr>
              <a:buFont typeface="Wingdings" pitchFamily="34" charset="0"/>
              <a:buChar char="v"/>
            </a:pPr>
            <a:r>
              <a:rPr lang="en-US" sz="3100" dirty="0">
                <a:solidFill>
                  <a:schemeClr val="tx1"/>
                </a:solidFill>
                <a:latin typeface="Karla"/>
              </a:rPr>
              <a:t>Budget modifications must be submitted via email to your Program Liaison with the following information:</a:t>
            </a:r>
          </a:p>
          <a:p>
            <a:pPr marL="441960" lvl="5" indent="-91440">
              <a:lnSpc>
                <a:spcPct val="120000"/>
              </a:lnSpc>
              <a:spcAft>
                <a:spcPts val="200"/>
              </a:spcAft>
              <a:buClr>
                <a:schemeClr val="tx1"/>
              </a:buClr>
              <a:buFont typeface="Arial" pitchFamily="34" charset="0"/>
              <a:buChar char="•"/>
            </a:pPr>
            <a:r>
              <a:rPr lang="en-US" sz="2400" dirty="0">
                <a:latin typeface="Karla"/>
              </a:rPr>
              <a:t>Moving Funds from (identify </a:t>
            </a:r>
            <a:r>
              <a:rPr lang="en-US" sz="2400" dirty="0" smtClean="0">
                <a:latin typeface="Karla"/>
              </a:rPr>
              <a:t>category, row #,</a:t>
            </a:r>
            <a:r>
              <a:rPr lang="en-US" sz="2400" dirty="0" smtClean="0">
                <a:latin typeface="Karla"/>
              </a:rPr>
              <a:t> &amp;</a:t>
            </a:r>
            <a:r>
              <a:rPr lang="en-US" sz="2400" dirty="0" smtClean="0">
                <a:latin typeface="Karla"/>
              </a:rPr>
              <a:t> </a:t>
            </a:r>
            <a:r>
              <a:rPr lang="en-US" sz="2400" dirty="0">
                <a:latin typeface="Karla"/>
              </a:rPr>
              <a:t>item) </a:t>
            </a:r>
          </a:p>
          <a:p>
            <a:pPr marL="441960" lvl="5" indent="-91440">
              <a:lnSpc>
                <a:spcPct val="120000"/>
              </a:lnSpc>
              <a:spcAft>
                <a:spcPts val="200"/>
              </a:spcAft>
              <a:buClr>
                <a:schemeClr val="tx1"/>
              </a:buClr>
              <a:buFont typeface="Arial" pitchFamily="34" charset="0"/>
              <a:buChar char="•"/>
            </a:pPr>
            <a:r>
              <a:rPr lang="en-US" sz="2400" dirty="0">
                <a:solidFill>
                  <a:schemeClr val="tx1"/>
                </a:solidFill>
                <a:latin typeface="Karla"/>
              </a:rPr>
              <a:t>Moving Funds to (identify </a:t>
            </a:r>
            <a:r>
              <a:rPr lang="en-US" sz="2400" dirty="0" smtClean="0">
                <a:solidFill>
                  <a:schemeClr val="tx1"/>
                </a:solidFill>
                <a:latin typeface="Karla"/>
              </a:rPr>
              <a:t>category, row # &amp; item</a:t>
            </a:r>
            <a:r>
              <a:rPr lang="en-US" sz="2400" dirty="0">
                <a:solidFill>
                  <a:schemeClr val="tx1"/>
                </a:solidFill>
                <a:latin typeface="Karla"/>
              </a:rPr>
              <a:t>) </a:t>
            </a:r>
            <a:endParaRPr lang="en-US" sz="2400" dirty="0">
              <a:solidFill>
                <a:schemeClr val="tx1"/>
              </a:solidFill>
              <a:latin typeface="Karla" panose="020B0604020202020204" charset="0"/>
            </a:endParaRPr>
          </a:p>
          <a:p>
            <a:pPr marL="441960" lvl="5" indent="-91440">
              <a:lnSpc>
                <a:spcPct val="120000"/>
              </a:lnSpc>
              <a:spcAft>
                <a:spcPts val="200"/>
              </a:spcAft>
              <a:buClr>
                <a:schemeClr val="tx1"/>
              </a:buClr>
              <a:buFont typeface="Arial" pitchFamily="34" charset="0"/>
              <a:buChar char="•"/>
            </a:pPr>
            <a:r>
              <a:rPr lang="en-US" sz="2400" dirty="0">
                <a:latin typeface="Karla"/>
              </a:rPr>
              <a:t>Amount/Change</a:t>
            </a:r>
          </a:p>
          <a:p>
            <a:pPr marL="441960" lvl="5" indent="-91440">
              <a:lnSpc>
                <a:spcPct val="120000"/>
              </a:lnSpc>
              <a:spcAft>
                <a:spcPts val="200"/>
              </a:spcAft>
              <a:buClr>
                <a:schemeClr val="tx1"/>
              </a:buClr>
              <a:buFont typeface="Arial" pitchFamily="34" charset="0"/>
              <a:buChar char="•"/>
            </a:pPr>
            <a:r>
              <a:rPr lang="en-US" sz="2400" dirty="0">
                <a:latin typeface="Karla"/>
              </a:rPr>
              <a:t>Rationale</a:t>
            </a:r>
            <a:r>
              <a:rPr lang="en-US" sz="2400" dirty="0">
                <a:solidFill>
                  <a:schemeClr val="tx1"/>
                </a:solidFill>
                <a:latin typeface="Karla"/>
              </a:rPr>
              <a:t> </a:t>
            </a:r>
            <a:endParaRPr lang="en-US" sz="2400" dirty="0">
              <a:solidFill>
                <a:schemeClr val="tx1"/>
              </a:solidFill>
              <a:latin typeface="Karla" panose="020B0604020202020204" charset="0"/>
            </a:endParaRPr>
          </a:p>
          <a:p>
            <a:endParaRPr lang="en-US" sz="1800" dirty="0">
              <a:latin typeface="Karla" panose="020B0604020202020204" charset="0"/>
            </a:endParaRPr>
          </a:p>
        </p:txBody>
      </p:sp>
    </p:spTree>
    <p:extLst>
      <p:ext uri="{BB962C8B-B14F-4D97-AF65-F5344CB8AC3E}">
        <p14:creationId xmlns:p14="http://schemas.microsoft.com/office/powerpoint/2010/main" val="8089457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97280" y="286603"/>
            <a:ext cx="10058400" cy="1325365"/>
          </a:xfrm>
        </p:spPr>
        <p:txBody>
          <a:bodyPr>
            <a:noAutofit/>
          </a:bodyPr>
          <a:lstStyle/>
          <a:p>
            <a:pPr algn="ctr"/>
            <a:r>
              <a:rPr lang="en-US" sz="4400">
                <a:latin typeface="Montserrat"/>
              </a:rPr>
              <a:t>Budget Modifications</a:t>
            </a:r>
          </a:p>
        </p:txBody>
      </p:sp>
      <p:sp>
        <p:nvSpPr>
          <p:cNvPr id="2" name="Content Placeholder 1"/>
          <p:cNvSpPr>
            <a:spLocks noGrp="1"/>
          </p:cNvSpPr>
          <p:nvPr>
            <p:ph idx="1"/>
          </p:nvPr>
        </p:nvSpPr>
        <p:spPr/>
        <p:txBody>
          <a:bodyPr vert="horz" lIns="0" tIns="45720" rIns="0" bIns="45720" rtlCol="0" anchor="t">
            <a:normAutofit/>
          </a:bodyPr>
          <a:lstStyle/>
          <a:p>
            <a:pPr marL="383540" lvl="1">
              <a:buFont typeface="Wingdings" panose="05000000000000000000" pitchFamily="2" charset="2"/>
              <a:buChar char="v"/>
            </a:pPr>
            <a:r>
              <a:rPr lang="en-US" sz="2400" dirty="0">
                <a:solidFill>
                  <a:schemeClr val="tx1"/>
                </a:solidFill>
                <a:latin typeface="Karla"/>
              </a:rPr>
              <a:t>Submit the approved EOF Art. IV FY24 budget file (Excel) with proposed modifications listed in the appropriate column(s) on the B3 - Contract Budget Summary tab and highlighted in </a:t>
            </a:r>
            <a:r>
              <a:rPr lang="en-US" sz="2400" dirty="0">
                <a:solidFill>
                  <a:srgbClr val="FF0000"/>
                </a:solidFill>
                <a:latin typeface="Karla"/>
              </a:rPr>
              <a:t>red</a:t>
            </a:r>
            <a:r>
              <a:rPr lang="en-US" sz="2400" dirty="0">
                <a:solidFill>
                  <a:schemeClr val="tx1"/>
                </a:solidFill>
                <a:latin typeface="Karla"/>
              </a:rPr>
              <a:t> on the</a:t>
            </a:r>
            <a:r>
              <a:rPr lang="en-US" sz="2400" dirty="0">
                <a:solidFill>
                  <a:srgbClr val="FF0000"/>
                </a:solidFill>
                <a:latin typeface="Karla"/>
              </a:rPr>
              <a:t> </a:t>
            </a:r>
            <a:r>
              <a:rPr lang="en-US" sz="2400" dirty="0">
                <a:solidFill>
                  <a:schemeClr val="tx1"/>
                </a:solidFill>
                <a:latin typeface="Karla"/>
              </a:rPr>
              <a:t>line-item description tab.</a:t>
            </a:r>
            <a:endParaRPr lang="en-US" dirty="0">
              <a:solidFill>
                <a:schemeClr val="tx1"/>
              </a:solidFill>
              <a:latin typeface="Karla"/>
            </a:endParaRPr>
          </a:p>
          <a:p>
            <a:pPr marL="383540" lvl="1">
              <a:buClr>
                <a:schemeClr val="tx1"/>
              </a:buClr>
              <a:buFont typeface="Wingdings" panose="05000000000000000000" pitchFamily="2" charset="2"/>
              <a:buChar char="v"/>
            </a:pPr>
            <a:endParaRPr lang="en-US" sz="2400" b="1" dirty="0">
              <a:solidFill>
                <a:schemeClr val="tx1"/>
              </a:solidFill>
              <a:latin typeface="Karla" panose="020B0604020202020204" charset="0"/>
            </a:endParaRPr>
          </a:p>
          <a:p>
            <a:pPr marL="383540" lvl="1">
              <a:buFont typeface="Wingdings" panose="05000000000000000000" pitchFamily="2" charset="2"/>
              <a:buChar char="v"/>
            </a:pPr>
            <a:r>
              <a:rPr lang="en-US" sz="2400" dirty="0">
                <a:solidFill>
                  <a:schemeClr val="tx1"/>
                </a:solidFill>
                <a:latin typeface="Karla"/>
              </a:rPr>
              <a:t>All requests must be sent to your liaison by </a:t>
            </a:r>
            <a:r>
              <a:rPr lang="en-US" sz="2400" b="1" dirty="0">
                <a:solidFill>
                  <a:srgbClr val="FF0000"/>
                </a:solidFill>
                <a:latin typeface="Karla"/>
              </a:rPr>
              <a:t>March 21, 2025</a:t>
            </a:r>
            <a:r>
              <a:rPr lang="en-US" sz="2400" dirty="0">
                <a:solidFill>
                  <a:schemeClr val="tx1"/>
                </a:solidFill>
                <a:latin typeface="Karla"/>
              </a:rPr>
              <a:t>. Budget requests submitted after that date will be reviewed on a case by case for approval.</a:t>
            </a:r>
          </a:p>
          <a:p>
            <a:endParaRPr lang="en-US" sz="2400" b="1" dirty="0">
              <a:solidFill>
                <a:schemeClr val="tx1"/>
              </a:solidFill>
              <a:latin typeface="Karla" panose="020B0604020202020204" charset="0"/>
            </a:endParaRPr>
          </a:p>
          <a:p>
            <a:endParaRPr lang="en-US" sz="2400" dirty="0">
              <a:latin typeface="Karla" panose="020B0604020202020204" charset="0"/>
            </a:endParaRPr>
          </a:p>
        </p:txBody>
      </p:sp>
    </p:spTree>
    <p:extLst>
      <p:ext uri="{BB962C8B-B14F-4D97-AF65-F5344CB8AC3E}">
        <p14:creationId xmlns:p14="http://schemas.microsoft.com/office/powerpoint/2010/main" val="37057745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a:spLocks noGrp="1"/>
          </p:cNvSpPr>
          <p:nvPr>
            <p:ph type="title"/>
          </p:nvPr>
        </p:nvSpPr>
        <p:spPr/>
        <p:txBody>
          <a:bodyPr>
            <a:noAutofit/>
          </a:bodyPr>
          <a:lstStyle/>
          <a:p>
            <a:pPr algn="ctr"/>
            <a:r>
              <a:rPr lang="en-US" sz="4000">
                <a:latin typeface="Montserrat" panose="020B0604020202020204" charset="0"/>
              </a:rPr>
              <a:t>Budget Modifications</a:t>
            </a:r>
          </a:p>
        </p:txBody>
      </p:sp>
      <p:sp>
        <p:nvSpPr>
          <p:cNvPr id="19" name="Content Placeholder 18"/>
          <p:cNvSpPr>
            <a:spLocks noGrp="1"/>
          </p:cNvSpPr>
          <p:nvPr>
            <p:ph idx="1"/>
          </p:nvPr>
        </p:nvSpPr>
        <p:spPr>
          <a:xfrm>
            <a:off x="1097280" y="1866283"/>
            <a:ext cx="10058400" cy="4023360"/>
          </a:xfrm>
        </p:spPr>
        <p:txBody>
          <a:bodyPr vert="horz" lIns="0" tIns="45720" rIns="0" bIns="45720" rtlCol="0" anchor="t">
            <a:normAutofit fontScale="70000" lnSpcReduction="20000"/>
          </a:bodyPr>
          <a:lstStyle/>
          <a:p>
            <a:pPr>
              <a:lnSpc>
                <a:spcPct val="110000"/>
              </a:lnSpc>
              <a:spcBef>
                <a:spcPts val="200"/>
              </a:spcBef>
            </a:pPr>
            <a:r>
              <a:rPr lang="en-US" sz="2400" b="1" dirty="0">
                <a:latin typeface="Karla" panose="020B0604020202020204" charset="0"/>
              </a:rPr>
              <a:t>Email Body Sample</a:t>
            </a:r>
            <a:r>
              <a:rPr lang="en-US" b="1" dirty="0">
                <a:latin typeface="Karla" panose="020B0604020202020204" charset="0"/>
              </a:rPr>
              <a:t>:</a:t>
            </a:r>
            <a:endParaRPr lang="en-US" dirty="0">
              <a:latin typeface="Karla" panose="020B0604020202020204" charset="0"/>
              <a:cs typeface="Calibri"/>
            </a:endParaRPr>
          </a:p>
          <a:p>
            <a:pPr marL="0" indent="0">
              <a:lnSpc>
                <a:spcPct val="110000"/>
              </a:lnSpc>
              <a:spcBef>
                <a:spcPts val="200"/>
              </a:spcBef>
              <a:buNone/>
            </a:pPr>
            <a:endParaRPr lang="en-US" dirty="0">
              <a:latin typeface="Karla" panose="020B0604020202020204" charset="0"/>
            </a:endParaRPr>
          </a:p>
          <a:p>
            <a:pPr>
              <a:lnSpc>
                <a:spcPct val="110000"/>
              </a:lnSpc>
              <a:spcBef>
                <a:spcPts val="200"/>
              </a:spcBef>
            </a:pPr>
            <a:r>
              <a:rPr lang="en-US" dirty="0" smtClean="0">
                <a:latin typeface="Karla"/>
              </a:rPr>
              <a:t>Hello (Insert name of EOF program liaison),</a:t>
            </a:r>
            <a:endParaRPr lang="en-US" dirty="0">
              <a:latin typeface="Karla"/>
            </a:endParaRPr>
          </a:p>
          <a:p>
            <a:pPr>
              <a:lnSpc>
                <a:spcPct val="110000"/>
              </a:lnSpc>
              <a:spcBef>
                <a:spcPts val="200"/>
              </a:spcBef>
            </a:pPr>
            <a:endParaRPr lang="en-US" dirty="0">
              <a:latin typeface="Karla" panose="020B0604020202020204" charset="0"/>
            </a:endParaRPr>
          </a:p>
          <a:p>
            <a:pPr marL="0" indent="0">
              <a:lnSpc>
                <a:spcPct val="110000"/>
              </a:lnSpc>
              <a:spcBef>
                <a:spcPts val="200"/>
              </a:spcBef>
              <a:buNone/>
            </a:pPr>
            <a:r>
              <a:rPr lang="en-US" dirty="0" smtClean="0">
                <a:latin typeface="Karla"/>
              </a:rPr>
              <a:t>On behalf of the University of New Jersey’s EOF program, I am seeking OSHE’s approval to conduct the appropriate B3 budget modification. We have been informed that effective November 30, 2024, Donna Miles (EOF counselor) will be leaving to take another position at another institution. As a result, we expect to have a cost savings of $3,000 in EOF Article 4 funds due to our inability to hire a replacement until January 1, 2025. </a:t>
            </a:r>
          </a:p>
          <a:p>
            <a:pPr>
              <a:lnSpc>
                <a:spcPct val="110000"/>
              </a:lnSpc>
              <a:spcBef>
                <a:spcPts val="200"/>
              </a:spcBef>
            </a:pPr>
            <a:endParaRPr lang="en-US" dirty="0" smtClean="0">
              <a:latin typeface="Karla"/>
            </a:endParaRPr>
          </a:p>
          <a:p>
            <a:pPr marL="0" indent="0">
              <a:lnSpc>
                <a:spcPct val="110000"/>
              </a:lnSpc>
              <a:spcBef>
                <a:spcPts val="200"/>
              </a:spcBef>
              <a:buNone/>
            </a:pPr>
            <a:r>
              <a:rPr lang="en-US" dirty="0" smtClean="0">
                <a:latin typeface="Karla"/>
              </a:rPr>
              <a:t>We </a:t>
            </a:r>
            <a:r>
              <a:rPr lang="en-US" dirty="0">
                <a:latin typeface="Karla"/>
              </a:rPr>
              <a:t>would like to move </a:t>
            </a:r>
            <a:r>
              <a:rPr lang="en-US" dirty="0" smtClean="0">
                <a:latin typeface="Karla"/>
              </a:rPr>
              <a:t>$3,000</a:t>
            </a:r>
            <a:r>
              <a:rPr lang="en-US" dirty="0" smtClean="0">
                <a:latin typeface="Karla"/>
              </a:rPr>
              <a:t> in Article 4 funds from</a:t>
            </a:r>
            <a:r>
              <a:rPr lang="en-US" dirty="0">
                <a:latin typeface="Karla"/>
              </a:rPr>
              <a:t> </a:t>
            </a:r>
            <a:r>
              <a:rPr lang="en-US" dirty="0" smtClean="0">
                <a:latin typeface="Karla"/>
              </a:rPr>
              <a:t>our Counselor </a:t>
            </a:r>
            <a:r>
              <a:rPr lang="en-US" dirty="0" smtClean="0">
                <a:latin typeface="Karla"/>
              </a:rPr>
              <a:t>section</a:t>
            </a:r>
            <a:r>
              <a:rPr lang="en-US" dirty="0">
                <a:latin typeface="Karla"/>
              </a:rPr>
              <a:t> </a:t>
            </a:r>
            <a:r>
              <a:rPr lang="en-US" dirty="0" smtClean="0">
                <a:latin typeface="Karla"/>
              </a:rPr>
              <a:t>(from Donna Miles line, Row#44)</a:t>
            </a:r>
            <a:r>
              <a:rPr lang="en-US" dirty="0" smtClean="0">
                <a:latin typeface="Karla"/>
              </a:rPr>
              <a:t> to </a:t>
            </a:r>
            <a:r>
              <a:rPr lang="en-US" dirty="0">
                <a:latin typeface="Karla"/>
              </a:rPr>
              <a:t>Consumable Materials &amp; Supplies </a:t>
            </a:r>
            <a:r>
              <a:rPr lang="en-US" dirty="0" smtClean="0">
                <a:latin typeface="Karla"/>
              </a:rPr>
              <a:t>for the purposes of purchasing additional</a:t>
            </a:r>
            <a:r>
              <a:rPr lang="en-US" dirty="0" smtClean="0">
                <a:latin typeface="Karla"/>
              </a:rPr>
              <a:t> </a:t>
            </a:r>
            <a:r>
              <a:rPr lang="en-US" dirty="0" smtClean="0">
                <a:latin typeface="Karla"/>
              </a:rPr>
              <a:t>r</a:t>
            </a:r>
            <a:r>
              <a:rPr lang="en-US" dirty="0" smtClean="0">
                <a:latin typeface="Karla"/>
              </a:rPr>
              <a:t>ecruitment and marketing materials (Row #98). We would like to purchase additional printed pamphlets, pens, and student inquiry cards to distribute </a:t>
            </a:r>
            <a:r>
              <a:rPr lang="en-US" dirty="0" smtClean="0">
                <a:latin typeface="Karla"/>
              </a:rPr>
              <a:t>during our various high school visits and open house sessions. If you have any questions regarding our appeal, please let me know.</a:t>
            </a:r>
          </a:p>
          <a:p>
            <a:pPr marL="0" indent="0">
              <a:lnSpc>
                <a:spcPct val="110000"/>
              </a:lnSpc>
              <a:spcBef>
                <a:spcPts val="200"/>
              </a:spcBef>
              <a:buNone/>
            </a:pPr>
            <a:endParaRPr lang="en-US" dirty="0">
              <a:latin typeface="Karla" panose="020B0604020202020204" charset="0"/>
            </a:endParaRPr>
          </a:p>
          <a:p>
            <a:pPr marL="0" indent="0">
              <a:lnSpc>
                <a:spcPct val="110000"/>
              </a:lnSpc>
              <a:spcBef>
                <a:spcPts val="200"/>
              </a:spcBef>
              <a:buNone/>
            </a:pPr>
            <a:r>
              <a:rPr lang="en-US" dirty="0" smtClean="0">
                <a:latin typeface="Karla" panose="020B0604020202020204" charset="0"/>
              </a:rPr>
              <a:t>Thank you,</a:t>
            </a:r>
          </a:p>
          <a:p>
            <a:pPr marL="0" indent="0">
              <a:lnSpc>
                <a:spcPct val="110000"/>
              </a:lnSpc>
              <a:spcBef>
                <a:spcPts val="200"/>
              </a:spcBef>
              <a:buNone/>
            </a:pPr>
            <a:r>
              <a:rPr lang="en-US" dirty="0" smtClean="0">
                <a:latin typeface="Karla" panose="020B0604020202020204" charset="0"/>
              </a:rPr>
              <a:t>Dr. Jane Doe, EOF Director</a:t>
            </a:r>
            <a:endParaRPr lang="en-US" dirty="0">
              <a:latin typeface="Karla" panose="020B0604020202020204" charset="0"/>
            </a:endParaRPr>
          </a:p>
          <a:p>
            <a:pPr marL="0" indent="0">
              <a:lnSpc>
                <a:spcPct val="110000"/>
              </a:lnSpc>
              <a:spcBef>
                <a:spcPts val="200"/>
              </a:spcBef>
              <a:buNone/>
            </a:pPr>
            <a:r>
              <a:rPr lang="en-US" dirty="0" smtClean="0">
                <a:latin typeface="Karla" panose="020B0604020202020204" charset="0"/>
              </a:rPr>
              <a:t>University of New Jersey</a:t>
            </a:r>
            <a:endParaRPr lang="en-US" dirty="0">
              <a:latin typeface="Karla" panose="020B0604020202020204" charset="0"/>
            </a:endParaRPr>
          </a:p>
          <a:p>
            <a:endParaRPr lang="en-US" dirty="0">
              <a:latin typeface="Karla" panose="020B0604020202020204" charset="0"/>
            </a:endParaRPr>
          </a:p>
        </p:txBody>
      </p:sp>
    </p:spTree>
    <p:extLst>
      <p:ext uri="{BB962C8B-B14F-4D97-AF65-F5344CB8AC3E}">
        <p14:creationId xmlns:p14="http://schemas.microsoft.com/office/powerpoint/2010/main" val="21057865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335011"/>
          </a:xfrm>
        </p:spPr>
        <p:txBody>
          <a:bodyPr>
            <a:normAutofit/>
          </a:bodyPr>
          <a:lstStyle/>
          <a:p>
            <a:pPr algn="ctr"/>
            <a:r>
              <a:rPr lang="en-US" sz="4400">
                <a:latin typeface="Montserrat"/>
              </a:rPr>
              <a:t>Submission Deadlines</a:t>
            </a:r>
          </a:p>
        </p:txBody>
      </p:sp>
      <p:sp>
        <p:nvSpPr>
          <p:cNvPr id="3" name="Content Placeholder 2"/>
          <p:cNvSpPr>
            <a:spLocks noGrp="1"/>
          </p:cNvSpPr>
          <p:nvPr>
            <p:ph idx="1"/>
          </p:nvPr>
        </p:nvSpPr>
        <p:spPr/>
        <p:txBody>
          <a:bodyPr vert="horz" lIns="0" tIns="45720" rIns="0" bIns="45720" rtlCol="0" anchor="t">
            <a:normAutofit/>
          </a:bodyPr>
          <a:lstStyle/>
          <a:p>
            <a:pPr>
              <a:buFont typeface="Arial" panose="020B0604020202020204" pitchFamily="34" charset="0"/>
              <a:buChar char="•"/>
            </a:pPr>
            <a:r>
              <a:rPr lang="en-US" sz="2400" dirty="0">
                <a:latin typeface="Karla"/>
              </a:rPr>
              <a:t> The EOF campus program director must ensure that all documents are submitted by the posted deadlines.</a:t>
            </a:r>
          </a:p>
          <a:p>
            <a:pPr>
              <a:buFont typeface="Arial" panose="020B0604020202020204" pitchFamily="34" charset="0"/>
              <a:buChar char="•"/>
            </a:pPr>
            <a:endParaRPr lang="en-US" sz="2400" dirty="0">
              <a:latin typeface="Karla" panose="020B0604020202020204" charset="0"/>
            </a:endParaRPr>
          </a:p>
          <a:p>
            <a:pPr>
              <a:buFont typeface="Arial" panose="020B0604020202020204" pitchFamily="34" charset="0"/>
              <a:buChar char="•"/>
            </a:pPr>
            <a:r>
              <a:rPr lang="en-US" sz="2400" b="1" dirty="0">
                <a:solidFill>
                  <a:schemeClr val="tx1"/>
                </a:solidFill>
                <a:latin typeface="Karla"/>
              </a:rPr>
              <a:t>Contract Attachments B1 and B3 </a:t>
            </a:r>
            <a:r>
              <a:rPr lang="en-US" sz="2400" b="1" dirty="0">
                <a:latin typeface="Karla"/>
              </a:rPr>
              <a:t>are due by </a:t>
            </a:r>
            <a:r>
              <a:rPr lang="en-US" sz="2400" b="1" dirty="0">
                <a:solidFill>
                  <a:srgbClr val="FF0000"/>
                </a:solidFill>
                <a:latin typeface="Karla"/>
              </a:rPr>
              <a:t>July 12, 2024</a:t>
            </a:r>
            <a:r>
              <a:rPr lang="en-US" sz="2400" b="1" dirty="0">
                <a:latin typeface="Karla"/>
              </a:rPr>
              <a:t>.</a:t>
            </a:r>
            <a:endParaRPr lang="en-US" sz="2400" b="1" dirty="0">
              <a:latin typeface="Karla"/>
              <a:ea typeface="+mn-lt"/>
              <a:cs typeface="+mn-lt"/>
            </a:endParaRPr>
          </a:p>
          <a:p>
            <a:pPr>
              <a:buFont typeface="Arial" panose="020B0604020202020204" pitchFamily="34" charset="0"/>
              <a:buChar char="•"/>
            </a:pPr>
            <a:r>
              <a:rPr lang="en-US" sz="2400" b="1" dirty="0">
                <a:ea typeface="+mn-lt"/>
                <a:cs typeface="+mn-lt"/>
              </a:rPr>
              <a:t>Documents must be emailed in original format to </a:t>
            </a:r>
            <a:r>
              <a:rPr lang="en-US" sz="2400" b="1" dirty="0">
                <a:ea typeface="+mn-lt"/>
                <a:cs typeface="+mn-lt"/>
                <a:hlinkClick r:id="rId3"/>
              </a:rPr>
              <a:t>EOF@OSHE.NJ.GOV</a:t>
            </a:r>
            <a:r>
              <a:rPr lang="en-US" sz="2400" b="1" dirty="0">
                <a:ea typeface="+mn-lt"/>
                <a:cs typeface="+mn-lt"/>
              </a:rPr>
              <a:t> (w/cc: Hasani.Carter@oshe.nj.gov)</a:t>
            </a:r>
            <a:endParaRPr lang="en-US" sz="2400" b="1" dirty="0">
              <a:solidFill>
                <a:srgbClr val="404040"/>
              </a:solidFill>
              <a:latin typeface="Calibri"/>
              <a:cs typeface="Calibri"/>
            </a:endParaRPr>
          </a:p>
          <a:p>
            <a:pPr>
              <a:buFont typeface="Arial" panose="020B0604020202020204" pitchFamily="34" charset="0"/>
              <a:buChar char="•"/>
            </a:pPr>
            <a:endParaRPr lang="en-US" sz="2400" b="1" i="1" dirty="0">
              <a:solidFill>
                <a:schemeClr val="tx1"/>
              </a:solidFill>
              <a:latin typeface="Karla" panose="020B0604020202020204" charset="0"/>
            </a:endParaRPr>
          </a:p>
          <a:p>
            <a:pPr>
              <a:buFont typeface="Arial" panose="020B0604020202020204" pitchFamily="34" charset="0"/>
              <a:buChar char="•"/>
            </a:pPr>
            <a:r>
              <a:rPr lang="en-US" sz="2400" dirty="0">
                <a:solidFill>
                  <a:schemeClr val="tx1"/>
                </a:solidFill>
                <a:latin typeface="Karla" panose="020B0604020202020204" charset="0"/>
              </a:rPr>
              <a:t>Late documents may result in suspension of payments.</a:t>
            </a:r>
            <a:endParaRPr lang="en-US" b="1" dirty="0">
              <a:latin typeface="Karla" panose="020B0604020202020204" charset="0"/>
            </a:endParaRPr>
          </a:p>
          <a:p>
            <a:pPr marL="0" indent="0">
              <a:buNone/>
            </a:pPr>
            <a:endParaRPr lang="en-US" dirty="0">
              <a:latin typeface="Karla" panose="020B0604020202020204" charset="0"/>
            </a:endParaRPr>
          </a:p>
          <a:p>
            <a:endParaRPr lang="en-US" dirty="0">
              <a:latin typeface="Karla" panose="020B0604020202020204" charset="0"/>
            </a:endParaRPr>
          </a:p>
        </p:txBody>
      </p:sp>
    </p:spTree>
    <p:extLst>
      <p:ext uri="{BB962C8B-B14F-4D97-AF65-F5344CB8AC3E}">
        <p14:creationId xmlns:p14="http://schemas.microsoft.com/office/powerpoint/2010/main" val="12219155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80445" y="286603"/>
            <a:ext cx="11211339" cy="1081021"/>
          </a:xfrm>
        </p:spPr>
        <p:txBody>
          <a:bodyPr>
            <a:noAutofit/>
          </a:bodyPr>
          <a:lstStyle/>
          <a:p>
            <a:r>
              <a:rPr lang="en-US" b="1">
                <a:latin typeface="Montserrat" panose="020B0604020202020204" charset="0"/>
              </a:rPr>
              <a:t>EOF Program Liaison Assignments</a:t>
            </a:r>
          </a:p>
        </p:txBody>
      </p:sp>
      <p:graphicFrame>
        <p:nvGraphicFramePr>
          <p:cNvPr id="4" name="Table 3">
            <a:extLst>
              <a:ext uri="{FF2B5EF4-FFF2-40B4-BE49-F238E27FC236}">
                <a16:creationId xmlns:a16="http://schemas.microsoft.com/office/drawing/2014/main" id="{1573ECB0-FE3A-9F02-7E49-725E5429E63C}"/>
              </a:ext>
            </a:extLst>
          </p:cNvPr>
          <p:cNvGraphicFramePr>
            <a:graphicFrameLocks noGrp="1"/>
          </p:cNvGraphicFramePr>
          <p:nvPr/>
        </p:nvGraphicFramePr>
        <p:xfrm>
          <a:off x="435430" y="1536199"/>
          <a:ext cx="11338560" cy="4791433"/>
        </p:xfrm>
        <a:graphic>
          <a:graphicData uri="http://schemas.openxmlformats.org/drawingml/2006/table">
            <a:tbl>
              <a:tblPr firstRow="1" bandRow="1">
                <a:tableStyleId>{5940675A-B579-460E-94D1-54222C63F5DA}</a:tableStyleId>
              </a:tblPr>
              <a:tblGrid>
                <a:gridCol w="2834640">
                  <a:extLst>
                    <a:ext uri="{9D8B030D-6E8A-4147-A177-3AD203B41FA5}">
                      <a16:colId xmlns:a16="http://schemas.microsoft.com/office/drawing/2014/main" val="706722581"/>
                    </a:ext>
                  </a:extLst>
                </a:gridCol>
                <a:gridCol w="2834640">
                  <a:extLst>
                    <a:ext uri="{9D8B030D-6E8A-4147-A177-3AD203B41FA5}">
                      <a16:colId xmlns:a16="http://schemas.microsoft.com/office/drawing/2014/main" val="3244032687"/>
                    </a:ext>
                  </a:extLst>
                </a:gridCol>
                <a:gridCol w="2834640">
                  <a:extLst>
                    <a:ext uri="{9D8B030D-6E8A-4147-A177-3AD203B41FA5}">
                      <a16:colId xmlns:a16="http://schemas.microsoft.com/office/drawing/2014/main" val="536174831"/>
                    </a:ext>
                  </a:extLst>
                </a:gridCol>
                <a:gridCol w="2834640">
                  <a:extLst>
                    <a:ext uri="{9D8B030D-6E8A-4147-A177-3AD203B41FA5}">
                      <a16:colId xmlns:a16="http://schemas.microsoft.com/office/drawing/2014/main" val="1923173408"/>
                    </a:ext>
                  </a:extLst>
                </a:gridCol>
              </a:tblGrid>
              <a:tr h="207347">
                <a:tc>
                  <a:txBody>
                    <a:bodyPr/>
                    <a:lstStyle/>
                    <a:p>
                      <a:pPr algn="ctr"/>
                      <a:r>
                        <a:rPr lang="en-US" sz="800">
                          <a:effectLst/>
                        </a:rPr>
                        <a:t>HASANI CARTER</a:t>
                      </a:r>
                      <a:endParaRPr lang="en-US" sz="800">
                        <a:effectLst/>
                        <a:latin typeface="Times New Roman" panose="02020603050405020304" pitchFamily="18" charset="0"/>
                        <a:cs typeface="Times New Roman" panose="02020603050405020304" pitchFamily="18" charset="0"/>
                      </a:endParaRPr>
                    </a:p>
                  </a:txBody>
                  <a:tcPr marL="0" marR="0" marT="0" marB="0" anchor="ctr">
                    <a:solidFill>
                      <a:srgbClr val="FFFF00"/>
                    </a:solidFill>
                  </a:tcPr>
                </a:tc>
                <a:tc>
                  <a:txBody>
                    <a:bodyPr/>
                    <a:lstStyle/>
                    <a:p>
                      <a:pPr algn="ctr"/>
                      <a:r>
                        <a:rPr lang="en-US" sz="800">
                          <a:effectLst/>
                        </a:rPr>
                        <a:t>PETER COLLAZO</a:t>
                      </a:r>
                      <a:endParaRPr lang="en-US" sz="800">
                        <a:effectLst/>
                        <a:latin typeface="Times New Roman" panose="02020603050405020304" pitchFamily="18" charset="0"/>
                        <a:cs typeface="Times New Roman" panose="02020603050405020304" pitchFamily="18" charset="0"/>
                      </a:endParaRPr>
                    </a:p>
                  </a:txBody>
                  <a:tcPr marL="0" marR="0" marT="0" marB="0" anchor="ctr">
                    <a:solidFill>
                      <a:schemeClr val="bg2">
                        <a:lumMod val="75000"/>
                      </a:schemeClr>
                    </a:solidFill>
                  </a:tcPr>
                </a:tc>
                <a:tc>
                  <a:txBody>
                    <a:bodyPr/>
                    <a:lstStyle/>
                    <a:p>
                      <a:pPr algn="ctr"/>
                      <a:r>
                        <a:rPr lang="en-US" sz="800">
                          <a:effectLst/>
                        </a:rPr>
                        <a:t>HEMA PATEL</a:t>
                      </a:r>
                      <a:endParaRPr lang="en-US" sz="800">
                        <a:effectLst/>
                        <a:latin typeface="Times New Roman" panose="02020603050405020304" pitchFamily="18" charset="0"/>
                        <a:cs typeface="Times New Roman" panose="02020603050405020304" pitchFamily="18" charset="0"/>
                      </a:endParaRPr>
                    </a:p>
                  </a:txBody>
                  <a:tcPr marL="0" marR="0" marT="0" marB="0" anchor="ctr">
                    <a:solidFill>
                      <a:schemeClr val="accent1">
                        <a:lumMod val="20000"/>
                        <a:lumOff val="80000"/>
                      </a:schemeClr>
                    </a:solidFill>
                  </a:tcPr>
                </a:tc>
                <a:tc>
                  <a:txBody>
                    <a:bodyPr/>
                    <a:lstStyle/>
                    <a:p>
                      <a:pPr algn="ctr"/>
                      <a:r>
                        <a:rPr lang="en-US" sz="800">
                          <a:effectLst/>
                        </a:rPr>
                        <a:t>STEPHANIE SHANKLIN</a:t>
                      </a:r>
                      <a:endParaRPr lang="en-US" sz="800">
                        <a:effectLst/>
                        <a:latin typeface="Times New Roman" panose="02020603050405020304" pitchFamily="18" charset="0"/>
                        <a:cs typeface="Times New Roman" panose="02020603050405020304" pitchFamily="18" charset="0"/>
                      </a:endParaRPr>
                    </a:p>
                  </a:txBody>
                  <a:tcPr marL="0" marR="0" marT="0" marB="0" anchor="ctr">
                    <a:solidFill>
                      <a:schemeClr val="accent5">
                        <a:lumMod val="20000"/>
                        <a:lumOff val="80000"/>
                      </a:schemeClr>
                    </a:solidFill>
                  </a:tcPr>
                </a:tc>
                <a:extLst>
                  <a:ext uri="{0D108BD9-81ED-4DB2-BD59-A6C34878D82A}">
                    <a16:rowId xmlns:a16="http://schemas.microsoft.com/office/drawing/2014/main" val="2005312406"/>
                  </a:ext>
                </a:extLst>
              </a:tr>
              <a:tr h="228434">
                <a:tc>
                  <a:txBody>
                    <a:bodyPr/>
                    <a:lstStyle/>
                    <a:p>
                      <a:pPr algn="ctr"/>
                      <a:r>
                        <a:rPr lang="en-US" sz="800">
                          <a:effectLst/>
                        </a:rPr>
                        <a:t>Email: hasani.carter@oshe.nj.gov</a:t>
                      </a:r>
                      <a:endParaRPr lang="en-US" sz="800">
                        <a:effectLst/>
                        <a:latin typeface="Times New Roman" panose="02020603050405020304" pitchFamily="18" charset="0"/>
                        <a:cs typeface="Times New Roman" panose="02020603050405020304" pitchFamily="18" charset="0"/>
                      </a:endParaRPr>
                    </a:p>
                  </a:txBody>
                  <a:tcPr marL="0" marR="0" marT="0" marB="0" anchor="ctr">
                    <a:solidFill>
                      <a:srgbClr val="FFFF00"/>
                    </a:solidFill>
                  </a:tcPr>
                </a:tc>
                <a:tc>
                  <a:txBody>
                    <a:bodyPr/>
                    <a:lstStyle/>
                    <a:p>
                      <a:pPr algn="ctr"/>
                      <a:r>
                        <a:rPr lang="en-US" sz="800">
                          <a:effectLst/>
                        </a:rPr>
                        <a:t>Email: peter.collazo@oshe.nj.gov</a:t>
                      </a:r>
                      <a:endParaRPr lang="en-US" sz="800">
                        <a:effectLst/>
                        <a:latin typeface="Times New Roman" panose="02020603050405020304" pitchFamily="18" charset="0"/>
                        <a:cs typeface="Times New Roman" panose="02020603050405020304" pitchFamily="18" charset="0"/>
                      </a:endParaRPr>
                    </a:p>
                  </a:txBody>
                  <a:tcPr marL="0" marR="0" marT="0" marB="0" anchor="ctr">
                    <a:solidFill>
                      <a:schemeClr val="bg2">
                        <a:lumMod val="75000"/>
                      </a:schemeClr>
                    </a:solidFill>
                  </a:tcPr>
                </a:tc>
                <a:tc>
                  <a:txBody>
                    <a:bodyPr/>
                    <a:lstStyle/>
                    <a:p>
                      <a:pPr algn="ctr"/>
                      <a:r>
                        <a:rPr lang="en-US" sz="800">
                          <a:effectLst/>
                        </a:rPr>
                        <a:t>Email: hema.patel@oshe.nj.gov</a:t>
                      </a:r>
                      <a:endParaRPr lang="en-US" sz="800">
                        <a:effectLst/>
                        <a:latin typeface="Times New Roman" panose="02020603050405020304" pitchFamily="18" charset="0"/>
                        <a:cs typeface="Times New Roman" panose="02020603050405020304" pitchFamily="18" charset="0"/>
                      </a:endParaRPr>
                    </a:p>
                  </a:txBody>
                  <a:tcPr marL="0" marR="0" marT="0" marB="0" anchor="ctr">
                    <a:solidFill>
                      <a:schemeClr val="accent1">
                        <a:lumMod val="20000"/>
                        <a:lumOff val="80000"/>
                      </a:schemeClr>
                    </a:solidFill>
                  </a:tcPr>
                </a:tc>
                <a:tc>
                  <a:txBody>
                    <a:bodyPr/>
                    <a:lstStyle/>
                    <a:p>
                      <a:pPr algn="ctr"/>
                      <a:r>
                        <a:rPr lang="en-US" sz="800">
                          <a:effectLst/>
                        </a:rPr>
                        <a:t>Email: stephanie.shanklin@oshe.nj.gov</a:t>
                      </a:r>
                      <a:endParaRPr lang="en-US" sz="800">
                        <a:effectLst/>
                        <a:latin typeface="Times New Roman" panose="02020603050405020304" pitchFamily="18" charset="0"/>
                        <a:cs typeface="Times New Roman" panose="02020603050405020304" pitchFamily="18" charset="0"/>
                      </a:endParaRPr>
                    </a:p>
                  </a:txBody>
                  <a:tcPr marL="0" marR="0" marT="0" marB="0" anchor="ctr">
                    <a:solidFill>
                      <a:schemeClr val="accent5">
                        <a:lumMod val="20000"/>
                        <a:lumOff val="80000"/>
                      </a:schemeClr>
                    </a:solidFill>
                  </a:tcPr>
                </a:tc>
                <a:extLst>
                  <a:ext uri="{0D108BD9-81ED-4DB2-BD59-A6C34878D82A}">
                    <a16:rowId xmlns:a16="http://schemas.microsoft.com/office/drawing/2014/main" val="744120516"/>
                  </a:ext>
                </a:extLst>
              </a:tr>
              <a:tr h="228434">
                <a:tc>
                  <a:txBody>
                    <a:bodyPr/>
                    <a:lstStyle/>
                    <a:p>
                      <a:pPr algn="ctr"/>
                      <a:r>
                        <a:rPr lang="en-US" sz="800">
                          <a:effectLst/>
                        </a:rPr>
                        <a:t>Rutgers University - Camden</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County College of Morris</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Bergen Community College</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Atlantic Cape Community College</a:t>
                      </a:r>
                      <a:endParaRPr lang="en-US" sz="800">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70222349"/>
                  </a:ext>
                </a:extLst>
              </a:tr>
              <a:tr h="228434">
                <a:tc>
                  <a:txBody>
                    <a:bodyPr/>
                    <a:lstStyle/>
                    <a:p>
                      <a:pPr algn="ctr"/>
                      <a:r>
                        <a:rPr lang="en-US" sz="800">
                          <a:effectLst/>
                        </a:rPr>
                        <a:t>Rutgers University - College of Nursing</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Felician University</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Brookdale Community College</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Caldwell University</a:t>
                      </a:r>
                      <a:endParaRPr lang="en-US" sz="800">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256471031"/>
                  </a:ext>
                </a:extLst>
              </a:tr>
              <a:tr h="228434">
                <a:tc>
                  <a:txBody>
                    <a:bodyPr/>
                    <a:lstStyle/>
                    <a:p>
                      <a:pPr algn="ctr"/>
                      <a:r>
                        <a:rPr lang="en-US" sz="800">
                          <a:effectLst/>
                        </a:rPr>
                        <a:t>Rutgers University - Graduate Bio-medical</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Middlesex College</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Essex County College</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Camden County College</a:t>
                      </a:r>
                      <a:endParaRPr lang="en-US" sz="800">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328161572"/>
                  </a:ext>
                </a:extLst>
              </a:tr>
              <a:tr h="228434">
                <a:tc>
                  <a:txBody>
                    <a:bodyPr/>
                    <a:lstStyle/>
                    <a:p>
                      <a:pPr algn="ctr"/>
                      <a:r>
                        <a:rPr lang="en-US" sz="800">
                          <a:effectLst/>
                        </a:rPr>
                        <a:t>Rutgers University - Graduate Education Prep</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Monmouth University</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Fairleigh Dickinson University - Florham</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Centenary University</a:t>
                      </a:r>
                      <a:endParaRPr lang="en-US" sz="800">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0837403"/>
                  </a:ext>
                </a:extLst>
              </a:tr>
              <a:tr h="228434">
                <a:tc>
                  <a:txBody>
                    <a:bodyPr/>
                    <a:lstStyle/>
                    <a:p>
                      <a:pPr algn="ctr"/>
                      <a:r>
                        <a:rPr lang="en-US" sz="800">
                          <a:effectLst/>
                        </a:rPr>
                        <a:t>Rutgers University - Graduate Studies (except Bio-medical)</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Ramapo College of New Jersey</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Fairleigh Dickinson University - Metropolitan</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Drew University</a:t>
                      </a:r>
                      <a:endParaRPr lang="en-US" sz="800">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736048561"/>
                  </a:ext>
                </a:extLst>
              </a:tr>
              <a:tr h="228434">
                <a:tc>
                  <a:txBody>
                    <a:bodyPr/>
                    <a:lstStyle/>
                    <a:p>
                      <a:pPr algn="ctr"/>
                      <a:r>
                        <a:rPr lang="en-US" sz="800">
                          <a:effectLst/>
                        </a:rPr>
                        <a:t>Rutgers University - New Jersey Medical School </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Rowan School of Osteopathic Medicine (SOM) - Graduate (Only) </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Hudson County Community College</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Georgian Court University</a:t>
                      </a:r>
                      <a:endParaRPr lang="en-US" sz="800">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793928892"/>
                  </a:ext>
                </a:extLst>
              </a:tr>
              <a:tr h="228434">
                <a:tc>
                  <a:txBody>
                    <a:bodyPr/>
                    <a:lstStyle/>
                    <a:p>
                      <a:pPr algn="ctr"/>
                      <a:r>
                        <a:rPr lang="en-US" sz="800">
                          <a:effectLst/>
                        </a:rPr>
                        <a:t>Rutgers University - Newark</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Rowan School of Osteopathic Medicine (SOM) - Pre-Matric</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Kean University</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Montclair State University</a:t>
                      </a:r>
                      <a:endParaRPr lang="en-US" sz="800">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868553876"/>
                  </a:ext>
                </a:extLst>
              </a:tr>
              <a:tr h="228434">
                <a:tc>
                  <a:txBody>
                    <a:bodyPr/>
                    <a:lstStyle/>
                    <a:p>
                      <a:pPr algn="ctr"/>
                      <a:r>
                        <a:rPr lang="en-US" sz="800">
                          <a:effectLst/>
                        </a:rPr>
                        <a:t>Rutgers University - ODASIS</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Rowan School of Osteopathic Medicine (SOM) - Summer Prep</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Mercer County Community College</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Montclair State University - Bloomfield</a:t>
                      </a:r>
                      <a:endParaRPr lang="en-US" sz="800">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031779128"/>
                  </a:ext>
                </a:extLst>
              </a:tr>
              <a:tr h="228434">
                <a:tc>
                  <a:txBody>
                    <a:bodyPr/>
                    <a:lstStyle/>
                    <a:p>
                      <a:pPr algn="ctr"/>
                      <a:r>
                        <a:rPr lang="en-US" sz="800">
                          <a:effectLst/>
                        </a:rPr>
                        <a:t>Rutgers University - Office of EOF Administration</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Rowan University - Camden</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New Jersey City University</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Montclair State University - Health Careers Program</a:t>
                      </a:r>
                      <a:endParaRPr lang="en-US" sz="800">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46737114"/>
                  </a:ext>
                </a:extLst>
              </a:tr>
              <a:tr h="228434">
                <a:tc>
                  <a:txBody>
                    <a:bodyPr/>
                    <a:lstStyle/>
                    <a:p>
                      <a:pPr algn="ctr"/>
                      <a:r>
                        <a:rPr lang="en-US" sz="800">
                          <a:effectLst/>
                        </a:rPr>
                        <a:t>Rutgers University - Robert Wood Johnson Medical School</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Rowan University - Cooper Medical School - Graduate (Only)</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New Jersey Institute of Technology</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Rider University</a:t>
                      </a:r>
                      <a:endParaRPr lang="en-US" sz="800">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976603074"/>
                  </a:ext>
                </a:extLst>
              </a:tr>
              <a:tr h="228434">
                <a:tc>
                  <a:txBody>
                    <a:bodyPr/>
                    <a:lstStyle/>
                    <a:p>
                      <a:pPr algn="ctr"/>
                      <a:r>
                        <a:rPr lang="en-US" sz="800">
                          <a:effectLst/>
                        </a:rPr>
                        <a:t>Rutgers University - School of Arts and Sciences (New Brunswick)</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Rowan University - Cooper Medical School - PULSE Program</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Ocean County College</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Rowan College at Burlington County</a:t>
                      </a:r>
                      <a:endParaRPr lang="en-US" sz="800">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963658754"/>
                  </a:ext>
                </a:extLst>
              </a:tr>
              <a:tr h="228434">
                <a:tc>
                  <a:txBody>
                    <a:bodyPr/>
                    <a:lstStyle/>
                    <a:p>
                      <a:pPr algn="ctr"/>
                      <a:r>
                        <a:rPr lang="en-US" sz="800">
                          <a:effectLst/>
                        </a:rPr>
                        <a:t>Rutgers University - School of Engineering</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Rowan University - Glassboro</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Passaic County Community College</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Rowan College of South Jersey - Cumberland </a:t>
                      </a:r>
                      <a:endParaRPr lang="en-US" sz="800">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142927931"/>
                  </a:ext>
                </a:extLst>
              </a:tr>
              <a:tr h="243662">
                <a:tc>
                  <a:txBody>
                    <a:bodyPr/>
                    <a:lstStyle/>
                    <a:p>
                      <a:pPr algn="ctr"/>
                      <a:r>
                        <a:rPr lang="en-US" sz="800">
                          <a:effectLst/>
                        </a:rPr>
                        <a:t>Rutgers University - School of Environmental and Biological Sciences </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Rowan University - Graduate Bio-medical</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Raritan Valley Community College</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Rowan College of South Jersey - Gloucester </a:t>
                      </a:r>
                      <a:endParaRPr lang="en-US" sz="800">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060170774"/>
                  </a:ext>
                </a:extLst>
              </a:tr>
              <a:tr h="228434">
                <a:tc>
                  <a:txBody>
                    <a:bodyPr/>
                    <a:lstStyle/>
                    <a:p>
                      <a:pPr algn="ctr"/>
                      <a:r>
                        <a:rPr lang="en-US" sz="800">
                          <a:effectLst/>
                        </a:rPr>
                        <a:t>Rutgers University - School of Health Professions</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Saint Peter's University</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Sussex County Community College</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Seton Hall - Law</a:t>
                      </a:r>
                      <a:endParaRPr lang="en-US" sz="800">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848018251"/>
                  </a:ext>
                </a:extLst>
              </a:tr>
              <a:tr h="228434">
                <a:tc>
                  <a:txBody>
                    <a:bodyPr/>
                    <a:lstStyle/>
                    <a:p>
                      <a:pPr algn="ctr"/>
                      <a:r>
                        <a:rPr lang="en-US" sz="800">
                          <a:effectLst/>
                        </a:rPr>
                        <a:t>Rutgers University - School of Pharmacy</a:t>
                      </a:r>
                      <a:endParaRPr lang="en-US" sz="800">
                        <a:effectLst/>
                        <a:latin typeface="Times New Roman" panose="02020603050405020304" pitchFamily="18" charset="0"/>
                        <a:cs typeface="Times New Roman" panose="02020603050405020304" pitchFamily="18"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a:r>
                        <a:rPr lang="en-US" sz="800">
                          <a:effectLst/>
                        </a:rPr>
                        <a:t>Salem Community College</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The College of New Jersey</a:t>
                      </a:r>
                      <a:endParaRPr lang="en-US" sz="80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800">
                          <a:effectLst/>
                        </a:rPr>
                        <a:t>Seton Hall University - Main</a:t>
                      </a:r>
                      <a:endParaRPr lang="en-US" sz="800">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981231177"/>
                  </a:ext>
                </a:extLst>
              </a:tr>
              <a:tr h="228434">
                <a:tc>
                  <a:txBody>
                    <a:bodyPr/>
                    <a:lstStyle/>
                    <a:p>
                      <a:pPr algn="ctr"/>
                      <a:r>
                        <a:rPr lang="en-US" sz="800">
                          <a:effectLst/>
                        </a:rPr>
                        <a:t>Rutgers University - Summer Grads</a:t>
                      </a:r>
                      <a:endParaRPr lang="en-US" sz="800">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a:effectLst/>
                        </a:rPr>
                        <a:t>St. Elizabeth University</a:t>
                      </a:r>
                      <a:endParaRPr lang="en-US" sz="800">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sz="800">
                          <a:effectLst/>
                        </a:rPr>
                        <a:t>Union College of U</a:t>
                      </a:r>
                      <a:r>
                        <a:rPr lang="en-US" sz="800" b="0" i="0" u="none" strike="noStrike" noProof="0">
                          <a:effectLst/>
                          <a:latin typeface="Calibri"/>
                        </a:rPr>
                        <a:t>nion County, NJ</a:t>
                      </a:r>
                      <a:endParaRPr lang="en-US" sz="800">
                        <a:effectLst/>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a:r>
                        <a:rPr lang="en-US" sz="800">
                          <a:effectLst/>
                        </a:rPr>
                        <a:t>Seton Hall University - Pre-Legal</a:t>
                      </a:r>
                      <a:endParaRPr lang="en-US" sz="800">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34132357"/>
                  </a:ext>
                </a:extLst>
              </a:tr>
              <a:tr h="228434">
                <a:tc>
                  <a:txBody>
                    <a:bodyPr/>
                    <a:lstStyle/>
                    <a:p>
                      <a:pPr algn="ctr"/>
                      <a:r>
                        <a:rPr lang="en-US" sz="800">
                          <a:effectLst/>
                        </a:rPr>
                        <a:t> </a:t>
                      </a:r>
                      <a:endParaRPr lang="en-US" sz="800">
                        <a:effectLst/>
                        <a:latin typeface="Times New Roman" panose="02020603050405020304" pitchFamily="18" charset="0"/>
                        <a:cs typeface="Times New Roman" panose="02020603050405020304" pitchFamily="18" charset="0"/>
                      </a:endParaRPr>
                    </a:p>
                  </a:txBody>
                  <a:tcPr marL="0" marR="0"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800">
                          <a:effectLst/>
                        </a:rPr>
                        <a:t>Stevens Institute of Technology</a:t>
                      </a:r>
                      <a:endParaRPr lang="en-US" sz="800">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a:effectLst/>
                        </a:rPr>
                        <a:t>Warren County Community College</a:t>
                      </a:r>
                      <a:endParaRPr lang="en-US" sz="800">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a:effectLst/>
                        </a:rPr>
                        <a:t>Seton Hall University - Pre-Med/Pre-Dent Plus</a:t>
                      </a:r>
                      <a:endParaRPr lang="en-US" sz="800">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430577"/>
                  </a:ext>
                </a:extLst>
              </a:tr>
              <a:tr h="228434">
                <a:tc>
                  <a:txBody>
                    <a:bodyPr/>
                    <a:lstStyle/>
                    <a:p>
                      <a:pPr algn="ctr"/>
                      <a:r>
                        <a:rPr lang="en-US" sz="800">
                          <a:effectLst/>
                        </a:rPr>
                        <a:t> </a:t>
                      </a:r>
                      <a:endParaRPr lang="en-US" sz="800">
                        <a:effectLst/>
                        <a:latin typeface="Times New Roman" panose="02020603050405020304" pitchFamily="18" charset="0"/>
                        <a:cs typeface="Times New Roman" panose="02020603050405020304" pitchFamily="18" charset="0"/>
                      </a:endParaRPr>
                    </a:p>
                  </a:txBody>
                  <a:tcPr marL="0" marR="0"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800">
                          <a:effectLst/>
                        </a:rPr>
                        <a:t>William Paterson University</a:t>
                      </a:r>
                      <a:endParaRPr lang="en-US" sz="800">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800">
                          <a:effectLst/>
                        </a:rPr>
                        <a:t> </a:t>
                      </a:r>
                      <a:endParaRPr lang="en-US" sz="800">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800">
                          <a:effectLst/>
                        </a:rPr>
                        <a:t>Stockton University - Atlantic City</a:t>
                      </a:r>
                      <a:endParaRPr lang="en-US" sz="800">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1026566"/>
                  </a:ext>
                </a:extLst>
              </a:tr>
              <a:tr h="228434">
                <a:tc>
                  <a:txBody>
                    <a:bodyPr/>
                    <a:lstStyle/>
                    <a:p>
                      <a:pPr algn="ctr"/>
                      <a:endParaRPr lang="en-US" sz="800">
                        <a:effectLst/>
                        <a:latin typeface="Times New Roman" panose="02020603050405020304" pitchFamily="18" charset="0"/>
                        <a:cs typeface="Times New Roman" panose="02020603050405020304" pitchFamily="18" charset="0"/>
                      </a:endParaRPr>
                    </a:p>
                  </a:txBody>
                  <a:tcPr marL="0" marR="0" marT="0" marB="0" anchor="ctr">
                    <a:lnR w="12700" cmpd="sng">
                      <a:noFill/>
                    </a:lnR>
                    <a:lnT w="12700" cmpd="sng">
                      <a:noFill/>
                    </a:lnT>
                  </a:tcPr>
                </a:tc>
                <a:tc>
                  <a:txBody>
                    <a:bodyPr/>
                    <a:lstStyle/>
                    <a:p>
                      <a:pPr algn="ctr"/>
                      <a:r>
                        <a:rPr lang="en-US" sz="800">
                          <a:effectLst/>
                        </a:rPr>
                        <a:t> </a:t>
                      </a:r>
                      <a:endParaRPr lang="en-US" sz="800">
                        <a:effectLst/>
                        <a:latin typeface="Times New Roman" panose="02020603050405020304" pitchFamily="18" charset="0"/>
                        <a:cs typeface="Times New Roman" panose="02020603050405020304" pitchFamily="18" charset="0"/>
                      </a:endParaRP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800">
                          <a:effectLst/>
                        </a:rPr>
                        <a:t> </a:t>
                      </a:r>
                      <a:endParaRPr lang="en-US" sz="800">
                        <a:effectLst/>
                        <a:latin typeface="Times New Roman" panose="02020603050405020304" pitchFamily="18" charset="0"/>
                        <a:cs typeface="Times New Roman" panose="02020603050405020304" pitchFamily="18" charset="0"/>
                      </a:endParaRPr>
                    </a:p>
                  </a:txBody>
                  <a:tcPr marL="0" marR="0"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800">
                          <a:effectLst/>
                        </a:rPr>
                        <a:t>Stockton University - Galloway</a:t>
                      </a:r>
                      <a:endParaRPr lang="en-US" sz="800">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887479"/>
                  </a:ext>
                </a:extLst>
              </a:tr>
            </a:tbl>
          </a:graphicData>
        </a:graphic>
      </p:graphicFrame>
    </p:spTree>
    <p:extLst>
      <p:ext uri="{BB962C8B-B14F-4D97-AF65-F5344CB8AC3E}">
        <p14:creationId xmlns:p14="http://schemas.microsoft.com/office/powerpoint/2010/main" val="23605127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pPr algn="ctr"/>
            <a:r>
              <a:rPr lang="en-US" b="1">
                <a:latin typeface="Montserrat" panose="020B0604020202020204" charset="0"/>
              </a:rPr>
              <a:t>Resources</a:t>
            </a:r>
          </a:p>
        </p:txBody>
      </p:sp>
      <p:sp>
        <p:nvSpPr>
          <p:cNvPr id="2" name="Content Placeholder 1"/>
          <p:cNvSpPr>
            <a:spLocks noGrp="1"/>
          </p:cNvSpPr>
          <p:nvPr>
            <p:ph idx="1"/>
          </p:nvPr>
        </p:nvSpPr>
        <p:spPr/>
        <p:txBody>
          <a:bodyPr/>
          <a:lstStyle/>
          <a:p>
            <a:pPr algn="ctr"/>
            <a:endParaRPr lang="en-US">
              <a:latin typeface="Karla" panose="020B0604020202020204" charset="0"/>
            </a:endParaRPr>
          </a:p>
          <a:p>
            <a:pPr algn="ctr"/>
            <a:endParaRPr lang="en-US">
              <a:latin typeface="Karla" panose="020B0604020202020204" charset="0"/>
            </a:endParaRPr>
          </a:p>
          <a:p>
            <a:pPr algn="ctr"/>
            <a:r>
              <a:rPr lang="en-US" sz="2400">
                <a:latin typeface="Karla" panose="020B0604020202020204" charset="0"/>
              </a:rPr>
              <a:t>OSHE/EOF Website:</a:t>
            </a:r>
          </a:p>
          <a:p>
            <a:pPr algn="ctr"/>
            <a:r>
              <a:rPr lang="en-US" sz="2400">
                <a:latin typeface="Karla" panose="020B0604020202020204" charset="0"/>
                <a:hlinkClick r:id="rId3"/>
              </a:rPr>
              <a:t>http://www.state.nj.us/highereducation/EOF/EOF_Program_Resources.shtml</a:t>
            </a:r>
            <a:r>
              <a:rPr lang="en-US" sz="2400">
                <a:latin typeface="Karla" panose="020B0604020202020204" charset="0"/>
              </a:rPr>
              <a:t> </a:t>
            </a:r>
          </a:p>
          <a:p>
            <a:endParaRPr lang="en-US" sz="2400">
              <a:latin typeface="Karla" panose="020B0604020202020204" charset="0"/>
            </a:endParaRPr>
          </a:p>
        </p:txBody>
      </p:sp>
    </p:spTree>
    <p:extLst>
      <p:ext uri="{BB962C8B-B14F-4D97-AF65-F5344CB8AC3E}">
        <p14:creationId xmlns:p14="http://schemas.microsoft.com/office/powerpoint/2010/main" val="18436863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10880725" y="6459538"/>
            <a:ext cx="1311275" cy="365125"/>
          </a:xfrm>
          <a:prstGeom prst="rect">
            <a:avLst/>
          </a:prstGeom>
        </p:spPr>
        <p:txBody>
          <a:bodyPr/>
          <a:lstStyle/>
          <a:p>
            <a:fld id="{82E0CA47-81CF-4842-A6CE-0A6037062406}" type="slidenum">
              <a:rPr lang="en-US" dirty="0" smtClean="0"/>
              <a:pPr/>
              <a:t>28</a:t>
            </a:fld>
            <a:endParaRPr lang="en-US"/>
          </a:p>
        </p:txBody>
      </p:sp>
      <p:pic>
        <p:nvPicPr>
          <p:cNvPr id="2" name="Picture 1" descr="The Art of Asking Questions">
            <a:extLst>
              <a:ext uri="{FF2B5EF4-FFF2-40B4-BE49-F238E27FC236}">
                <a16:creationId xmlns:a16="http://schemas.microsoft.com/office/drawing/2014/main" id="{F24E2048-C5E1-44DE-7703-7C777286E5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64" r="-312" b="227"/>
          <a:stretch/>
        </p:blipFill>
        <p:spPr bwMode="auto">
          <a:xfrm>
            <a:off x="-1592" y="4017689"/>
            <a:ext cx="5361534" cy="284166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4">
            <a:extLst>
              <a:ext uri="{FF2B5EF4-FFF2-40B4-BE49-F238E27FC236}">
                <a16:creationId xmlns:a16="http://schemas.microsoft.com/office/drawing/2014/main" id="{7116E769-DAB1-968D-69FA-9419CC5402C7}"/>
              </a:ext>
            </a:extLst>
          </p:cNvPr>
          <p:cNvSpPr txBox="1"/>
          <p:nvPr/>
        </p:nvSpPr>
        <p:spPr>
          <a:xfrm>
            <a:off x="4077940" y="1713915"/>
            <a:ext cx="4031156" cy="86177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000">
                <a:latin typeface="Century Gothic"/>
              </a:rPr>
              <a:t>QUESTIONS?</a:t>
            </a:r>
          </a:p>
        </p:txBody>
      </p:sp>
      <p:pic>
        <p:nvPicPr>
          <p:cNvPr id="5" name="Picture 4" descr="The Art of Asking Questions">
            <a:extLst>
              <a:ext uri="{FF2B5EF4-FFF2-40B4-BE49-F238E27FC236}">
                <a16:creationId xmlns:a16="http://schemas.microsoft.com/office/drawing/2014/main" id="{D03FFBD4-107F-AD27-22A1-8C4F1FD335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0" b="194"/>
          <a:stretch/>
        </p:blipFill>
        <p:spPr bwMode="auto">
          <a:xfrm>
            <a:off x="5009931" y="4017689"/>
            <a:ext cx="5645597" cy="284261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The Art of Asking Questions">
            <a:extLst>
              <a:ext uri="{FF2B5EF4-FFF2-40B4-BE49-F238E27FC236}">
                <a16:creationId xmlns:a16="http://schemas.microsoft.com/office/drawing/2014/main" id="{44CEF862-6604-542B-F4D9-0A34B174E3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7" t="3385" r="67088" b="-3077"/>
          <a:stretch/>
        </p:blipFill>
        <p:spPr bwMode="auto">
          <a:xfrm>
            <a:off x="10317654" y="4105275"/>
            <a:ext cx="1876954" cy="2839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58309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J State Educational Plan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4107" y="479128"/>
            <a:ext cx="9070365" cy="174441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797947" y="3013231"/>
            <a:ext cx="6600343" cy="2062103"/>
          </a:xfrm>
          <a:prstGeom prst="rect">
            <a:avLst/>
          </a:prstGeom>
        </p:spPr>
        <p:txBody>
          <a:bodyPr wrap="square">
            <a:spAutoFit/>
          </a:bodyPr>
          <a:lstStyle/>
          <a:p>
            <a:pPr algn="ctr"/>
            <a:r>
              <a:rPr lang="en-US" sz="7200" b="1">
                <a:latin typeface="Montserrat" panose="020B0604020202020204" charset="0"/>
                <a:ea typeface="Microsoft JhengHei" panose="020B0604030504040204" pitchFamily="34" charset="-120"/>
              </a:rPr>
              <a:t>Thank You!</a:t>
            </a:r>
            <a:r>
              <a:rPr lang="en-US" sz="2800">
                <a:latin typeface="Montserrat" panose="020B0604020202020204" charset="0"/>
              </a:rPr>
              <a:t/>
            </a:r>
            <a:br>
              <a:rPr lang="en-US" sz="2800">
                <a:latin typeface="Montserrat" panose="020B0604020202020204" charset="0"/>
              </a:rPr>
            </a:br>
            <a:r>
              <a:rPr lang="en-US" sz="2800">
                <a:latin typeface="Montserrat" panose="020B0604020202020204" charset="0"/>
              </a:rPr>
              <a:t>We look forward to working with you</a:t>
            </a:r>
            <a:endParaRPr lang="en-US" sz="2800" b="1">
              <a:latin typeface="Montserrat" panose="020B0604020202020204" charset="0"/>
              <a:ea typeface="Microsoft JhengHei" panose="020B0604030504040204" pitchFamily="34" charset="-120"/>
            </a:endParaRPr>
          </a:p>
        </p:txBody>
      </p:sp>
      <p:sp>
        <p:nvSpPr>
          <p:cNvPr id="3" name="Slide Number Placeholder 2"/>
          <p:cNvSpPr>
            <a:spLocks noGrp="1"/>
          </p:cNvSpPr>
          <p:nvPr>
            <p:ph type="sldNum" sz="quarter" idx="12"/>
          </p:nvPr>
        </p:nvSpPr>
        <p:spPr/>
        <p:txBody>
          <a:bodyPr/>
          <a:lstStyle/>
          <a:p>
            <a:fld id="{82E0CA47-81CF-4842-A6CE-0A6037062406}" type="slidenum">
              <a:rPr lang="en-US" dirty="0" smtClean="0"/>
              <a:pPr/>
              <a:t>29</a:t>
            </a:fld>
            <a:endParaRPr lang="en-US"/>
          </a:p>
        </p:txBody>
      </p:sp>
    </p:spTree>
    <p:extLst>
      <p:ext uri="{BB962C8B-B14F-4D97-AF65-F5344CB8AC3E}">
        <p14:creationId xmlns:p14="http://schemas.microsoft.com/office/powerpoint/2010/main" val="10700433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97280" y="286603"/>
            <a:ext cx="10058400" cy="1450757"/>
          </a:xfrm>
        </p:spPr>
        <p:txBody>
          <a:bodyPr vert="horz" lIns="91440" tIns="45720" rIns="91440" bIns="45720" rtlCol="0" anchor="b">
            <a:normAutofit/>
          </a:bodyPr>
          <a:lstStyle/>
          <a:p>
            <a:r>
              <a:rPr lang="en-US">
                <a:latin typeface="Montserrat"/>
              </a:rPr>
              <a:t>Purpose of this Training</a:t>
            </a:r>
          </a:p>
        </p:txBody>
      </p:sp>
      <p:pic>
        <p:nvPicPr>
          <p:cNvPr id="414" name="Graphic 413" descr="Wallet outline">
            <a:extLst>
              <a:ext uri="{FF2B5EF4-FFF2-40B4-BE49-F238E27FC236}">
                <a16:creationId xmlns:a16="http://schemas.microsoft.com/office/drawing/2014/main" id="{EABE4DAB-E1E8-B75B-051C-C7D8715240F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214258" y="2329542"/>
            <a:ext cx="1698172" cy="1719943"/>
          </a:xfrm>
          <a:prstGeom prst="rect">
            <a:avLst/>
          </a:prstGeom>
        </p:spPr>
      </p:pic>
      <p:pic>
        <p:nvPicPr>
          <p:cNvPr id="415" name="Graphic 414" descr="Open envelope outline">
            <a:extLst>
              <a:ext uri="{FF2B5EF4-FFF2-40B4-BE49-F238E27FC236}">
                <a16:creationId xmlns:a16="http://schemas.microsoft.com/office/drawing/2014/main" id="{3F338622-D268-1485-E23C-1A79A609E09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764360" y="2330904"/>
            <a:ext cx="1719942" cy="1719942"/>
          </a:xfrm>
          <a:prstGeom prst="rect">
            <a:avLst/>
          </a:prstGeom>
        </p:spPr>
      </p:pic>
      <p:pic>
        <p:nvPicPr>
          <p:cNvPr id="416" name="Graphic 415" descr="Contract outline">
            <a:extLst>
              <a:ext uri="{FF2B5EF4-FFF2-40B4-BE49-F238E27FC236}">
                <a16:creationId xmlns:a16="http://schemas.microsoft.com/office/drawing/2014/main" id="{D369E093-C7B2-1CB5-232C-039326E1D887}"/>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668235" y="2332265"/>
            <a:ext cx="1698171" cy="1719942"/>
          </a:xfrm>
          <a:prstGeom prst="rect">
            <a:avLst/>
          </a:prstGeom>
        </p:spPr>
      </p:pic>
      <p:sp>
        <p:nvSpPr>
          <p:cNvPr id="417" name="TextBox 416">
            <a:extLst>
              <a:ext uri="{FF2B5EF4-FFF2-40B4-BE49-F238E27FC236}">
                <a16:creationId xmlns:a16="http://schemas.microsoft.com/office/drawing/2014/main" id="{D2318014-28D1-C5CB-DA14-C8740F2885E0}"/>
              </a:ext>
            </a:extLst>
          </p:cNvPr>
          <p:cNvSpPr txBox="1"/>
          <p:nvPr/>
        </p:nvSpPr>
        <p:spPr>
          <a:xfrm>
            <a:off x="1231717" y="4134086"/>
            <a:ext cx="2757899"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latin typeface="Karla"/>
                <a:cs typeface="Calibri"/>
              </a:rPr>
              <a:t>To</a:t>
            </a:r>
            <a:r>
              <a:rPr lang="en-US" sz="1600" dirty="0">
                <a:latin typeface="Karla"/>
                <a:ea typeface="+mn-lt"/>
                <a:cs typeface="+mn-lt"/>
              </a:rPr>
              <a:t> provide an overview of the EOF B1 Mission and Goals &amp; B3 Program Support Contract Budget Attachments and the changes that have been made for FY25</a:t>
            </a:r>
            <a:endParaRPr lang="en-US" sz="1600" dirty="0">
              <a:latin typeface="Karla"/>
            </a:endParaRPr>
          </a:p>
        </p:txBody>
      </p:sp>
      <p:sp>
        <p:nvSpPr>
          <p:cNvPr id="418" name="TextBox 417">
            <a:extLst>
              <a:ext uri="{FF2B5EF4-FFF2-40B4-BE49-F238E27FC236}">
                <a16:creationId xmlns:a16="http://schemas.microsoft.com/office/drawing/2014/main" id="{FD3CCD56-5A49-8D9F-3E09-2BA614776F2D}"/>
              </a:ext>
            </a:extLst>
          </p:cNvPr>
          <p:cNvSpPr txBox="1"/>
          <p:nvPr/>
        </p:nvSpPr>
        <p:spPr>
          <a:xfrm>
            <a:off x="4880067" y="4503419"/>
            <a:ext cx="2571205"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latin typeface="Karla"/>
                <a:ea typeface="+mn-lt"/>
                <a:cs typeface="+mn-lt"/>
              </a:rPr>
              <a:t>To review the process of completing the B1 and B3  Contract Attachments</a:t>
            </a:r>
            <a:endParaRPr lang="en-US" sz="1600" dirty="0">
              <a:latin typeface="Karla"/>
              <a:cs typeface="Calibri"/>
            </a:endParaRPr>
          </a:p>
          <a:p>
            <a:pPr algn="ctr"/>
            <a:endParaRPr lang="en-US" sz="1600" dirty="0">
              <a:latin typeface="Karla"/>
              <a:cs typeface="Calibri"/>
            </a:endParaRPr>
          </a:p>
        </p:txBody>
      </p:sp>
      <p:sp>
        <p:nvSpPr>
          <p:cNvPr id="419" name="TextBox 418">
            <a:extLst>
              <a:ext uri="{FF2B5EF4-FFF2-40B4-BE49-F238E27FC236}">
                <a16:creationId xmlns:a16="http://schemas.microsoft.com/office/drawing/2014/main" id="{79A75F5B-33D9-995D-4CE1-E7DB57DC712F}"/>
              </a:ext>
            </a:extLst>
          </p:cNvPr>
          <p:cNvSpPr txBox="1"/>
          <p:nvPr/>
        </p:nvSpPr>
        <p:spPr>
          <a:xfrm>
            <a:off x="8341723" y="4499006"/>
            <a:ext cx="2763539"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latin typeface="Karla"/>
                <a:ea typeface="+mn-lt"/>
                <a:cs typeface="+mn-lt"/>
              </a:rPr>
              <a:t>To review the process of completing the FY25 B1 &amp; B3 Contract Attachments and submission deadlines</a:t>
            </a:r>
            <a:endParaRPr lang="en-US" dirty="0">
              <a:latin typeface="Karla"/>
              <a:cs typeface="Calibri"/>
            </a:endParaRPr>
          </a:p>
        </p:txBody>
      </p:sp>
    </p:spTree>
    <p:extLst>
      <p:ext uri="{BB962C8B-B14F-4D97-AF65-F5344CB8AC3E}">
        <p14:creationId xmlns:p14="http://schemas.microsoft.com/office/powerpoint/2010/main" val="21663218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6202" y="316682"/>
            <a:ext cx="10810373" cy="1315720"/>
          </a:xfrm>
        </p:spPr>
        <p:txBody>
          <a:bodyPr>
            <a:normAutofit/>
          </a:bodyPr>
          <a:lstStyle/>
          <a:p>
            <a:pPr algn="ctr"/>
            <a:r>
              <a:rPr lang="en-US" sz="4400" dirty="0">
                <a:latin typeface="Montserrat"/>
              </a:rPr>
              <a:t>FY25</a:t>
            </a:r>
            <a:r>
              <a:rPr lang="en-US" sz="4400" b="1" dirty="0">
                <a:latin typeface="Montserrat"/>
              </a:rPr>
              <a:t> EOF Program </a:t>
            </a:r>
            <a:r>
              <a:rPr lang="en-US" sz="4400" dirty="0">
                <a:latin typeface="Montserrat"/>
              </a:rPr>
              <a:t/>
            </a:r>
            <a:br>
              <a:rPr lang="en-US" sz="4400" dirty="0">
                <a:latin typeface="Montserrat"/>
              </a:rPr>
            </a:br>
            <a:r>
              <a:rPr lang="en-US" sz="4400" b="1" dirty="0">
                <a:latin typeface="Montserrat"/>
              </a:rPr>
              <a:t>Contracts</a:t>
            </a:r>
            <a:r>
              <a:rPr lang="en-US" sz="4400" dirty="0">
                <a:latin typeface="Montserrat"/>
              </a:rPr>
              <a:t> and Budget Forms </a:t>
            </a:r>
            <a:endParaRPr lang="en-US" sz="4400" b="1" dirty="0">
              <a:latin typeface="Montserrat"/>
            </a:endParaRPr>
          </a:p>
        </p:txBody>
      </p:sp>
      <p:pic>
        <p:nvPicPr>
          <p:cNvPr id="5" name="Picture 4" descr="Screen Clipping"/>
          <p:cNvPicPr>
            <a:picLocks noChangeAspect="1"/>
          </p:cNvPicPr>
          <p:nvPr/>
        </p:nvPicPr>
        <p:blipFill rotWithShape="1">
          <a:blip r:embed="rId3">
            <a:extLst>
              <a:ext uri="{28A0092B-C50C-407E-A947-70E740481C1C}">
                <a14:useLocalDpi xmlns:a14="http://schemas.microsoft.com/office/drawing/2010/main" val="0"/>
              </a:ext>
            </a:extLst>
          </a:blip>
          <a:srcRect b="33696"/>
          <a:stretch/>
        </p:blipFill>
        <p:spPr>
          <a:xfrm>
            <a:off x="686647" y="2008076"/>
            <a:ext cx="11027833" cy="3898850"/>
          </a:xfrm>
          <a:prstGeom prst="rect">
            <a:avLst/>
          </a:prstGeom>
          <a:ln>
            <a:solidFill>
              <a:schemeClr val="accent1"/>
            </a:solidFill>
          </a:ln>
        </p:spPr>
      </p:pic>
      <p:sp>
        <p:nvSpPr>
          <p:cNvPr id="3" name="Right Arrow 5">
            <a:extLst>
              <a:ext uri="{FF2B5EF4-FFF2-40B4-BE49-F238E27FC236}">
                <a16:creationId xmlns:a16="http://schemas.microsoft.com/office/drawing/2014/main" id="{BF67C0AC-1ACE-50E9-B2E4-27FD3A10A2CF}"/>
              </a:ext>
            </a:extLst>
          </p:cNvPr>
          <p:cNvSpPr/>
          <p:nvPr/>
        </p:nvSpPr>
        <p:spPr>
          <a:xfrm>
            <a:off x="1050864" y="4391574"/>
            <a:ext cx="318506" cy="3404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46031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363947"/>
          </a:xfrm>
        </p:spPr>
        <p:txBody>
          <a:bodyPr>
            <a:normAutofit/>
          </a:bodyPr>
          <a:lstStyle/>
          <a:p>
            <a:pPr algn="ctr"/>
            <a:r>
              <a:rPr lang="en-US" sz="4400" b="1" dirty="0">
                <a:latin typeface="Montserrat"/>
              </a:rPr>
              <a:t>FY25 EOF Program </a:t>
            </a:r>
            <a:r>
              <a:rPr lang="en-US" sz="4400" dirty="0">
                <a:latin typeface="Montserrat"/>
              </a:rPr>
              <a:t>Contract</a:t>
            </a:r>
            <a:endParaRPr lang="en-US" sz="4400" b="1" dirty="0">
              <a:latin typeface="Montserrat"/>
            </a:endParaRPr>
          </a:p>
        </p:txBody>
      </p:sp>
      <p:pic>
        <p:nvPicPr>
          <p:cNvPr id="7" name="Picture 6"/>
          <p:cNvPicPr>
            <a:picLocks noChangeAspect="1"/>
          </p:cNvPicPr>
          <p:nvPr/>
        </p:nvPicPr>
        <p:blipFill rotWithShape="1">
          <a:blip r:embed="rId3"/>
          <a:srcRect l="17098" t="20075" r="35370" b="11288"/>
          <a:stretch/>
        </p:blipFill>
        <p:spPr>
          <a:xfrm>
            <a:off x="657225" y="1820435"/>
            <a:ext cx="5252508" cy="4740646"/>
          </a:xfrm>
          <a:prstGeom prst="rect">
            <a:avLst/>
          </a:prstGeom>
        </p:spPr>
      </p:pic>
      <p:pic>
        <p:nvPicPr>
          <p:cNvPr id="9" name="Picture 8"/>
          <p:cNvPicPr>
            <a:picLocks noChangeAspect="1"/>
          </p:cNvPicPr>
          <p:nvPr/>
        </p:nvPicPr>
        <p:blipFill rotWithShape="1">
          <a:blip r:embed="rId4"/>
          <a:srcRect l="19923" t="18774" r="37838" b="29949"/>
          <a:stretch/>
        </p:blipFill>
        <p:spPr>
          <a:xfrm>
            <a:off x="5909733" y="2164820"/>
            <a:ext cx="5794405" cy="4396261"/>
          </a:xfrm>
          <a:prstGeom prst="rect">
            <a:avLst/>
          </a:prstGeom>
        </p:spPr>
      </p:pic>
    </p:spTree>
    <p:extLst>
      <p:ext uri="{BB962C8B-B14F-4D97-AF65-F5344CB8AC3E}">
        <p14:creationId xmlns:p14="http://schemas.microsoft.com/office/powerpoint/2010/main" val="32477210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325365"/>
          </a:xfrm>
        </p:spPr>
        <p:txBody>
          <a:bodyPr>
            <a:normAutofit/>
          </a:bodyPr>
          <a:lstStyle/>
          <a:p>
            <a:pPr algn="ctr"/>
            <a:r>
              <a:rPr lang="en-US" sz="4400" dirty="0">
                <a:latin typeface="Montserrat"/>
              </a:rPr>
              <a:t>FY25</a:t>
            </a:r>
            <a:r>
              <a:rPr lang="en-US" sz="4400" b="1" dirty="0">
                <a:latin typeface="Montserrat"/>
              </a:rPr>
              <a:t> EOF </a:t>
            </a:r>
            <a:r>
              <a:rPr lang="en-US" sz="4400" dirty="0">
                <a:latin typeface="Montserrat"/>
              </a:rPr>
              <a:t>B1 and B3 Program</a:t>
            </a:r>
            <a:r>
              <a:rPr lang="en-US" sz="4400" b="1" dirty="0">
                <a:latin typeface="Montserrat"/>
              </a:rPr>
              <a:t> </a:t>
            </a:r>
            <a:r>
              <a:rPr lang="en-US" sz="4400" dirty="0">
                <a:latin typeface="Montserrat"/>
              </a:rPr>
              <a:t/>
            </a:r>
            <a:br>
              <a:rPr lang="en-US" sz="4400" dirty="0">
                <a:latin typeface="Montserrat"/>
              </a:rPr>
            </a:br>
            <a:r>
              <a:rPr lang="en-US" sz="4400" dirty="0">
                <a:latin typeface="Montserrat"/>
              </a:rPr>
              <a:t>Contract Attachments</a:t>
            </a:r>
            <a:endParaRPr lang="en-US" sz="4400" b="1" dirty="0">
              <a:latin typeface="Montserrat"/>
            </a:endParaRPr>
          </a:p>
        </p:txBody>
      </p:sp>
      <p:pic>
        <p:nvPicPr>
          <p:cNvPr id="5" name="Picture 6">
            <a:extLst>
              <a:ext uri="{FF2B5EF4-FFF2-40B4-BE49-F238E27FC236}">
                <a16:creationId xmlns:a16="http://schemas.microsoft.com/office/drawing/2014/main" id="{6507967C-D132-F1D5-757A-6EB9277892E8}"/>
              </a:ext>
            </a:extLst>
          </p:cNvPr>
          <p:cNvPicPr>
            <a:picLocks noChangeAspect="1"/>
          </p:cNvPicPr>
          <p:nvPr/>
        </p:nvPicPr>
        <p:blipFill rotWithShape="1">
          <a:blip r:embed="rId3"/>
          <a:srcRect l="7820" t="36499" r="9484" b="14243"/>
          <a:stretch/>
        </p:blipFill>
        <p:spPr>
          <a:xfrm>
            <a:off x="1275348" y="2246396"/>
            <a:ext cx="10191723" cy="3393341"/>
          </a:xfrm>
          <a:prstGeom prst="rect">
            <a:avLst/>
          </a:prstGeom>
        </p:spPr>
      </p:pic>
      <p:sp>
        <p:nvSpPr>
          <p:cNvPr id="6" name="Right Arrow 5">
            <a:extLst>
              <a:ext uri="{FF2B5EF4-FFF2-40B4-BE49-F238E27FC236}">
                <a16:creationId xmlns:a16="http://schemas.microsoft.com/office/drawing/2014/main" id="{AD4B54A8-C907-E5A9-6817-B93BEBFA50DD}"/>
              </a:ext>
            </a:extLst>
          </p:cNvPr>
          <p:cNvSpPr/>
          <p:nvPr/>
        </p:nvSpPr>
        <p:spPr>
          <a:xfrm>
            <a:off x="864423" y="4590284"/>
            <a:ext cx="410924" cy="4708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81963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325365"/>
          </a:xfrm>
        </p:spPr>
        <p:txBody>
          <a:bodyPr>
            <a:normAutofit/>
          </a:bodyPr>
          <a:lstStyle/>
          <a:p>
            <a:pPr algn="ctr"/>
            <a:r>
              <a:rPr lang="en-US" sz="4400" dirty="0">
                <a:latin typeface="Montserrat"/>
              </a:rPr>
              <a:t>FY25</a:t>
            </a:r>
            <a:r>
              <a:rPr lang="en-US" sz="4400" b="1" dirty="0">
                <a:latin typeface="Montserrat"/>
              </a:rPr>
              <a:t> EOF</a:t>
            </a:r>
            <a:r>
              <a:rPr lang="en-US" sz="4400" dirty="0">
                <a:latin typeface="Montserrat"/>
              </a:rPr>
              <a:t> B1 Contract Attachment</a:t>
            </a:r>
            <a:endParaRPr lang="en-US" sz="4400" b="1" dirty="0">
              <a:latin typeface="Montserrat"/>
            </a:endParaRPr>
          </a:p>
        </p:txBody>
      </p:sp>
      <p:pic>
        <p:nvPicPr>
          <p:cNvPr id="4" name="Picture 3"/>
          <p:cNvPicPr>
            <a:picLocks noChangeAspect="1"/>
          </p:cNvPicPr>
          <p:nvPr/>
        </p:nvPicPr>
        <p:blipFill rotWithShape="1">
          <a:blip r:embed="rId3"/>
          <a:srcRect l="27331" t="22327" r="29151" b="33541"/>
          <a:stretch/>
        </p:blipFill>
        <p:spPr>
          <a:xfrm>
            <a:off x="2147132" y="1813809"/>
            <a:ext cx="7698997" cy="4879595"/>
          </a:xfrm>
          <a:prstGeom prst="rect">
            <a:avLst/>
          </a:prstGeom>
        </p:spPr>
      </p:pic>
    </p:spTree>
    <p:extLst>
      <p:ext uri="{BB962C8B-B14F-4D97-AF65-F5344CB8AC3E}">
        <p14:creationId xmlns:p14="http://schemas.microsoft.com/office/powerpoint/2010/main" val="9205336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9474" y="2577741"/>
            <a:ext cx="10058400" cy="1450757"/>
          </a:xfrm>
        </p:spPr>
        <p:txBody>
          <a:bodyPr>
            <a:normAutofit/>
          </a:bodyPr>
          <a:lstStyle/>
          <a:p>
            <a:pPr algn="ctr"/>
            <a:r>
              <a:rPr lang="en-US" sz="4000" dirty="0">
                <a:latin typeface="Montserrat"/>
              </a:rPr>
              <a:t>Virtual Review of the B1 Contract Budget Attachment</a:t>
            </a:r>
            <a:br>
              <a:rPr lang="en-US" sz="4000" dirty="0">
                <a:latin typeface="Montserrat"/>
              </a:rPr>
            </a:br>
            <a:r>
              <a:rPr lang="en-US" sz="1600" b="0" dirty="0">
                <a:ea typeface="+mj-lt"/>
                <a:cs typeface="+mj-lt"/>
                <a:hlinkClick r:id="rId3"/>
              </a:rPr>
              <a:t>Office of the Secretary of Higher Education- EOF Contract, Report, Budget, and Expenditure Forms (nj.gov)</a:t>
            </a:r>
            <a:endParaRPr lang="en-US" sz="1600" dirty="0">
              <a:cs typeface="Calibri Light"/>
            </a:endParaRPr>
          </a:p>
        </p:txBody>
      </p:sp>
    </p:spTree>
    <p:extLst>
      <p:ext uri="{BB962C8B-B14F-4D97-AF65-F5344CB8AC3E}">
        <p14:creationId xmlns:p14="http://schemas.microsoft.com/office/powerpoint/2010/main" val="12464995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581" y="2657952"/>
            <a:ext cx="10058400" cy="1450757"/>
          </a:xfrm>
        </p:spPr>
        <p:txBody>
          <a:bodyPr>
            <a:normAutofit/>
          </a:bodyPr>
          <a:lstStyle/>
          <a:p>
            <a:pPr algn="ctr"/>
            <a:r>
              <a:rPr lang="en-US" sz="4000" dirty="0">
                <a:latin typeface="Montserrat"/>
              </a:rPr>
              <a:t> EOF B3 Program Support Budget </a:t>
            </a:r>
          </a:p>
        </p:txBody>
      </p:sp>
    </p:spTree>
    <p:extLst>
      <p:ext uri="{BB962C8B-B14F-4D97-AF65-F5344CB8AC3E}">
        <p14:creationId xmlns:p14="http://schemas.microsoft.com/office/powerpoint/2010/main" val="89149893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ISLEGEND" val="true"/>
</p:tagLst>
</file>

<file path=ppt/tags/tag11.xml><?xml version="1.0" encoding="utf-8"?>
<p:tagLst xmlns:a="http://schemas.openxmlformats.org/drawingml/2006/main" xmlns:r="http://schemas.openxmlformats.org/officeDocument/2006/relationships" xmlns:p="http://schemas.openxmlformats.org/presentationml/2006/main">
  <p:tag name="ISLEGEND" val="true"/>
</p:tagLst>
</file>

<file path=ppt/tags/tag12.xml><?xml version="1.0" encoding="utf-8"?>
<p:tagLst xmlns:a="http://schemas.openxmlformats.org/drawingml/2006/main" xmlns:r="http://schemas.openxmlformats.org/officeDocument/2006/relationships" xmlns:p="http://schemas.openxmlformats.org/presentationml/2006/main">
  <p:tag name="ISLEGEND" val="true"/>
</p:tagLst>
</file>

<file path=ppt/tags/tag13.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4.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5.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6.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7.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8.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9.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20.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21.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22.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23.xml><?xml version="1.0" encoding="utf-8"?>
<p:tagLst xmlns:a="http://schemas.openxmlformats.org/drawingml/2006/main" xmlns:r="http://schemas.openxmlformats.org/officeDocument/2006/relationships" xmlns:p="http://schemas.openxmlformats.org/presentationml/2006/main">
  <p:tag name="ISLEGEND" val="true"/>
</p:tagLst>
</file>

<file path=ppt/tags/tag24.xml><?xml version="1.0" encoding="utf-8"?>
<p:tagLst xmlns:a="http://schemas.openxmlformats.org/drawingml/2006/main" xmlns:r="http://schemas.openxmlformats.org/officeDocument/2006/relationships" xmlns:p="http://schemas.openxmlformats.org/presentationml/2006/main">
  <p:tag name="ISLEGEND" val="true"/>
</p:tagLst>
</file>

<file path=ppt/tags/tag25.xml><?xml version="1.0" encoding="utf-8"?>
<p:tagLst xmlns:a="http://schemas.openxmlformats.org/drawingml/2006/main" xmlns:r="http://schemas.openxmlformats.org/officeDocument/2006/relationships" xmlns:p="http://schemas.openxmlformats.org/presentationml/2006/main">
  <p:tag name="ISLEGEND" val="true"/>
</p:tagLst>
</file>

<file path=ppt/tags/tag26.xml><?xml version="1.0" encoding="utf-8"?>
<p:tagLst xmlns:a="http://schemas.openxmlformats.org/drawingml/2006/main" xmlns:r="http://schemas.openxmlformats.org/officeDocument/2006/relationships" xmlns:p="http://schemas.openxmlformats.org/presentationml/2006/main">
  <p:tag name="ISLEGEND" val="true"/>
</p:tagLst>
</file>

<file path=ppt/tags/tag27.xml><?xml version="1.0" encoding="utf-8"?>
<p:tagLst xmlns:a="http://schemas.openxmlformats.org/drawingml/2006/main" xmlns:r="http://schemas.openxmlformats.org/officeDocument/2006/relationships" xmlns:p="http://schemas.openxmlformats.org/presentationml/2006/main">
  <p:tag name="ISLEGEND" val="true"/>
</p:tagLst>
</file>

<file path=ppt/tags/tag28.xml><?xml version="1.0" encoding="utf-8"?>
<p:tagLst xmlns:a="http://schemas.openxmlformats.org/drawingml/2006/main" xmlns:r="http://schemas.openxmlformats.org/officeDocument/2006/relationships" xmlns:p="http://schemas.openxmlformats.org/presentationml/2006/main">
  <p:tag name="ISLEGEND" val="true"/>
</p:tagLst>
</file>

<file path=ppt/tags/tag29.xml><?xml version="1.0" encoding="utf-8"?>
<p:tagLst xmlns:a="http://schemas.openxmlformats.org/drawingml/2006/main" xmlns:r="http://schemas.openxmlformats.org/officeDocument/2006/relationships" xmlns:p="http://schemas.openxmlformats.org/presentationml/2006/main">
  <p:tag name="ISLEGEND" val="true"/>
</p:tagLst>
</file>

<file path=ppt/tags/tag3.xml><?xml version="1.0" encoding="utf-8"?>
<p:tagLst xmlns:a="http://schemas.openxmlformats.org/drawingml/2006/main" xmlns:r="http://schemas.openxmlformats.org/officeDocument/2006/relationships" xmlns:p="http://schemas.openxmlformats.org/presentationml/2006/main">
  <p:tag name="NAME" val="Moon"/>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D1rRm8uqScu4MeVPAQgvI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upzZ..sWcMb44LU.r6O3Kg"/>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upzZ..sWcMb44LU.r6O3K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upzZ..sWcMb44LU.r6O3Kg"/>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jqYcVrRtbWaUAvDeXgTBAg"/>
</p:tagLst>
</file>

<file path=ppt/tags/tag4.xml><?xml version="1.0" encoding="utf-8"?>
<p:tagLst xmlns:a="http://schemas.openxmlformats.org/drawingml/2006/main" xmlns:r="http://schemas.openxmlformats.org/officeDocument/2006/relationships" xmlns:p="http://schemas.openxmlformats.org/presentationml/2006/main">
  <p:tag name="NAME" val="Moon"/>
</p:tagLst>
</file>

<file path=ppt/tags/tag5.xml><?xml version="1.0" encoding="utf-8"?>
<p:tagLst xmlns:a="http://schemas.openxmlformats.org/drawingml/2006/main" xmlns:r="http://schemas.openxmlformats.org/officeDocument/2006/relationships" xmlns:p="http://schemas.openxmlformats.org/presentationml/2006/main">
  <p:tag name="NAME" val="Moon"/>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7.xml><?xml version="1.0" encoding="utf-8"?>
<p:tagLst xmlns:a="http://schemas.openxmlformats.org/drawingml/2006/main" xmlns:r="http://schemas.openxmlformats.org/officeDocument/2006/relationships" xmlns:p="http://schemas.openxmlformats.org/presentationml/2006/main">
  <p:tag name="NAME" val="Moon"/>
</p:tagLst>
</file>

<file path=ppt/tags/tag8.xml><?xml version="1.0" encoding="utf-8"?>
<p:tagLst xmlns:a="http://schemas.openxmlformats.org/drawingml/2006/main" xmlns:r="http://schemas.openxmlformats.org/officeDocument/2006/relationships" xmlns:p="http://schemas.openxmlformats.org/presentationml/2006/main">
  <p:tag name="ISLEGEND" val="true"/>
</p:tagLst>
</file>

<file path=ppt/tags/tag9.xml><?xml version="1.0" encoding="utf-8"?>
<p:tagLst xmlns:a="http://schemas.openxmlformats.org/drawingml/2006/main" xmlns:r="http://schemas.openxmlformats.org/officeDocument/2006/relationships" xmlns:p="http://schemas.openxmlformats.org/presentationml/2006/main">
  <p:tag name="ISLEGEND" val="true"/>
</p:tagLst>
</file>

<file path=ppt/theme/theme1.xml><?xml version="1.0" encoding="utf-8"?>
<a:theme xmlns:a="http://schemas.openxmlformats.org/drawingml/2006/main" name="Retrospect">
  <a:themeElements>
    <a:clrScheme name="Custom 2">
      <a:dk1>
        <a:sysClr val="windowText" lastClr="000000"/>
      </a:dk1>
      <a:lt1>
        <a:sysClr val="window" lastClr="FFFFFF"/>
      </a:lt1>
      <a:dk2>
        <a:srgbClr val="455F51"/>
      </a:dk2>
      <a:lt2>
        <a:srgbClr val="E3DED1"/>
      </a:lt2>
      <a:accent1>
        <a:srgbClr val="549E39"/>
      </a:accent1>
      <a:accent2>
        <a:srgbClr val="0B3954"/>
      </a:accent2>
      <a:accent3>
        <a:srgbClr val="C0CF3A"/>
      </a:accent3>
      <a:accent4>
        <a:srgbClr val="029676"/>
      </a:accent4>
      <a:accent5>
        <a:srgbClr val="4AB5C4"/>
      </a:accent5>
      <a:accent6>
        <a:srgbClr val="0989B1"/>
      </a:accent6>
      <a:hlink>
        <a:srgbClr val="6B9F25"/>
      </a:hlink>
      <a:folHlink>
        <a:srgbClr val="BA6906"/>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1_Template_US0168">
  <a:themeElements>
    <a:clrScheme name="Custom 1">
      <a:dk1>
        <a:srgbClr val="000000"/>
      </a:dk1>
      <a:lt1>
        <a:srgbClr val="FFFFFF"/>
      </a:lt1>
      <a:dk2>
        <a:srgbClr val="0078AE"/>
      </a:dk2>
      <a:lt2>
        <a:srgbClr val="00B3E2"/>
      </a:lt2>
      <a:accent1>
        <a:srgbClr val="0078AE"/>
      </a:accent1>
      <a:accent2>
        <a:srgbClr val="84BD00"/>
      </a:accent2>
      <a:accent3>
        <a:srgbClr val="00B3E2"/>
      </a:accent3>
      <a:accent4>
        <a:srgbClr val="005B82"/>
      </a:accent4>
      <a:accent5>
        <a:srgbClr val="BABCBE"/>
      </a:accent5>
      <a:accent6>
        <a:srgbClr val="799B3E"/>
      </a:accent6>
      <a:hlink>
        <a:srgbClr val="0078AE"/>
      </a:hlink>
      <a:folHlink>
        <a:srgbClr val="FFC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sz="16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RRENT">
        <a:dk1>
          <a:srgbClr val="000000"/>
        </a:dk1>
        <a:lt1>
          <a:srgbClr val="FFFFFF"/>
        </a:lt1>
        <a:dk2>
          <a:srgbClr val="094FA3"/>
        </a:dk2>
        <a:lt2>
          <a:srgbClr val="4390BB"/>
        </a:lt2>
        <a:accent1>
          <a:srgbClr val="CFD3D9"/>
        </a:accent1>
        <a:accent2>
          <a:srgbClr val="808080"/>
        </a:accent2>
        <a:accent3>
          <a:srgbClr val="568975"/>
        </a:accent3>
        <a:accent4>
          <a:srgbClr val="0070C0"/>
        </a:accent4>
        <a:accent5>
          <a:srgbClr val="B83536"/>
        </a:accent5>
        <a:accent6>
          <a:srgbClr val="808080"/>
        </a:accent6>
        <a:hlink>
          <a:srgbClr val="568975"/>
        </a:hlink>
        <a:folHlink>
          <a:srgbClr val="0070C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Workplan_v01.potx" id="{A5A9A795-2CC4-4577-B947-1DFBD041165C}" vid="{20D7C85B-426A-48A4-BC77-47F985C7AFE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DA38A61C5CB474E90823DAD6EB0E58E" ma:contentTypeVersion="12" ma:contentTypeDescription="Create a new document." ma:contentTypeScope="" ma:versionID="17300d08d8d0e8a6a1882f6081bf555a">
  <xsd:schema xmlns:xsd="http://www.w3.org/2001/XMLSchema" xmlns:xs="http://www.w3.org/2001/XMLSchema" xmlns:p="http://schemas.microsoft.com/office/2006/metadata/properties" xmlns:ns2="a603f884-b540-452c-82c4-860d23876c00" xmlns:ns3="354e67de-d1e7-4ce6-ab2b-a614e3931bdc" targetNamespace="http://schemas.microsoft.com/office/2006/metadata/properties" ma:root="true" ma:fieldsID="a4b8a9afb069cf952c4c5cc2e7722274" ns2:_="" ns3:_="">
    <xsd:import namespace="a603f884-b540-452c-82c4-860d23876c00"/>
    <xsd:import namespace="354e67de-d1e7-4ce6-ab2b-a614e3931bd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03f884-b540-452c-82c4-860d23876c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c81b0449-a7ed-439f-be55-0163d7004e4f"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54e67de-d1e7-4ce6-ab2b-a614e3931bd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bb95d03b-f7c4-40eb-a950-c08c4e45b2aa}" ma:internalName="TaxCatchAll" ma:showField="CatchAllData" ma:web="354e67de-d1e7-4ce6-ab2b-a614e3931bd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603f884-b540-452c-82c4-860d23876c00">
      <Terms xmlns="http://schemas.microsoft.com/office/infopath/2007/PartnerControls"/>
    </lcf76f155ced4ddcb4097134ff3c332f>
    <TaxCatchAll xmlns="354e67de-d1e7-4ce6-ab2b-a614e3931bdc" xsi:nil="true"/>
  </documentManagement>
</p:properties>
</file>

<file path=customXml/itemProps1.xml><?xml version="1.0" encoding="utf-8"?>
<ds:datastoreItem xmlns:ds="http://schemas.openxmlformats.org/officeDocument/2006/customXml" ds:itemID="{13C8E7A7-C226-4E54-A0E3-53EC82BAFD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603f884-b540-452c-82c4-860d23876c00"/>
    <ds:schemaRef ds:uri="354e67de-d1e7-4ce6-ab2b-a614e3931b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CAF3BBE-8AB2-4D93-B381-E7F56929680D}">
  <ds:schemaRefs>
    <ds:schemaRef ds:uri="http://schemas.microsoft.com/sharepoint/v3/contenttype/forms"/>
  </ds:schemaRefs>
</ds:datastoreItem>
</file>

<file path=customXml/itemProps3.xml><?xml version="1.0" encoding="utf-8"?>
<ds:datastoreItem xmlns:ds="http://schemas.openxmlformats.org/officeDocument/2006/customXml" ds:itemID="{9A4EAC50-E0B1-4CD8-9B24-84D72F333936}">
  <ds:schemaRefs>
    <ds:schemaRef ds:uri="http://schemas.microsoft.com/office/2006/documentManagement/types"/>
    <ds:schemaRef ds:uri="http://schemas.microsoft.com/office/2006/metadata/properties"/>
    <ds:schemaRef ds:uri="http://purl.org/dc/elements/1.1/"/>
    <ds:schemaRef ds:uri="http://schemas.openxmlformats.org/package/2006/metadata/core-properties"/>
    <ds:schemaRef ds:uri="a603f884-b540-452c-82c4-860d23876c00"/>
    <ds:schemaRef ds:uri="http://purl.org/dc/terms/"/>
    <ds:schemaRef ds:uri="http://schemas.microsoft.com/office/infopath/2007/PartnerControls"/>
    <ds:schemaRef ds:uri="354e67de-d1e7-4ce6-ab2b-a614e3931bdc"/>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2855</TotalTime>
  <Words>4083</Words>
  <Application>Microsoft Office PowerPoint</Application>
  <PresentationFormat>Widescreen</PresentationFormat>
  <Paragraphs>363</Paragraphs>
  <Slides>29</Slides>
  <Notes>25</Notes>
  <HiddenSlides>0</HiddenSlides>
  <MMClips>0</MMClips>
  <ScaleCrop>false</ScaleCrop>
  <HeadingPairs>
    <vt:vector size="8" baseType="variant">
      <vt:variant>
        <vt:lpstr>Fonts Used</vt:lpstr>
      </vt:variant>
      <vt:variant>
        <vt:i4>12</vt:i4>
      </vt:variant>
      <vt:variant>
        <vt:lpstr>Theme</vt:lpstr>
      </vt:variant>
      <vt:variant>
        <vt:i4>2</vt:i4>
      </vt:variant>
      <vt:variant>
        <vt:lpstr>Embedded OLE Servers</vt:lpstr>
      </vt:variant>
      <vt:variant>
        <vt:i4>1</vt:i4>
      </vt:variant>
      <vt:variant>
        <vt:lpstr>Slide Titles</vt:lpstr>
      </vt:variant>
      <vt:variant>
        <vt:i4>29</vt:i4>
      </vt:variant>
    </vt:vector>
  </HeadingPairs>
  <TitlesOfParts>
    <vt:vector size="44" baseType="lpstr">
      <vt:lpstr>Courier New</vt:lpstr>
      <vt:lpstr>Wingdings</vt:lpstr>
      <vt:lpstr>Arial Black</vt:lpstr>
      <vt:lpstr>Montserrat</vt:lpstr>
      <vt:lpstr>Times New Roman</vt:lpstr>
      <vt:lpstr>Calibri Light</vt:lpstr>
      <vt:lpstr>Arial</vt:lpstr>
      <vt:lpstr>Microsoft JhengHei</vt:lpstr>
      <vt:lpstr>Franklin Gothic Demi Cond</vt:lpstr>
      <vt:lpstr>Calibri</vt:lpstr>
      <vt:lpstr>Karla</vt:lpstr>
      <vt:lpstr>Century Gothic</vt:lpstr>
      <vt:lpstr>Retrospect</vt:lpstr>
      <vt:lpstr>1_Template_US0168</vt:lpstr>
      <vt:lpstr>think-cell Slide</vt:lpstr>
      <vt:lpstr> </vt:lpstr>
      <vt:lpstr>OSHE/EOF Central Staff</vt:lpstr>
      <vt:lpstr>Purpose of this Training</vt:lpstr>
      <vt:lpstr>FY25 EOF Program  Contracts and Budget Forms </vt:lpstr>
      <vt:lpstr>FY25 EOF Program Contract</vt:lpstr>
      <vt:lpstr>FY25 EOF B1 and B3 Program  Contract Attachments</vt:lpstr>
      <vt:lpstr>FY25 EOF B1 Contract Attachment</vt:lpstr>
      <vt:lpstr>Virtual Review of the B1 Contract Budget Attachment Office of the Secretary of Higher Education- EOF Contract, Report, Budget, and Expenditure Forms (nj.gov)</vt:lpstr>
      <vt:lpstr> EOF B3 Program Support Budget </vt:lpstr>
      <vt:lpstr>FY25 EOF B3 Contract Attachment</vt:lpstr>
      <vt:lpstr>FY25 B3 Program Support Budget</vt:lpstr>
      <vt:lpstr>Disbursement of FY25 Art. IV  Academic Year Allocations</vt:lpstr>
      <vt:lpstr>Art. IV Academic Year Allowable Expenses</vt:lpstr>
      <vt:lpstr>Art. IV Academic Year Funding Restrictions</vt:lpstr>
      <vt:lpstr>Art. IV Institutional Match: Allowable</vt:lpstr>
      <vt:lpstr>Art. IV Institutional Match: Not Allowable</vt:lpstr>
      <vt:lpstr>Time &amp; Effort</vt:lpstr>
      <vt:lpstr>Time &amp; Effort</vt:lpstr>
      <vt:lpstr>Virtual Review of the B3 Contract Budget Attachment Office of the Secretary of Higher Education- EOF Contract, Report, Budget, and Expenditure Forms (nj.gov)</vt:lpstr>
      <vt:lpstr>Budget Submission: Final Checklist</vt:lpstr>
      <vt:lpstr>Due by:  July 12, 2024</vt:lpstr>
      <vt:lpstr>Budget Modifications</vt:lpstr>
      <vt:lpstr>Budget Modifications</vt:lpstr>
      <vt:lpstr>Budget Modifications</vt:lpstr>
      <vt:lpstr>Submission Deadlines</vt:lpstr>
      <vt:lpstr>EOF Program Liaison Assignments</vt:lpstr>
      <vt:lpstr>Resources</vt:lpstr>
      <vt:lpstr>PowerPoint Presentation</vt:lpstr>
      <vt:lpstr>PowerPoint Presentation</vt:lpstr>
    </vt:vector>
  </TitlesOfParts>
  <Company>Division of Revenue and Enterprise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Explaining NJ Higher Ed</dc:title>
  <dc:creator>EOF</dc:creator>
  <cp:lastModifiedBy>Carter, Hasani [OSHE]</cp:lastModifiedBy>
  <cp:revision>58</cp:revision>
  <cp:lastPrinted>2020-02-26T23:39:47Z</cp:lastPrinted>
  <dcterms:created xsi:type="dcterms:W3CDTF">2018-07-03T13:04:48Z</dcterms:created>
  <dcterms:modified xsi:type="dcterms:W3CDTF">2024-06-28T14:04:17Z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0x0101009DA38A61C5CB474E90823DAD6EB0E58E</vt:lpwstr>
  </property>
  <property fmtid="{D5CDD505-2E9C-101B-9397-08002B2CF9AE}" pid="3" name="MediaServiceImageTags">
    <vt:lpwstr/>
  </property>
</Properties>
</file>