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1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07" r:id="rId1"/>
    <p:sldMasterId id="2147485209" r:id="rId2"/>
    <p:sldMasterId id="2147485211" r:id="rId3"/>
    <p:sldMasterId id="2147485213" r:id="rId4"/>
    <p:sldMasterId id="2147485217" r:id="rId5"/>
    <p:sldMasterId id="2147485307" r:id="rId6"/>
    <p:sldMasterId id="2147485335" r:id="rId7"/>
    <p:sldMasterId id="2147485337" r:id="rId8"/>
    <p:sldMasterId id="2147485534" r:id="rId9"/>
    <p:sldMasterId id="2147485916" r:id="rId10"/>
    <p:sldMasterId id="2147485972" r:id="rId11"/>
    <p:sldMasterId id="2147486042" r:id="rId12"/>
    <p:sldMasterId id="2147486865" r:id="rId13"/>
    <p:sldMasterId id="2147486898" r:id="rId14"/>
    <p:sldMasterId id="2147486967" r:id="rId15"/>
    <p:sldMasterId id="2147486979" r:id="rId16"/>
    <p:sldMasterId id="2147486996" r:id="rId17"/>
    <p:sldMasterId id="2147487008" r:id="rId18"/>
    <p:sldMasterId id="2147487020" r:id="rId19"/>
    <p:sldMasterId id="2147487032" r:id="rId20"/>
    <p:sldMasterId id="2147487044" r:id="rId21"/>
    <p:sldMasterId id="2147487062" r:id="rId22"/>
  </p:sldMasterIdLst>
  <p:notesMasterIdLst>
    <p:notesMasterId r:id="rId108"/>
  </p:notesMasterIdLst>
  <p:sldIdLst>
    <p:sldId id="1153" r:id="rId23"/>
    <p:sldId id="1154" r:id="rId24"/>
    <p:sldId id="1155" r:id="rId25"/>
    <p:sldId id="1156" r:id="rId26"/>
    <p:sldId id="1158" r:id="rId27"/>
    <p:sldId id="2091" r:id="rId28"/>
    <p:sldId id="2090" r:id="rId29"/>
    <p:sldId id="2092" r:id="rId30"/>
    <p:sldId id="2093" r:id="rId31"/>
    <p:sldId id="2094" r:id="rId32"/>
    <p:sldId id="2095" r:id="rId33"/>
    <p:sldId id="2112" r:id="rId34"/>
    <p:sldId id="2116" r:id="rId35"/>
    <p:sldId id="2117" r:id="rId36"/>
    <p:sldId id="2118" r:id="rId37"/>
    <p:sldId id="1203" r:id="rId38"/>
    <p:sldId id="2120" r:id="rId39"/>
    <p:sldId id="2121" r:id="rId40"/>
    <p:sldId id="2122" r:id="rId41"/>
    <p:sldId id="2123" r:id="rId42"/>
    <p:sldId id="1217" r:id="rId43"/>
    <p:sldId id="1218" r:id="rId44"/>
    <p:sldId id="2128" r:id="rId45"/>
    <p:sldId id="2129" r:id="rId46"/>
    <p:sldId id="2105" r:id="rId47"/>
    <p:sldId id="2138" r:id="rId48"/>
    <p:sldId id="2139" r:id="rId49"/>
    <p:sldId id="2140" r:id="rId50"/>
    <p:sldId id="2141" r:id="rId51"/>
    <p:sldId id="2142" r:id="rId52"/>
    <p:sldId id="2143" r:id="rId53"/>
    <p:sldId id="1326" r:id="rId54"/>
    <p:sldId id="2153" r:id="rId55"/>
    <p:sldId id="2154" r:id="rId56"/>
    <p:sldId id="2146" r:id="rId57"/>
    <p:sldId id="2147" r:id="rId58"/>
    <p:sldId id="2149" r:id="rId59"/>
    <p:sldId id="2150" r:id="rId60"/>
    <p:sldId id="2151" r:id="rId61"/>
    <p:sldId id="2108" r:id="rId62"/>
    <p:sldId id="2161" r:id="rId63"/>
    <p:sldId id="2162" r:id="rId64"/>
    <p:sldId id="2156" r:id="rId65"/>
    <p:sldId id="1517" r:id="rId66"/>
    <p:sldId id="2157" r:id="rId67"/>
    <p:sldId id="2158" r:id="rId68"/>
    <p:sldId id="2159" r:id="rId69"/>
    <p:sldId id="2160" r:id="rId70"/>
    <p:sldId id="1545" r:id="rId71"/>
    <p:sldId id="2163" r:id="rId72"/>
    <p:sldId id="2164" r:id="rId73"/>
    <p:sldId id="2165" r:id="rId74"/>
    <p:sldId id="1580" r:id="rId75"/>
    <p:sldId id="2166" r:id="rId76"/>
    <p:sldId id="2167" r:id="rId77"/>
    <p:sldId id="2168" r:id="rId78"/>
    <p:sldId id="2169" r:id="rId79"/>
    <p:sldId id="2104" r:id="rId80"/>
    <p:sldId id="2170" r:id="rId81"/>
    <p:sldId id="2171" r:id="rId82"/>
    <p:sldId id="2173" r:id="rId83"/>
    <p:sldId id="2107" r:id="rId84"/>
    <p:sldId id="2174" r:id="rId85"/>
    <p:sldId id="2175" r:id="rId86"/>
    <p:sldId id="2176" r:id="rId87"/>
    <p:sldId id="2106" r:id="rId88"/>
    <p:sldId id="2178" r:id="rId89"/>
    <p:sldId id="2179" r:id="rId90"/>
    <p:sldId id="2180" r:id="rId91"/>
    <p:sldId id="2109" r:id="rId92"/>
    <p:sldId id="2182" r:id="rId93"/>
    <p:sldId id="2183" r:id="rId94"/>
    <p:sldId id="2184" r:id="rId95"/>
    <p:sldId id="2110" r:id="rId96"/>
    <p:sldId id="2186" r:id="rId97"/>
    <p:sldId id="2187" r:id="rId98"/>
    <p:sldId id="2188" r:id="rId99"/>
    <p:sldId id="2111" r:id="rId100"/>
    <p:sldId id="2054" r:id="rId101"/>
    <p:sldId id="2198" r:id="rId102"/>
    <p:sldId id="2103" r:id="rId103"/>
    <p:sldId id="2194" r:id="rId104"/>
    <p:sldId id="2195" r:id="rId105"/>
    <p:sldId id="2196" r:id="rId106"/>
    <p:sldId id="2088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86355" autoAdjust="0"/>
  </p:normalViewPr>
  <p:slideViewPr>
    <p:cSldViewPr>
      <p:cViewPr varScale="1">
        <p:scale>
          <a:sx n="69" d="100"/>
          <a:sy n="69" d="100"/>
        </p:scale>
        <p:origin x="12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84" Type="http://schemas.openxmlformats.org/officeDocument/2006/relationships/slide" Target="slides/slide62.xml"/><Relationship Id="rId89" Type="http://schemas.openxmlformats.org/officeDocument/2006/relationships/slide" Target="slides/slide67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07" Type="http://schemas.openxmlformats.org/officeDocument/2006/relationships/slide" Target="slides/slide8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87" Type="http://schemas.openxmlformats.org/officeDocument/2006/relationships/slide" Target="slides/slide65.xml"/><Relationship Id="rId102" Type="http://schemas.openxmlformats.org/officeDocument/2006/relationships/slide" Target="slides/slide80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90" Type="http://schemas.openxmlformats.org/officeDocument/2006/relationships/slide" Target="slides/slide68.xml"/><Relationship Id="rId95" Type="http://schemas.openxmlformats.org/officeDocument/2006/relationships/slide" Target="slides/slide7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slide" Target="slides/slide55.xml"/><Relationship Id="rId100" Type="http://schemas.openxmlformats.org/officeDocument/2006/relationships/slide" Target="slides/slide78.xml"/><Relationship Id="rId105" Type="http://schemas.openxmlformats.org/officeDocument/2006/relationships/slide" Target="slides/slide8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93" Type="http://schemas.openxmlformats.org/officeDocument/2006/relationships/slide" Target="slides/slide71.xml"/><Relationship Id="rId98" Type="http://schemas.openxmlformats.org/officeDocument/2006/relationships/slide" Target="slides/slide7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103" Type="http://schemas.openxmlformats.org/officeDocument/2006/relationships/slide" Target="slides/slide81.xml"/><Relationship Id="rId108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91" Type="http://schemas.openxmlformats.org/officeDocument/2006/relationships/slide" Target="slides/slide69.xml"/><Relationship Id="rId96" Type="http://schemas.openxmlformats.org/officeDocument/2006/relationships/slide" Target="slides/slide7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6" Type="http://schemas.openxmlformats.org/officeDocument/2006/relationships/slide" Target="slides/slide8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94" Type="http://schemas.openxmlformats.org/officeDocument/2006/relationships/slide" Target="slides/slide72.xml"/><Relationship Id="rId99" Type="http://schemas.openxmlformats.org/officeDocument/2006/relationships/slide" Target="slides/slide77.xml"/><Relationship Id="rId101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109" Type="http://schemas.openxmlformats.org/officeDocument/2006/relationships/presProps" Target="presProps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97" Type="http://schemas.openxmlformats.org/officeDocument/2006/relationships/slide" Target="slides/slide75.xml"/><Relationship Id="rId104" Type="http://schemas.openxmlformats.org/officeDocument/2006/relationships/slide" Target="slides/slide8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5D60C-88CE-44C6-AF0A-9305738F17E5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3736-8BCD-4E98-B89C-B6194424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6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3736-8BCD-4E98-B89C-B6194424DE5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6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09625-84F5-498C-8EAC-FDF82EB01A8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2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09625-84F5-498C-8EAC-FDF82EB01A8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09625-84F5-498C-8EAC-FDF82EB01A8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2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 PCCC EOF emblem here with full name of College and full name of program.</a:t>
            </a:r>
            <a:r>
              <a:rPr lang="en-US" baseline="0" dirty="0"/>
              <a:t> Ask Mr. Noguera or Ms. Carter for the right emblem. Spell out name of college and program.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B5195-0850-415F-9A49-F9C265112FCF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15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427B0-059C-4489-B63B-FD9921FC8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02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3736-8BCD-4E98-B89C-B6194424DE5D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Relationship Id="rId5" Type="http://schemas.openxmlformats.org/officeDocument/2006/relationships/audio" Target="NULL"/><Relationship Id="rId4" Type="http://schemas.openxmlformats.org/officeDocument/2006/relationships/image" Target="../media/image1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09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2" y="1380070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5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/>
              <a:t>6/11/2021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0" y="5883276"/>
            <a:ext cx="3243033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822862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0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131-5620-4508-8789-E2EBB6E3185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E96-71F4-4346-83F6-3E4B7E694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131-5620-4508-8789-E2EBB6E3185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E96-71F4-4346-83F6-3E4B7E6948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131-5620-4508-8789-E2EBB6E3185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E96-71F4-4346-83F6-3E4B7E69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131-5620-4508-8789-E2EBB6E3185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E96-71F4-4346-83F6-3E4B7E6948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0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131-5620-4508-8789-E2EBB6E3185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E96-71F4-4346-83F6-3E4B7E6948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5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9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1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50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951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EB5C-6311-49A8-8A68-2F9559F3347D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6/11/2021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0BB6-9321-4B88-AA31-A46027D87A4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273291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11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86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00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199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12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26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18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85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7A6-C805-405C-A96A-84D86787A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AD2-01EA-4817-826F-70DBB4DF9D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9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57A6-C805-405C-A96A-84D86787A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4AD2-01EA-4817-826F-70DBB4DF9D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14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06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1510-B48F-46D7-A96C-0477959C33E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60C3-FCD9-4E14-A229-4CABEABB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08C2-832A-4FCA-B711-DCB930FC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EDDA2-F426-40CD-B10B-02029A9AB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FB93F-3920-49D2-96CB-D793847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F6C4-86BF-43A1-886C-1A433A4E5282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6/11/2021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E247A-329E-4457-8493-B558D0F9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9073C-E8E5-4155-92F0-8CA9177E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914A-084F-4102-84D3-DF660E9043CE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5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5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2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5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68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6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62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05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28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3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3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53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8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6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90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19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0" y="2160983"/>
            <a:ext cx="3139217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0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6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80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2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7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70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9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2" y="609601"/>
            <a:ext cx="6447501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9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4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470400"/>
            <a:ext cx="6447501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26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15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5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470400"/>
            <a:ext cx="6447501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86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931989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527448"/>
            <a:ext cx="6447501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07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527448"/>
            <a:ext cx="6447501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544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527448"/>
            <a:ext cx="6447501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7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5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6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4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3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5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27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1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21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8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93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8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62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5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6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3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603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9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7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9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52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7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46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58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39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68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5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607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104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19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69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13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08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3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7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75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25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778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2" y="1380070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5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/>
              <a:t>6/11/2021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0" y="5883276"/>
            <a:ext cx="3243033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822862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5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7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A20F-2EA3-42BF-AF2C-9EAA34443FA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F004-E874-4857-90A4-7CC00FA3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131-5620-4508-8789-E2EBB6E3185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E96-71F4-4346-83F6-3E4B7E69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" name="chimes.wav"/>
          </p:stSnd>
        </p:sndAc>
      </p:transition>
    </mc:Choice>
    <mc:Fallback xmlns="">
      <p:transition spd="slow" advTm="5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21.xml"/><Relationship Id="rId3" Type="http://schemas.openxmlformats.org/officeDocument/2006/relationships/slideLayout" Target="../slideLayouts/slideLayout92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audio" Target="NUL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96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9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796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7077" r:id="rId2"/>
  </p:sldLayoutIdLst>
  <mc:AlternateContent xmlns:mc="http://schemas.openxmlformats.org/markup-compatibility/2006" xmlns:p14="http://schemas.microsoft.com/office/powerpoint/2010/main">
    <mc:Choice Requires="p14">
      <p:transition spd="slow" advClick="0" advTm="1000">
        <p14:prism isInverted="1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357A6-C805-405C-A96A-84D86787A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4AD2-01EA-4817-826F-70DBB4DF9D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1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3" r:id="rId1"/>
    <p:sldLayoutId id="2147487076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6/11/2021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14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43" r:id="rId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8A93-521E-4E6E-9405-46E688E48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DE08-0BDB-4D48-9EEA-C7F591B4F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342900"/>
            <a:fld id="{F59DF6C4-86BF-43A1-886C-1A433A4E5282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342900"/>
              <a:t>6/11/2021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342900"/>
            <a:fld id="{B8CC914A-084F-4102-84D3-DF660E9043CE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6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9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61AA-6CE6-47F2-858C-2BC3AE91D16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B431-618C-468D-AE29-F906BAA4B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68" r:id="rId1"/>
    <p:sldLayoutId id="2147486969" r:id="rId2"/>
    <p:sldLayoutId id="2147486970" r:id="rId3"/>
    <p:sldLayoutId id="2147486971" r:id="rId4"/>
    <p:sldLayoutId id="2147486972" r:id="rId5"/>
    <p:sldLayoutId id="2147486973" r:id="rId6"/>
    <p:sldLayoutId id="2147486974" r:id="rId7"/>
    <p:sldLayoutId id="2147486975" r:id="rId8"/>
    <p:sldLayoutId id="2147486976" r:id="rId9"/>
    <p:sldLayoutId id="2147486977" r:id="rId10"/>
    <p:sldLayoutId id="21474869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2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2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7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80" r:id="rId1"/>
    <p:sldLayoutId id="2147486981" r:id="rId2"/>
    <p:sldLayoutId id="2147486982" r:id="rId3"/>
    <p:sldLayoutId id="2147486983" r:id="rId4"/>
    <p:sldLayoutId id="2147486984" r:id="rId5"/>
    <p:sldLayoutId id="2147486985" r:id="rId6"/>
    <p:sldLayoutId id="2147486986" r:id="rId7"/>
    <p:sldLayoutId id="2147486987" r:id="rId8"/>
    <p:sldLayoutId id="2147486988" r:id="rId9"/>
    <p:sldLayoutId id="2147486989" r:id="rId10"/>
    <p:sldLayoutId id="2147486990" r:id="rId11"/>
    <p:sldLayoutId id="2147486991" r:id="rId12"/>
    <p:sldLayoutId id="2147486992" r:id="rId13"/>
    <p:sldLayoutId id="2147486993" r:id="rId14"/>
    <p:sldLayoutId id="2147486994" r:id="rId15"/>
    <p:sldLayoutId id="2147486995" r:id="rId16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97" r:id="rId1"/>
    <p:sldLayoutId id="2147486998" r:id="rId2"/>
    <p:sldLayoutId id="2147486999" r:id="rId3"/>
    <p:sldLayoutId id="2147487000" r:id="rId4"/>
    <p:sldLayoutId id="2147487001" r:id="rId5"/>
    <p:sldLayoutId id="2147487002" r:id="rId6"/>
    <p:sldLayoutId id="2147487003" r:id="rId7"/>
    <p:sldLayoutId id="2147487004" r:id="rId8"/>
    <p:sldLayoutId id="2147487005" r:id="rId9"/>
    <p:sldLayoutId id="2147487006" r:id="rId10"/>
    <p:sldLayoutId id="21474870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0FCB-6E48-4B1A-B817-A981E565F02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4DCE-C2B2-401D-B2C2-6CC2803A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09" r:id="rId1"/>
    <p:sldLayoutId id="2147487010" r:id="rId2"/>
    <p:sldLayoutId id="2147487011" r:id="rId3"/>
    <p:sldLayoutId id="2147487012" r:id="rId4"/>
    <p:sldLayoutId id="2147487013" r:id="rId5"/>
    <p:sldLayoutId id="2147487014" r:id="rId6"/>
    <p:sldLayoutId id="2147487015" r:id="rId7"/>
    <p:sldLayoutId id="2147487016" r:id="rId8"/>
    <p:sldLayoutId id="2147487017" r:id="rId9"/>
    <p:sldLayoutId id="2147487018" r:id="rId10"/>
    <p:sldLayoutId id="21474870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9">
              <a:srgbClr val="3B6492"/>
            </a:gs>
            <a:gs pos="51000">
              <a:srgbClr val="006EAE"/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4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21" r:id="rId1"/>
    <p:sldLayoutId id="2147487022" r:id="rId2"/>
    <p:sldLayoutId id="2147487023" r:id="rId3"/>
    <p:sldLayoutId id="2147487024" r:id="rId4"/>
    <p:sldLayoutId id="2147487025" r:id="rId5"/>
    <p:sldLayoutId id="2147487026" r:id="rId6"/>
    <p:sldLayoutId id="2147487027" r:id="rId7"/>
    <p:sldLayoutId id="2147487028" r:id="rId8"/>
    <p:sldLayoutId id="2147487029" r:id="rId9"/>
    <p:sldLayoutId id="2147487030" r:id="rId10"/>
    <p:sldLayoutId id="2147487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7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E7B8-018B-45D3-A29B-3CA1B800E13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F85F6-8E5F-4EBD-ADAF-DF41F82CC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2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33" r:id="rId1"/>
    <p:sldLayoutId id="2147487034" r:id="rId2"/>
    <p:sldLayoutId id="2147487035" r:id="rId3"/>
    <p:sldLayoutId id="2147487036" r:id="rId4"/>
    <p:sldLayoutId id="2147487037" r:id="rId5"/>
    <p:sldLayoutId id="2147487038" r:id="rId6"/>
    <p:sldLayoutId id="2147487039" r:id="rId7"/>
    <p:sldLayoutId id="2147487040" r:id="rId8"/>
    <p:sldLayoutId id="2147487041" r:id="rId9"/>
    <p:sldLayoutId id="2147487042" r:id="rId10"/>
    <p:sldLayoutId id="21474870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508131-5620-4508-8789-E2EBB6E3185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4CDE96-71F4-4346-83F6-3E4B7E69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5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45" r:id="rId1"/>
    <p:sldLayoutId id="2147487046" r:id="rId2"/>
    <p:sldLayoutId id="2147487047" r:id="rId3"/>
    <p:sldLayoutId id="2147487048" r:id="rId4"/>
    <p:sldLayoutId id="2147487049" r:id="rId5"/>
    <p:sldLayoutId id="2147487050" r:id="rId6"/>
    <p:sldLayoutId id="2147487051" r:id="rId7"/>
    <p:sldLayoutId id="2147487052" r:id="rId8"/>
    <p:sldLayoutId id="2147487053" r:id="rId9"/>
    <p:sldLayoutId id="2147487054" r:id="rId10"/>
    <p:sldLayoutId id="2147487055" r:id="rId11"/>
    <p:sldLayoutId id="2147487056" r:id="rId12"/>
    <p:sldLayoutId id="2147487057" r:id="rId13"/>
    <p:sldLayoutId id="2147487058" r:id="rId14"/>
    <p:sldLayoutId id="2147487059" r:id="rId15"/>
    <p:sldLayoutId id="2147487060" r:id="rId16"/>
    <p:sldLayoutId id="214748706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  <p:sndAc>
          <p:stSnd>
            <p:snd r:embed="rId19" name="chimes.wav"/>
          </p:stSnd>
        </p:sndAc>
      </p:transition>
    </mc:Choice>
    <mc:Fallback xmlns="">
      <p:transition spd="slow" advTm="5000">
        <p:fade/>
        <p:sndAc>
          <p:stSnd>
            <p:snd r:embed="rId22" name="chimes.wav"/>
          </p:stSnd>
        </p:sndAc>
      </p:transition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6B8F-6776-4B06-8064-256E53F2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63" r:id="rId1"/>
    <p:sldLayoutId id="2147487064" r:id="rId2"/>
    <p:sldLayoutId id="2147487065" r:id="rId3"/>
    <p:sldLayoutId id="2147487066" r:id="rId4"/>
    <p:sldLayoutId id="2147487067" r:id="rId5"/>
    <p:sldLayoutId id="2147487068" r:id="rId6"/>
    <p:sldLayoutId id="2147487069" r:id="rId7"/>
    <p:sldLayoutId id="2147487070" r:id="rId8"/>
    <p:sldLayoutId id="2147487071" r:id="rId9"/>
    <p:sldLayoutId id="2147487072" r:id="rId10"/>
    <p:sldLayoutId id="21474870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9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1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6B8F-6776-4B06-8064-256E53F2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8" r:id="rId1"/>
    <p:sldLayoutId id="21474870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5" y="685802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2667001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/>
              <a:t>6/11/2021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1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4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166B8F-6776-4B06-8064-256E53F21E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4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5" y="685802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2667001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/>
                </a:solidFill>
              </a:rPr>
              <a:pPr/>
              <a:t>6/11/2021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1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4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166B8F-6776-4B06-8064-256E53F21E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5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8" r:id="rId1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764EB5C-6311-49A8-8A68-2F9559F3347D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6/11/2021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9000BB6-9321-4B88-AA31-A46027D87A4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52191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35" r:id="rId1"/>
    <p:sldLayoutId id="214748707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google.com/url?sa=i&amp;rct=j&amp;q=&amp;esrc=s&amp;source=images&amp;cd=&amp;cad=rja&amp;uact=8&amp;ved=0ahUKEwjUh-aCuafLAhXDdD4KHe--D3wQjRwIBw&amp;url=http://products.pointstreak.com/performance/&amp;psig=AFQjCNEfg6SpTEqW7aCqChLHekPkXFbwhA&amp;ust=1457195126660347" TargetMode="External"/><Relationship Id="rId18" Type="http://schemas.openxmlformats.org/officeDocument/2006/relationships/image" Target="../media/image24.jpeg"/><Relationship Id="rId26" Type="http://schemas.openxmlformats.org/officeDocument/2006/relationships/hyperlink" Target="http://www.google.com/url?sa=i&amp;rct=j&amp;q=&amp;esrc=s&amp;source=images&amp;cd=&amp;cad=rja&amp;uact=8&amp;ved=0ahUKEwi-ydPYwKfLAhXEGj4KHTZWABIQjRwIBw&amp;url=http://www.felicianathletics.com/sports/bsb/winter_camp&amp;psig=AFQjCNFegQaYdC8e0qEU5Uignxs3wgbklw&amp;ust=1457197184272300" TargetMode="External"/><Relationship Id="rId39" Type="http://schemas.openxmlformats.org/officeDocument/2006/relationships/hyperlink" Target="http://www.google.com/url?sa=i&amp;rct=j&amp;q=&amp;esrc=s&amp;source=images&amp;cd=&amp;cad=rja&amp;uact=8&amp;ved=0ahUKEwj-ku36xKfLAhWCFz4KHWdCBwwQjRwIBw&amp;url=http://nj1015.com/montclair-state-university-to-spend-210k-on-hawk-statue/&amp;psig=AFQjCNHLwgFcbLR1qV70u_gJbwfMO1EedQ&amp;ust=1457198332410875" TargetMode="External"/><Relationship Id="rId21" Type="http://schemas.openxmlformats.org/officeDocument/2006/relationships/hyperlink" Target="https://www.google.com/url?sa=i&amp;rct=j&amp;q=&amp;esrc=s&amp;source=images&amp;cd=&amp;cad=rja&amp;uact=8&amp;ved=0ahUKEwj5u__AuqfLAhXMaD4KHZriAA4QjRwIBw&amp;url=https://www.drew.edu/alumni/2009/12/awordfrom-24&amp;psig=AFQjCNHMDeRSXRtSm91PKMocrVn2o35r7A&amp;ust=1457195518369074" TargetMode="External"/><Relationship Id="rId34" Type="http://schemas.openxmlformats.org/officeDocument/2006/relationships/image" Target="../media/image33.jpeg"/><Relationship Id="rId42" Type="http://schemas.openxmlformats.org/officeDocument/2006/relationships/image" Target="../media/image37.png"/><Relationship Id="rId47" Type="http://schemas.openxmlformats.org/officeDocument/2006/relationships/image" Target="../media/image40.png"/><Relationship Id="rId50" Type="http://schemas.openxmlformats.org/officeDocument/2006/relationships/hyperlink" Target="http://www.google.com/url?sa=i&amp;rct=j&amp;q=&amp;esrc=s&amp;source=images&amp;cd=&amp;cad=rja&amp;uact=8&amp;ved=0ahUKEwjd4sjNyafLAhXLbT4KHbHGBCMQjRwIBw&amp;url=http://www.rvccathletics.com/RecruitQuestionnaire&amp;psig=AFQjCNF53TCGsvm6PdceevgX_tKmfOyxEw&amp;ust=1457199535255687" TargetMode="External"/><Relationship Id="rId55" Type="http://schemas.openxmlformats.org/officeDocument/2006/relationships/image" Target="../media/image44.jpeg"/><Relationship Id="rId63" Type="http://schemas.openxmlformats.org/officeDocument/2006/relationships/image" Target="../media/image48.png"/><Relationship Id="rId68" Type="http://schemas.openxmlformats.org/officeDocument/2006/relationships/hyperlink" Target="http://www.google.com/url?sa=i&amp;rct=j&amp;q=&amp;esrc=s&amp;source=images&amp;cd=&amp;ved=0ahUKEwi35vfwzKfLAhVMPj4KHRkQAysQjRwIBw&amp;url=http://ecac.prestosports.com/membership/division_III/stevens_it&amp;psig=AFQjCNFLDwv9b_1wBI4A_3RM_gGneUxAwg&amp;ust=1457200460900651" TargetMode="External"/><Relationship Id="rId76" Type="http://schemas.openxmlformats.org/officeDocument/2006/relationships/hyperlink" Target="http://www.google.com/url?sa=i&amp;rct=j&amp;q=&amp;esrc=s&amp;source=images&amp;cd=&amp;cad=rja&amp;uact=8&amp;ved=0ahUKEwj_rdSxzqfLAhWKVj4KHe0cC-kQjRwIBw&amp;url=http://universityofutahhockey.com/tournaments/2015-acha-nationals/game-05/&amp;psig=AFQjCNG7EVXKE5siS-T7Jk31Vt3EPlPyYA&amp;ust=1457200847640758" TargetMode="External"/><Relationship Id="rId7" Type="http://schemas.openxmlformats.org/officeDocument/2006/relationships/hyperlink" Target="http://www.google.com/url?sa=i&amp;rct=j&amp;q=&amp;esrc=s&amp;source=images&amp;cd=&amp;cad=rja&amp;uact=8&amp;ved=0ahUKEwj81pvyt6fLAhWF8j4KHfqeCBAQjRwIBw&amp;url=http://www.caccathletics.org/sports/sball/2012-13/releases/201302059m0bzf&amp;psig=AFQjCNHfjZXVX0DDDwMAfONt9zp_b1Di-g&amp;ust=1457194804958818" TargetMode="External"/><Relationship Id="rId71" Type="http://schemas.openxmlformats.org/officeDocument/2006/relationships/image" Target="../media/image52.png"/><Relationship Id="rId2" Type="http://schemas.openxmlformats.org/officeDocument/2006/relationships/image" Target="../media/image16.jpeg"/><Relationship Id="rId16" Type="http://schemas.openxmlformats.org/officeDocument/2006/relationships/image" Target="../media/image23.jpeg"/><Relationship Id="rId29" Type="http://schemas.openxmlformats.org/officeDocument/2006/relationships/hyperlink" Target="http://www.google.com/url?sa=i&amp;rct=j&amp;q=&amp;esrc=s&amp;source=images&amp;cd=&amp;cad=rja&amp;uact=8&amp;ved=0ahUKEwighp-zwafLAhWI8j4KHQZtCg0QjRwIBw&amp;url=http://www.eventbrite.com/e/hccc-student-leadership-conference-registration-12302674631&amp;psig=AFQjCNHDQaQAzrVVNckt_4T_FTbyuFz6Yg&amp;ust=1457197375059226" TargetMode="External"/><Relationship Id="rId11" Type="http://schemas.openxmlformats.org/officeDocument/2006/relationships/hyperlink" Target="https://www.google.com/url?sa=i&amp;rct=j&amp;q=&amp;esrc=s&amp;source=images&amp;cd=&amp;cad=rja&amp;uact=8&amp;ved=0ahUKEwjR9_WzuKfLAhXEHT4KHbNADhAQjRwIBw&amp;url=https://plexuss.com/college/centenary-college&amp;psig=AFQjCNHiwv3Xzl0D91Ug6phhgbXJ785ezQ&amp;ust=1457194963101555" TargetMode="External"/><Relationship Id="rId24" Type="http://schemas.openxmlformats.org/officeDocument/2006/relationships/image" Target="../media/image27.jpeg"/><Relationship Id="rId32" Type="http://schemas.openxmlformats.org/officeDocument/2006/relationships/image" Target="../media/image32.jpeg"/><Relationship Id="rId37" Type="http://schemas.openxmlformats.org/officeDocument/2006/relationships/hyperlink" Target="http://www.google.com/url?sa=i&amp;rct=j&amp;q=&amp;esrc=s&amp;source=images&amp;cd=&amp;cad=rja&amp;uact=8&amp;ved=0ahUKEwin46znxKfLAhVDdj4KHXbxDRYQjRwIBw&amp;url=http://bkcreative.org/monmouth-university-hawk-logo&amp;psig=AFQjCNG2hZCOnwZCMse1muuDKi7k7CLr1g&amp;ust=1457198294606078" TargetMode="External"/><Relationship Id="rId40" Type="http://schemas.openxmlformats.org/officeDocument/2006/relationships/image" Target="../media/image36.jpeg"/><Relationship Id="rId45" Type="http://schemas.openxmlformats.org/officeDocument/2006/relationships/hyperlink" Target="https://www.google.com/url?sa=i&amp;rct=j&amp;q=&amp;esrc=s&amp;source=images&amp;cd=&amp;cad=rja&amp;uact=8&amp;ved=0ahUKEwiWn7aex6fLAhUB8j4KHRnJBA4QjRwIBw&amp;url=https://www.ocean.edu/content/public/future-new-students/become-a-student-ambassador.html&amp;psig=AFQjCNH57p9GgH5GqR0dbjIiQGZmnyUZ0A&amp;ust=1457198942425285" TargetMode="External"/><Relationship Id="rId53" Type="http://schemas.openxmlformats.org/officeDocument/2006/relationships/image" Target="../media/image43.jpeg"/><Relationship Id="rId58" Type="http://schemas.openxmlformats.org/officeDocument/2006/relationships/hyperlink" Target="http://www.google.com/url?sa=i&amp;rct=j&amp;q=&amp;esrc=s&amp;source=images&amp;cd=&amp;cad=rja&amp;uact=8&amp;ved=0ahUKEwi7kbrxyqfLAhVCVT4KHWgLBgwQjRwIBw&amp;url=http://www.nj.com/gloucester-sports/index.ssf/2012/10/local_colleges_rowan_field_hoc.html&amp;psig=AFQjCNGqtKJGp17fjXRBn2nPTOGWClNbNg&amp;ust=1457199913010015" TargetMode="External"/><Relationship Id="rId66" Type="http://schemas.openxmlformats.org/officeDocument/2006/relationships/hyperlink" Target="https://www.google.com/url?sa=i&amp;rct=j&amp;q=&amp;esrc=s&amp;source=images&amp;cd=&amp;cad=rja&amp;uact=8&amp;ved=0ahUKEwjI9u7NzKfLAhUCQj4KHQHtCwwQjRwIBw&amp;url=https://en.wikipedia.org/wiki/File:Seton_Hall_Pirates_Logo.svg&amp;psig=AFQjCNFqZndF3p2E953wYKKBrblZ52J2JQ&amp;ust=1457200369047197" TargetMode="External"/><Relationship Id="rId74" Type="http://schemas.openxmlformats.org/officeDocument/2006/relationships/hyperlink" Target="http://www.google.com/url?sa=i&amp;rct=j&amp;q=&amp;esrc=s&amp;source=images&amp;cd=&amp;cad=rja&amp;uact=8&amp;ved=0ahUKEwjP-tmIzqfLAhWBdD4KHeLOCBIQjRwIBw&amp;url=http://www.wccc.bkstr.com/&amp;psig=AFQjCNEuFNAJrRX3JtWcObaQstdMKtvWVQ&amp;ust=1457200776937736" TargetMode="External"/><Relationship Id="rId79" Type="http://schemas.openxmlformats.org/officeDocument/2006/relationships/image" Target="../media/image57.jpg"/><Relationship Id="rId5" Type="http://schemas.openxmlformats.org/officeDocument/2006/relationships/hyperlink" Target="http://www.google.com/url?sa=i&amp;rct=j&amp;q=&amp;esrc=s&amp;source=images&amp;cd=&amp;cad=rja&amp;uact=8&amp;ved=0ahUKEwie-8rLt6fLAhULbz4KHf_kAiQQjRwIBw&amp;url=http://www.caccathletics.org/&amp;psig=AFQjCNFebh6s-m6Z3ieN3dnT6epVMXgzsw&amp;ust=1457194742667236" TargetMode="External"/><Relationship Id="rId61" Type="http://schemas.openxmlformats.org/officeDocument/2006/relationships/image" Target="../media/image47.jpeg"/><Relationship Id="rId10" Type="http://schemas.openxmlformats.org/officeDocument/2006/relationships/image" Target="../media/image20.jpeg"/><Relationship Id="rId19" Type="http://schemas.openxmlformats.org/officeDocument/2006/relationships/hyperlink" Target="http://www.google.com/url?sa=i&amp;rct=j&amp;q=&amp;esrc=s&amp;source=images&amp;cd=&amp;cad=rja&amp;uact=8&amp;ved=0ahUKEwjy_4yYuqfLAhWBFz4KHfq8DgwQjRwIBw&amp;url=http://www.stateuniversity.com/universities/NJ/Cumberland_County_College.html&amp;psig=AFQjCNE58NA6xPrBlN_NAjLdCaHtPVdimA&amp;ust=1457195423611814" TargetMode="External"/><Relationship Id="rId31" Type="http://schemas.openxmlformats.org/officeDocument/2006/relationships/hyperlink" Target="http://www.google.com/url?sa=i&amp;rct=j&amp;q=&amp;esrc=s&amp;source=images&amp;cd=&amp;cad=rja&amp;uact=8&amp;ved=0ahUKEwi55O_fw6fLAhUJdD4KHQZ9AAkQjRwIBw&amp;url=http://middlehitter.com/Recruiting/recruiting_home_page.htm&amp;psig=AFQjCNFssDzj-3HccKkcagLvLEQB5yaE4g&amp;ust=1457198005619780" TargetMode="External"/><Relationship Id="rId44" Type="http://schemas.openxmlformats.org/officeDocument/2006/relationships/image" Target="../media/image38.gif"/><Relationship Id="rId52" Type="http://schemas.openxmlformats.org/officeDocument/2006/relationships/hyperlink" Target="http://www.google.com/url?sa=i&amp;rct=j&amp;q=&amp;esrc=s&amp;source=images&amp;cd=&amp;cad=rja&amp;uact=8&amp;ved=0ahUKEwiUuonpyafLAhVDWT4KHdWRDNkQjRwIBw&amp;url=http://www.rider.edu/athletics&amp;psig=AFQjCNG7L7qszD0OR9C7ZsbcVqNK-7xfwQ&amp;ust=1457199633023335" TargetMode="External"/><Relationship Id="rId60" Type="http://schemas.openxmlformats.org/officeDocument/2006/relationships/hyperlink" Target="http://www.google.com/url?sa=i&amp;rct=j&amp;q=&amp;esrc=s&amp;source=images&amp;cd=&amp;cad=rja&amp;uact=8&amp;ved=0ahUKEwi9h-W0y6fLAhWEwj4KHUTwBAsQjRwIBw&amp;url=http://ksrcollege.com/?p%3D18014&amp;psig=AFQjCNHDOTSwVdfDgFbEhY86rsyKv7hoXQ&amp;ust=1457200031694239" TargetMode="External"/><Relationship Id="rId65" Type="http://schemas.openxmlformats.org/officeDocument/2006/relationships/image" Target="../media/image49.jpeg"/><Relationship Id="rId73" Type="http://schemas.openxmlformats.org/officeDocument/2006/relationships/image" Target="../media/image53.gif"/><Relationship Id="rId78" Type="http://schemas.openxmlformats.org/officeDocument/2006/relationships/image" Target="../media/image56.jpeg"/><Relationship Id="rId4" Type="http://schemas.openxmlformats.org/officeDocument/2006/relationships/image" Target="../media/image17.gif"/><Relationship Id="rId9" Type="http://schemas.openxmlformats.org/officeDocument/2006/relationships/hyperlink" Target="http://www.google.com/url?sa=i&amp;rct=j&amp;q=&amp;esrc=s&amp;source=images&amp;cd=&amp;cad=rja&amp;uact=8&amp;ved=0ahUKEwjLmeObuKfLAhVLcT4KHSZ4Dw4QjRwIBw&amp;url=http://camdendining.com/&amp;psig=AFQjCNGX2r9_RlV6Iss76IxqEXynVg2IBw&amp;ust=1457194908073230" TargetMode="External"/><Relationship Id="rId14" Type="http://schemas.openxmlformats.org/officeDocument/2006/relationships/image" Target="../media/image22.png"/><Relationship Id="rId22" Type="http://schemas.openxmlformats.org/officeDocument/2006/relationships/image" Target="../media/image26.jpeg"/><Relationship Id="rId27" Type="http://schemas.openxmlformats.org/officeDocument/2006/relationships/image" Target="../media/image29.jpeg"/><Relationship Id="rId30" Type="http://schemas.openxmlformats.org/officeDocument/2006/relationships/image" Target="../media/image31.jpeg"/><Relationship Id="rId35" Type="http://schemas.openxmlformats.org/officeDocument/2006/relationships/hyperlink" Target="http://www.google.com/url?sa=i&amp;rct=j&amp;q=&amp;esrc=s&amp;source=images&amp;cd=&amp;cad=rja&amp;uact=8&amp;ved=0ahUKEwifmPy_xKfLAhVDPT4KHWu0AxMQjRwIBw&amp;url=http://college-tuition.startclass.com/l/2434/Middlesex-County-College&amp;psig=AFQjCNH8Omybne5-Y7JZt9wTTisFUaeLgw&amp;ust=1457198195771393" TargetMode="External"/><Relationship Id="rId43" Type="http://schemas.openxmlformats.org/officeDocument/2006/relationships/hyperlink" Target="https://www.google.com/url?sa=i&amp;rct=j&amp;q=&amp;esrc=s&amp;source=images&amp;cd=&amp;cad=rja&amp;uact=8&amp;ved=0ahUKEwjCg4LzxqfLAhXHgj4KHQaRBwoQjRwIBw&amp;url=https://web.njit.edu/~wzhang81/&amp;psig=AFQjCNHFoBXlKr3d4LS4g8U_cSKmf78g2w&amp;ust=1457198852887955" TargetMode="External"/><Relationship Id="rId48" Type="http://schemas.openxmlformats.org/officeDocument/2006/relationships/hyperlink" Target="http://www.google.com/url?sa=i&amp;rct=j&amp;q=&amp;esrc=s&amp;source=images&amp;cd=&amp;cad=rja&amp;uact=8&amp;ved=0ahUKEwiO0oaQyafLAhWCyj4KHTInBxoQjRwIBw&amp;url=http://www.ramapoicehockey.com/about-roadrunner-hockey/&amp;psig=AFQjCNFfTZP0VyBXwteIYAgD2wySEc9XBw&amp;ust=1457199446579325" TargetMode="External"/><Relationship Id="rId56" Type="http://schemas.openxmlformats.org/officeDocument/2006/relationships/hyperlink" Target="http://www.google.com/url?sa=i&amp;rct=j&amp;q=&amp;esrc=s&amp;source=images&amp;cd=&amp;cad=rja&amp;uact=8&amp;ved=0ahUKEwji_LquyqfLAhVMbj4KHdAyBBAQjRwIBw&amp;url=http://www.rcgc.edu/Athletics/Mens/Baseball/Pages/default.aspx&amp;psig=AFQjCNGuDRohXoHMWwscN7A5myY4THoq3g&amp;ust=1457199782699062" TargetMode="External"/><Relationship Id="rId64" Type="http://schemas.openxmlformats.org/officeDocument/2006/relationships/hyperlink" Target="https://www.google.com/url?sa=i&amp;rct=j&amp;q=&amp;esrc=s&amp;source=images&amp;cd=&amp;cad=rja&amp;uact=8&amp;ved=0ahUKEwjv8oCszKfLAhXGWz4KHbg6AXEQjRwIBw&amp;url=https://www.prlog.org/12294163-salem-community-college-unveils-new-process-operator-program.html&amp;psig=AFQjCNFGgOVyG7uDMdjLoupecSuObNNr8w&amp;ust=1457200310805741" TargetMode="External"/><Relationship Id="rId69" Type="http://schemas.openxmlformats.org/officeDocument/2006/relationships/image" Target="../media/image51.jpeg"/><Relationship Id="rId77" Type="http://schemas.openxmlformats.org/officeDocument/2006/relationships/image" Target="../media/image55.png"/><Relationship Id="rId8" Type="http://schemas.openxmlformats.org/officeDocument/2006/relationships/image" Target="../media/image19.jpeg"/><Relationship Id="rId51" Type="http://schemas.openxmlformats.org/officeDocument/2006/relationships/image" Target="../media/image42.jpeg"/><Relationship Id="rId72" Type="http://schemas.openxmlformats.org/officeDocument/2006/relationships/hyperlink" Target="http://www.google.com/url?sa=i&amp;rct=j&amp;q=&amp;esrc=s&amp;source=images&amp;cd=&amp;cad=rja&amp;uact=8&amp;ved=0ahUKEwiyhYvezafLAhUFaT4KHeGtBg8QjRwIBw&amp;url=http://www.ucccranfordshop.com/&amp;psig=AFQjCNEI0a59ukXYT3d0nURDZo0XXIJxQA&amp;ust=1457200676705164" TargetMode="External"/><Relationship Id="rId3" Type="http://schemas.openxmlformats.org/officeDocument/2006/relationships/hyperlink" Target="https://www.google.com/url?sa=i&amp;rct=j&amp;q=&amp;esrc=s&amp;source=images&amp;cd=&amp;cad=rja&amp;uact=8&amp;ved=0ahUKEwiamu7ZtqfLAhUI2T4KHSn4DQ4QjRwIBw&amp;url=https://go.bergen.edu/njtransit/&amp;psig=AFQjCNF3eKXMTIiYTsIiOybmn-9V02vRlA&amp;ust=1457194501177458" TargetMode="External"/><Relationship Id="rId12" Type="http://schemas.openxmlformats.org/officeDocument/2006/relationships/image" Target="../media/image21.jpeg"/><Relationship Id="rId17" Type="http://schemas.openxmlformats.org/officeDocument/2006/relationships/hyperlink" Target="http://www.google.com/url?sa=i&amp;rct=j&amp;q=&amp;esrc=s&amp;source=images&amp;cd=&amp;cad=rja&amp;uact=8&amp;ved=0ahUKEwiBiKnPuafLAhWJ8j4KHeRtDxcQjRwIBw&amp;url=http://hoopdirt.com/jc-dirt-coaching-change-at-county-college-of-morris-nj/&amp;psig=AFQjCNFn15Zj2BVkdOg62O8PlKBkGL6vEQ&amp;ust=1457195289597328" TargetMode="External"/><Relationship Id="rId25" Type="http://schemas.openxmlformats.org/officeDocument/2006/relationships/image" Target="../media/image28.png"/><Relationship Id="rId33" Type="http://schemas.openxmlformats.org/officeDocument/2006/relationships/hyperlink" Target="http://www.google.com/url?sa=i&amp;rct=j&amp;q=&amp;esrc=s&amp;source=images&amp;cd=&amp;cad=rja&amp;uact=8&amp;ved=0ahUKEwjOnPKbxKfLAhVJdT4KHePCAgsQjRwIBw&amp;url=http://glitternight.com/2014/05/23/2014-college-world-series-teams-from-the-njcaa-all-three-divisions/&amp;psig=AFQjCNE-8fscknayV4MAqD_Vy2coNZBemA&amp;ust=1457198136456736" TargetMode="External"/><Relationship Id="rId38" Type="http://schemas.openxmlformats.org/officeDocument/2006/relationships/image" Target="../media/image35.jpeg"/><Relationship Id="rId46" Type="http://schemas.openxmlformats.org/officeDocument/2006/relationships/image" Target="../media/image39.png"/><Relationship Id="rId59" Type="http://schemas.openxmlformats.org/officeDocument/2006/relationships/image" Target="../media/image46.jpeg"/><Relationship Id="rId67" Type="http://schemas.openxmlformats.org/officeDocument/2006/relationships/image" Target="../media/image50.png"/><Relationship Id="rId20" Type="http://schemas.openxmlformats.org/officeDocument/2006/relationships/image" Target="../media/image25.gif"/><Relationship Id="rId41" Type="http://schemas.openxmlformats.org/officeDocument/2006/relationships/hyperlink" Target="http://www.njcu.edu/sgo/" TargetMode="External"/><Relationship Id="rId54" Type="http://schemas.openxmlformats.org/officeDocument/2006/relationships/hyperlink" Target="http://www.google.com/url?sa=i&amp;rct=j&amp;q=&amp;esrc=s&amp;source=images&amp;cd=&amp;cad=rja&amp;uact=8&amp;ved=0ahUKEwiL36yEyqfLAhWGWz4KHV1BCioQjRwIBw&amp;url=http://www.rcbc.edu/radio&amp;psig=AFQjCNHxN78V4abLOwfm6Bv7_wbcJdnvrw&amp;ust=1457199694156188" TargetMode="External"/><Relationship Id="rId62" Type="http://schemas.openxmlformats.org/officeDocument/2006/relationships/hyperlink" Target="https://www.google.com/url?sa=i&amp;rct=j&amp;q=&amp;esrc=s&amp;source=images&amp;cd=&amp;cad=rja&amp;uact=8&amp;ved=0ahUKEwi-8NvUy6fLAhVC8j4KHSqyAWsQjRwIBw&amp;url=https://en.wikipedia.org/wiki/Saint_Peter's_University&amp;psig=AFQjCNFofzxrNIAqBemgxNaiKSqkNGbcIQ&amp;ust=1457200122915593" TargetMode="External"/><Relationship Id="rId70" Type="http://schemas.openxmlformats.org/officeDocument/2006/relationships/hyperlink" Target="https://www.google.com/url?sa=i&amp;rct=j&amp;q=&amp;esrc=s&amp;source=images&amp;cd=&amp;cad=rja&amp;uact=8&amp;ved=0ahUKEwiNnd6hzafLAhWCMz4KHQXgAA0QjRwIBw&amp;url=https://en.wikipedia.org/wiki/Stockton_University&amp;psig=AFQjCNEYvSNaE5TTZE0CecXtaBv4LmU1HQ&amp;ust=1457200554767278" TargetMode="External"/><Relationship Id="rId75" Type="http://schemas.openxmlformats.org/officeDocument/2006/relationships/image" Target="../media/image5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5" Type="http://schemas.openxmlformats.org/officeDocument/2006/relationships/hyperlink" Target="http://www.google.com/url?sa=i&amp;rct=j&amp;q=&amp;esrc=s&amp;source=images&amp;cd=&amp;cad=rja&amp;uact=8&amp;ved=0ahUKEwju6tKvuafLAhWC4D4KHTKFCw4QjRwIBw&amp;url=http://ecac.prestosports.com/membership/division_III/saint_elizabeth&amp;psig=AFQjCNGuVL4onMLVAbb5RYsqCFwKpbDL9Q&amp;ust=1457195218198035" TargetMode="External"/><Relationship Id="rId23" Type="http://schemas.openxmlformats.org/officeDocument/2006/relationships/hyperlink" Target="http://www.google.com/url?sa=i&amp;rct=j&amp;q=&amp;esrc=s&amp;source=images&amp;cd=&amp;cad=rja&amp;uact=8&amp;ved=0ahUKEwjmxqn2uqfLAhXBNT4KHSuQDREQjRwIBw&amp;url=http://www.jccc.edu/cavs/njcaatournament/teams/essex.html&amp;psig=AFQjCNGk7gttW2Jhf1vkHZ2DNU1EyJl8uw&amp;ust=1457195635004816" TargetMode="External"/><Relationship Id="rId28" Type="http://schemas.openxmlformats.org/officeDocument/2006/relationships/image" Target="../media/image30.jpeg"/><Relationship Id="rId36" Type="http://schemas.openxmlformats.org/officeDocument/2006/relationships/image" Target="../media/image34.jpeg"/><Relationship Id="rId49" Type="http://schemas.openxmlformats.org/officeDocument/2006/relationships/image" Target="../media/image41.jpeg"/><Relationship Id="rId57" Type="http://schemas.openxmlformats.org/officeDocument/2006/relationships/image" Target="../media/image4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facebook.com/groups/27577721332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8802"/>
            <a:ext cx="7772400" cy="282216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EOF Graduate Award Ceremony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Community Colleges ~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41366"/>
            <a:ext cx="66294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9, 2021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Hosted by: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the Secretary of Higher Education (OSHE)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EOFPANJ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Fairleigh Dickinson University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" y="1156958"/>
            <a:ext cx="848879" cy="520729"/>
          </a:xfrm>
          <a:prstGeom prst="rect">
            <a:avLst/>
          </a:prstGeom>
        </p:spPr>
      </p:pic>
      <p:pic>
        <p:nvPicPr>
          <p:cNvPr id="1026" name="Picture 2" descr="https://go.bergen.edu/njtransit/images/bergen_home_top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" y="608771"/>
            <a:ext cx="848880" cy="5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87.psbin.com/g0tcjtypbk0qnzao/images/setup/2015/member_logo_01.png?max_width=-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7938"/>
            <a:ext cx="856713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accathletics.org/redesign_2012/logos/Caldwell_-_no_college_white.jpg?max_height=249&amp;max_width=52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10" y="0"/>
            <a:ext cx="753430" cy="6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mdendining.com/images/newcougar-full-logo_0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52" y="10780"/>
            <a:ext cx="693636" cy="6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3-us-west-2.amazonaws.com/asset.plexuss.com/college/logos/Centenary_Colleg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73" y="22037"/>
            <a:ext cx="805317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products.pointstreak.com/content/uploads/testimonial-TCNJ-logo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33" y="7831"/>
            <a:ext cx="685800" cy="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ecac.prestosports.com/membership/division_III/College_of_Saint_Elizabeth_250x250.jpg?max_width=250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62" y="10780"/>
            <a:ext cx="651733" cy="6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hoopdirt.com/wp-content/uploads/2016/01/CCM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10" y="7831"/>
            <a:ext cx="869490" cy="6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6" descr="Image result for cumberland county college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28" descr="Image result for cumberland county college logo"/>
          <p:cNvSpPr>
            <a:spLocks noChangeAspect="1" noChangeArrowheads="1"/>
          </p:cNvSpPr>
          <p:nvPr/>
        </p:nvSpPr>
        <p:spPr bwMode="auto">
          <a:xfrm>
            <a:off x="152400" y="128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54" name="Picture 30" descr="http://cdn.stateuniversity.com/assets/logos/images/2889/large_ccclogo2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7938"/>
            <a:ext cx="685800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www.drew.edu/wp-content/uploads/sites/23/DrewRangersLog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7938"/>
            <a:ext cx="762000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jccc.edu/cavs/njcaatournament/img/essex-logo.jp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79" y="7938"/>
            <a:ext cx="990599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american-school-search.com/images/logo/fairleigh-dickinson-university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41" y="608769"/>
            <a:ext cx="831791" cy="6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felicianathletics.com/sports/bsb/Felician_University_Logotype_Mark_INLINE.jpg?max_height=208&amp;max_width=486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58" y="1227830"/>
            <a:ext cx="827961" cy="6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alumni.georgian.edu/image/athletics/athletic_logo-for-email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41" y="1839455"/>
            <a:ext cx="831791" cy="5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cdn.evbuc.com/eventlogos/88609223/hccclogooriginal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14" y="2376159"/>
            <a:ext cx="83178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middlehitter.com/Recruiting/DIII/Kean_logo.jpg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10" y="2985758"/>
            <a:ext cx="824133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balladeer.files.wordpress.com/2014/05/mercer-county-college-vikings.jpg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82" y="3657598"/>
            <a:ext cx="844608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s.graphiq.com/sites/default/files/10/media/images/t2/Middlesex_County_College_744366_i0.jp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281157"/>
            <a:ext cx="830540" cy="5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bkcreative.org/wp-content/uploads/2010/09/MU_logo_1.jpg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859414"/>
            <a:ext cx="838196" cy="6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ac.450f.edgecastcdn.net/80450F/nj1015.com/files/2015/01/red-hawks-logo2-300x225.jpg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5" y="5567362"/>
            <a:ext cx="822831" cy="6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njcu.edu/uploadedImages/Campus_Life/Student_Life/Clubs_and_Organizations/Student_Government/gothic%20knight.png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5" y="6172200"/>
            <a:ext cx="83436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s://web.njit.edu/~wzhang81/images/NJIT%20logo.gif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40" y="6172200"/>
            <a:ext cx="68856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s://www.ocean.edu/content/public/future-new-students/become-a-student-ambassador/_jcr_content/right-parsys/sidebar_box_parsys/image.img.png/1440695127036.png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33" y="6186158"/>
            <a:ext cx="606839" cy="7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9" b="9461"/>
          <a:stretch/>
        </p:blipFill>
        <p:spPr>
          <a:xfrm>
            <a:off x="6324600" y="6182596"/>
            <a:ext cx="690784" cy="689361"/>
          </a:xfrm>
          <a:prstGeom prst="rect">
            <a:avLst/>
          </a:prstGeom>
        </p:spPr>
      </p:pic>
      <p:pic>
        <p:nvPicPr>
          <p:cNvPr id="1086" name="Picture 62" descr="http://www.ramapoicehockey.com/wp-content/uploads/2015/03/Jersey-logo_WhiteBackv4.jpg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98" y="6186157"/>
            <a:ext cx="732201" cy="6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rvccathletics.com/images/Lion_Logo_1-5.jpg?max_height=203&amp;max_width=211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03" y="6172200"/>
            <a:ext cx="785500" cy="6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rider.edu/sites/default/files/images/biggerbronc.jpg">
            <a:hlinkClick r:id="rId52"/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79" y="6182595"/>
            <a:ext cx="765449" cy="6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www.rcbc.edu/files/images/marketing/logos/RCBC-Logo_Stacked-187-%26-K.jpg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27" y="6172200"/>
            <a:ext cx="799076" cy="6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www.rcgc.edu/Athletics/PublishingImages/RCGC-Roadunner%20Mascot-PrimaryMark2.jpg">
            <a:hlinkClick r:id="rId56"/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87" y="6168637"/>
            <a:ext cx="692938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media.nj.com/gloucester-sports/photo/mtrowan-logojpg-32bfd8aeb3aec2b3.jpg">
            <a:hlinkClick r:id="rId58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86921"/>
            <a:ext cx="793986" cy="6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ksrcollege.wpengine.netdna-cdn.com/wp-content/uploads/2013/05/Rutgers_Scarlet_Knights.jpg">
            <a:hlinkClick r:id="rId60"/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9" y="6168637"/>
            <a:ext cx="878813" cy="7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s://upload.wikimedia.org/wikipedia/en/c/c7/Saint_Peter's_University_Peacocks_Logo.png">
            <a:hlinkClick r:id="rId62"/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168637"/>
            <a:ext cx="863481" cy="7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https://biz.prlog.org/salemcc/logo.jpg">
            <a:hlinkClick r:id="rId64"/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1"/>
            <a:ext cx="869536" cy="6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https://upload.wikimedia.org/wikipedia/en/thumb/8/8e/Seton_Hall_Pirates_Logo.svg/1280px-Seton_Hall_Pirates_Logo.svg.png">
            <a:hlinkClick r:id="rId66"/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" y="4966958"/>
            <a:ext cx="870247" cy="6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http://ecac.prestosports.com/membership/division_III/Stevens_IT.jpg?max_width=250">
            <a:hlinkClick r:id="rId68"/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" y="4267198"/>
            <a:ext cx="884490" cy="5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https://upload.wikimedia.org/wikipedia/en/5/58/Stockton_University_Athletics_logo.png">
            <a:hlinkClick r:id="rId70"/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" y="3657598"/>
            <a:ext cx="820573" cy="6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https://images.efollett.com/htmlroot/images/templates/storeLogos/CA/614.gif">
            <a:hlinkClick r:id="rId72"/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" y="2971800"/>
            <a:ext cx="856715" cy="65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https://images.efollett.com/htmlroot/images/templates/storeLogos/CA/490.gif">
            <a:hlinkClick r:id="rId74"/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" y="2362201"/>
            <a:ext cx="863482" cy="6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http://universityofutahhockey.com/stats/images/2015_William-Paterson.png">
            <a:hlinkClick r:id="rId76"/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7" y="1676400"/>
            <a:ext cx="870246" cy="6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ookdale Athletics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3" y="1615"/>
            <a:ext cx="700042" cy="6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56" y="0"/>
            <a:ext cx="660540" cy="6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Distinguished Scholar (4.0)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895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Wonhee</a:t>
            </a:r>
            <a:r>
              <a:rPr lang="en-US" sz="3600" b="1" dirty="0"/>
              <a:t> </a:t>
            </a:r>
            <a:r>
              <a:rPr lang="en-US" sz="3600" b="1" dirty="0" err="1"/>
              <a:t>Seo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864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85" r="29165" b="42757"/>
          <a:stretch/>
        </p:blipFill>
        <p:spPr>
          <a:xfrm>
            <a:off x="0" y="381000"/>
            <a:ext cx="9130505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533400"/>
            <a:ext cx="6096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1905000"/>
            <a:ext cx="6629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756" t="20371" r="9845" b="26296"/>
          <a:stretch/>
        </p:blipFill>
        <p:spPr>
          <a:xfrm>
            <a:off x="6934200" y="1295400"/>
            <a:ext cx="2057400" cy="1371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0331" y="119637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EOF GRADUATE ACHIEVEMENT AWARD RECIPIENTS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6248400"/>
            <a:ext cx="656276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Total Number of Awardees = 43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Academic Achievement 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133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Rose </a:t>
            </a:r>
            <a:r>
              <a:rPr lang="en-US" sz="2400" b="1" dirty="0" err="1">
                <a:solidFill>
                  <a:srgbClr val="002060"/>
                </a:solidFill>
              </a:rPr>
              <a:t>Adu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Abner </a:t>
            </a:r>
            <a:r>
              <a:rPr lang="en-US" sz="2400" b="1" dirty="0">
                <a:solidFill>
                  <a:srgbClr val="002060"/>
                </a:solidFill>
              </a:rPr>
              <a:t>Betancourt </a:t>
            </a:r>
            <a:r>
              <a:rPr lang="en-US" sz="2400" b="1" dirty="0" smtClean="0">
                <a:solidFill>
                  <a:srgbClr val="002060"/>
                </a:solidFill>
              </a:rPr>
              <a:t>Gomez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Erica </a:t>
            </a:r>
            <a:r>
              <a:rPr lang="en-US" sz="2400" b="1" dirty="0" smtClean="0">
                <a:solidFill>
                  <a:srgbClr val="002060"/>
                </a:solidFill>
              </a:rPr>
              <a:t>Cruz		</a:t>
            </a:r>
            <a:r>
              <a:rPr lang="en-US" sz="2400" b="1" dirty="0">
                <a:solidFill>
                  <a:srgbClr val="002060"/>
                </a:solidFill>
              </a:rPr>
              <a:t>James Lancaster</a:t>
            </a:r>
          </a:p>
        </p:txBody>
      </p:sp>
    </p:spTree>
    <p:extLst>
      <p:ext uri="{BB962C8B-B14F-4D97-AF65-F5344CB8AC3E}">
        <p14:creationId xmlns:p14="http://schemas.microsoft.com/office/powerpoint/2010/main" val="5699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Outstanding Academic Achievement 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(3.5-3.99)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057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Kinza</a:t>
            </a:r>
            <a:r>
              <a:rPr lang="en-US" sz="2400" b="1" dirty="0" smtClean="0">
                <a:solidFill>
                  <a:srgbClr val="002060"/>
                </a:solidFill>
              </a:rPr>
              <a:t> Ali			</a:t>
            </a:r>
            <a:r>
              <a:rPr lang="en-US" sz="2400" b="1" dirty="0" err="1" smtClean="0">
                <a:solidFill>
                  <a:srgbClr val="002060"/>
                </a:solidFill>
              </a:rPr>
              <a:t>Latesha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Grant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Yeimi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Hernandez Cruz </a:t>
            </a:r>
            <a:r>
              <a:rPr lang="en-US" sz="2400" b="1" dirty="0" smtClean="0">
                <a:solidFill>
                  <a:srgbClr val="002060"/>
                </a:solidFill>
              </a:rPr>
              <a:t>	Lauren </a:t>
            </a:r>
            <a:r>
              <a:rPr lang="en-US" sz="2400" b="1" dirty="0">
                <a:solidFill>
                  <a:srgbClr val="002060"/>
                </a:solidFill>
              </a:rPr>
              <a:t>Kiernan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James </a:t>
            </a:r>
            <a:r>
              <a:rPr lang="en-US" sz="2400" b="1" dirty="0" err="1" smtClean="0">
                <a:solidFill>
                  <a:srgbClr val="002060"/>
                </a:solidFill>
              </a:rPr>
              <a:t>McNerlin</a:t>
            </a:r>
            <a:r>
              <a:rPr lang="en-US" sz="2400" b="1" dirty="0" smtClean="0">
                <a:solidFill>
                  <a:srgbClr val="002060"/>
                </a:solidFill>
              </a:rPr>
              <a:t>		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Diana </a:t>
            </a:r>
            <a:r>
              <a:rPr lang="en-US" sz="2400" b="1" dirty="0" err="1" smtClean="0">
                <a:solidFill>
                  <a:srgbClr val="002060"/>
                </a:solidFill>
              </a:rPr>
              <a:t>Moca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Michael Torres </a:t>
            </a:r>
            <a:r>
              <a:rPr lang="en-US" sz="2400" b="1" dirty="0" smtClean="0">
                <a:solidFill>
                  <a:srgbClr val="002060"/>
                </a:solidFill>
              </a:rPr>
              <a:t>		Angel </a:t>
            </a:r>
            <a:r>
              <a:rPr lang="en-US" sz="2400" b="1" dirty="0">
                <a:solidFill>
                  <a:srgbClr val="002060"/>
                </a:solidFill>
              </a:rPr>
              <a:t>Valerio</a:t>
            </a:r>
          </a:p>
        </p:txBody>
      </p:sp>
    </p:spTree>
    <p:extLst>
      <p:ext uri="{BB962C8B-B14F-4D97-AF65-F5344CB8AC3E}">
        <p14:creationId xmlns:p14="http://schemas.microsoft.com/office/powerpoint/2010/main" val="15217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Outstanding Achievement 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124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Keyana Johnson</a:t>
            </a:r>
          </a:p>
        </p:txBody>
      </p:sp>
    </p:spTree>
    <p:extLst>
      <p:ext uri="{BB962C8B-B14F-4D97-AF65-F5344CB8AC3E}">
        <p14:creationId xmlns:p14="http://schemas.microsoft.com/office/powerpoint/2010/main" val="8697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Distinguished Scholar (4.0)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891" y="3124200"/>
            <a:ext cx="818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Christine Herrera </a:t>
            </a:r>
            <a:r>
              <a:rPr lang="en-US" sz="3600" b="1" dirty="0" smtClean="0">
                <a:solidFill>
                  <a:srgbClr val="002060"/>
                </a:solidFill>
              </a:rPr>
              <a:t>	    Margaret </a:t>
            </a:r>
            <a:r>
              <a:rPr lang="en-US" sz="3600" b="1" dirty="0">
                <a:solidFill>
                  <a:srgbClr val="002060"/>
                </a:solidFill>
              </a:rPr>
              <a:t>Olanubi</a:t>
            </a:r>
          </a:p>
        </p:txBody>
      </p:sp>
    </p:spTree>
    <p:extLst>
      <p:ext uri="{BB962C8B-B14F-4D97-AF65-F5344CB8AC3E}">
        <p14:creationId xmlns:p14="http://schemas.microsoft.com/office/powerpoint/2010/main" val="33409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413" y="1660970"/>
            <a:ext cx="56114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 </a:t>
            </a: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</a:endParaRP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1816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F81BD">
                    <a:lumMod val="75000"/>
                  </a:srgbClr>
                </a:solidFill>
              </a:rPr>
              <a:t>Educational Opportunity Fund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06318"/>
            <a:ext cx="3124200" cy="4078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2484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34</a:t>
            </a:r>
            <a:endParaRPr 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Academic Achievement 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1336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Robert Brooks  		Jillian Endres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Samrawit </a:t>
            </a:r>
            <a:r>
              <a:rPr lang="en-US" sz="2400" b="1" dirty="0" smtClean="0">
                <a:solidFill>
                  <a:srgbClr val="002060"/>
                </a:solidFill>
              </a:rPr>
              <a:t>Gebretensay	</a:t>
            </a:r>
            <a:r>
              <a:rPr lang="en-US" sz="2400" b="1" dirty="0">
                <a:solidFill>
                  <a:srgbClr val="002060"/>
                </a:solidFill>
              </a:rPr>
              <a:t>Trinh </a:t>
            </a:r>
            <a:r>
              <a:rPr lang="en-US" sz="2400" b="1" dirty="0" smtClean="0">
                <a:solidFill>
                  <a:srgbClr val="002060"/>
                </a:solidFill>
              </a:rPr>
              <a:t>Huynh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Lydia Ireland </a:t>
            </a:r>
            <a:r>
              <a:rPr lang="en-US" sz="2400" b="1" dirty="0" smtClean="0">
                <a:solidFill>
                  <a:srgbClr val="002060"/>
                </a:solidFill>
              </a:rPr>
              <a:t>			Judith Jackson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Jacqueline </a:t>
            </a:r>
            <a:r>
              <a:rPr lang="en-US" sz="2400" b="1" dirty="0" smtClean="0">
                <a:solidFill>
                  <a:srgbClr val="002060"/>
                </a:solidFill>
              </a:rPr>
              <a:t>Maldonado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Yezane Marrero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Danielle </a:t>
            </a:r>
            <a:r>
              <a:rPr lang="en-US" sz="2400" b="1" dirty="0" smtClean="0">
                <a:solidFill>
                  <a:srgbClr val="002060"/>
                </a:solidFill>
              </a:rPr>
              <a:t>McCubbin		Jennifer </a:t>
            </a:r>
            <a:r>
              <a:rPr lang="en-US" sz="2400" b="1" dirty="0">
                <a:solidFill>
                  <a:srgbClr val="002060"/>
                </a:solidFill>
              </a:rPr>
              <a:t>Pennington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Jennifer </a:t>
            </a:r>
            <a:r>
              <a:rPr lang="en-US" sz="2400" b="1" dirty="0">
                <a:solidFill>
                  <a:srgbClr val="002060"/>
                </a:solidFill>
              </a:rPr>
              <a:t>Ruiz-Torres </a:t>
            </a:r>
            <a:r>
              <a:rPr lang="en-US" sz="2400" b="1" dirty="0" smtClean="0">
                <a:solidFill>
                  <a:srgbClr val="002060"/>
                </a:solidFill>
              </a:rPr>
              <a:t>		Yenifer </a:t>
            </a:r>
            <a:r>
              <a:rPr lang="en-US" sz="2400" b="1" dirty="0">
                <a:solidFill>
                  <a:srgbClr val="002060"/>
                </a:solidFill>
              </a:rPr>
              <a:t>Vasquez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Michelle </a:t>
            </a:r>
            <a:r>
              <a:rPr lang="en-US" sz="2400" b="1" dirty="0">
                <a:solidFill>
                  <a:srgbClr val="002060"/>
                </a:solidFill>
              </a:rPr>
              <a:t>Williams</a:t>
            </a:r>
          </a:p>
        </p:txBody>
      </p:sp>
    </p:spTree>
    <p:extLst>
      <p:ext uri="{BB962C8B-B14F-4D97-AF65-F5344CB8AC3E}">
        <p14:creationId xmlns:p14="http://schemas.microsoft.com/office/powerpoint/2010/main" val="32191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Outstanding Academic Achievement 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(3.5-3.99)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0574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Claudia </a:t>
            </a:r>
            <a:r>
              <a:rPr lang="en-US" sz="2400" b="1" dirty="0" smtClean="0">
                <a:solidFill>
                  <a:srgbClr val="002060"/>
                </a:solidFill>
              </a:rPr>
              <a:t>Corson 	</a:t>
            </a:r>
            <a:r>
              <a:rPr lang="en-US" sz="2400" b="1" dirty="0" err="1" smtClean="0">
                <a:solidFill>
                  <a:srgbClr val="002060"/>
                </a:solidFill>
              </a:rPr>
              <a:t>Nayelis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Fernandez-</a:t>
            </a:r>
            <a:r>
              <a:rPr lang="en-US" sz="2400" b="1" dirty="0" err="1">
                <a:solidFill>
                  <a:srgbClr val="002060"/>
                </a:solidFill>
              </a:rPr>
              <a:t>Bonsenor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Ashley </a:t>
            </a:r>
            <a:r>
              <a:rPr lang="en-US" sz="2400" b="1" dirty="0" err="1">
                <a:solidFill>
                  <a:srgbClr val="002060"/>
                </a:solidFill>
              </a:rPr>
              <a:t>Haenn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</a:t>
            </a:r>
            <a:r>
              <a:rPr lang="en-US" sz="2400" b="1" dirty="0" err="1" smtClean="0">
                <a:solidFill>
                  <a:srgbClr val="002060"/>
                </a:solidFill>
              </a:rPr>
              <a:t>Yunior</a:t>
            </a:r>
            <a:r>
              <a:rPr lang="en-US" sz="2400" b="1" dirty="0" smtClean="0">
                <a:solidFill>
                  <a:srgbClr val="002060"/>
                </a:solidFill>
              </a:rPr>
              <a:t> Maria-Torres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Giovani </a:t>
            </a:r>
            <a:r>
              <a:rPr lang="en-US" sz="2400" b="1" dirty="0" smtClean="0">
                <a:solidFill>
                  <a:srgbClr val="002060"/>
                </a:solidFill>
              </a:rPr>
              <a:t>Mateo 	Jennifer Mercado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Alonso Orozco</a:t>
            </a:r>
          </a:p>
        </p:txBody>
      </p:sp>
    </p:spTree>
    <p:extLst>
      <p:ext uri="{BB962C8B-B14F-4D97-AF65-F5344CB8AC3E}">
        <p14:creationId xmlns:p14="http://schemas.microsoft.com/office/powerpoint/2010/main" val="42554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Outstanding Achievement 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429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Yasmeiri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Silverio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5" y="334165"/>
            <a:ext cx="7943937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71800"/>
            <a:ext cx="2743200" cy="26517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5962168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50</a:t>
            </a:r>
            <a:endParaRPr 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Distinguished Scholar (4.0)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352800"/>
            <a:ext cx="208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Vinh Bui</a:t>
            </a:r>
          </a:p>
        </p:txBody>
      </p:sp>
    </p:spTree>
    <p:extLst>
      <p:ext uri="{BB962C8B-B14F-4D97-AF65-F5344CB8AC3E}">
        <p14:creationId xmlns:p14="http://schemas.microsoft.com/office/powerpoint/2010/main" val="9810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5385084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4864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Total Number of Awardees = 15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19432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</a:t>
            </a:r>
            <a:r>
              <a:rPr lang="en-US" sz="2400" b="1" u="sng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en-US" sz="2400" b="1" u="sng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1336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Sohier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Abdelfattah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Daniela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Agudelo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 Argueta		Ashley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Diaz-Mena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Maricris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Flores		Megan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Maute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Luis Velasquez-Rodriguez</a:t>
            </a:r>
          </a:p>
        </p:txBody>
      </p:sp>
    </p:spTree>
    <p:extLst>
      <p:ext uri="{BB962C8B-B14F-4D97-AF65-F5344CB8AC3E}">
        <p14:creationId xmlns:p14="http://schemas.microsoft.com/office/powerpoint/2010/main" val="24178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19432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Outstanding Academic Achievement  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(3.5-3.99)</a:t>
            </a:r>
            <a:r>
              <a:rPr lang="en-US" sz="2400" b="1" u="sng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en-US" sz="2400" b="1" u="sng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286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Jane Roz Abbe 	Amy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Betancourth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Mollie Plunkett 	Monica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Revell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Amira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Wilkins</a:t>
            </a:r>
          </a:p>
        </p:txBody>
      </p:sp>
    </p:spTree>
    <p:extLst>
      <p:ext uri="{BB962C8B-B14F-4D97-AF65-F5344CB8AC3E}">
        <p14:creationId xmlns:p14="http://schemas.microsoft.com/office/powerpoint/2010/main" val="4048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194329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sz="3600" b="1" u="sng" cap="small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u="sng" cap="small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971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Essence Johnson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413" y="1660970"/>
            <a:ext cx="56114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rebuchet MS" panose="020B0603020202020204"/>
              </a:rPr>
              <a:t> </a:t>
            </a:r>
          </a:p>
          <a:p>
            <a:pPr algn="ctr"/>
            <a:endParaRPr lang="en-US" sz="7200" b="1" i="1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pattFill prst="narHorz">
                <a:fgClr>
                  <a:srgbClr val="E6B91E"/>
                </a:fgClr>
                <a:bgClr>
                  <a:srgbClr val="E6B91E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E6B91E">
                    <a:lumMod val="50000"/>
                  </a:srgbClr>
                </a:innerShdw>
              </a:effectLst>
              <a:latin typeface="Trebuchet MS" panose="020B0603020202020204"/>
            </a:endParaRPr>
          </a:p>
          <a:p>
            <a:pPr algn="ctr"/>
            <a:endParaRPr lang="en-US" sz="7200" b="1" i="1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pattFill prst="narHorz">
                <a:fgClr>
                  <a:srgbClr val="E6B91E"/>
                </a:fgClr>
                <a:bgClr>
                  <a:srgbClr val="E6B91E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E6B91E">
                    <a:lumMod val="50000"/>
                  </a:srgbClr>
                </a:innerShdw>
              </a:effectLst>
              <a:latin typeface="Trebuchet MS" panose="020B0603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369404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5F836A"/>
                </a:solidFill>
                <a:latin typeface="Trebuchet MS" panose="020B0603020202020204"/>
              </a:rPr>
              <a:t>Educational Opportunity Fund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684871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90600" y="5146484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Total Number of Awardees = 103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76200"/>
            <a:ext cx="8458200" cy="1371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Abena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Adjei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Ajayi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Alieri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Yasheka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Anderson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Antionette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Bennett  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Keyron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Blakely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Angela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Boror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Jennifer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Jennifer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Castaneda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Duarte Christopher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Khaliah  Cooper 		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Niurka Cruz-Rodriguez</a:t>
            </a:r>
            <a:endParaRPr lang="pt-BR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 			Mohamed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El-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Moutaoukkil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Joseph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Finley Shuler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Lisa Gabriel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Jalen Hayden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Sultanah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Herrington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Jr.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Crismerys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Javier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Mailma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Jones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Thomas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 Jones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Fasia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Kamara  	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Schaffouse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Lormilus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Khadijah Marshall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Felice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Mason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Mazeline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Nicolas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Myrna Noel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Noziere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Karen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Oliveire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7" b="19919"/>
          <a:stretch/>
        </p:blipFill>
        <p:spPr bwMode="auto">
          <a:xfrm>
            <a:off x="7696200" y="5791200"/>
            <a:ext cx="1447800" cy="1078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91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8458200" cy="1542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r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Olufunto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Akinbowale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Carla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Elizabeth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Orbe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Alkabir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Owens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Joseph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Panico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Halexther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Rivero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Jonathan Rodriguez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Arianny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Rosario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Mina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Sadek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Kandine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Sharpe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Ellen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Tinney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Erika Torres</a:t>
            </a:r>
          </a:p>
        </p:txBody>
      </p:sp>
      <p:pic>
        <p:nvPicPr>
          <p:cNvPr id="7" name="Picture 6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7" b="19919"/>
          <a:stretch/>
        </p:blipFill>
        <p:spPr bwMode="auto">
          <a:xfrm>
            <a:off x="7696200" y="5791200"/>
            <a:ext cx="1447800" cy="1078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9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7385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r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150" y="1143000"/>
            <a:ext cx="7505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Joan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Acorlor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Charles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Adibe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Salma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Yadri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Monica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Alvarado </a:t>
            </a: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Lius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A. Andrade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Criolo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Princess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Andrews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Ruth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Aoakohene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Lynnette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Arhin-Baiden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Faustina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Asaana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Helena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Averiyire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Karla Barrientos-Martinez 	Emmanuel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Basoah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Jenny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Clarke			Beatrice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Danquah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Elda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Domnguez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Christy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Erukanure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Karmelyn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Espinoza		Rachelle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Exantus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Tamera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Fadael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Austin Feliciano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Garcon		Fatima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Ghannam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Haftom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Gidey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Stacy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Prisca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Ibeneme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Rashina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Cathleen Laurent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Estela Lozano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7" b="19919"/>
          <a:stretch/>
        </p:blipFill>
        <p:spPr bwMode="auto">
          <a:xfrm>
            <a:off x="7696200" y="5791200"/>
            <a:ext cx="1447800" cy="1078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85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76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r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152236"/>
            <a:ext cx="7505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Shakir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Major			Kenya Marshall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Lenny K. Mata Cuevas 	Rochelle McCoy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Adriana Moreno 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Nwanneka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Ofor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Ife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Olasehinde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Eyitayo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Otesanya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 Pittman			Rachelle Pittman </a:t>
            </a: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Mothila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Puvanendra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Helem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Quintana</a:t>
            </a: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Genelle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Rollins		Jimena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Ruidias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Melissa Ruiz	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Santana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Johanne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Sauveur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Mounirata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Sawadogo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Margaret Schroeder 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Florine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 </a:t>
            </a: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Tahirah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Marie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Nedge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Thelusma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Nyuyen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Melvernia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Tucker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Manuela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Urrego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Madrid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Joseph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Visco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Aarion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Weeks	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Mariama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Yanka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Ulrion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Zinsou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Victoire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Zinsou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7" b="19919"/>
          <a:stretch/>
        </p:blipFill>
        <p:spPr bwMode="auto">
          <a:xfrm>
            <a:off x="7696200" y="5791200"/>
            <a:ext cx="1447800" cy="1078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85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4850" y="5334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Academic Achievement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438400"/>
            <a:ext cx="5734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Shanida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Biroo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Gabriela </a:t>
            </a:r>
            <a:r>
              <a:rPr lang="en-US" sz="2400" b="1" dirty="0">
                <a:solidFill>
                  <a:srgbClr val="002060"/>
                </a:solidFill>
              </a:rPr>
              <a:t>Hernandez </a:t>
            </a:r>
            <a:r>
              <a:rPr lang="en-US" sz="2400" b="1" dirty="0" smtClean="0">
                <a:solidFill>
                  <a:srgbClr val="002060"/>
                </a:solidFill>
              </a:rPr>
              <a:t>	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Brett </a:t>
            </a:r>
            <a:r>
              <a:rPr lang="en-US" sz="2400" b="1" dirty="0" err="1">
                <a:solidFill>
                  <a:srgbClr val="002060"/>
                </a:solidFill>
              </a:rPr>
              <a:t>Hiles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Ryan </a:t>
            </a:r>
            <a:r>
              <a:rPr lang="en-US" sz="2400" b="1" dirty="0">
                <a:solidFill>
                  <a:srgbClr val="002060"/>
                </a:solidFill>
              </a:rPr>
              <a:t>Carlos Kersey </a:t>
            </a:r>
            <a:r>
              <a:rPr lang="en-US" sz="2400" b="1" dirty="0" smtClean="0">
                <a:solidFill>
                  <a:srgbClr val="002060"/>
                </a:solidFill>
              </a:rPr>
              <a:t>	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Andy Lozano 		</a:t>
            </a:r>
            <a:r>
              <a:rPr lang="en-US" sz="2400" b="1" dirty="0" err="1" smtClean="0">
                <a:solidFill>
                  <a:srgbClr val="002060"/>
                </a:solidFill>
              </a:rPr>
              <a:t>Barjuah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Massa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Kimberly </a:t>
            </a:r>
            <a:r>
              <a:rPr lang="en-US" sz="2400" b="1" dirty="0" err="1" smtClean="0">
                <a:solidFill>
                  <a:srgbClr val="002060"/>
                </a:solidFill>
              </a:rPr>
              <a:t>Nagales</a:t>
            </a:r>
            <a:r>
              <a:rPr lang="en-US" sz="2400" b="1" dirty="0" smtClean="0">
                <a:solidFill>
                  <a:srgbClr val="002060"/>
                </a:solidFill>
              </a:rPr>
              <a:t>	Jacob </a:t>
            </a:r>
            <a:r>
              <a:rPr lang="en-US" sz="2400" b="1" dirty="0" err="1" smtClean="0">
                <a:solidFill>
                  <a:srgbClr val="002060"/>
                </a:solidFill>
              </a:rPr>
              <a:t>Oechsle</a:t>
            </a:r>
            <a:r>
              <a:rPr lang="en-US" sz="2400" b="1" dirty="0" smtClean="0">
                <a:solidFill>
                  <a:srgbClr val="002060"/>
                </a:solidFill>
              </a:rPr>
              <a:t>		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Maricela </a:t>
            </a:r>
            <a:r>
              <a:rPr lang="en-US" sz="2400" b="1" dirty="0">
                <a:solidFill>
                  <a:srgbClr val="002060"/>
                </a:solidFill>
              </a:rPr>
              <a:t>Torres</a:t>
            </a:r>
          </a:p>
        </p:txBody>
      </p:sp>
    </p:spTree>
    <p:extLst>
      <p:ext uri="{BB962C8B-B14F-4D97-AF65-F5344CB8AC3E}">
        <p14:creationId xmlns:p14="http://schemas.microsoft.com/office/powerpoint/2010/main" val="2101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r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971800"/>
            <a:ext cx="3886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Joseph Finley Shuler</a:t>
            </a:r>
          </a:p>
        </p:txBody>
      </p:sp>
      <p:pic>
        <p:nvPicPr>
          <p:cNvPr id="6" name="Picture 5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7" b="19919"/>
          <a:stretch/>
        </p:blipFill>
        <p:spPr bwMode="auto">
          <a:xfrm>
            <a:off x="7696200" y="5791200"/>
            <a:ext cx="1447800" cy="1078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49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458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Distinguished Scholar (4.0)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5908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 Nunez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Ramires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Wicktoria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Piaszczynska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Chiossi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7" b="19919"/>
          <a:stretch/>
        </p:blipFill>
        <p:spPr bwMode="auto">
          <a:xfrm>
            <a:off x="7696200" y="5791200"/>
            <a:ext cx="1447800" cy="1078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02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udson county community colle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11058" r="6862" b="6654"/>
          <a:stretch/>
        </p:blipFill>
        <p:spPr bwMode="auto">
          <a:xfrm>
            <a:off x="2143125" y="1019175"/>
            <a:ext cx="4933950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47663" y="5114925"/>
            <a:ext cx="85248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DUCATIONAL </a:t>
            </a:r>
            <a:r>
              <a:rPr lang="en-US" sz="40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PPORTUNITY </a:t>
            </a:r>
            <a:r>
              <a:rPr lang="en-US" sz="40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6026096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Total Number of Awardees = </a:t>
            </a:r>
            <a:r>
              <a:rPr lang="en-US" sz="2800" b="1" dirty="0">
                <a:latin typeface="Arial Black" panose="020B0A04020102020204" pitchFamily="34" charset="0"/>
              </a:rPr>
              <a:t>2</a:t>
            </a:r>
            <a:r>
              <a:rPr lang="en-US" sz="2800" b="1" dirty="0" smtClean="0">
                <a:latin typeface="Arial Black" panose="020B0A04020102020204" pitchFamily="34" charset="0"/>
              </a:rPr>
              <a:t>4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533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5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2860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Aylin Alejandro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Krysta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Alvarez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Ahmed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Faragalla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Melinda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McLendon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Raul Mendez 			Steven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Montero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Melissa Murray 		Karl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Ramos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Natasha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Rozon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Tyler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Sarmiento</a:t>
            </a:r>
          </a:p>
        </p:txBody>
      </p:sp>
      <p:pic>
        <p:nvPicPr>
          <p:cNvPr id="8" name="Picture 7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3"/>
          <a:stretch/>
        </p:blipFill>
        <p:spPr bwMode="auto">
          <a:xfrm>
            <a:off x="7924800" y="5486400"/>
            <a:ext cx="1223818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72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9600"/>
            <a:ext cx="8229600" cy="14478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5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Arlene Albert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Nara Bautista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Mary Claire Elizabeth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Decina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Kevin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Diaz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Simone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Ebeid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Christine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Olukere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Matthew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Polidario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Hector Roman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Jasmin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Sanchez	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Reem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Sharaf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Shirley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Tapia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Tatiana Villegas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Mauricio Zamora</a:t>
            </a:r>
          </a:p>
        </p:txBody>
      </p:sp>
      <p:pic>
        <p:nvPicPr>
          <p:cNvPr id="4" name="Picture 3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3"/>
          <a:stretch/>
        </p:blipFill>
        <p:spPr bwMode="auto">
          <a:xfrm>
            <a:off x="7924800" y="5486400"/>
            <a:ext cx="1223818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14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1143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429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Jasmin Sanchez</a:t>
            </a:r>
          </a:p>
        </p:txBody>
      </p:sp>
      <p:pic>
        <p:nvPicPr>
          <p:cNvPr id="6" name="Picture 5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3"/>
          <a:stretch/>
        </p:blipFill>
        <p:spPr bwMode="auto">
          <a:xfrm>
            <a:off x="7924800" y="5486400"/>
            <a:ext cx="1223818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52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1"/>
          <a:stretch/>
        </p:blipFill>
        <p:spPr>
          <a:xfrm>
            <a:off x="685799" y="1752600"/>
            <a:ext cx="81534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8836" y="399010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Opportunity Fund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835" y="47244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Total Number of Awardees = 8</a:t>
            </a:r>
          </a:p>
        </p:txBody>
      </p:sp>
    </p:spTree>
    <p:extLst>
      <p:ext uri="{BB962C8B-B14F-4D97-AF65-F5344CB8AC3E}">
        <p14:creationId xmlns:p14="http://schemas.microsoft.com/office/powerpoint/2010/main" val="26112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Carlissa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Almonte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Taveras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Tyler Anderson </a:t>
            </a:r>
          </a:p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Jesmy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Castellon-Martinez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Brian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Williams</a:t>
            </a:r>
          </a:p>
        </p:txBody>
      </p:sp>
    </p:spTree>
    <p:extLst>
      <p:ext uri="{BB962C8B-B14F-4D97-AF65-F5344CB8AC3E}">
        <p14:creationId xmlns:p14="http://schemas.microsoft.com/office/powerpoint/2010/main" val="38224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133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Gauriben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Patel		Moses Possible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Yajaziel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Reyes-Estrada</a:t>
            </a:r>
          </a:p>
        </p:txBody>
      </p:sp>
    </p:spTree>
    <p:extLst>
      <p:ext uri="{BB962C8B-B14F-4D97-AF65-F5344CB8AC3E}">
        <p14:creationId xmlns:p14="http://schemas.microsoft.com/office/powerpoint/2010/main" val="724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00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 Orellana-Pacheco</a:t>
            </a:r>
          </a:p>
        </p:txBody>
      </p:sp>
    </p:spTree>
    <p:extLst>
      <p:ext uri="{BB962C8B-B14F-4D97-AF65-F5344CB8AC3E}">
        <p14:creationId xmlns:p14="http://schemas.microsoft.com/office/powerpoint/2010/main" val="8603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Outstanding Academic Achievement  (3.5-3.99)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981200"/>
            <a:ext cx="678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Vanessa </a:t>
            </a:r>
            <a:r>
              <a:rPr lang="en-US" sz="2400" b="1" dirty="0" smtClean="0">
                <a:solidFill>
                  <a:srgbClr val="002060"/>
                </a:solidFill>
              </a:rPr>
              <a:t>Aguirre		Heather Block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	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Danielle </a:t>
            </a:r>
            <a:r>
              <a:rPr lang="en-US" sz="2400" b="1" dirty="0">
                <a:solidFill>
                  <a:srgbClr val="002060"/>
                </a:solidFill>
              </a:rPr>
              <a:t>Bourguignon </a:t>
            </a:r>
            <a:r>
              <a:rPr lang="en-US" sz="2400" b="1" dirty="0" smtClean="0">
                <a:solidFill>
                  <a:srgbClr val="002060"/>
                </a:solidFill>
              </a:rPr>
              <a:t>	Heather Boyd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MacKenzie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Butler </a:t>
            </a:r>
            <a:r>
              <a:rPr lang="en-US" sz="2400" b="1" dirty="0" smtClean="0">
                <a:solidFill>
                  <a:srgbClr val="002060"/>
                </a:solidFill>
              </a:rPr>
              <a:t>		</a:t>
            </a:r>
            <a:r>
              <a:rPr lang="en-US" sz="2400" b="1" dirty="0" err="1" smtClean="0">
                <a:solidFill>
                  <a:srgbClr val="002060"/>
                </a:solidFill>
              </a:rPr>
              <a:t>Marelin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Cantillo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Alyssa Carpenter</a:t>
            </a:r>
            <a:r>
              <a:rPr lang="en-US" sz="2400" b="1" dirty="0" smtClean="0">
                <a:solidFill>
                  <a:srgbClr val="002060"/>
                </a:solidFill>
              </a:rPr>
              <a:t>		Jessica </a:t>
            </a:r>
            <a:r>
              <a:rPr lang="en-US" sz="2400" b="1" dirty="0" err="1" smtClean="0">
                <a:solidFill>
                  <a:srgbClr val="002060"/>
                </a:solidFill>
              </a:rPr>
              <a:t>DeStefano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Valentina </a:t>
            </a:r>
            <a:r>
              <a:rPr lang="en-US" sz="2400" b="1" dirty="0" err="1" smtClean="0">
                <a:solidFill>
                  <a:srgbClr val="002060"/>
                </a:solidFill>
              </a:rPr>
              <a:t>Ganta</a:t>
            </a:r>
            <a:r>
              <a:rPr lang="en-US" sz="2400" b="1" dirty="0" smtClean="0">
                <a:solidFill>
                  <a:srgbClr val="002060"/>
                </a:solidFill>
              </a:rPr>
              <a:t> 		Scarlet Heredia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Leyla </a:t>
            </a:r>
            <a:r>
              <a:rPr lang="en-US" sz="2400" b="1" dirty="0">
                <a:solidFill>
                  <a:srgbClr val="002060"/>
                </a:solidFill>
              </a:rPr>
              <a:t>Hurtado </a:t>
            </a:r>
            <a:r>
              <a:rPr lang="en-US" sz="2400" b="1" dirty="0" smtClean="0">
                <a:solidFill>
                  <a:srgbClr val="002060"/>
                </a:solidFill>
              </a:rPr>
              <a:t>		Amanda </a:t>
            </a:r>
            <a:r>
              <a:rPr lang="en-US" sz="2400" b="1" dirty="0" err="1">
                <a:solidFill>
                  <a:srgbClr val="002060"/>
                </a:solidFill>
              </a:rPr>
              <a:t>Hyrns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Karishma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Karabi</a:t>
            </a:r>
            <a:r>
              <a:rPr lang="en-US" sz="2400" b="1" dirty="0" smtClean="0">
                <a:solidFill>
                  <a:srgbClr val="002060"/>
                </a:solidFill>
              </a:rPr>
              <a:t>		Bria Mack		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Amna</a:t>
            </a:r>
            <a:r>
              <a:rPr lang="en-US" sz="2400" b="1" dirty="0" smtClean="0">
                <a:solidFill>
                  <a:srgbClr val="002060"/>
                </a:solidFill>
              </a:rPr>
              <a:t> Malik			Mario Orellana	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Irene Ortiz			Rene Ruiz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John Joseph Wallace </a:t>
            </a:r>
            <a:r>
              <a:rPr lang="en-US" sz="2400" b="1" dirty="0" smtClean="0">
                <a:solidFill>
                  <a:srgbClr val="002060"/>
                </a:solidFill>
              </a:rPr>
              <a:t>		Virginia </a:t>
            </a:r>
            <a:r>
              <a:rPr lang="en-US" sz="2400" b="1" dirty="0">
                <a:solidFill>
                  <a:srgbClr val="002060"/>
                </a:solidFill>
              </a:rPr>
              <a:t>Williams </a:t>
            </a:r>
            <a:r>
              <a:rPr lang="en-US" sz="2400" b="1" dirty="0" smtClean="0">
                <a:solidFill>
                  <a:srgbClr val="002060"/>
                </a:solidFill>
              </a:rPr>
              <a:t>	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Allison </a:t>
            </a:r>
            <a:r>
              <a:rPr lang="en-US" sz="2400" b="1" dirty="0">
                <a:solidFill>
                  <a:srgbClr val="002060"/>
                </a:solidFill>
              </a:rPr>
              <a:t>Wilson</a:t>
            </a:r>
          </a:p>
        </p:txBody>
      </p:sp>
    </p:spTree>
    <p:extLst>
      <p:ext uri="{BB962C8B-B14F-4D97-AF65-F5344CB8AC3E}">
        <p14:creationId xmlns:p14="http://schemas.microsoft.com/office/powerpoint/2010/main" val="25211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413" y="1660970"/>
            <a:ext cx="56114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ockwell" panose="02060603020205020403"/>
              </a:rPr>
              <a:t> </a:t>
            </a: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Rockwell" panose="02060603020205020403"/>
            </a:endParaRP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Rockwell" panose="020606030202050204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627677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F81BD">
                    <a:lumMod val="75000"/>
                  </a:srgbClr>
                </a:solidFill>
                <a:latin typeface="Rockwell" panose="02060603020205020403"/>
              </a:rPr>
              <a:t>Educational Opportunity Fund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2207" r="11723" b="24283"/>
          <a:stretch/>
        </p:blipFill>
        <p:spPr>
          <a:xfrm>
            <a:off x="766718" y="2470715"/>
            <a:ext cx="7610564" cy="2025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489384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29</a:t>
            </a:r>
            <a:endParaRPr 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18" y="838200"/>
            <a:ext cx="7610564" cy="1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9">
              <a:srgbClr val="3B6492"/>
            </a:gs>
            <a:gs pos="51000">
              <a:srgbClr val="006EAE"/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Mohammad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Ahmed			Marry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Famosa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Leonchi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Guzman			Caitlyn Lugo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Asiya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Mohamed Abdul </a:t>
            </a:r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Cader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Diana Osorio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Adirma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Rosario			</a:t>
            </a:r>
            <a:r>
              <a:rPr lang="pt-B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Luis 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Solano </a:t>
            </a:r>
            <a:r>
              <a:rPr lang="pt-B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Sarabia</a:t>
            </a:r>
            <a:endParaRPr lang="pt-B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Sabrina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Tuffour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Maria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Urrutia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Mencia</a:t>
            </a:r>
            <a:endParaRPr lang="en-US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-1802" r="72148"/>
          <a:stretch/>
        </p:blipFill>
        <p:spPr bwMode="auto">
          <a:xfrm>
            <a:off x="7931150" y="5813425"/>
            <a:ext cx="1212850" cy="104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18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9">
              <a:srgbClr val="3B6492"/>
            </a:gs>
            <a:gs pos="51000">
              <a:srgbClr val="006EAE"/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Yasra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Ahmed 	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A'sana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Baldwin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Samantha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Camarillo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Stefhanya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Cuevas-Nieto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Kahela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Haroon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Ana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Huertas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Joussef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Ibarra 	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Keeratjot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Kaur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Fiorela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Martinez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Tapia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Samah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Naeem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Natalia </a:t>
            </a:r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Neparidze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Nathalia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Ramos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Kimberly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Reyes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Martinez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Fatima Rivera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Agny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Valle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Ania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Valle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-1802" r="72148"/>
          <a:stretch/>
        </p:blipFill>
        <p:spPr bwMode="auto">
          <a:xfrm>
            <a:off x="7931150" y="5813425"/>
            <a:ext cx="1212850" cy="104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66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9">
              <a:srgbClr val="3B6492"/>
            </a:gs>
            <a:gs pos="51000">
              <a:srgbClr val="006EAE"/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60960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200400"/>
            <a:ext cx="47618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Charita</a:t>
            </a:r>
            <a:r>
              <a:rPr lang="en-US" sz="3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Wimberly-Amons</a:t>
            </a:r>
            <a:endParaRPr lang="en-US" sz="3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-1802" r="72148"/>
          <a:stretch/>
        </p:blipFill>
        <p:spPr bwMode="auto">
          <a:xfrm>
            <a:off x="7931150" y="5813425"/>
            <a:ext cx="1212850" cy="104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36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stinaSkyBox: Celebrating Digital Learning and Digita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8660" y="4261533"/>
            <a:ext cx="7874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EDUCATIONAL OPPORTUNITY </a:t>
            </a:r>
          </a:p>
          <a:p>
            <a:pPr algn="ctr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29" y="1455332"/>
            <a:ext cx="3282131" cy="1321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2484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Total Number of Awardees = 11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6096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590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Spencer </a:t>
            </a:r>
            <a:r>
              <a:rPr lang="en-US" sz="2400" b="1" dirty="0" smtClean="0">
                <a:solidFill>
                  <a:srgbClr val="002060"/>
                </a:solidFill>
              </a:rPr>
              <a:t>Grant 	Sarah McHenry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err="1">
                <a:solidFill>
                  <a:srgbClr val="002060"/>
                </a:solidFill>
              </a:rPr>
              <a:t>Alexzia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Quiles</a:t>
            </a:r>
            <a:r>
              <a:rPr lang="en-US" sz="2400" b="1" dirty="0" smtClean="0">
                <a:solidFill>
                  <a:srgbClr val="002060"/>
                </a:solidFill>
              </a:rPr>
              <a:t> 	Cesar </a:t>
            </a:r>
            <a:r>
              <a:rPr lang="en-US" sz="2400" b="1" dirty="0">
                <a:solidFill>
                  <a:srgbClr val="002060"/>
                </a:solidFill>
              </a:rPr>
              <a:t>Serrano</a:t>
            </a:r>
          </a:p>
        </p:txBody>
      </p:sp>
      <p:pic>
        <p:nvPicPr>
          <p:cNvPr id="4" name="Picture 3" descr="See the source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r="60789" b="5987"/>
          <a:stretch/>
        </p:blipFill>
        <p:spPr bwMode="auto">
          <a:xfrm>
            <a:off x="8229600" y="5943600"/>
            <a:ext cx="717550" cy="782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1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9600"/>
            <a:ext cx="8229600" cy="1371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1295400" y="24384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Jackolin</a:t>
            </a:r>
            <a:r>
              <a:rPr lang="en-US" sz="2400" b="1" dirty="0">
                <a:solidFill>
                  <a:srgbClr val="002060"/>
                </a:solidFill>
              </a:rPr>
              <a:t> Hernandez-Lopez </a:t>
            </a:r>
            <a:r>
              <a:rPr lang="en-US" sz="2400" b="1" dirty="0" smtClean="0">
                <a:solidFill>
                  <a:srgbClr val="002060"/>
                </a:solidFill>
              </a:rPr>
              <a:t>	Freddy </a:t>
            </a:r>
            <a:r>
              <a:rPr lang="en-US" sz="2400" b="1" dirty="0">
                <a:solidFill>
                  <a:srgbClr val="002060"/>
                </a:solidFill>
              </a:rPr>
              <a:t>Juarez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Valentina </a:t>
            </a:r>
            <a:r>
              <a:rPr lang="en-US" sz="2400" b="1" dirty="0" err="1">
                <a:solidFill>
                  <a:srgbClr val="002060"/>
                </a:solidFill>
              </a:rPr>
              <a:t>Marrone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Grace </a:t>
            </a:r>
            <a:r>
              <a:rPr lang="en-US" sz="2400" b="1" dirty="0" err="1">
                <a:solidFill>
                  <a:srgbClr val="002060"/>
                </a:solidFill>
              </a:rPr>
              <a:t>Roveda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Leah-Marie </a:t>
            </a:r>
            <a:r>
              <a:rPr lang="en-US" sz="2400" b="1" dirty="0">
                <a:solidFill>
                  <a:srgbClr val="002060"/>
                </a:solidFill>
              </a:rPr>
              <a:t>Williams</a:t>
            </a:r>
          </a:p>
        </p:txBody>
      </p:sp>
      <p:pic>
        <p:nvPicPr>
          <p:cNvPr id="4" name="Picture 3" descr="See the source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r="60789" b="5987"/>
          <a:stretch/>
        </p:blipFill>
        <p:spPr bwMode="auto">
          <a:xfrm>
            <a:off x="8229600" y="5943600"/>
            <a:ext cx="717550" cy="782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3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609600"/>
            <a:ext cx="8458200" cy="1295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3429000"/>
            <a:ext cx="28994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</a:rPr>
              <a:t>Zachary Carroll</a:t>
            </a:r>
          </a:p>
        </p:txBody>
      </p:sp>
      <p:pic>
        <p:nvPicPr>
          <p:cNvPr id="4" name="Picture 3" descr="See the source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r="60789" b="5987"/>
          <a:stretch/>
        </p:blipFill>
        <p:spPr bwMode="auto">
          <a:xfrm>
            <a:off x="8229600" y="5943600"/>
            <a:ext cx="717550" cy="782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62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458200" cy="1371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Distinguished Scholar (4.0)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3200400"/>
            <a:ext cx="2971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</a:rPr>
              <a:t>Charles </a:t>
            </a:r>
            <a:r>
              <a:rPr lang="en-US" sz="3400" b="1" dirty="0" err="1">
                <a:solidFill>
                  <a:srgbClr val="002060"/>
                </a:solidFill>
              </a:rPr>
              <a:t>Pastori</a:t>
            </a:r>
            <a:endParaRPr lang="en-US" sz="34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See the source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r="60789" b="5987"/>
          <a:stretch/>
        </p:blipFill>
        <p:spPr bwMode="auto">
          <a:xfrm>
            <a:off x="8229600" y="5943600"/>
            <a:ext cx="717550" cy="782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6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" y="1028700"/>
            <a:ext cx="2138642" cy="4978969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9" y="856661"/>
            <a:ext cx="1767506" cy="514053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10010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6660"/>
            <a:ext cx="9144000" cy="5140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" y="1028700"/>
            <a:ext cx="2138642" cy="4978969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109" y="1000202"/>
            <a:ext cx="7639255" cy="909231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15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Passaic County Community College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8489" y="1914936"/>
            <a:ext cx="7344548" cy="445596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ctr"/>
            <a:r>
              <a:rPr lang="en-US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Educational Opportunity Fund Program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9" y="856661"/>
            <a:ext cx="1767506" cy="514053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8CAB1-D69D-4736-AE15-67E815730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86" t="12872" r="12054" b="12092"/>
          <a:stretch/>
        </p:blipFill>
        <p:spPr>
          <a:xfrm>
            <a:off x="2389687" y="2932142"/>
            <a:ext cx="5105401" cy="2667000"/>
          </a:xfrm>
          <a:prstGeom prst="rect">
            <a:avLst/>
          </a:prstGeom>
        </p:spPr>
      </p:pic>
      <p:sp>
        <p:nvSpPr>
          <p:cNvPr id="74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422434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1" name="TextBox 70"/>
          <p:cNvSpPr txBox="1"/>
          <p:nvPr/>
        </p:nvSpPr>
        <p:spPr>
          <a:xfrm>
            <a:off x="1905000" y="6127552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Total Number of Awardees = </a:t>
            </a:r>
            <a:r>
              <a:rPr lang="en-US" sz="2800" b="1" dirty="0"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970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3428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Distinguished Scholar (4.0)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981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Kelvin </a:t>
            </a:r>
            <a:r>
              <a:rPr lang="en-US" sz="2400" b="1" dirty="0" err="1">
                <a:solidFill>
                  <a:srgbClr val="002060"/>
                </a:solidFill>
              </a:rPr>
              <a:t>Xao</a:t>
            </a:r>
            <a:r>
              <a:rPr lang="en-US" sz="2400" b="1" dirty="0">
                <a:solidFill>
                  <a:srgbClr val="002060"/>
                </a:solidFill>
              </a:rPr>
              <a:t> Min </a:t>
            </a:r>
            <a:r>
              <a:rPr lang="en-US" sz="2400" b="1" dirty="0" smtClean="0">
                <a:solidFill>
                  <a:srgbClr val="002060"/>
                </a:solidFill>
              </a:rPr>
              <a:t>Fong		Savannah </a:t>
            </a:r>
            <a:r>
              <a:rPr lang="en-US" sz="2400" b="1" dirty="0" err="1" smtClean="0">
                <a:solidFill>
                  <a:srgbClr val="002060"/>
                </a:solidFill>
              </a:rPr>
              <a:t>Seran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762000"/>
            <a:ext cx="7010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Dean </a:t>
            </a:r>
            <a:r>
              <a:rPr lang="en-US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Awari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Joy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Fagan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032" t="8896" r="35031" b="6592"/>
          <a:stretch/>
        </p:blipFill>
        <p:spPr>
          <a:xfrm>
            <a:off x="8381999" y="5410200"/>
            <a:ext cx="76200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9600"/>
            <a:ext cx="8229600" cy="1371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2413338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Isela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Coyotecatl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Marina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Diaz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Betances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Velma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Hodges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Lena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Jamhour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770" y="5443203"/>
            <a:ext cx="76206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609600"/>
            <a:ext cx="8458200" cy="1295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3276600"/>
            <a:ext cx="347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Knowlasia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34" y="5413123"/>
            <a:ext cx="76206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4343400"/>
            <a:ext cx="7840950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en-US" sz="32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FCC00"/>
                  </a:outerShdw>
                </a:effectLst>
                <a:latin typeface="Garamond" panose="02020404030301010803" pitchFamily="18" charset="0"/>
              </a:rPr>
              <a:t>Educational Opportunity Fund</a:t>
            </a:r>
            <a:endParaRPr lang="en-US" sz="3200" b="1" dirty="0">
              <a:ln w="13462">
                <a:solidFill>
                  <a:prstClr val="black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FFCC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51816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Total Number of Awardees = 30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2" r="31724"/>
          <a:stretch/>
        </p:blipFill>
        <p:spPr bwMode="auto">
          <a:xfrm>
            <a:off x="3048000" y="685799"/>
            <a:ext cx="3543300" cy="3581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98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2" r="31724"/>
          <a:stretch/>
        </p:blipFill>
        <p:spPr bwMode="auto">
          <a:xfrm>
            <a:off x="7785100" y="5693410"/>
            <a:ext cx="1358900" cy="1164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838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5026" y="2438400"/>
            <a:ext cx="6140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Daniela 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Bogantes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Salas	Sasha 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Paiz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-Cruz </a:t>
            </a:r>
            <a:endPara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Emilia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Pineda Romero 	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Brittany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Rojas</a:t>
            </a:r>
          </a:p>
          <a:p>
            <a:endPara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1371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6" name="Rectangle 5"/>
          <p:cNvSpPr/>
          <p:nvPr/>
        </p:nvSpPr>
        <p:spPr>
          <a:xfrm>
            <a:off x="685800" y="2057400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Jacqueline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Braida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Daniella 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Cascante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-Alfaro </a:t>
            </a:r>
            <a:endPara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Estephanye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Castaneda	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Muskaan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Kashyap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Jasmeen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Kaur 	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Abigail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Kirsinger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Maksym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Lelyanov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Vinicio 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Morera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Jacinda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Nembhard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Flabia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Recinos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Peres</a:t>
            </a:r>
          </a:p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Eric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Sinchi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Jessica Smith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Nidia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Ugalde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Hilary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Vasconez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Ayden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Vaval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Melissa 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Vogelaar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Nazceer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Whitley</a:t>
            </a:r>
          </a:p>
          <a:p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856" y="5693563"/>
            <a:ext cx="1359526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8050" y="3048000"/>
            <a:ext cx="2628900" cy="6858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Chazz</a:t>
            </a: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McGee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609600"/>
            <a:ext cx="8458200" cy="1295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474" y="5693563"/>
            <a:ext cx="1359526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0517" y="990600"/>
            <a:ext cx="8458200" cy="1371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Distinguished Scholar (4.0)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3124200"/>
            <a:ext cx="23240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3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Peluso</a:t>
            </a:r>
            <a:endParaRPr lang="en-US" sz="3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474" y="5693563"/>
            <a:ext cx="1359526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0779" y="1686902"/>
            <a:ext cx="4962443" cy="1151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3"/>
          <p:cNvCxnSpPr/>
          <p:nvPr/>
        </p:nvCxnSpPr>
        <p:spPr>
          <a:xfrm>
            <a:off x="1657350" y="3227775"/>
            <a:ext cx="582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TextBox 4"/>
          <p:cNvSpPr txBox="1"/>
          <p:nvPr/>
        </p:nvSpPr>
        <p:spPr>
          <a:xfrm>
            <a:off x="1524000" y="58674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Total Number of Awardees = 26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5268"/>
          <a:stretch/>
        </p:blipFill>
        <p:spPr>
          <a:xfrm>
            <a:off x="8470425" y="6096000"/>
            <a:ext cx="655102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3100" y="22860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Emerlyn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Anderson 		Kierra Jones</a:t>
            </a: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Ce'Ondra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Long</a:t>
            </a:r>
          </a:p>
          <a:p>
            <a:r>
              <a:rPr lang="en-US" sz="2400" b="1" dirty="0" smtClean="0"/>
              <a:t>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52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9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00600"/>
            <a:ext cx="7162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66" b="11009"/>
          <a:stretch/>
        </p:blipFill>
        <p:spPr>
          <a:xfrm>
            <a:off x="152400" y="3352800"/>
            <a:ext cx="8991600" cy="2895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62484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41</a:t>
            </a:r>
            <a:endParaRPr 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533400"/>
            <a:ext cx="8229600" cy="1371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71" y="6095934"/>
            <a:ext cx="652329" cy="7620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4071" y="22860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Midori Carr-Pritchett </a:t>
            </a:r>
            <a:r>
              <a:rPr lang="en-US" sz="2400" b="1" dirty="0" smtClean="0"/>
              <a:t>		Denisse </a:t>
            </a:r>
            <a:r>
              <a:rPr lang="en-US" sz="2400" b="1" dirty="0"/>
              <a:t>Hernandez </a:t>
            </a:r>
            <a:r>
              <a:rPr lang="en-US" sz="2400" b="1" dirty="0" err="1" smtClean="0"/>
              <a:t>Jarquin</a:t>
            </a:r>
            <a:endParaRPr lang="en-US" sz="2400" b="1" dirty="0" smtClean="0"/>
          </a:p>
          <a:p>
            <a:r>
              <a:rPr lang="en-US" sz="2400" b="1" dirty="0"/>
              <a:t>Michelle Ross </a:t>
            </a:r>
            <a:r>
              <a:rPr lang="en-US" sz="2400" b="1" dirty="0" smtClean="0"/>
              <a:t>			</a:t>
            </a:r>
            <a:r>
              <a:rPr lang="en-US" sz="2400" b="1" dirty="0" err="1" smtClean="0"/>
              <a:t>Nazim</a:t>
            </a:r>
            <a:r>
              <a:rPr lang="en-US" sz="2400" b="1" dirty="0" smtClean="0"/>
              <a:t> </a:t>
            </a:r>
            <a:r>
              <a:rPr lang="en-US" sz="2400" b="1" dirty="0"/>
              <a:t>Tijani</a:t>
            </a:r>
          </a:p>
        </p:txBody>
      </p:sp>
    </p:spTree>
    <p:extLst>
      <p:ext uri="{BB962C8B-B14F-4D97-AF65-F5344CB8AC3E}">
        <p14:creationId xmlns:p14="http://schemas.microsoft.com/office/powerpoint/2010/main" val="7459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458200" cy="1371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Distinguished Scholar (4.0)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71" y="6095934"/>
            <a:ext cx="652329" cy="762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22098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Christopher </a:t>
            </a:r>
            <a:r>
              <a:rPr lang="en-US" sz="2800" b="1" dirty="0" err="1"/>
              <a:t>Zacharko</a:t>
            </a:r>
            <a:r>
              <a:rPr lang="en-US" sz="2800" b="1" dirty="0"/>
              <a:t> </a:t>
            </a:r>
            <a:r>
              <a:rPr lang="en-US" sz="2800" b="1" dirty="0" smtClean="0"/>
              <a:t>	Gregory </a:t>
            </a:r>
            <a:r>
              <a:rPr lang="en-US" sz="2800" b="1" dirty="0" err="1"/>
              <a:t>Zacharko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r>
              <a:rPr lang="en-US" sz="2800" b="1" dirty="0" smtClean="0"/>
              <a:t>Nicholas </a:t>
            </a:r>
            <a:r>
              <a:rPr lang="en-US" sz="2800" b="1" dirty="0" err="1"/>
              <a:t>Zacharko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03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596" y="2172373"/>
            <a:ext cx="7491804" cy="274252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75" b="1" dirty="0">
                <a:ln w="3175"/>
                <a:solidFill>
                  <a:srgbClr val="0070C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/>
            </a:r>
            <a:br>
              <a:rPr lang="en-US" sz="3675" b="1" dirty="0">
                <a:ln w="3175"/>
                <a:solidFill>
                  <a:srgbClr val="0070C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US" sz="3675" b="1" dirty="0" smtClean="0">
                <a:ln w="3175"/>
                <a:solidFill>
                  <a:srgbClr val="0070C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/>
            </a:r>
            <a:br>
              <a:rPr lang="en-US" sz="3675" b="1" dirty="0" smtClean="0">
                <a:ln w="3175"/>
                <a:solidFill>
                  <a:srgbClr val="0070C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US" sz="2700" b="1" dirty="0" smtClean="0">
                <a:ln w="3175"/>
                <a:solidFill>
                  <a:srgbClr val="0070C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Educational </a:t>
            </a:r>
            <a:r>
              <a:rPr lang="en-US" sz="2700" b="1" dirty="0">
                <a:ln w="3175"/>
                <a:solidFill>
                  <a:srgbClr val="0070C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Opportunity Fund </a:t>
            </a:r>
            <a:r>
              <a:rPr lang="en-US" b="1" dirty="0">
                <a:ln/>
                <a:solidFill>
                  <a:srgbClr val="0070C0"/>
                </a:solidFill>
              </a:rPr>
              <a:t/>
            </a:r>
            <a:br>
              <a:rPr lang="en-US" b="1" dirty="0">
                <a:ln/>
                <a:solidFill>
                  <a:srgbClr val="0070C0"/>
                </a:solidFill>
              </a:rPr>
            </a:br>
            <a:endParaRPr lang="en-US" b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7150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Total Number of Awardees = 23</a:t>
            </a:r>
            <a:endParaRPr lang="en-US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72373"/>
            <a:ext cx="5257800" cy="194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3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905000"/>
            <a:ext cx="66865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Brooke Bryant </a:t>
            </a:r>
            <a:r>
              <a:rPr lang="en-US" sz="2400" b="1" dirty="0" smtClean="0">
                <a:solidFill>
                  <a:srgbClr val="0070C0"/>
                </a:solidFill>
              </a:rPr>
              <a:t>		Jesus </a:t>
            </a:r>
            <a:r>
              <a:rPr lang="en-US" sz="2400" b="1" dirty="0" err="1" smtClean="0">
                <a:solidFill>
                  <a:srgbClr val="0070C0"/>
                </a:solidFill>
              </a:rPr>
              <a:t>Calixto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Isabella </a:t>
            </a:r>
            <a:r>
              <a:rPr lang="en-US" sz="2400" b="1" dirty="0" err="1">
                <a:solidFill>
                  <a:srgbClr val="0070C0"/>
                </a:solidFill>
              </a:rPr>
              <a:t>Felice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			Sana Hussain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Felicia Jones </a:t>
            </a:r>
            <a:r>
              <a:rPr lang="en-US" sz="2400" b="1" dirty="0" smtClean="0">
                <a:solidFill>
                  <a:srgbClr val="0070C0"/>
                </a:solidFill>
              </a:rPr>
              <a:t>			</a:t>
            </a:r>
            <a:r>
              <a:rPr lang="en-US" sz="2400" b="1" dirty="0" err="1" smtClean="0">
                <a:solidFill>
                  <a:srgbClr val="0070C0"/>
                </a:solidFill>
              </a:rPr>
              <a:t>Azucar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Marion-Miller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Daniel Mendez		Michelle Mendez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Tanisha Mori </a:t>
            </a:r>
            <a:r>
              <a:rPr lang="en-US" sz="2400" b="1" dirty="0" smtClean="0">
                <a:solidFill>
                  <a:srgbClr val="0070C0"/>
                </a:solidFill>
              </a:rPr>
              <a:t>			</a:t>
            </a:r>
            <a:r>
              <a:rPr lang="en-US" sz="2400" b="1" dirty="0" err="1" smtClean="0">
                <a:solidFill>
                  <a:srgbClr val="0070C0"/>
                </a:solidFill>
              </a:rPr>
              <a:t>Disha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Patel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Amanda </a:t>
            </a:r>
            <a:r>
              <a:rPr lang="en-US" sz="2400" b="1" dirty="0" err="1">
                <a:solidFill>
                  <a:srgbClr val="0070C0"/>
                </a:solidFill>
              </a:rPr>
              <a:t>Paulaitis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		Mariah </a:t>
            </a:r>
            <a:r>
              <a:rPr lang="en-US" sz="2400" b="1" dirty="0" err="1">
                <a:solidFill>
                  <a:srgbClr val="0070C0"/>
                </a:solidFill>
              </a:rPr>
              <a:t>Paulaitis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Jessica </a:t>
            </a:r>
            <a:r>
              <a:rPr lang="en-US" sz="2400" b="1" dirty="0" err="1">
                <a:solidFill>
                  <a:srgbClr val="0070C0"/>
                </a:solidFill>
              </a:rPr>
              <a:t>Reichardt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		</a:t>
            </a:r>
            <a:r>
              <a:rPr lang="en-US" sz="2400" b="1" dirty="0" err="1" smtClean="0">
                <a:solidFill>
                  <a:srgbClr val="0070C0"/>
                </a:solidFill>
              </a:rPr>
              <a:t>Yeila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Rivera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187" y="5742376"/>
            <a:ext cx="557813" cy="11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2095500" y="25908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Katia </a:t>
            </a:r>
            <a:r>
              <a:rPr lang="en-US" sz="2400" b="1" dirty="0" err="1" smtClean="0">
                <a:solidFill>
                  <a:srgbClr val="0070C0"/>
                </a:solidFill>
              </a:rPr>
              <a:t>Antonetti</a:t>
            </a:r>
            <a:r>
              <a:rPr lang="en-US" sz="2400" b="1" dirty="0" smtClean="0">
                <a:solidFill>
                  <a:srgbClr val="0070C0"/>
                </a:solidFill>
              </a:rPr>
              <a:t> 	Justin </a:t>
            </a:r>
            <a:r>
              <a:rPr lang="en-US" sz="2400" b="1" dirty="0" err="1">
                <a:solidFill>
                  <a:srgbClr val="0070C0"/>
                </a:solidFill>
              </a:rPr>
              <a:t>Fennal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Sacha Jimenez		</a:t>
            </a:r>
            <a:r>
              <a:rPr lang="en-US" sz="2400" b="1" dirty="0" err="1" smtClean="0">
                <a:solidFill>
                  <a:srgbClr val="0070C0"/>
                </a:solidFill>
              </a:rPr>
              <a:t>Khadejah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Scott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Cesar </a:t>
            </a:r>
            <a:r>
              <a:rPr lang="en-US" sz="2400" b="1" dirty="0">
                <a:solidFill>
                  <a:srgbClr val="0070C0"/>
                </a:solidFill>
              </a:rPr>
              <a:t>Sosa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119" y="5710008"/>
            <a:ext cx="56088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8458200" cy="1295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8615" y="3352800"/>
            <a:ext cx="2387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Justin </a:t>
            </a:r>
            <a:r>
              <a:rPr lang="en-US" sz="3200" b="1" dirty="0" err="1">
                <a:solidFill>
                  <a:srgbClr val="0070C0"/>
                </a:solidFill>
              </a:rPr>
              <a:t>Fennal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574" y="5730790"/>
            <a:ext cx="56088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88" y="1905000"/>
            <a:ext cx="7826188" cy="255202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75" b="1" dirty="0" smtClean="0">
                <a:ln w="3175"/>
                <a:solidFill>
                  <a:srgbClr val="0070C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/>
            </a:r>
            <a:br>
              <a:rPr lang="en-US" sz="3675" b="1" dirty="0" smtClean="0">
                <a:ln w="3175"/>
                <a:solidFill>
                  <a:srgbClr val="0070C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US" sz="2700" b="1" dirty="0" smtClean="0">
                <a:ln w="3175"/>
                <a:solidFill>
                  <a:srgbClr val="0070C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Educational </a:t>
            </a:r>
            <a:r>
              <a:rPr lang="en-US" sz="2700" b="1" dirty="0">
                <a:ln w="3175"/>
                <a:solidFill>
                  <a:srgbClr val="0070C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Opportunity Fund </a:t>
            </a:r>
            <a:r>
              <a:rPr lang="en-US" b="1" dirty="0" smtClean="0">
                <a:ln/>
                <a:solidFill>
                  <a:srgbClr val="0070C0"/>
                </a:solidFill>
              </a:rPr>
              <a:t/>
            </a:r>
            <a:br>
              <a:rPr lang="en-US" b="1" dirty="0" smtClean="0">
                <a:ln/>
                <a:solidFill>
                  <a:srgbClr val="0070C0"/>
                </a:solidFill>
              </a:rPr>
            </a:br>
            <a:endParaRPr lang="en-US" b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9436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Total Number of Awardees = 26</a:t>
            </a:r>
            <a:endParaRPr lang="en-US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598" y="2114213"/>
            <a:ext cx="510116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2362200"/>
            <a:ext cx="5943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Tazia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Bey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Academic		Victoria </a:t>
            </a:r>
            <a:r>
              <a:rPr lang="en-US" sz="2400" b="1" dirty="0">
                <a:solidFill>
                  <a:srgbClr val="0070C0"/>
                </a:solidFill>
              </a:rPr>
              <a:t>Burgos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Stacy Costa			</a:t>
            </a:r>
            <a:r>
              <a:rPr lang="en-US" sz="2400" b="1" dirty="0" err="1" smtClean="0">
                <a:solidFill>
                  <a:srgbClr val="0070C0"/>
                </a:solidFill>
              </a:rPr>
              <a:t>Israt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Jashim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Ariana Medina </a:t>
            </a:r>
            <a:r>
              <a:rPr lang="en-US" sz="2400" b="1" dirty="0" smtClean="0">
                <a:solidFill>
                  <a:srgbClr val="0070C0"/>
                </a:solidFill>
              </a:rPr>
              <a:t>		Griffin </a:t>
            </a:r>
            <a:r>
              <a:rPr lang="en-US" sz="2400" b="1" dirty="0" err="1" smtClean="0">
                <a:solidFill>
                  <a:srgbClr val="0070C0"/>
                </a:solidFill>
              </a:rPr>
              <a:t>Rego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Noel </a:t>
            </a:r>
            <a:r>
              <a:rPr lang="en-US" sz="2400" b="1" dirty="0" err="1" smtClean="0">
                <a:solidFill>
                  <a:srgbClr val="0070C0"/>
                </a:solidFill>
              </a:rPr>
              <a:t>Trotz</a:t>
            </a:r>
            <a:r>
              <a:rPr lang="en-US" sz="2400" b="1" dirty="0" smtClean="0">
                <a:solidFill>
                  <a:srgbClr val="0070C0"/>
                </a:solidFill>
              </a:rPr>
              <a:t>			</a:t>
            </a:r>
            <a:r>
              <a:rPr lang="en-US" sz="2400" b="1" dirty="0" err="1" smtClean="0">
                <a:solidFill>
                  <a:srgbClr val="0070C0"/>
                </a:solidFill>
              </a:rPr>
              <a:t>Gemel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Tutu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Alaanah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Wilson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791" y="5712317"/>
            <a:ext cx="56088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2743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Jai'din</a:t>
            </a:r>
            <a:r>
              <a:rPr lang="en-US" sz="2400" b="1" dirty="0">
                <a:solidFill>
                  <a:srgbClr val="0070C0"/>
                </a:solidFill>
              </a:rPr>
              <a:t> Barber </a:t>
            </a:r>
            <a:r>
              <a:rPr lang="en-US" sz="2400" b="1" dirty="0" smtClean="0">
                <a:solidFill>
                  <a:srgbClr val="0070C0"/>
                </a:solidFill>
              </a:rPr>
              <a:t>		Asia Boone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Brandon Painter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119" y="5638800"/>
            <a:ext cx="56088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8458200" cy="1295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4971" y="3429000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Dauri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Genao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01" y="5715000"/>
            <a:ext cx="56088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Academic Achievement 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1336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Sara </a:t>
            </a:r>
            <a:r>
              <a:rPr lang="en-US" sz="2400" b="1" dirty="0" err="1" smtClean="0"/>
              <a:t>Abdelsalam</a:t>
            </a:r>
            <a:r>
              <a:rPr lang="en-US" sz="2400" b="1" dirty="0" smtClean="0"/>
              <a:t> 	     	</a:t>
            </a:r>
            <a:r>
              <a:rPr lang="en-US" sz="2400" b="1" dirty="0" err="1" smtClean="0"/>
              <a:t>Dayelin</a:t>
            </a:r>
            <a:r>
              <a:rPr lang="en-US" sz="2400" b="1" dirty="0" smtClean="0"/>
              <a:t> </a:t>
            </a:r>
            <a:r>
              <a:rPr lang="en-US" sz="2400" b="1" dirty="0" err="1"/>
              <a:t>Almonte</a:t>
            </a:r>
            <a:r>
              <a:rPr lang="en-US" sz="2400" b="1" dirty="0"/>
              <a:t> </a:t>
            </a:r>
            <a:r>
              <a:rPr lang="en-US" sz="2400" b="1" dirty="0" smtClean="0"/>
              <a:t>	</a:t>
            </a:r>
          </a:p>
          <a:p>
            <a:r>
              <a:rPr lang="en-US" sz="2400" b="1" dirty="0" smtClean="0"/>
              <a:t>Patricia </a:t>
            </a:r>
            <a:r>
              <a:rPr lang="en-US" sz="2400" b="1" dirty="0"/>
              <a:t>Cairo </a:t>
            </a:r>
            <a:r>
              <a:rPr lang="en-US" sz="2400" b="1" dirty="0" smtClean="0"/>
              <a:t>		     	Julian </a:t>
            </a:r>
            <a:r>
              <a:rPr lang="en-US" sz="2400" b="1" dirty="0" err="1"/>
              <a:t>Campillo-Ciccone</a:t>
            </a:r>
            <a:r>
              <a:rPr lang="en-US" sz="2400" b="1" dirty="0"/>
              <a:t>  </a:t>
            </a:r>
            <a:endParaRPr lang="en-US" sz="2400" b="1" dirty="0" smtClean="0"/>
          </a:p>
          <a:p>
            <a:r>
              <a:rPr lang="en-US" sz="2400" b="1" dirty="0" smtClean="0"/>
              <a:t>Marissa </a:t>
            </a:r>
            <a:r>
              <a:rPr lang="en-US" sz="2400" b="1" dirty="0" err="1"/>
              <a:t>Cavallomagno</a:t>
            </a:r>
            <a:r>
              <a:rPr lang="en-US" sz="2400" b="1" dirty="0"/>
              <a:t>  </a:t>
            </a:r>
            <a:r>
              <a:rPr lang="en-US" sz="2400" b="1" dirty="0" smtClean="0"/>
              <a:t> 	Omar Cirilo</a:t>
            </a:r>
          </a:p>
          <a:p>
            <a:r>
              <a:rPr lang="en-US" sz="2400" b="1" dirty="0" err="1" smtClean="0"/>
              <a:t>Loreta</a:t>
            </a:r>
            <a:r>
              <a:rPr lang="en-US" sz="2400" b="1" dirty="0" smtClean="0"/>
              <a:t> </a:t>
            </a:r>
            <a:r>
              <a:rPr lang="en-US" sz="2400" b="1" dirty="0" err="1"/>
              <a:t>Doko</a:t>
            </a:r>
            <a:r>
              <a:rPr lang="en-US" sz="2400" b="1" dirty="0"/>
              <a:t> </a:t>
            </a:r>
            <a:r>
              <a:rPr lang="en-US" sz="2400" b="1" dirty="0" smtClean="0"/>
              <a:t>		     	Anthony </a:t>
            </a:r>
            <a:r>
              <a:rPr lang="en-US" sz="2400" b="1" dirty="0" err="1"/>
              <a:t>Fiala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Oscar </a:t>
            </a:r>
            <a:r>
              <a:rPr lang="en-US" sz="2400" b="1" dirty="0"/>
              <a:t>Garcia </a:t>
            </a:r>
            <a:r>
              <a:rPr lang="en-US" sz="2400" b="1" dirty="0" smtClean="0"/>
              <a:t>		     	Stewart </a:t>
            </a:r>
            <a:r>
              <a:rPr lang="en-US" sz="2400" b="1" dirty="0"/>
              <a:t>Hernandez </a:t>
            </a:r>
            <a:r>
              <a:rPr lang="en-US" sz="2400" b="1" dirty="0" smtClean="0"/>
              <a:t>	</a:t>
            </a:r>
          </a:p>
          <a:p>
            <a:r>
              <a:rPr lang="en-US" sz="2400" b="1" dirty="0" smtClean="0"/>
              <a:t>Hani </a:t>
            </a:r>
            <a:r>
              <a:rPr lang="en-US" sz="2400" b="1" dirty="0" err="1"/>
              <a:t>Huzien</a:t>
            </a:r>
            <a:r>
              <a:rPr lang="en-US" sz="2400" b="1" dirty="0"/>
              <a:t> </a:t>
            </a:r>
            <a:r>
              <a:rPr lang="en-US" sz="2400" b="1" dirty="0" smtClean="0"/>
              <a:t>		     	Destiny Lampley</a:t>
            </a:r>
          </a:p>
          <a:p>
            <a:r>
              <a:rPr lang="en-US" sz="2400" b="1" dirty="0"/>
              <a:t>Natalia </a:t>
            </a:r>
            <a:r>
              <a:rPr lang="en-US" sz="2400" b="1" dirty="0" err="1" smtClean="0"/>
              <a:t>Matallana</a:t>
            </a:r>
            <a:r>
              <a:rPr lang="en-US" sz="2400" b="1" dirty="0"/>
              <a:t>	</a:t>
            </a:r>
            <a:r>
              <a:rPr lang="en-US" sz="2400" b="1" dirty="0" smtClean="0"/>
              <a:t>     	Silvia </a:t>
            </a:r>
            <a:r>
              <a:rPr lang="en-US" sz="2400" b="1" dirty="0" err="1"/>
              <a:t>Paulino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Yavuz</a:t>
            </a:r>
            <a:r>
              <a:rPr lang="en-US" sz="2400" b="1" dirty="0"/>
              <a:t> </a:t>
            </a:r>
            <a:r>
              <a:rPr lang="en-US" sz="2400" b="1" dirty="0" err="1"/>
              <a:t>Sahbaz</a:t>
            </a:r>
            <a:r>
              <a:rPr lang="en-US" sz="2400" b="1" dirty="0"/>
              <a:t> </a:t>
            </a:r>
            <a:r>
              <a:rPr lang="en-US" sz="2400" b="1" dirty="0" smtClean="0"/>
              <a:t>		       	</a:t>
            </a:r>
            <a:r>
              <a:rPr lang="en-US" sz="2400" b="1" dirty="0" err="1" smtClean="0"/>
              <a:t>Lissu</a:t>
            </a:r>
            <a:r>
              <a:rPr lang="en-US" sz="2400" b="1" dirty="0" smtClean="0"/>
              <a:t> Valenzuela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00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4818" y="4495800"/>
            <a:ext cx="6085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Educational Opportunity Fund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4818" y="58674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Total Number of Awardees =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974" y="838200"/>
            <a:ext cx="3689570" cy="37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3048000"/>
            <a:ext cx="2447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Abby Henson</a:t>
            </a:r>
          </a:p>
        </p:txBody>
      </p:sp>
      <p:pic>
        <p:nvPicPr>
          <p:cNvPr id="5" name="Picture 4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0"/>
          <a:stretch/>
        </p:blipFill>
        <p:spPr bwMode="auto">
          <a:xfrm>
            <a:off x="8162290" y="6216073"/>
            <a:ext cx="981710" cy="63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99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1457325" y="2514600"/>
            <a:ext cx="622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Cynthia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Davis 		Amira Dunn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Laila Elkabany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		Vicky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Guzman</a:t>
            </a:r>
          </a:p>
        </p:txBody>
      </p:sp>
      <p:pic>
        <p:nvPicPr>
          <p:cNvPr id="5" name="Picture 4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0"/>
          <a:stretch/>
        </p:blipFill>
        <p:spPr bwMode="auto">
          <a:xfrm>
            <a:off x="8162290" y="6223000"/>
            <a:ext cx="981710" cy="63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36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8458200" cy="1295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7223" y="3124200"/>
            <a:ext cx="2490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Nasira Justice</a:t>
            </a:r>
          </a:p>
        </p:txBody>
      </p:sp>
      <p:pic>
        <p:nvPicPr>
          <p:cNvPr id="6" name="Picture 5" descr="See the source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0"/>
          <a:stretch/>
        </p:blipFill>
        <p:spPr bwMode="auto">
          <a:xfrm>
            <a:off x="8162290" y="6223000"/>
            <a:ext cx="981710" cy="63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15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55956" y="7567539"/>
            <a:ext cx="7207250" cy="34289"/>
          </a:xfrm>
        </p:spPr>
        <p:txBody>
          <a:bodyPr>
            <a:noAutofit/>
          </a:bodyPr>
          <a:lstStyle/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558919"/>
            <a:ext cx="6869705" cy="322242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3" y="1606355"/>
            <a:ext cx="6784145" cy="3618914"/>
          </a:xfrm>
        </p:spPr>
      </p:pic>
      <p:sp>
        <p:nvSpPr>
          <p:cNvPr id="5" name="TextBox 4"/>
          <p:cNvSpPr txBox="1"/>
          <p:nvPr/>
        </p:nvSpPr>
        <p:spPr>
          <a:xfrm>
            <a:off x="1447800" y="5783628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11</a:t>
            </a:r>
            <a:endParaRPr 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0188" y="3581400"/>
            <a:ext cx="1763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Maci Kiss</a:t>
            </a:r>
          </a:p>
        </p:txBody>
      </p:sp>
    </p:spTree>
    <p:extLst>
      <p:ext uri="{BB962C8B-B14F-4D97-AF65-F5344CB8AC3E}">
        <p14:creationId xmlns:p14="http://schemas.microsoft.com/office/powerpoint/2010/main" val="37428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28649" y="990600"/>
            <a:ext cx="78867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1676400" y="28194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Emily Drake 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Marsali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Endrizzi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 Esposito	Madison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</a:t>
            </a:r>
            <a:endParaRPr lang="en-US" sz="32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Kelly Salomon	Elias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Wenarsky</a:t>
            </a:r>
          </a:p>
        </p:txBody>
      </p:sp>
    </p:spTree>
    <p:extLst>
      <p:ext uri="{BB962C8B-B14F-4D97-AF65-F5344CB8AC3E}">
        <p14:creationId xmlns:p14="http://schemas.microsoft.com/office/powerpoint/2010/main" val="28708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899" y="914400"/>
            <a:ext cx="8458200" cy="1295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3581400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Conor Mitnick</a:t>
            </a:r>
          </a:p>
        </p:txBody>
      </p:sp>
    </p:spTree>
    <p:extLst>
      <p:ext uri="{BB962C8B-B14F-4D97-AF65-F5344CB8AC3E}">
        <p14:creationId xmlns:p14="http://schemas.microsoft.com/office/powerpoint/2010/main" val="15835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413" y="1660970"/>
            <a:ext cx="56114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 </a:t>
            </a: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Calibri"/>
            </a:endParaRPr>
          </a:p>
          <a:p>
            <a:pPr algn="ctr"/>
            <a:endParaRPr lang="en-US" sz="7200" b="1" i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82293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Impact" panose="020B0806030902050204" pitchFamily="34" charset="0"/>
              </a:rPr>
              <a:t>Educational Opportunity Fund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59C12-ED25-47F8-B758-871A7B696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40" y="2035071"/>
            <a:ext cx="4217120" cy="2241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E219DC-7DEA-4805-A807-3165E1F525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0" r="7653" b="-2"/>
          <a:stretch/>
        </p:blipFill>
        <p:spPr>
          <a:xfrm>
            <a:off x="3886200" y="2295216"/>
            <a:ext cx="1587205" cy="1503123"/>
          </a:xfrm>
          <a:custGeom>
            <a:avLst/>
            <a:gdLst>
              <a:gd name="connsiteX0" fmla="*/ 2262547 w 4672896"/>
              <a:gd name="connsiteY0" fmla="*/ 0 h 4425352"/>
              <a:gd name="connsiteX1" fmla="*/ 4672895 w 4672896"/>
              <a:gd name="connsiteY1" fmla="*/ 126321 h 4425352"/>
              <a:gd name="connsiteX2" fmla="*/ 4672896 w 4672896"/>
              <a:gd name="connsiteY2" fmla="*/ 4425352 h 4425352"/>
              <a:gd name="connsiteX3" fmla="*/ 0 w 4672896"/>
              <a:gd name="connsiteY3" fmla="*/ 4425352 h 4425352"/>
              <a:gd name="connsiteX4" fmla="*/ 0 w 4672896"/>
              <a:gd name="connsiteY4" fmla="*/ 0 h 442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896" h="4425352">
                <a:moveTo>
                  <a:pt x="2262547" y="0"/>
                </a:moveTo>
                <a:lnTo>
                  <a:pt x="4672895" y="126321"/>
                </a:lnTo>
                <a:lnTo>
                  <a:pt x="4672896" y="4425352"/>
                </a:lnTo>
                <a:lnTo>
                  <a:pt x="0" y="44253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TextBox 7"/>
          <p:cNvSpPr txBox="1"/>
          <p:nvPr/>
        </p:nvSpPr>
        <p:spPr>
          <a:xfrm>
            <a:off x="1447800" y="6076876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Total Number of Awardees = 28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730018-A0D0-4116-A664-B28D9470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898" y="6172200"/>
            <a:ext cx="1237469" cy="611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80291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b="1" i="1" dirty="0"/>
          </a:p>
        </p:txBody>
      </p:sp>
      <p:sp>
        <p:nvSpPr>
          <p:cNvPr id="9" name="Rectangle 8"/>
          <p:cNvSpPr/>
          <p:nvPr/>
        </p:nvSpPr>
        <p:spPr>
          <a:xfrm>
            <a:off x="1406236" y="1905000"/>
            <a:ext cx="6377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Brian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Bejarano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Emely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Diaz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Sandra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Escobar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Anthony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Raymond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Aileen Salazar			Angel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Soto</a:t>
            </a:r>
          </a:p>
        </p:txBody>
      </p:sp>
    </p:spTree>
    <p:extLst>
      <p:ext uri="{BB962C8B-B14F-4D97-AF65-F5344CB8AC3E}">
        <p14:creationId xmlns:p14="http://schemas.microsoft.com/office/powerpoint/2010/main" val="6219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prism isInverted="1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Outstanding Academic Achievement 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(3.5-3.99)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1336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Jennifer </a:t>
            </a:r>
            <a:r>
              <a:rPr lang="en-US" sz="2400" b="1" dirty="0" err="1" smtClean="0"/>
              <a:t>Arreaga</a:t>
            </a:r>
            <a:r>
              <a:rPr lang="en-US" sz="2400" b="1" dirty="0" smtClean="0"/>
              <a:t> 		Genesis </a:t>
            </a:r>
            <a:r>
              <a:rPr lang="en-US" sz="2400" b="1" dirty="0" err="1"/>
              <a:t>Capellan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Gabriella </a:t>
            </a:r>
            <a:r>
              <a:rPr lang="en-US" sz="2400" b="1" dirty="0" err="1"/>
              <a:t>Carmenatty</a:t>
            </a:r>
            <a:r>
              <a:rPr lang="en-US" sz="2400" b="1" dirty="0"/>
              <a:t> </a:t>
            </a:r>
            <a:r>
              <a:rPr lang="en-US" sz="2400" b="1" dirty="0" smtClean="0"/>
              <a:t>	</a:t>
            </a:r>
            <a:r>
              <a:rPr lang="en-US" sz="2400" b="1" dirty="0" err="1" smtClean="0"/>
              <a:t>Maha</a:t>
            </a:r>
            <a:r>
              <a:rPr lang="en-US" sz="2400" b="1" dirty="0" smtClean="0"/>
              <a:t> </a:t>
            </a:r>
            <a:r>
              <a:rPr lang="en-US" sz="2400" b="1" dirty="0" err="1"/>
              <a:t>Faraj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Gerardo </a:t>
            </a:r>
            <a:r>
              <a:rPr lang="en-US" sz="2400" b="1" dirty="0"/>
              <a:t>Gonzalez </a:t>
            </a:r>
            <a:r>
              <a:rPr lang="en-US" sz="2400" b="1" dirty="0" smtClean="0"/>
              <a:t>		Angel </a:t>
            </a:r>
            <a:r>
              <a:rPr lang="en-US" sz="2400" b="1" dirty="0" err="1"/>
              <a:t>Hazim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Rita </a:t>
            </a:r>
            <a:r>
              <a:rPr lang="en-US" sz="2400" b="1" dirty="0" err="1"/>
              <a:t>Intriago</a:t>
            </a:r>
            <a:r>
              <a:rPr lang="en-US" sz="2400" b="1" dirty="0"/>
              <a:t> </a:t>
            </a:r>
            <a:r>
              <a:rPr lang="en-US" sz="2400" b="1" dirty="0" smtClean="0"/>
              <a:t>			</a:t>
            </a:r>
            <a:r>
              <a:rPr lang="en-US" sz="2400" b="1" dirty="0" err="1" smtClean="0"/>
              <a:t>Waheeb</a:t>
            </a:r>
            <a:r>
              <a:rPr lang="en-US" sz="2400" b="1" dirty="0" smtClean="0"/>
              <a:t> </a:t>
            </a:r>
            <a:r>
              <a:rPr lang="en-US" sz="2400" b="1" dirty="0"/>
              <a:t>Khan </a:t>
            </a:r>
            <a:endParaRPr lang="en-US" sz="2400" b="1" dirty="0" smtClean="0"/>
          </a:p>
          <a:p>
            <a:r>
              <a:rPr lang="en-US" sz="2400" b="1" dirty="0" smtClean="0"/>
              <a:t>Edward </a:t>
            </a:r>
            <a:r>
              <a:rPr lang="en-US" sz="2400" b="1" dirty="0"/>
              <a:t>Lara </a:t>
            </a:r>
            <a:r>
              <a:rPr lang="en-US" sz="2400" b="1" dirty="0" smtClean="0"/>
              <a:t>			</a:t>
            </a:r>
            <a:r>
              <a:rPr lang="en-US" sz="2400" b="1" dirty="0" err="1" smtClean="0"/>
              <a:t>Jungin</a:t>
            </a:r>
            <a:r>
              <a:rPr lang="en-US" sz="2400" b="1" dirty="0" smtClean="0"/>
              <a:t> </a:t>
            </a:r>
            <a:r>
              <a:rPr lang="en-US" sz="2400" b="1" dirty="0"/>
              <a:t>Lee </a:t>
            </a:r>
            <a:endParaRPr lang="en-US" sz="2400" b="1" dirty="0" smtClean="0"/>
          </a:p>
          <a:p>
            <a:r>
              <a:rPr lang="en-US" sz="2400" b="1" dirty="0" err="1" smtClean="0"/>
              <a:t>Fouzia</a:t>
            </a:r>
            <a:r>
              <a:rPr lang="en-US" sz="2400" b="1" dirty="0" smtClean="0"/>
              <a:t> </a:t>
            </a:r>
            <a:r>
              <a:rPr lang="en-US" sz="2400" b="1" dirty="0" err="1"/>
              <a:t>Masoud</a:t>
            </a:r>
            <a:r>
              <a:rPr lang="en-US" sz="2400" b="1" dirty="0"/>
              <a:t> </a:t>
            </a:r>
            <a:r>
              <a:rPr lang="en-US" sz="2400" b="1" dirty="0" smtClean="0"/>
              <a:t>		Laila </a:t>
            </a:r>
            <a:r>
              <a:rPr lang="en-US" sz="2400" b="1" dirty="0" err="1" smtClean="0"/>
              <a:t>Metwaly</a:t>
            </a:r>
            <a:endParaRPr lang="en-US" sz="2400" b="1" dirty="0" smtClean="0"/>
          </a:p>
          <a:p>
            <a:r>
              <a:rPr lang="en-US" sz="2400" b="1" dirty="0" err="1"/>
              <a:t>Maaidah</a:t>
            </a:r>
            <a:r>
              <a:rPr lang="en-US" sz="2400" b="1" dirty="0"/>
              <a:t> </a:t>
            </a:r>
            <a:r>
              <a:rPr lang="en-US" sz="2400" b="1" dirty="0" err="1"/>
              <a:t>Mohyuddin</a:t>
            </a:r>
            <a:r>
              <a:rPr lang="en-US" sz="2400" b="1" dirty="0"/>
              <a:t>  </a:t>
            </a:r>
            <a:r>
              <a:rPr lang="en-US" sz="2400" b="1" dirty="0" smtClean="0"/>
              <a:t> 	</a:t>
            </a:r>
            <a:r>
              <a:rPr lang="en-US" sz="2400" b="1" dirty="0" err="1" smtClean="0"/>
              <a:t>Erisa</a:t>
            </a:r>
            <a:r>
              <a:rPr lang="en-US" sz="2400" b="1" dirty="0" smtClean="0"/>
              <a:t> </a:t>
            </a:r>
            <a:r>
              <a:rPr lang="en-US" sz="2400" b="1" dirty="0" err="1"/>
              <a:t>Molla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Sandy </a:t>
            </a:r>
            <a:r>
              <a:rPr lang="en-US" sz="2400" b="1" dirty="0" err="1"/>
              <a:t>Muqbel</a:t>
            </a:r>
            <a:r>
              <a:rPr lang="en-US" sz="2400" b="1" dirty="0"/>
              <a:t> </a:t>
            </a:r>
            <a:r>
              <a:rPr lang="en-US" sz="2400" b="1" dirty="0" smtClean="0"/>
              <a:t>  		</a:t>
            </a:r>
            <a:r>
              <a:rPr lang="en-US" sz="2400" b="1" dirty="0" err="1" smtClean="0"/>
              <a:t>Mohini</a:t>
            </a:r>
            <a:r>
              <a:rPr lang="en-US" sz="2400" b="1" dirty="0" smtClean="0"/>
              <a:t> </a:t>
            </a:r>
            <a:r>
              <a:rPr lang="en-US" sz="2400" b="1" dirty="0"/>
              <a:t>Patel </a:t>
            </a:r>
          </a:p>
          <a:p>
            <a:r>
              <a:rPr lang="en-US" sz="2400" b="1" dirty="0" err="1"/>
              <a:t>Pankti</a:t>
            </a:r>
            <a:r>
              <a:rPr lang="en-US" sz="2400" b="1" dirty="0"/>
              <a:t> Patel </a:t>
            </a:r>
            <a:r>
              <a:rPr lang="en-US" sz="2400" b="1" dirty="0" smtClean="0"/>
              <a:t>  			Joseph </a:t>
            </a:r>
            <a:r>
              <a:rPr lang="en-US" sz="2400" b="1" dirty="0" err="1"/>
              <a:t>Pauls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Valery Rivas </a:t>
            </a:r>
            <a:r>
              <a:rPr lang="en-US" sz="2400" b="1" dirty="0" smtClean="0"/>
              <a:t>  			Tamaris </a:t>
            </a:r>
            <a:r>
              <a:rPr lang="en-US" sz="2400" b="1" dirty="0"/>
              <a:t>Rodriguez 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Mohammad </a:t>
            </a:r>
            <a:r>
              <a:rPr lang="en-US" sz="2400" b="1" dirty="0" err="1"/>
              <a:t>Sikander</a:t>
            </a:r>
            <a:r>
              <a:rPr lang="en-US" sz="2400" b="1" dirty="0"/>
              <a:t> </a:t>
            </a:r>
            <a:r>
              <a:rPr lang="en-US" sz="2400" b="1" dirty="0" smtClean="0"/>
              <a:t>   	Dayan </a:t>
            </a:r>
            <a:r>
              <a:rPr lang="en-US" sz="2400" b="1" dirty="0" err="1"/>
              <a:t>Turasz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Ashley </a:t>
            </a:r>
            <a:r>
              <a:rPr lang="en-US" sz="2400" b="1" dirty="0"/>
              <a:t>Valdez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5185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730018-A0D0-4116-A664-B28D9470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898" y="6172200"/>
            <a:ext cx="1237469" cy="611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381000"/>
            <a:ext cx="78867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1268607" y="1795221"/>
            <a:ext cx="6553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Muhammad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Ali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L'kyre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Barber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Christino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Barbosa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Kianie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Bush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Amanda Dawson-Annan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Sarah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Delva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Jahtiana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Foote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Jeslin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George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Bruno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Gomez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Faith Greene</a:t>
            </a: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Lizbet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Martinez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Jeludys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Marzan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Azalea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Matias			Daniel Mejia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Irene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Negron			Dayanara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Rosado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Andrea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Sermeno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Christal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Stanford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Maria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Valdivia			Anahi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Zurita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prism isInverted="1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29" y="435626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Educational Opportunity Fund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715000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Total Number of Awardees =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13496"/>
            <a:ext cx="3733800" cy="36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prism isInverted="1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8194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Madison Fears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		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Zulymar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Nieves</a:t>
            </a:r>
          </a:p>
        </p:txBody>
      </p:sp>
      <p:pic>
        <p:nvPicPr>
          <p:cNvPr id="5" name="image" descr="https://upload.wikimedia.org/wikipedia/commons/f/f4/2637_warren_county_c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08700"/>
            <a:ext cx="781050" cy="7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prism isInverted="1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26367" y="533400"/>
            <a:ext cx="78867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2057400" y="3200400"/>
            <a:ext cx="522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Maracena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Massarino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-Moneta</a:t>
            </a:r>
          </a:p>
        </p:txBody>
      </p:sp>
      <p:pic>
        <p:nvPicPr>
          <p:cNvPr id="5" name="image" descr="https://upload.wikimedia.org/wikipedia/commons/f/f4/2637_warren_county_c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08700"/>
            <a:ext cx="781050" cy="7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9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prism isInverted="1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8458200" cy="1295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Achievement  </a:t>
            </a:r>
            <a:b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GPA Requirement; 1-per program)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3276600"/>
            <a:ext cx="31640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Nanaama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Tandoh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image" descr="https://upload.wikimedia.org/wikipedia/commons/f/f4/2637_warren_county_c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23" y="6090227"/>
            <a:ext cx="781050" cy="7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2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prism isInverted="1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514035" cy="1314449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00B0F0"/>
                </a:solidFill>
              </a:rPr>
              <a:t>EOF Statewide Alumni Association (EOFSAA)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8" y="3032883"/>
            <a:ext cx="2485689" cy="248568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63529" y="2888791"/>
            <a:ext cx="5552768" cy="2796957"/>
          </a:xfrm>
        </p:spPr>
        <p:txBody>
          <a:bodyPr>
            <a:normAutofit/>
          </a:bodyPr>
          <a:lstStyle/>
          <a:p>
            <a:r>
              <a:rPr lang="en-US" sz="1800" b="1" dirty="0"/>
              <a:t>A special professional network of people from various backgrounds and industries.</a:t>
            </a:r>
          </a:p>
          <a:p>
            <a:r>
              <a:rPr lang="en-US" sz="1800" b="1" dirty="0"/>
              <a:t>A comradery of people with shared experiences.</a:t>
            </a:r>
          </a:p>
          <a:p>
            <a:r>
              <a:rPr lang="en-US" sz="1800" b="1" dirty="0"/>
              <a:t>Access to personal and professional resources to help enhance your development and quality of life.</a:t>
            </a:r>
          </a:p>
          <a:p>
            <a:r>
              <a:rPr lang="en-US" sz="1800" b="1" dirty="0"/>
              <a:t>Exclusive invitations to alumni only networking events</a:t>
            </a:r>
            <a:r>
              <a:rPr lang="en-US" sz="1500" b="1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7162" y="5172324"/>
            <a:ext cx="56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Join us on Facebook: </a:t>
            </a:r>
            <a:r>
              <a:rPr lang="en-US" dirty="0">
                <a:hlinkClick r:id="rId4"/>
              </a:rPr>
              <a:t>https://www.facebook.com/groups/27577721332/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4782" y="457200"/>
            <a:ext cx="598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Congratulations to all of the Awardees! </a:t>
            </a:r>
          </a:p>
        </p:txBody>
      </p:sp>
    </p:spTree>
    <p:extLst>
      <p:ext uri="{BB962C8B-B14F-4D97-AF65-F5344CB8AC3E}">
        <p14:creationId xmlns:p14="http://schemas.microsoft.com/office/powerpoint/2010/main" val="20892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Outstanding Achievement 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895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Genesis </a:t>
            </a:r>
            <a:r>
              <a:rPr lang="en-US" sz="3600" b="1" dirty="0" err="1"/>
              <a:t>Capellan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263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8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13.xml><?xml version="1.0" encoding="utf-8"?>
<a:theme xmlns:a="http://schemas.openxmlformats.org/drawingml/2006/main" name="Student Enrollment Servi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1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7.xml><?xml version="1.0" encoding="utf-8"?>
<a:theme xmlns:a="http://schemas.openxmlformats.org/drawingml/2006/main" name="5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6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8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9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3899</TotalTime>
  <Words>2161</Words>
  <Application>Microsoft Office PowerPoint</Application>
  <PresentationFormat>On-screen Show (4:3)</PresentationFormat>
  <Paragraphs>357</Paragraphs>
  <Slides>85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85</vt:i4>
      </vt:variant>
    </vt:vector>
  </HeadingPairs>
  <TitlesOfParts>
    <vt:vector size="123" baseType="lpstr">
      <vt:lpstr>Adobe Hebrew</vt:lpstr>
      <vt:lpstr>Arial</vt:lpstr>
      <vt:lpstr>Arial Black</vt:lpstr>
      <vt:lpstr>Bookman Old Style</vt:lpstr>
      <vt:lpstr>Calibri</vt:lpstr>
      <vt:lpstr>Calibri Light</vt:lpstr>
      <vt:lpstr>Century Gothic</vt:lpstr>
      <vt:lpstr>Corbel</vt:lpstr>
      <vt:lpstr>Garamond</vt:lpstr>
      <vt:lpstr>Georgia</vt:lpstr>
      <vt:lpstr>Impact</vt:lpstr>
      <vt:lpstr>Rockwell</vt:lpstr>
      <vt:lpstr>Times New Roman</vt:lpstr>
      <vt:lpstr>Trebuchet MS</vt:lpstr>
      <vt:lpstr>Tw Cen MT</vt:lpstr>
      <vt:lpstr>Wingdings 3</vt:lpstr>
      <vt:lpstr>487_Office Theme</vt:lpstr>
      <vt:lpstr>Office Theme</vt:lpstr>
      <vt:lpstr>1_Office Theme</vt:lpstr>
      <vt:lpstr>2_Office Theme</vt:lpstr>
      <vt:lpstr>4_Office Theme</vt:lpstr>
      <vt:lpstr>49_Office Theme</vt:lpstr>
      <vt:lpstr>Parallax</vt:lpstr>
      <vt:lpstr>1_Parallax</vt:lpstr>
      <vt:lpstr>Depth</vt:lpstr>
      <vt:lpstr>181_Office Theme</vt:lpstr>
      <vt:lpstr>Wisp</vt:lpstr>
      <vt:lpstr>Vapor Trail</vt:lpstr>
      <vt:lpstr>Student Enrollment Services</vt:lpstr>
      <vt:lpstr>1_Main Event</vt:lpstr>
      <vt:lpstr>3_Office Theme</vt:lpstr>
      <vt:lpstr>2_Facet</vt:lpstr>
      <vt:lpstr>5_Office Theme</vt:lpstr>
      <vt:lpstr>6_Office Theme</vt:lpstr>
      <vt:lpstr>7_Office Theme</vt:lpstr>
      <vt:lpstr>8_Office Theme</vt:lpstr>
      <vt:lpstr>Organic</vt:lpstr>
      <vt:lpstr>9_Office Theme</vt:lpstr>
      <vt:lpstr>2021 EOF Graduate Award Ceremony ~ Community Colleges ~</vt:lpstr>
      <vt:lpstr>PowerPoint Presentation</vt:lpstr>
      <vt:lpstr>Academic Achievement   (3.2-3.49)  </vt:lpstr>
      <vt:lpstr>Outstanding Academic Achievement  (3.5-3.99) </vt:lpstr>
      <vt:lpstr>Distinguished Scholar (4.0)  </vt:lpstr>
      <vt:lpstr>PowerPoint Presentation</vt:lpstr>
      <vt:lpstr>Academic Achievement   (3.2-3.49)  </vt:lpstr>
      <vt:lpstr>Outstanding Academic Achievement   (3.5-3.99)  </vt:lpstr>
      <vt:lpstr>Outstanding Achievement   (No GPA Requirement; 1-per program)  </vt:lpstr>
      <vt:lpstr>Distinguished Scholar (4.0)  </vt:lpstr>
      <vt:lpstr>PowerPoint Presentation</vt:lpstr>
      <vt:lpstr>Academic Achievement   (3.2-3.49)  </vt:lpstr>
      <vt:lpstr>Outstanding Academic Achievement   (3.5-3.99) </vt:lpstr>
      <vt:lpstr>Outstanding Achievement   (No GPA Requirement; 1-per program) </vt:lpstr>
      <vt:lpstr>Distinguished Scholar (4.0)  </vt:lpstr>
      <vt:lpstr>PowerPoint Presentation</vt:lpstr>
      <vt:lpstr>Academic Achievement   (3.2-3.49)  </vt:lpstr>
      <vt:lpstr>Outstanding Academic Achievement   (3.5-3.99) </vt:lpstr>
      <vt:lpstr>Outstanding Achievement   (No GPA Requirement; 1-per program) </vt:lpstr>
      <vt:lpstr>Distinguished Scholar (4.0)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Distinguished Scholar (4.0)  </vt:lpstr>
      <vt:lpstr>PowerPoint Presentation</vt:lpstr>
      <vt:lpstr>PowerPoint Presentation</vt:lpstr>
      <vt:lpstr>PowerPoint Presentation</vt:lpstr>
      <vt:lpstr>Outstanding Achievement   (No GPA Requirement; 1-per program) </vt:lpstr>
      <vt:lpstr>PowerPoint Presentation</vt:lpstr>
      <vt:lpstr>Academic Achievement   (3.2-3.49)  </vt:lpstr>
      <vt:lpstr>Outstanding Academic Achievement   (3.5-3.99) </vt:lpstr>
      <vt:lpstr>Outstanding Achievement   (No GPA Requirement; 1-per program) </vt:lpstr>
      <vt:lpstr>PowerPoint Presentation</vt:lpstr>
      <vt:lpstr>PowerPoint Presentation</vt:lpstr>
      <vt:lpstr>PowerPoint Presentation</vt:lpstr>
      <vt:lpstr>Outstanding Achievement   (No GPA Requirement; 1-per program)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Passaic County Community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Educational Opportunity Fund  </vt:lpstr>
      <vt:lpstr>Academic Achievement   (3.2-3.49)  </vt:lpstr>
      <vt:lpstr>Outstanding Academic Achievement   (3.5-3.99) </vt:lpstr>
      <vt:lpstr>PowerPoint Presentation</vt:lpstr>
      <vt:lpstr> Educational Opportunity Fund  </vt:lpstr>
      <vt:lpstr>Academic Achievement   (3.2-3.49)  </vt:lpstr>
      <vt:lpstr>Outstanding Academic Achievement   (3.5-3.99) </vt:lpstr>
      <vt:lpstr>PowerPoint Presentation</vt:lpstr>
      <vt:lpstr>PowerPoint Presentation</vt:lpstr>
      <vt:lpstr>Academic Achievement   (3.2-3.49)  </vt:lpstr>
      <vt:lpstr>Outstanding Academic Achievement   (3.5-3.99) </vt:lpstr>
      <vt:lpstr>PowerPoint Presentation</vt:lpstr>
      <vt:lpstr>PowerPoint Presentation</vt:lpstr>
      <vt:lpstr>Academic Achievement   (3.2-3.49)  </vt:lpstr>
      <vt:lpstr>Outstanding Academic Achievement   (3.5-3.99) </vt:lpstr>
      <vt:lpstr>PowerPoint Presentation</vt:lpstr>
      <vt:lpstr>PowerPoint Presentation</vt:lpstr>
      <vt:lpstr>Academic Achievement   (3.2-3.49)  </vt:lpstr>
      <vt:lpstr>PowerPoint Presentation</vt:lpstr>
      <vt:lpstr>PowerPoint Presentation</vt:lpstr>
      <vt:lpstr>Academic Achievement   (3.2-3.49)  </vt:lpstr>
      <vt:lpstr>Outstanding Academic Achievement   (3.5-3.99) </vt:lpstr>
      <vt:lpstr>PowerPoint Presentation</vt:lpstr>
      <vt:lpstr>EOF Statewide Alumni Association (EOFSAA)</vt:lpstr>
    </vt:vector>
  </TitlesOfParts>
  <Company>Atlantic Cape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Classroom Behaviors and Accommodations</dc:title>
  <dc:creator>Atlanti Cape Community College</dc:creator>
  <cp:lastModifiedBy>Carter, Hasani (OSHE)</cp:lastModifiedBy>
  <cp:revision>167</cp:revision>
  <dcterms:created xsi:type="dcterms:W3CDTF">2015-04-06T15:48:13Z</dcterms:created>
  <dcterms:modified xsi:type="dcterms:W3CDTF">2021-06-11T21:27:43Z</dcterms:modified>
</cp:coreProperties>
</file>