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slideLayouts/slideLayout2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07" r:id="rId1"/>
    <p:sldMasterId id="2147485267" r:id="rId2"/>
    <p:sldMasterId id="2147485269" r:id="rId3"/>
    <p:sldMasterId id="2147485271" r:id="rId4"/>
    <p:sldMasterId id="2147485273" r:id="rId5"/>
    <p:sldMasterId id="2147485329" r:id="rId6"/>
    <p:sldMasterId id="2147485361" r:id="rId7"/>
    <p:sldMasterId id="2147485400" r:id="rId8"/>
    <p:sldMasterId id="2147485402" r:id="rId9"/>
    <p:sldMasterId id="2147485422" r:id="rId10"/>
    <p:sldMasterId id="2147485494" r:id="rId11"/>
    <p:sldMasterId id="2147485724" r:id="rId12"/>
    <p:sldMasterId id="2147486722" r:id="rId13"/>
    <p:sldMasterId id="2147486726" r:id="rId14"/>
    <p:sldMasterId id="2147486794" r:id="rId15"/>
    <p:sldMasterId id="2147486797" r:id="rId16"/>
    <p:sldMasterId id="2147486865" r:id="rId17"/>
    <p:sldMasterId id="2147486868" r:id="rId18"/>
    <p:sldMasterId id="2147486878" r:id="rId19"/>
  </p:sldMasterIdLst>
  <p:notesMasterIdLst>
    <p:notesMasterId r:id="rId80"/>
  </p:notesMasterIdLst>
  <p:sldIdLst>
    <p:sldId id="1153" r:id="rId20"/>
    <p:sldId id="1183" r:id="rId21"/>
    <p:sldId id="1184" r:id="rId22"/>
    <p:sldId id="1185" r:id="rId23"/>
    <p:sldId id="1186" r:id="rId24"/>
    <p:sldId id="2090" r:id="rId25"/>
    <p:sldId id="2091" r:id="rId26"/>
    <p:sldId id="2092" r:id="rId27"/>
    <p:sldId id="2093" r:id="rId28"/>
    <p:sldId id="2094" r:id="rId29"/>
    <p:sldId id="2095" r:id="rId30"/>
    <p:sldId id="2097" r:id="rId31"/>
    <p:sldId id="2096" r:id="rId32"/>
    <p:sldId id="1230" r:id="rId33"/>
    <p:sldId id="2098" r:id="rId34"/>
    <p:sldId id="2099" r:id="rId35"/>
    <p:sldId id="2100" r:id="rId36"/>
    <p:sldId id="1259" r:id="rId37"/>
    <p:sldId id="1260" r:id="rId38"/>
    <p:sldId id="2101" r:id="rId39"/>
    <p:sldId id="2102" r:id="rId40"/>
    <p:sldId id="1270" r:id="rId41"/>
    <p:sldId id="2103" r:id="rId42"/>
    <p:sldId id="2104" r:id="rId43"/>
    <p:sldId id="2105" r:id="rId44"/>
    <p:sldId id="1306" r:id="rId45"/>
    <p:sldId id="2106" r:id="rId46"/>
    <p:sldId id="2107" r:id="rId47"/>
    <p:sldId id="2108" r:id="rId48"/>
    <p:sldId id="2109" r:id="rId49"/>
    <p:sldId id="2110" r:id="rId50"/>
    <p:sldId id="2111" r:id="rId51"/>
    <p:sldId id="2112" r:id="rId52"/>
    <p:sldId id="1421" r:id="rId53"/>
    <p:sldId id="2113" r:id="rId54"/>
    <p:sldId id="2114" r:id="rId55"/>
    <p:sldId id="2115" r:id="rId56"/>
    <p:sldId id="2116" r:id="rId57"/>
    <p:sldId id="1600" r:id="rId58"/>
    <p:sldId id="2117" r:id="rId59"/>
    <p:sldId id="2118" r:id="rId60"/>
    <p:sldId id="1214" r:id="rId61"/>
    <p:sldId id="2120" r:id="rId62"/>
    <p:sldId id="2119" r:id="rId63"/>
    <p:sldId id="1971" r:id="rId64"/>
    <p:sldId id="1975" r:id="rId65"/>
    <p:sldId id="2121" r:id="rId66"/>
    <p:sldId id="1935" r:id="rId67"/>
    <p:sldId id="1937" r:id="rId68"/>
    <p:sldId id="2122" r:id="rId69"/>
    <p:sldId id="2123" r:id="rId70"/>
    <p:sldId id="2039" r:id="rId71"/>
    <p:sldId id="2044" r:id="rId72"/>
    <p:sldId id="2124" r:id="rId73"/>
    <p:sldId id="2125" r:id="rId74"/>
    <p:sldId id="1987" r:id="rId75"/>
    <p:sldId id="2126" r:id="rId76"/>
    <p:sldId id="2127" r:id="rId77"/>
    <p:sldId id="2128" r:id="rId78"/>
    <p:sldId id="2088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660033"/>
    <a:srgbClr val="FFFF99"/>
    <a:srgbClr val="FF6600"/>
    <a:srgbClr val="FF9900"/>
    <a:srgbClr val="B8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55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slide" Target="slides/slide57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5D60C-88CE-44C6-AF0A-9305738F17E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3736-8BCD-4E98-B89C-B6194424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6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09625-84F5-498C-8EAC-FDF82EB01A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7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09625-84F5-498C-8EAC-FDF82EB01A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7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7611A-78D3-4FA3-80A1-B25AA0547FDC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77863"/>
            <a:ext cx="4714875" cy="353695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0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7611A-78D3-4FA3-80A1-B25AA0547FDC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77863"/>
            <a:ext cx="4714875" cy="353695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8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7611A-78D3-4FA3-80A1-B25AA0547FDC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77863"/>
            <a:ext cx="4714875" cy="353695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2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7611A-78D3-4FA3-80A1-B25AA0547FDC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77863"/>
            <a:ext cx="4714875" cy="353695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3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13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3736-8BCD-4E98-B89C-B6194424DE5D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09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D940-B307-48FE-8A80-ED3051F41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B136-F53E-4562-9712-37C8ADDA22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D940-B307-48FE-8A80-ED3051F41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B136-F53E-4562-9712-37C8ADDA22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90D0-9EB6-4394-B334-55EB9E3732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7574-20CD-4216-B17D-63CC63E73DC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/>
              <a:t>4/8/2021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/>
              <a:t>4/8/2021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43FA955-E119-4E06-843A-88E8D66B8BB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31B6F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90B410-CFD0-42D8-BF28-C9381257EC30}" type="slidenum">
              <a:rPr lang="en-US" smtClean="0">
                <a:solidFill>
                  <a:srgbClr val="31B6FD"/>
                </a:solidFill>
              </a:rPr>
              <a:pPr/>
              <a:t>‹#›</a:t>
            </a:fld>
            <a:endParaRPr lang="en-US">
              <a:solidFill>
                <a:srgbClr val="31B6FD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955-E119-4E06-843A-88E8D66B8BB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B410-CFD0-42D8-BF28-C9381257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FC70-0B66-4CA4-96A0-ECDAB2A7C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0D271-3D1B-4ED4-9A2D-32648F92F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04E19-2A20-42F5-AED7-782D85DC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90FD-DB9C-4F63-BEFA-E728148AAC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FF22A-7F8F-467C-B686-838C193C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FEA01-95D0-49BA-B5CD-8CFB970C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B87-6034-4FBA-AF6E-921D20253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1510-B48F-46D7-A96C-0477959C33E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60C3-FCD9-4E14-A229-4CABEABB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/>
              <a:t>4/8/2021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/>
              <a:t>4/8/2021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9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D940-B307-48FE-8A80-ED3051F41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B136-F53E-4562-9712-37C8ADDA22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D940-B307-48FE-8A80-ED3051F41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B136-F53E-4562-9712-37C8ADDA22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96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9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796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D940-B307-48FE-8A80-ED3051F41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B136-F53E-4562-9712-37C8ADDA22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8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6967" r:id="rId2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E1C290D0-9EB6-4394-B334-55EB9E3732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4/8/2021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8DE7574-20CD-4216-B17D-63CC63E73DC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73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95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1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5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2367093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 defTabSz="457200"/>
              <a:t>4/8/2021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fld id="{E0166B8F-6776-4B06-8064-256E53F21ED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0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3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2367093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 defTabSz="457200"/>
              <a:t>4/8/2021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fld id="{E0166B8F-6776-4B06-8064-256E53F21ED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7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43FA955-E119-4E06-843A-88E8D66B8BB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31B6F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590B410-CFD0-42D8-BF28-C9381257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8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95" r:id="rId1"/>
    <p:sldLayoutId id="2147486796" r:id="rId2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261B5-2B4E-4DBB-A278-067885CA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78981-C557-4E1E-9262-5E96BD007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38C42-A8EF-48D6-923B-B20F6FF36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90FD-DB9C-4F63-BEFA-E728148AAC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27F98-C9BF-4ACD-9831-83694A234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1658-E7D2-4CDE-B60A-1FD8D3351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1B87-6034-4FBA-AF6E-921D20253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98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8A93-521E-4E6E-9405-46E688E48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DE08-0BDB-4D48-9EEA-C7F591B4F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66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2367093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 defTabSz="457200"/>
              <a:t>4/8/2021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fld id="{E0166B8F-6776-4B06-8064-256E53F21ED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0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9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2367093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 defTabSz="457200"/>
              <a:t>4/8/2021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457200"/>
            <a:fld id="{E0166B8F-6776-4B06-8064-256E53F21ED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9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7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8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5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0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44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D940-B307-48FE-8A80-ED3051F41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B136-F53E-4562-9712-37C8ADDA22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D940-B307-48FE-8A80-ED3051F41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B136-F53E-4562-9712-37C8ADDA22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3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google.com/url?sa=i&amp;rct=j&amp;q=&amp;esrc=s&amp;source=images&amp;cd=&amp;cad=rja&amp;uact=8&amp;ved=0ahUKEwjUh-aCuafLAhXDdD4KHe--D3wQjRwIBw&amp;url=http://products.pointstreak.com/performance/&amp;psig=AFQjCNEfg6SpTEqW7aCqChLHekPkXFbwhA&amp;ust=1457195126660347" TargetMode="External"/><Relationship Id="rId18" Type="http://schemas.openxmlformats.org/officeDocument/2006/relationships/image" Target="../media/image14.jpeg"/><Relationship Id="rId26" Type="http://schemas.openxmlformats.org/officeDocument/2006/relationships/hyperlink" Target="http://www.google.com/url?sa=i&amp;rct=j&amp;q=&amp;esrc=s&amp;source=images&amp;cd=&amp;cad=rja&amp;uact=8&amp;ved=0ahUKEwi-ydPYwKfLAhXEGj4KHTZWABIQjRwIBw&amp;url=http://www.felicianathletics.com/sports/bsb/winter_camp&amp;psig=AFQjCNFegQaYdC8e0qEU5Uignxs3wgbklw&amp;ust=1457197184272300" TargetMode="External"/><Relationship Id="rId39" Type="http://schemas.openxmlformats.org/officeDocument/2006/relationships/hyperlink" Target="http://www.google.com/url?sa=i&amp;rct=j&amp;q=&amp;esrc=s&amp;source=images&amp;cd=&amp;cad=rja&amp;uact=8&amp;ved=0ahUKEwj-ku36xKfLAhWCFz4KHWdCBwwQjRwIBw&amp;url=http://nj1015.com/montclair-state-university-to-spend-210k-on-hawk-statue/&amp;psig=AFQjCNHLwgFcbLR1qV70u_gJbwfMO1EedQ&amp;ust=1457198332410875" TargetMode="External"/><Relationship Id="rId21" Type="http://schemas.openxmlformats.org/officeDocument/2006/relationships/hyperlink" Target="https://www.google.com/url?sa=i&amp;rct=j&amp;q=&amp;esrc=s&amp;source=images&amp;cd=&amp;cad=rja&amp;uact=8&amp;ved=0ahUKEwj5u__AuqfLAhXMaD4KHZriAA4QjRwIBw&amp;url=https://www.drew.edu/alumni/2009/12/awordfrom-24&amp;psig=AFQjCNHMDeRSXRtSm91PKMocrVn2o35r7A&amp;ust=1457195518369074" TargetMode="External"/><Relationship Id="rId34" Type="http://schemas.openxmlformats.org/officeDocument/2006/relationships/image" Target="../media/image23.jpeg"/><Relationship Id="rId42" Type="http://schemas.openxmlformats.org/officeDocument/2006/relationships/image" Target="../media/image27.png"/><Relationship Id="rId47" Type="http://schemas.openxmlformats.org/officeDocument/2006/relationships/image" Target="../media/image30.png"/><Relationship Id="rId50" Type="http://schemas.openxmlformats.org/officeDocument/2006/relationships/hyperlink" Target="http://www.google.com/url?sa=i&amp;rct=j&amp;q=&amp;esrc=s&amp;source=images&amp;cd=&amp;cad=rja&amp;uact=8&amp;ved=0ahUKEwjd4sjNyafLAhXLbT4KHbHGBCMQjRwIBw&amp;url=http://www.rvccathletics.com/RecruitQuestionnaire&amp;psig=AFQjCNF53TCGsvm6PdceevgX_tKmfOyxEw&amp;ust=1457199535255687" TargetMode="External"/><Relationship Id="rId55" Type="http://schemas.openxmlformats.org/officeDocument/2006/relationships/image" Target="../media/image34.jpeg"/><Relationship Id="rId63" Type="http://schemas.openxmlformats.org/officeDocument/2006/relationships/image" Target="../media/image38.png"/><Relationship Id="rId68" Type="http://schemas.openxmlformats.org/officeDocument/2006/relationships/hyperlink" Target="http://www.google.com/url?sa=i&amp;rct=j&amp;q=&amp;esrc=s&amp;source=images&amp;cd=&amp;ved=0ahUKEwi35vfwzKfLAhVMPj4KHRkQAysQjRwIBw&amp;url=http://ecac.prestosports.com/membership/division_III/stevens_it&amp;psig=AFQjCNFLDwv9b_1wBI4A_3RM_gGneUxAwg&amp;ust=1457200460900651" TargetMode="External"/><Relationship Id="rId76" Type="http://schemas.openxmlformats.org/officeDocument/2006/relationships/hyperlink" Target="http://www.google.com/url?sa=i&amp;rct=j&amp;q=&amp;esrc=s&amp;source=images&amp;cd=&amp;cad=rja&amp;uact=8&amp;ved=0ahUKEwj_rdSxzqfLAhWKVj4KHe0cC-kQjRwIBw&amp;url=http://universityofutahhockey.com/tournaments/2015-acha-nationals/game-05/&amp;psig=AFQjCNG7EVXKE5siS-T7Jk31Vt3EPlPyYA&amp;ust=1457200847640758" TargetMode="External"/><Relationship Id="rId7" Type="http://schemas.openxmlformats.org/officeDocument/2006/relationships/hyperlink" Target="http://www.google.com/url?sa=i&amp;rct=j&amp;q=&amp;esrc=s&amp;source=images&amp;cd=&amp;cad=rja&amp;uact=8&amp;ved=0ahUKEwj81pvyt6fLAhWF8j4KHfqeCBAQjRwIBw&amp;url=http://www.caccathletics.org/sports/sball/2012-13/releases/201302059m0bzf&amp;psig=AFQjCNHfjZXVX0DDDwMAfONt9zp_b1Di-g&amp;ust=1457194804958818" TargetMode="External"/><Relationship Id="rId71" Type="http://schemas.openxmlformats.org/officeDocument/2006/relationships/image" Target="../media/image42.png"/><Relationship Id="rId2" Type="http://schemas.openxmlformats.org/officeDocument/2006/relationships/image" Target="../media/image6.jpeg"/><Relationship Id="rId16" Type="http://schemas.openxmlformats.org/officeDocument/2006/relationships/image" Target="../media/image13.jpeg"/><Relationship Id="rId29" Type="http://schemas.openxmlformats.org/officeDocument/2006/relationships/hyperlink" Target="http://www.google.com/url?sa=i&amp;rct=j&amp;q=&amp;esrc=s&amp;source=images&amp;cd=&amp;cad=rja&amp;uact=8&amp;ved=0ahUKEwighp-zwafLAhWI8j4KHQZtCg0QjRwIBw&amp;url=http://www.eventbrite.com/e/hccc-student-leadership-conference-registration-12302674631&amp;psig=AFQjCNHDQaQAzrVVNckt_4T_FTbyuFz6Yg&amp;ust=1457197375059226" TargetMode="External"/><Relationship Id="rId11" Type="http://schemas.openxmlformats.org/officeDocument/2006/relationships/hyperlink" Target="https://www.google.com/url?sa=i&amp;rct=j&amp;q=&amp;esrc=s&amp;source=images&amp;cd=&amp;cad=rja&amp;uact=8&amp;ved=0ahUKEwjR9_WzuKfLAhXEHT4KHbNADhAQjRwIBw&amp;url=https://plexuss.com/college/centenary-college&amp;psig=AFQjCNHiwv3Xzl0D91Ug6phhgbXJ785ezQ&amp;ust=1457194963101555" TargetMode="External"/><Relationship Id="rId24" Type="http://schemas.openxmlformats.org/officeDocument/2006/relationships/image" Target="../media/image17.jpeg"/><Relationship Id="rId32" Type="http://schemas.openxmlformats.org/officeDocument/2006/relationships/image" Target="../media/image22.jpeg"/><Relationship Id="rId37" Type="http://schemas.openxmlformats.org/officeDocument/2006/relationships/hyperlink" Target="http://www.google.com/url?sa=i&amp;rct=j&amp;q=&amp;esrc=s&amp;source=images&amp;cd=&amp;cad=rja&amp;uact=8&amp;ved=0ahUKEwin46znxKfLAhVDdj4KHXbxDRYQjRwIBw&amp;url=http://bkcreative.org/monmouth-university-hawk-logo&amp;psig=AFQjCNG2hZCOnwZCMse1muuDKi7k7CLr1g&amp;ust=1457198294606078" TargetMode="External"/><Relationship Id="rId40" Type="http://schemas.openxmlformats.org/officeDocument/2006/relationships/image" Target="../media/image26.jpeg"/><Relationship Id="rId45" Type="http://schemas.openxmlformats.org/officeDocument/2006/relationships/hyperlink" Target="https://www.google.com/url?sa=i&amp;rct=j&amp;q=&amp;esrc=s&amp;source=images&amp;cd=&amp;cad=rja&amp;uact=8&amp;ved=0ahUKEwiWn7aex6fLAhUB8j4KHRnJBA4QjRwIBw&amp;url=https://www.ocean.edu/content/public/future-new-students/become-a-student-ambassador.html&amp;psig=AFQjCNH57p9GgH5GqR0dbjIiQGZmnyUZ0A&amp;ust=1457198942425285" TargetMode="External"/><Relationship Id="rId53" Type="http://schemas.openxmlformats.org/officeDocument/2006/relationships/image" Target="../media/image33.jpeg"/><Relationship Id="rId58" Type="http://schemas.openxmlformats.org/officeDocument/2006/relationships/hyperlink" Target="http://www.google.com/url?sa=i&amp;rct=j&amp;q=&amp;esrc=s&amp;source=images&amp;cd=&amp;cad=rja&amp;uact=8&amp;ved=0ahUKEwi7kbrxyqfLAhVCVT4KHWgLBgwQjRwIBw&amp;url=http://www.nj.com/gloucester-sports/index.ssf/2012/10/local_colleges_rowan_field_hoc.html&amp;psig=AFQjCNGqtKJGp17fjXRBn2nPTOGWClNbNg&amp;ust=1457199913010015" TargetMode="External"/><Relationship Id="rId66" Type="http://schemas.openxmlformats.org/officeDocument/2006/relationships/hyperlink" Target="https://www.google.com/url?sa=i&amp;rct=j&amp;q=&amp;esrc=s&amp;source=images&amp;cd=&amp;cad=rja&amp;uact=8&amp;ved=0ahUKEwjI9u7NzKfLAhUCQj4KHQHtCwwQjRwIBw&amp;url=https://en.wikipedia.org/wiki/File:Seton_Hall_Pirates_Logo.svg&amp;psig=AFQjCNFqZndF3p2E953wYKKBrblZ52J2JQ&amp;ust=1457200369047197" TargetMode="External"/><Relationship Id="rId74" Type="http://schemas.openxmlformats.org/officeDocument/2006/relationships/hyperlink" Target="http://www.google.com/url?sa=i&amp;rct=j&amp;q=&amp;esrc=s&amp;source=images&amp;cd=&amp;cad=rja&amp;uact=8&amp;ved=0ahUKEwjP-tmIzqfLAhWBdD4KHeLOCBIQjRwIBw&amp;url=http://www.wccc.bkstr.com/&amp;psig=AFQjCNEuFNAJrRX3JtWcObaQstdMKtvWVQ&amp;ust=1457200776937736" TargetMode="External"/><Relationship Id="rId79" Type="http://schemas.openxmlformats.org/officeDocument/2006/relationships/image" Target="../media/image47.jpg"/><Relationship Id="rId5" Type="http://schemas.openxmlformats.org/officeDocument/2006/relationships/hyperlink" Target="http://www.google.com/url?sa=i&amp;rct=j&amp;q=&amp;esrc=s&amp;source=images&amp;cd=&amp;cad=rja&amp;uact=8&amp;ved=0ahUKEwie-8rLt6fLAhULbz4KHf_kAiQQjRwIBw&amp;url=http://www.caccathletics.org/&amp;psig=AFQjCNFebh6s-m6Z3ieN3dnT6epVMXgzsw&amp;ust=1457194742667236" TargetMode="External"/><Relationship Id="rId61" Type="http://schemas.openxmlformats.org/officeDocument/2006/relationships/image" Target="../media/image37.jpeg"/><Relationship Id="rId10" Type="http://schemas.openxmlformats.org/officeDocument/2006/relationships/image" Target="../media/image10.jpeg"/><Relationship Id="rId19" Type="http://schemas.openxmlformats.org/officeDocument/2006/relationships/hyperlink" Target="http://www.google.com/url?sa=i&amp;rct=j&amp;q=&amp;esrc=s&amp;source=images&amp;cd=&amp;cad=rja&amp;uact=8&amp;ved=0ahUKEwjy_4yYuqfLAhWBFz4KHfq8DgwQjRwIBw&amp;url=http://www.stateuniversity.com/universities/NJ/Cumberland_County_College.html&amp;psig=AFQjCNE58NA6xPrBlN_NAjLdCaHtPVdimA&amp;ust=1457195423611814" TargetMode="External"/><Relationship Id="rId31" Type="http://schemas.openxmlformats.org/officeDocument/2006/relationships/hyperlink" Target="http://www.google.com/url?sa=i&amp;rct=j&amp;q=&amp;esrc=s&amp;source=images&amp;cd=&amp;cad=rja&amp;uact=8&amp;ved=0ahUKEwi55O_fw6fLAhUJdD4KHQZ9AAkQjRwIBw&amp;url=http://middlehitter.com/Recruiting/recruiting_home_page.htm&amp;psig=AFQjCNFssDzj-3HccKkcagLvLEQB5yaE4g&amp;ust=1457198005619780" TargetMode="External"/><Relationship Id="rId44" Type="http://schemas.openxmlformats.org/officeDocument/2006/relationships/image" Target="../media/image28.gif"/><Relationship Id="rId52" Type="http://schemas.openxmlformats.org/officeDocument/2006/relationships/hyperlink" Target="http://www.google.com/url?sa=i&amp;rct=j&amp;q=&amp;esrc=s&amp;source=images&amp;cd=&amp;cad=rja&amp;uact=8&amp;ved=0ahUKEwiUuonpyafLAhVDWT4KHdWRDNkQjRwIBw&amp;url=http://www.rider.edu/athletics&amp;psig=AFQjCNG7L7qszD0OR9C7ZsbcVqNK-7xfwQ&amp;ust=1457199633023335" TargetMode="External"/><Relationship Id="rId60" Type="http://schemas.openxmlformats.org/officeDocument/2006/relationships/hyperlink" Target="http://www.google.com/url?sa=i&amp;rct=j&amp;q=&amp;esrc=s&amp;source=images&amp;cd=&amp;cad=rja&amp;uact=8&amp;ved=0ahUKEwi9h-W0y6fLAhWEwj4KHUTwBAsQjRwIBw&amp;url=http://ksrcollege.com/?p%3D18014&amp;psig=AFQjCNHDOTSwVdfDgFbEhY86rsyKv7hoXQ&amp;ust=1457200031694239" TargetMode="External"/><Relationship Id="rId65" Type="http://schemas.openxmlformats.org/officeDocument/2006/relationships/image" Target="../media/image39.jpeg"/><Relationship Id="rId73" Type="http://schemas.openxmlformats.org/officeDocument/2006/relationships/image" Target="../media/image43.gif"/><Relationship Id="rId78" Type="http://schemas.openxmlformats.org/officeDocument/2006/relationships/image" Target="../media/image46.jpeg"/><Relationship Id="rId4" Type="http://schemas.openxmlformats.org/officeDocument/2006/relationships/image" Target="../media/image7.gif"/><Relationship Id="rId9" Type="http://schemas.openxmlformats.org/officeDocument/2006/relationships/hyperlink" Target="http://www.google.com/url?sa=i&amp;rct=j&amp;q=&amp;esrc=s&amp;source=images&amp;cd=&amp;cad=rja&amp;uact=8&amp;ved=0ahUKEwjLmeObuKfLAhVLcT4KHSZ4Dw4QjRwIBw&amp;url=http://camdendining.com/&amp;psig=AFQjCNGX2r9_RlV6Iss76IxqEXynVg2IBw&amp;ust=1457194908073230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16.jpeg"/><Relationship Id="rId27" Type="http://schemas.openxmlformats.org/officeDocument/2006/relationships/image" Target="../media/image19.jpeg"/><Relationship Id="rId30" Type="http://schemas.openxmlformats.org/officeDocument/2006/relationships/image" Target="../media/image21.jpeg"/><Relationship Id="rId35" Type="http://schemas.openxmlformats.org/officeDocument/2006/relationships/hyperlink" Target="http://www.google.com/url?sa=i&amp;rct=j&amp;q=&amp;esrc=s&amp;source=images&amp;cd=&amp;cad=rja&amp;uact=8&amp;ved=0ahUKEwifmPy_xKfLAhVDPT4KHWu0AxMQjRwIBw&amp;url=http://college-tuition.startclass.com/l/2434/Middlesex-County-College&amp;psig=AFQjCNH8Omybne5-Y7JZt9wTTisFUaeLgw&amp;ust=1457198195771393" TargetMode="External"/><Relationship Id="rId43" Type="http://schemas.openxmlformats.org/officeDocument/2006/relationships/hyperlink" Target="https://www.google.com/url?sa=i&amp;rct=j&amp;q=&amp;esrc=s&amp;source=images&amp;cd=&amp;cad=rja&amp;uact=8&amp;ved=0ahUKEwjCg4LzxqfLAhXHgj4KHQaRBwoQjRwIBw&amp;url=https://web.njit.edu/~wzhang81/&amp;psig=AFQjCNHFoBXlKr3d4LS4g8U_cSKmf78g2w&amp;ust=1457198852887955" TargetMode="External"/><Relationship Id="rId48" Type="http://schemas.openxmlformats.org/officeDocument/2006/relationships/hyperlink" Target="http://www.google.com/url?sa=i&amp;rct=j&amp;q=&amp;esrc=s&amp;source=images&amp;cd=&amp;cad=rja&amp;uact=8&amp;ved=0ahUKEwiO0oaQyafLAhWCyj4KHTInBxoQjRwIBw&amp;url=http://www.ramapoicehockey.com/about-roadrunner-hockey/&amp;psig=AFQjCNFfTZP0VyBXwteIYAgD2wySEc9XBw&amp;ust=1457199446579325" TargetMode="External"/><Relationship Id="rId56" Type="http://schemas.openxmlformats.org/officeDocument/2006/relationships/hyperlink" Target="http://www.google.com/url?sa=i&amp;rct=j&amp;q=&amp;esrc=s&amp;source=images&amp;cd=&amp;cad=rja&amp;uact=8&amp;ved=0ahUKEwji_LquyqfLAhVMbj4KHdAyBBAQjRwIBw&amp;url=http://www.rcgc.edu/Athletics/Mens/Baseball/Pages/default.aspx&amp;psig=AFQjCNGuDRohXoHMWwscN7A5myY4THoq3g&amp;ust=1457199782699062" TargetMode="External"/><Relationship Id="rId64" Type="http://schemas.openxmlformats.org/officeDocument/2006/relationships/hyperlink" Target="https://www.google.com/url?sa=i&amp;rct=j&amp;q=&amp;esrc=s&amp;source=images&amp;cd=&amp;cad=rja&amp;uact=8&amp;ved=0ahUKEwjv8oCszKfLAhXGWz4KHbg6AXEQjRwIBw&amp;url=https://www.prlog.org/12294163-salem-community-college-unveils-new-process-operator-program.html&amp;psig=AFQjCNFGgOVyG7uDMdjLoupecSuObNNr8w&amp;ust=1457200310805741" TargetMode="External"/><Relationship Id="rId69" Type="http://schemas.openxmlformats.org/officeDocument/2006/relationships/image" Target="../media/image41.jpeg"/><Relationship Id="rId77" Type="http://schemas.openxmlformats.org/officeDocument/2006/relationships/image" Target="../media/image45.png"/><Relationship Id="rId8" Type="http://schemas.openxmlformats.org/officeDocument/2006/relationships/image" Target="../media/image9.jpeg"/><Relationship Id="rId51" Type="http://schemas.openxmlformats.org/officeDocument/2006/relationships/image" Target="../media/image32.jpeg"/><Relationship Id="rId72" Type="http://schemas.openxmlformats.org/officeDocument/2006/relationships/hyperlink" Target="http://www.google.com/url?sa=i&amp;rct=j&amp;q=&amp;esrc=s&amp;source=images&amp;cd=&amp;cad=rja&amp;uact=8&amp;ved=0ahUKEwiyhYvezafLAhUFaT4KHeGtBg8QjRwIBw&amp;url=http://www.ucccranfordshop.com/&amp;psig=AFQjCNEI0a59ukXYT3d0nURDZo0XXIJxQA&amp;ust=1457200676705164" TargetMode="External"/><Relationship Id="rId3" Type="http://schemas.openxmlformats.org/officeDocument/2006/relationships/hyperlink" Target="https://www.google.com/url?sa=i&amp;rct=j&amp;q=&amp;esrc=s&amp;source=images&amp;cd=&amp;cad=rja&amp;uact=8&amp;ved=0ahUKEwiamu7ZtqfLAhUI2T4KHSn4DQ4QjRwIBw&amp;url=https://go.bergen.edu/njtransit/&amp;psig=AFQjCNF3eKXMTIiYTsIiOybmn-9V02vRlA&amp;ust=1457194501177458" TargetMode="External"/><Relationship Id="rId12" Type="http://schemas.openxmlformats.org/officeDocument/2006/relationships/image" Target="../media/image11.jpeg"/><Relationship Id="rId17" Type="http://schemas.openxmlformats.org/officeDocument/2006/relationships/hyperlink" Target="http://www.google.com/url?sa=i&amp;rct=j&amp;q=&amp;esrc=s&amp;source=images&amp;cd=&amp;cad=rja&amp;uact=8&amp;ved=0ahUKEwiBiKnPuafLAhWJ8j4KHeRtDxcQjRwIBw&amp;url=http://hoopdirt.com/jc-dirt-coaching-change-at-county-college-of-morris-nj/&amp;psig=AFQjCNFn15Zj2BVkdOg62O8PlKBkGL6vEQ&amp;ust=1457195289597328" TargetMode="External"/><Relationship Id="rId25" Type="http://schemas.openxmlformats.org/officeDocument/2006/relationships/image" Target="../media/image18.png"/><Relationship Id="rId33" Type="http://schemas.openxmlformats.org/officeDocument/2006/relationships/hyperlink" Target="http://www.google.com/url?sa=i&amp;rct=j&amp;q=&amp;esrc=s&amp;source=images&amp;cd=&amp;cad=rja&amp;uact=8&amp;ved=0ahUKEwjOnPKbxKfLAhVJdT4KHePCAgsQjRwIBw&amp;url=http://glitternight.com/2014/05/23/2014-college-world-series-teams-from-the-njcaa-all-three-divisions/&amp;psig=AFQjCNE-8fscknayV4MAqD_Vy2coNZBemA&amp;ust=1457198136456736" TargetMode="External"/><Relationship Id="rId38" Type="http://schemas.openxmlformats.org/officeDocument/2006/relationships/image" Target="../media/image25.jpeg"/><Relationship Id="rId46" Type="http://schemas.openxmlformats.org/officeDocument/2006/relationships/image" Target="../media/image29.png"/><Relationship Id="rId59" Type="http://schemas.openxmlformats.org/officeDocument/2006/relationships/image" Target="../media/image36.jpeg"/><Relationship Id="rId67" Type="http://schemas.openxmlformats.org/officeDocument/2006/relationships/image" Target="../media/image40.png"/><Relationship Id="rId20" Type="http://schemas.openxmlformats.org/officeDocument/2006/relationships/image" Target="../media/image15.gif"/><Relationship Id="rId41" Type="http://schemas.openxmlformats.org/officeDocument/2006/relationships/hyperlink" Target="http://www.njcu.edu/sgo/" TargetMode="External"/><Relationship Id="rId54" Type="http://schemas.openxmlformats.org/officeDocument/2006/relationships/hyperlink" Target="http://www.google.com/url?sa=i&amp;rct=j&amp;q=&amp;esrc=s&amp;source=images&amp;cd=&amp;cad=rja&amp;uact=8&amp;ved=0ahUKEwiL36yEyqfLAhWGWz4KHV1BCioQjRwIBw&amp;url=http://www.rcbc.edu/radio&amp;psig=AFQjCNHxN78V4abLOwfm6Bv7_wbcJdnvrw&amp;ust=1457199694156188" TargetMode="External"/><Relationship Id="rId62" Type="http://schemas.openxmlformats.org/officeDocument/2006/relationships/hyperlink" Target="https://www.google.com/url?sa=i&amp;rct=j&amp;q=&amp;esrc=s&amp;source=images&amp;cd=&amp;cad=rja&amp;uact=8&amp;ved=0ahUKEwi-8NvUy6fLAhVC8j4KHSqyAWsQjRwIBw&amp;url=https://en.wikipedia.org/wiki/Saint_Peter's_University&amp;psig=AFQjCNFofzxrNIAqBemgxNaiKSqkNGbcIQ&amp;ust=1457200122915593" TargetMode="External"/><Relationship Id="rId70" Type="http://schemas.openxmlformats.org/officeDocument/2006/relationships/hyperlink" Target="https://www.google.com/url?sa=i&amp;rct=j&amp;q=&amp;esrc=s&amp;source=images&amp;cd=&amp;cad=rja&amp;uact=8&amp;ved=0ahUKEwiNnd6hzafLAhWCMz4KHQXgAA0QjRwIBw&amp;url=https://en.wikipedia.org/wiki/Stockton_University&amp;psig=AFQjCNEYvSNaE5TTZE0CecXtaBv4LmU1HQ&amp;ust=1457200554767278" TargetMode="External"/><Relationship Id="rId75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5" Type="http://schemas.openxmlformats.org/officeDocument/2006/relationships/hyperlink" Target="http://www.google.com/url?sa=i&amp;rct=j&amp;q=&amp;esrc=s&amp;source=images&amp;cd=&amp;cad=rja&amp;uact=8&amp;ved=0ahUKEwju6tKvuafLAhWC4D4KHTKFCw4QjRwIBw&amp;url=http://ecac.prestosports.com/membership/division_III/saint_elizabeth&amp;psig=AFQjCNGuVL4onMLVAbb5RYsqCFwKpbDL9Q&amp;ust=1457195218198035" TargetMode="External"/><Relationship Id="rId23" Type="http://schemas.openxmlformats.org/officeDocument/2006/relationships/hyperlink" Target="http://www.google.com/url?sa=i&amp;rct=j&amp;q=&amp;esrc=s&amp;source=images&amp;cd=&amp;cad=rja&amp;uact=8&amp;ved=0ahUKEwjmxqn2uqfLAhXBNT4KHSuQDREQjRwIBw&amp;url=http://www.jccc.edu/cavs/njcaatournament/teams/essex.html&amp;psig=AFQjCNGk7gttW2Jhf1vkHZ2DNU1EyJl8uw&amp;ust=1457195635004816" TargetMode="External"/><Relationship Id="rId28" Type="http://schemas.openxmlformats.org/officeDocument/2006/relationships/image" Target="../media/image20.jpeg"/><Relationship Id="rId36" Type="http://schemas.openxmlformats.org/officeDocument/2006/relationships/image" Target="../media/image24.jpeg"/><Relationship Id="rId49" Type="http://schemas.openxmlformats.org/officeDocument/2006/relationships/image" Target="../media/image31.jpeg"/><Relationship Id="rId57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4.jpe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4.jpe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4.jpe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facebook.com/groups/2757772133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" y="1156958"/>
            <a:ext cx="848879" cy="520729"/>
          </a:xfrm>
          <a:prstGeom prst="rect">
            <a:avLst/>
          </a:prstGeom>
        </p:spPr>
      </p:pic>
      <p:pic>
        <p:nvPicPr>
          <p:cNvPr id="1026" name="Picture 2" descr="https://go.bergen.edu/njtransit/images/bergen_home_top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" y="608771"/>
            <a:ext cx="848880" cy="5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87.psbin.com/g0tcjtypbk0qnzao/images/setup/2015/member_logo_01.png?max_width=-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7938"/>
            <a:ext cx="856713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accathletics.org/redesign_2012/logos/Caldwell_-_no_college_white.jpg?max_height=249&amp;max_width=52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10" y="0"/>
            <a:ext cx="753430" cy="6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mdendining.com/images/newcougar-full-logo_0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52" y="10780"/>
            <a:ext cx="693636" cy="6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3-us-west-2.amazonaws.com/asset.plexuss.com/college/logos/Centenary_Colleg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73" y="22037"/>
            <a:ext cx="805317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products.pointstreak.com/content/uploads/testimonial-TCNJ-logo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33" y="7831"/>
            <a:ext cx="685800" cy="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ecac.prestosports.com/membership/division_III/College_of_Saint_Elizabeth_250x250.jpg?max_width=250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62" y="10780"/>
            <a:ext cx="651733" cy="6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hoopdirt.com/wp-content/uploads/2016/01/CCM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10" y="7831"/>
            <a:ext cx="869490" cy="6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6" descr="Image result for cumberland county college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28" descr="Image result for cumberland county college logo"/>
          <p:cNvSpPr>
            <a:spLocks noChangeAspect="1" noChangeArrowheads="1"/>
          </p:cNvSpPr>
          <p:nvPr/>
        </p:nvSpPr>
        <p:spPr bwMode="auto">
          <a:xfrm>
            <a:off x="152400" y="128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54" name="Picture 30" descr="http://cdn.stateuniversity.com/assets/logos/images/2889/large_ccclogo2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7938"/>
            <a:ext cx="685800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www.drew.edu/wp-content/uploads/sites/23/DrewRangersLog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7938"/>
            <a:ext cx="762000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jccc.edu/cavs/njcaatournament/img/essex-logo.jp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79" y="7938"/>
            <a:ext cx="990599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american-school-search.com/images/logo/fairleigh-dickinson-university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41" y="608769"/>
            <a:ext cx="831791" cy="6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felicianathletics.com/sports/bsb/Felician_University_Logotype_Mark_INLINE.jpg?max_height=208&amp;max_width=486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58" y="1227830"/>
            <a:ext cx="827961" cy="6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alumni.georgian.edu/image/athletics/athletic_logo-for-email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41" y="1839455"/>
            <a:ext cx="831791" cy="5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cdn.evbuc.com/eventlogos/88609223/hccclogooriginal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14" y="2376159"/>
            <a:ext cx="83178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middlehitter.com/Recruiting/DIII/Kean_logo.jpg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10" y="2985758"/>
            <a:ext cx="824133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balladeer.files.wordpress.com/2014/05/mercer-county-college-vikings.jpg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82" y="3657598"/>
            <a:ext cx="844608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s.graphiq.com/sites/default/files/10/media/images/t2/Middlesex_County_College_744366_i0.jp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281157"/>
            <a:ext cx="830540" cy="5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bkcreative.org/wp-content/uploads/2010/09/MU_logo_1.jpg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859414"/>
            <a:ext cx="838196" cy="6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ac.450f.edgecastcdn.net/80450F/nj1015.com/files/2015/01/red-hawks-logo2-300x225.jpg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5" y="5567362"/>
            <a:ext cx="822831" cy="6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njcu.edu/uploadedImages/Campus_Life/Student_Life/Clubs_and_Organizations/Student_Government/gothic%20knight.png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5" y="6172200"/>
            <a:ext cx="83436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s://web.njit.edu/~wzhang81/images/NJIT%20logo.gif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40" y="6172200"/>
            <a:ext cx="68856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s://www.ocean.edu/content/public/future-new-students/become-a-student-ambassador/_jcr_content/right-parsys/sidebar_box_parsys/image.img.png/1440695127036.png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33" y="6186158"/>
            <a:ext cx="606839" cy="7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9" b="9461"/>
          <a:stretch/>
        </p:blipFill>
        <p:spPr>
          <a:xfrm>
            <a:off x="6324600" y="6182596"/>
            <a:ext cx="690784" cy="689361"/>
          </a:xfrm>
          <a:prstGeom prst="rect">
            <a:avLst/>
          </a:prstGeom>
        </p:spPr>
      </p:pic>
      <p:pic>
        <p:nvPicPr>
          <p:cNvPr id="1086" name="Picture 62" descr="http://www.ramapoicehockey.com/wp-content/uploads/2015/03/Jersey-logo_WhiteBackv4.jpg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98" y="6186157"/>
            <a:ext cx="732201" cy="6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rvccathletics.com/images/Lion_Logo_1-5.jpg?max_height=203&amp;max_width=211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03" y="6172200"/>
            <a:ext cx="785500" cy="6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rider.edu/sites/default/files/images/biggerbronc.jpg">
            <a:hlinkClick r:id="rId52"/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79" y="6182595"/>
            <a:ext cx="765449" cy="6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www.rcbc.edu/files/images/marketing/logos/RCBC-Logo_Stacked-187-%26-K.jpg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27" y="6172200"/>
            <a:ext cx="799076" cy="6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www.rcgc.edu/Athletics/PublishingImages/RCGC-Roadunner%20Mascot-PrimaryMark2.jpg">
            <a:hlinkClick r:id="rId56"/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87" y="6168637"/>
            <a:ext cx="692938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media.nj.com/gloucester-sports/photo/mtrowan-logojpg-32bfd8aeb3aec2b3.jpg">
            <a:hlinkClick r:id="rId58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86921"/>
            <a:ext cx="793986" cy="6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ksrcollege.wpengine.netdna-cdn.com/wp-content/uploads/2013/05/Rutgers_Scarlet_Knights.jpg">
            <a:hlinkClick r:id="rId60"/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9" y="6168637"/>
            <a:ext cx="878813" cy="7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s://upload.wikimedia.org/wikipedia/en/c/c7/Saint_Peter's_University_Peacocks_Logo.png">
            <a:hlinkClick r:id="rId62"/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168637"/>
            <a:ext cx="863481" cy="7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https://biz.prlog.org/salemcc/logo.jpg">
            <a:hlinkClick r:id="rId64"/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1"/>
            <a:ext cx="869536" cy="6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https://upload.wikimedia.org/wikipedia/en/thumb/8/8e/Seton_Hall_Pirates_Logo.svg/1280px-Seton_Hall_Pirates_Logo.svg.png">
            <a:hlinkClick r:id="rId66"/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" y="4966958"/>
            <a:ext cx="870247" cy="6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http://ecac.prestosports.com/membership/division_III/Stevens_IT.jpg?max_width=250">
            <a:hlinkClick r:id="rId68"/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" y="4267198"/>
            <a:ext cx="884490" cy="5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https://upload.wikimedia.org/wikipedia/en/5/58/Stockton_University_Athletics_logo.png">
            <a:hlinkClick r:id="rId70"/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" y="3657598"/>
            <a:ext cx="820573" cy="6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https://images.efollett.com/htmlroot/images/templates/storeLogos/CA/614.gif">
            <a:hlinkClick r:id="rId72"/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" y="2971800"/>
            <a:ext cx="856715" cy="65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https://images.efollett.com/htmlroot/images/templates/storeLogos/CA/490.gif">
            <a:hlinkClick r:id="rId74"/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" y="2362201"/>
            <a:ext cx="863482" cy="6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http://universityofutahhockey.com/stats/images/2015_William-Paterson.png">
            <a:hlinkClick r:id="rId76"/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7" y="1676400"/>
            <a:ext cx="870246" cy="6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ookdale Athletics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3" y="1615"/>
            <a:ext cx="700042" cy="6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56" y="0"/>
            <a:ext cx="660540" cy="646007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>
            <p:ph type="ctrTitle"/>
          </p:nvPr>
        </p:nvSpPr>
        <p:spPr>
          <a:xfrm>
            <a:off x="685800" y="808802"/>
            <a:ext cx="7772400" cy="282216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EOF Graduate Award Ceremony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Independent Institutions ~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Subtitle 2"/>
          <p:cNvSpPr>
            <a:spLocks noGrp="1"/>
          </p:cNvSpPr>
          <p:nvPr>
            <p:ph type="subTitle" idx="1"/>
          </p:nvPr>
        </p:nvSpPr>
        <p:spPr>
          <a:xfrm>
            <a:off x="1143001" y="3641366"/>
            <a:ext cx="66294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9, 2021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Hosted by: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the Secretary of Higher Education (OSHE)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EOFPANJ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Fairleigh Dickinson University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3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5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315200" cy="609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Educational Opportunity Fund Program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C:\Users\fhecart\AppData\Local\Microsoft\Windows\INetCache\Content.MSO\6E76BF97.t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"/>
          <a:stretch/>
        </p:blipFill>
        <p:spPr bwMode="auto">
          <a:xfrm>
            <a:off x="1790700" y="1889125"/>
            <a:ext cx="5562600" cy="19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3017" y="60198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Total Number of Awardees = 4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5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hecart\AppData\Local\Microsoft\Windows\INetCache\Content.MSO\6E76BF97.t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"/>
          <a:stretch/>
        </p:blipFill>
        <p:spPr bwMode="auto">
          <a:xfrm>
            <a:off x="7200900" y="6019800"/>
            <a:ext cx="19431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286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Academic Achievement  </a:t>
            </a:r>
            <a:b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3850" y="25908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Jefferson Jean-Paul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	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Clerson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Xavier</a:t>
            </a:r>
          </a:p>
        </p:txBody>
      </p:sp>
    </p:spTree>
    <p:extLst>
      <p:ext uri="{BB962C8B-B14F-4D97-AF65-F5344CB8AC3E}">
        <p14:creationId xmlns:p14="http://schemas.microsoft.com/office/powerpoint/2010/main" val="16479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5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hecart\AppData\Local\Microsoft\Windows\INetCache\Content.MSO\6E76BF97.t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"/>
          <a:stretch/>
        </p:blipFill>
        <p:spPr bwMode="auto">
          <a:xfrm>
            <a:off x="7200900" y="6019800"/>
            <a:ext cx="19431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286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Outstanding Academic Achievement  </a:t>
            </a:r>
            <a:b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505200"/>
            <a:ext cx="335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Morgan Pierson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6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5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hecart\AppData\Local\Microsoft\Windows\INetCache\Content.MSO\6E76BF97.t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"/>
          <a:stretch/>
        </p:blipFill>
        <p:spPr bwMode="auto">
          <a:xfrm>
            <a:off x="7200900" y="6019800"/>
            <a:ext cx="19431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3048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Outstanding Achievement  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3048000"/>
            <a:ext cx="2388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Brandon Yu</a:t>
            </a:r>
          </a:p>
        </p:txBody>
      </p:sp>
    </p:spTree>
    <p:extLst>
      <p:ext uri="{BB962C8B-B14F-4D97-AF65-F5344CB8AC3E}">
        <p14:creationId xmlns:p14="http://schemas.microsoft.com/office/powerpoint/2010/main" val="19456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7" name="Rectangle 1077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E5754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98" name="Rectangle 107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solidFill>
              <a:srgbClr val="1AABF4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01" name="Rectangle 1081"/>
          <p:cNvSpPr>
            <a:spLocks noChangeArrowheads="1"/>
          </p:cNvSpPr>
          <p:nvPr/>
        </p:nvSpPr>
        <p:spPr bwMode="auto">
          <a:xfrm>
            <a:off x="2743200" y="4191000"/>
            <a:ext cx="609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</a:pPr>
            <a:endParaRPr lang="en-US" sz="6000" dirty="0">
              <a:solidFill>
                <a:srgbClr val="FFFFCC"/>
              </a:solidFill>
            </a:endParaRPr>
          </a:p>
        </p:txBody>
      </p:sp>
      <p:sp>
        <p:nvSpPr>
          <p:cNvPr id="6202" name="Rectangle 1082"/>
          <p:cNvSpPr>
            <a:spLocks noChangeArrowheads="1"/>
          </p:cNvSpPr>
          <p:nvPr/>
        </p:nvSpPr>
        <p:spPr bwMode="auto">
          <a:xfrm>
            <a:off x="2819400" y="1524000"/>
            <a:ext cx="632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808080"/>
                </a:solidFill>
              </a:rPr>
              <a:t>Drew University</a:t>
            </a:r>
            <a:r>
              <a:rPr lang="en-US" sz="4400" dirty="0">
                <a:solidFill>
                  <a:srgbClr val="808080"/>
                </a:solidFill>
              </a:rPr>
              <a:t/>
            </a:r>
            <a:br>
              <a:rPr lang="en-US" sz="4400" dirty="0">
                <a:solidFill>
                  <a:srgbClr val="808080"/>
                </a:solidFill>
              </a:rPr>
            </a:br>
            <a:r>
              <a:rPr lang="en-US" sz="3200" b="1" dirty="0" smtClean="0">
                <a:solidFill>
                  <a:srgbClr val="E57543"/>
                </a:solidFill>
              </a:rPr>
              <a:t>EDUCATIONAL OPPORTUNITY SCHOLARS/EOF</a:t>
            </a:r>
            <a:endParaRPr lang="en-US" sz="3200" b="1" dirty="0">
              <a:solidFill>
                <a:srgbClr val="E57543"/>
              </a:solidFill>
            </a:endParaRPr>
          </a:p>
        </p:txBody>
      </p:sp>
      <p:pic>
        <p:nvPicPr>
          <p:cNvPr id="6204" name="Picture 1084" descr="Person writing essa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1012031"/>
            <a:ext cx="2471738" cy="24717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3017" y="60198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Total Number of Awardees = 7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8" name="Rectangle 107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solidFill>
              <a:srgbClr val="1AABF4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204" name="Picture 1084" descr="Person writing essa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01000" y="5705764"/>
            <a:ext cx="1143000" cy="11430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2286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03112"/>
            <a:ext cx="3028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Shadayah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Tucker</a:t>
            </a:r>
          </a:p>
        </p:txBody>
      </p:sp>
    </p:spTree>
    <p:extLst>
      <p:ext uri="{BB962C8B-B14F-4D97-AF65-F5344CB8AC3E}">
        <p14:creationId xmlns:p14="http://schemas.microsoft.com/office/powerpoint/2010/main" val="10535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8" name="Rectangle 107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solidFill>
              <a:srgbClr val="1AABF4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204" name="Picture 1084" descr="Person writing essa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01000" y="5705764"/>
            <a:ext cx="1143000" cy="11430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2286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Outstanding 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255529"/>
            <a:ext cx="6134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Jennifer Lima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Marvin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Vargas </a:t>
            </a:r>
            <a:endParaRPr lang="en-US" sz="2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Nohemy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Zabala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8" name="Rectangle 107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solidFill>
              <a:srgbClr val="1AABF4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204" name="Picture 1084" descr="Person writing essa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01000" y="5705764"/>
            <a:ext cx="1143000" cy="1143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05200" y="2971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Oren Williams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048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Outstanding Achievement 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(No GPA Requirement; 1-per program)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du.edu/images/printable/color/fdu-florcamp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394575" cy="36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029200"/>
            <a:ext cx="6857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Educational Opportunity Fund Program</a:t>
            </a:r>
            <a:endParaRPr lang="en-US" sz="3400" b="1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62484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15</a:t>
            </a:r>
            <a:endParaRPr 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3000">
              <a:schemeClr val="bg1"/>
            </a:gs>
            <a:gs pos="40000">
              <a:schemeClr val="bg1"/>
            </a:gs>
            <a:gs pos="100000">
              <a:srgbClr val="FF0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du.edu/images/printable/color/fdu-florcamp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6224945"/>
            <a:ext cx="1298575" cy="6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067" y="4572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0867" y="20574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Tyler Beck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	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Alnazir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Blackman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Jessica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Bourgoin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Nicholas Hernandez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Sakile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Johnson		Brianna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Jones 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Cristofer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Tamayo</a:t>
            </a:r>
          </a:p>
        </p:txBody>
      </p:sp>
    </p:spTree>
    <p:extLst>
      <p:ext uri="{BB962C8B-B14F-4D97-AF65-F5344CB8AC3E}">
        <p14:creationId xmlns:p14="http://schemas.microsoft.com/office/powerpoint/2010/main" val="31553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onwhite seal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665514" y="1200150"/>
            <a:ext cx="5715000" cy="4209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71700"/>
            <a:ext cx="9067800" cy="2514600"/>
          </a:xfrm>
        </p:spPr>
        <p:txBody>
          <a:bodyPr>
            <a:normAutofit/>
          </a:bodyPr>
          <a:lstStyle/>
          <a:p>
            <a:r>
              <a:rPr lang="en-US" sz="3600" b="1" dirty="0"/>
              <a:t>The Educational Opportunity </a:t>
            </a:r>
            <a:br>
              <a:rPr lang="en-US" sz="3600" b="1" dirty="0"/>
            </a:br>
            <a:r>
              <a:rPr lang="en-US" sz="3600" b="1" dirty="0"/>
              <a:t>Fund Program at </a:t>
            </a:r>
            <a:br>
              <a:rPr lang="en-US" sz="3600" b="1" dirty="0"/>
            </a:br>
            <a:r>
              <a:rPr lang="en-US" sz="3600" b="1" dirty="0"/>
              <a:t>Bloomfield College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299"/>
            <a:ext cx="9144000" cy="539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25253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Total Number of Awardees = </a:t>
            </a:r>
            <a:r>
              <a:rPr lang="en-US" sz="2800" b="1" dirty="0"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98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3000">
              <a:schemeClr val="bg1"/>
            </a:gs>
            <a:gs pos="40000">
              <a:schemeClr val="bg1"/>
            </a:gs>
            <a:gs pos="100000">
              <a:srgbClr val="FF0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du.edu/images/printable/color/fdu-florcamp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6224945"/>
            <a:ext cx="1298575" cy="6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Outstanding 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9050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Gabrielle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Aguiar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Ruby Bello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Joyce Cotton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	Rosa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Gutierrez 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Khali Lee			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Chidiebube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Nwadiogbu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Amanda Rivera</a:t>
            </a:r>
          </a:p>
        </p:txBody>
      </p:sp>
    </p:spTree>
    <p:extLst>
      <p:ext uri="{BB962C8B-B14F-4D97-AF65-F5344CB8AC3E}">
        <p14:creationId xmlns:p14="http://schemas.microsoft.com/office/powerpoint/2010/main" val="709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3000">
              <a:schemeClr val="bg1"/>
            </a:gs>
            <a:gs pos="40000">
              <a:schemeClr val="bg1"/>
            </a:gs>
            <a:gs pos="100000">
              <a:srgbClr val="FF0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du.edu/images/printable/color/fdu-florcamp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6224945"/>
            <a:ext cx="1298575" cy="6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Outstanding Achievement 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(No GPA Requirement; 1-per program)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3200400"/>
            <a:ext cx="220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Ciara Price</a:t>
            </a:r>
          </a:p>
        </p:txBody>
      </p:sp>
    </p:spTree>
    <p:extLst>
      <p:ext uri="{BB962C8B-B14F-4D97-AF65-F5344CB8AC3E}">
        <p14:creationId xmlns:p14="http://schemas.microsoft.com/office/powerpoint/2010/main" val="17025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029200"/>
            <a:ext cx="6857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Educational Opportunity Fund Program</a:t>
            </a:r>
            <a:endParaRPr lang="en-US" sz="3400" b="1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5973679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2484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45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3000">
              <a:schemeClr val="bg1"/>
            </a:gs>
            <a:gs pos="40000">
              <a:schemeClr val="bg1"/>
            </a:gs>
            <a:gs pos="100000">
              <a:srgbClr val="FF0000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067" y="4572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057400"/>
            <a:ext cx="7315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Navaeh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		Kimberley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Coronel </a:t>
            </a:r>
            <a:endParaRPr lang="en-US" sz="32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Stephanie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Valdez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80" y="6172200"/>
            <a:ext cx="149342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7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3000">
              <a:schemeClr val="bg1"/>
            </a:gs>
            <a:gs pos="40000">
              <a:schemeClr val="bg1"/>
            </a:gs>
            <a:gs pos="100000">
              <a:srgbClr val="FF0000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Outstanding 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9290" y="19812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Jamie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Gatling		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Ceili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Robbins </a:t>
            </a:r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Maria 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Vizcaino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80" y="6172200"/>
            <a:ext cx="149342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3000">
              <a:schemeClr val="bg1"/>
            </a:gs>
            <a:gs pos="40000">
              <a:schemeClr val="bg1"/>
            </a:gs>
            <a:gs pos="100000">
              <a:srgbClr val="FF0000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Outstanding Achievement 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(No GPA Requirement; 1-per program)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3124200"/>
            <a:ext cx="3081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Dashaun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Smith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80" y="6172200"/>
            <a:ext cx="149342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3826-5B68-48AF-9C66-47F4D1A04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21" y="2971800"/>
            <a:ext cx="8686799" cy="17907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dirty="0">
                <a:latin typeface="Castellar" panose="020A0402060406010301" pitchFamily="18" charset="0"/>
              </a:rPr>
              <a:t/>
            </a:r>
            <a:br>
              <a:rPr lang="en-US" sz="2700" dirty="0">
                <a:latin typeface="Castellar" panose="020A0402060406010301" pitchFamily="18" charset="0"/>
              </a:rPr>
            </a:br>
            <a:r>
              <a:rPr lang="en-US" sz="2700" dirty="0">
                <a:latin typeface="Castellar" panose="020A0402060406010301" pitchFamily="18" charset="0"/>
              </a:rPr>
              <a:t/>
            </a:r>
            <a:br>
              <a:rPr lang="en-US" sz="2700" dirty="0">
                <a:latin typeface="Castellar" panose="020A0402060406010301" pitchFamily="18" charset="0"/>
              </a:rPr>
            </a:br>
            <a:r>
              <a:rPr lang="en-US" sz="2700" dirty="0">
                <a:latin typeface="Castellar" panose="020A0402060406010301" pitchFamily="18" charset="0"/>
              </a:rPr>
              <a:t/>
            </a:r>
            <a:br>
              <a:rPr lang="en-US" sz="2700" dirty="0">
                <a:latin typeface="Castellar" panose="020A0402060406010301" pitchFamily="18" charset="0"/>
              </a:rPr>
            </a:br>
            <a:r>
              <a:rPr lang="en-US" sz="2700" dirty="0">
                <a:latin typeface="Castellar" panose="020A0402060406010301" pitchFamily="18" charset="0"/>
              </a:rPr>
              <a:t/>
            </a:r>
            <a:br>
              <a:rPr lang="en-US" sz="2700" dirty="0">
                <a:latin typeface="Castellar" panose="020A0402060406010301" pitchFamily="18" charset="0"/>
              </a:rPr>
            </a:br>
            <a:r>
              <a:rPr lang="en-US" sz="2700" dirty="0">
                <a:latin typeface="Castellar" panose="020A0402060406010301" pitchFamily="18" charset="0"/>
              </a:rPr>
              <a:t/>
            </a:r>
            <a:br>
              <a:rPr lang="en-US" sz="2700" dirty="0">
                <a:latin typeface="Castellar" panose="020A0402060406010301" pitchFamily="18" charset="0"/>
              </a:rPr>
            </a:br>
            <a:r>
              <a:rPr lang="en-US" sz="2700" dirty="0">
                <a:latin typeface="Castellar" panose="020A0402060406010301" pitchFamily="18" charset="0"/>
              </a:rPr>
              <a:t/>
            </a:r>
            <a:br>
              <a:rPr lang="en-US" sz="2700" dirty="0">
                <a:latin typeface="Castellar" panose="020A0402060406010301" pitchFamily="18" charset="0"/>
              </a:rPr>
            </a:br>
            <a:r>
              <a:rPr lang="en-US" dirty="0">
                <a:latin typeface="Castellar" panose="020A0402060406010301" pitchFamily="18" charset="0"/>
              </a:rPr>
              <a:t>EDUCATIONAL OPPORTUNITY FUND</a:t>
            </a:r>
            <a:r>
              <a:rPr lang="en-US" sz="2700" dirty="0">
                <a:latin typeface="Castellar" panose="020A0402060406010301" pitchFamily="18" charset="0"/>
              </a:rPr>
              <a:t> </a:t>
            </a:r>
            <a:br>
              <a:rPr lang="en-US" sz="2700" dirty="0">
                <a:latin typeface="Castellar" panose="020A0402060406010301" pitchFamily="18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F4D23-5360-48B4-9614-A88648CF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1938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034E2A-1F25-4645-8B1E-4D69B2D4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121" y="4876800"/>
            <a:ext cx="4573879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215" y="5390346"/>
            <a:ext cx="3972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Total Number of Awardees = 4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034E2A-1F25-4645-8B1E-4D69B2D4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816" y="6096000"/>
            <a:ext cx="1759184" cy="762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067" y="4572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Academic Achievement  </a:t>
            </a:r>
            <a:br>
              <a:rPr lang="en-US" sz="3600" b="1" dirty="0" smtClean="0"/>
            </a:br>
            <a:r>
              <a:rPr lang="en-US" sz="3600" b="1" dirty="0" smtClean="0"/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2600" y="2971800"/>
            <a:ext cx="6157582" cy="711200"/>
          </a:xfrm>
        </p:spPr>
        <p:txBody>
          <a:bodyPr/>
          <a:lstStyle/>
          <a:p>
            <a:r>
              <a:rPr lang="en-US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Djenebou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Hamadou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034E2A-1F25-4645-8B1E-4D69B2D4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816" y="6096000"/>
            <a:ext cx="1759184" cy="762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457200"/>
            <a:ext cx="9067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Outstanding Academic Achievement  </a:t>
            </a:r>
            <a:br>
              <a:rPr lang="en-US" sz="3600" b="1" dirty="0" smtClean="0"/>
            </a:br>
            <a:r>
              <a:rPr lang="en-US" sz="3600" b="1" dirty="0" smtClean="0"/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28800" y="3048000"/>
            <a:ext cx="5562600" cy="711200"/>
          </a:xfrm>
        </p:spPr>
        <p:txBody>
          <a:bodyPr/>
          <a:lstStyle/>
          <a:p>
            <a:r>
              <a:rPr lang="en-US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Bierka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Paulino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034E2A-1F25-4645-8B1E-4D69B2D4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816" y="6096000"/>
            <a:ext cx="1759184" cy="76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2600" y="2971800"/>
            <a:ext cx="6157582" cy="711200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David Crawford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Outstanding Achievement  </a:t>
            </a:r>
            <a:br>
              <a:rPr lang="en-US" b="1" dirty="0" smtClean="0"/>
            </a:br>
            <a:r>
              <a:rPr lang="en-US" b="1" dirty="0" smtClean="0"/>
              <a:t>(No GPA Requirement; 1-per program)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9" y="5461298"/>
            <a:ext cx="9144000" cy="53945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98061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/>
              <a:t>Academic Achievement  </a:t>
            </a:r>
            <a:br>
              <a:rPr lang="en-US" sz="5300" b="1" dirty="0" smtClean="0"/>
            </a:br>
            <a:r>
              <a:rPr lang="en-US" sz="5300" b="1" dirty="0" smtClean="0"/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9700" y="1588786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+mj-lt"/>
              </a:rPr>
              <a:t>Yoel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Arroyo			Jennifer Charles-Etienne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Tyrone </a:t>
            </a:r>
            <a:r>
              <a:rPr lang="en-US" sz="2400" b="1" dirty="0" err="1" smtClean="0">
                <a:latin typeface="+mj-lt"/>
              </a:rPr>
              <a:t>Fernandes</a:t>
            </a:r>
            <a:r>
              <a:rPr lang="en-US" sz="2400" b="1" dirty="0" smtClean="0">
                <a:latin typeface="+mj-lt"/>
              </a:rPr>
              <a:t>		</a:t>
            </a:r>
            <a:r>
              <a:rPr lang="en-US" sz="2400" b="1" dirty="0" err="1" smtClean="0">
                <a:latin typeface="+mj-lt"/>
              </a:rPr>
              <a:t>Jakiya</a:t>
            </a:r>
            <a:r>
              <a:rPr lang="en-US" sz="2400" b="1" dirty="0" smtClean="0">
                <a:latin typeface="+mj-lt"/>
              </a:rPr>
              <a:t> Hall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Princess </a:t>
            </a:r>
            <a:r>
              <a:rPr lang="en-US" sz="2400" b="1" dirty="0" err="1">
                <a:latin typeface="+mj-lt"/>
              </a:rPr>
              <a:t>Nazien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09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114" y="4343400"/>
            <a:ext cx="51816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Educational Opportunity Fund</a:t>
            </a:r>
            <a:endParaRPr lang="en-US" b="1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7" name="Picture 6" descr="C:\Users\fhecart\AppData\Local\Microsoft\Windows\INetCache\Content.MSO\838B2759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14" y="1371600"/>
            <a:ext cx="5181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99321" y="5867400"/>
            <a:ext cx="6413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13</a:t>
            </a:r>
            <a:endParaRPr 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hecart\AppData\Local\Microsoft\Windows\INetCache\Content.MSO\838B2759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86" y="6019800"/>
            <a:ext cx="1405514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067" y="4572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267" y="2286000"/>
            <a:ext cx="6476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Charisma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Bosley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Stephanie Moreno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Jaleeyah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Saunders</a:t>
            </a:r>
          </a:p>
        </p:txBody>
      </p:sp>
    </p:spTree>
    <p:extLst>
      <p:ext uri="{BB962C8B-B14F-4D97-AF65-F5344CB8AC3E}">
        <p14:creationId xmlns:p14="http://schemas.microsoft.com/office/powerpoint/2010/main" val="6475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hecart\AppData\Local\Microsoft\Windows\INetCache\Content.MSO\838B2759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86" y="6019800"/>
            <a:ext cx="1405514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32146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Outstanding 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209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DiTorra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Brisbone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Jaylynn Canseco</a:t>
            </a: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Britney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Jones			Alissa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Rescigno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Juli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9390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hecart\AppData\Local\Microsoft\Windows\INetCache\Content.MSO\838B2759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86" y="6019800"/>
            <a:ext cx="1405514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Outstanding Achievement 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6203" y="2514600"/>
            <a:ext cx="2084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Juli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White</a:t>
            </a:r>
          </a:p>
        </p:txBody>
      </p:sp>
    </p:spTree>
    <p:extLst>
      <p:ext uri="{BB962C8B-B14F-4D97-AF65-F5344CB8AC3E}">
        <p14:creationId xmlns:p14="http://schemas.microsoft.com/office/powerpoint/2010/main" val="4224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9" y="1660970"/>
            <a:ext cx="492287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 </a:t>
            </a: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</a:endParaRP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93" y="1219200"/>
            <a:ext cx="5197215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5707" y="5681097"/>
            <a:ext cx="6413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Total Number of Awardees = 23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1500" y="4572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9050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Vanessa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Albuquerque		Felipe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Estrada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Anthony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Flores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Aguila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	Jennifer Garcia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Alexis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Jones				Lauren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Petillo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Lexus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Phillips				Katelyn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Quino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Yasmeen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Rodriguez			Gianna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Rossi</a:t>
            </a:r>
          </a:p>
        </p:txBody>
      </p:sp>
    </p:spTree>
    <p:extLst>
      <p:ext uri="{BB962C8B-B14F-4D97-AF65-F5344CB8AC3E}">
        <p14:creationId xmlns:p14="http://schemas.microsoft.com/office/powerpoint/2010/main" val="10364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1500" y="4572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Outstanding 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2133600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Nicole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Cirigliano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		Adam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Cohrs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Emily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Condron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Kailee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Forlai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Mariah Laster			Victoria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Lohnes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Arina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Martin			Gabriela Morales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Celine Powell		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Saiera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Shueib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William Silva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8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6150" y="2438400"/>
            <a:ext cx="2705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Banir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Worthy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09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Outstanding Achievement 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00300" y="533400"/>
            <a:ext cx="4876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Distinguished Scholar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(4.0)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0961" y="2362200"/>
            <a:ext cx="2915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Christine Kelly</a:t>
            </a:r>
          </a:p>
        </p:txBody>
      </p:sp>
    </p:spTree>
    <p:extLst>
      <p:ext uri="{BB962C8B-B14F-4D97-AF65-F5344CB8AC3E}">
        <p14:creationId xmlns:p14="http://schemas.microsoft.com/office/powerpoint/2010/main" val="2678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669566"/>
            <a:ext cx="2115127" cy="1188433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69472" y="3810000"/>
            <a:ext cx="6400800" cy="6858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Educational Opportunity Fund</a:t>
            </a:r>
            <a:endParaRPr lang="en-US" sz="3400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49" y="1828800"/>
            <a:ext cx="6000751" cy="1600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/>
          <p:cNvSpPr txBox="1"/>
          <p:nvPr/>
        </p:nvSpPr>
        <p:spPr>
          <a:xfrm>
            <a:off x="457200" y="6096000"/>
            <a:ext cx="6413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Total Number of Awardees = 14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9" y="5461298"/>
            <a:ext cx="9144000" cy="53945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457200"/>
            <a:ext cx="8458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Outstanding Academic Achievement Award (3.5-3.99)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25908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Frederick Church </a:t>
            </a:r>
            <a:r>
              <a:rPr lang="en-US" sz="2400" b="1" dirty="0" smtClean="0">
                <a:latin typeface="+mj-lt"/>
              </a:rPr>
              <a:t>	</a:t>
            </a:r>
            <a:r>
              <a:rPr lang="en-US" sz="2400" b="1" dirty="0" err="1" smtClean="0">
                <a:latin typeface="+mj-lt"/>
              </a:rPr>
              <a:t>Oluwaseyi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Shehu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97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669566"/>
            <a:ext cx="2115127" cy="118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" y="5732922"/>
            <a:ext cx="6838951" cy="10617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1500" y="457200"/>
            <a:ext cx="8153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Academic Achievement 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5343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Martina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Attia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Tyasia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Biggs 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Sarah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Elsayed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Hildi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Gil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Jack Neal</a:t>
            </a:r>
          </a:p>
        </p:txBody>
      </p:sp>
    </p:spTree>
    <p:extLst>
      <p:ext uri="{BB962C8B-B14F-4D97-AF65-F5344CB8AC3E}">
        <p14:creationId xmlns:p14="http://schemas.microsoft.com/office/powerpoint/2010/main" val="39219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669566"/>
            <a:ext cx="2115127" cy="118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" y="5732922"/>
            <a:ext cx="6838951" cy="10617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1500" y="4572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Outstanding Academic Achievement 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500" y="2286000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Andrea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Miller		Mia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Montalvo 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Giavanna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Troilo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4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413" y="1660970"/>
            <a:ext cx="56114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 </a:t>
            </a: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</a:endParaRP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0386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Educational Opportunity Fund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20" y="1672515"/>
            <a:ext cx="4961643" cy="2243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7413" y="6031673"/>
            <a:ext cx="6413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Total Number of Awardees =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38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413" y="1660970"/>
            <a:ext cx="56114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 </a:t>
            </a: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</a:endParaRP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398" y="5985729"/>
            <a:ext cx="1919179" cy="8676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1500" y="4572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Outstanding Academic Achievement 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6001" y="2228485"/>
            <a:ext cx="4904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Dyna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Anderson	Corey Ingram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Debra Pacheco</a:t>
            </a:r>
          </a:p>
        </p:txBody>
      </p:sp>
    </p:spTree>
    <p:extLst>
      <p:ext uri="{BB962C8B-B14F-4D97-AF65-F5344CB8AC3E}">
        <p14:creationId xmlns:p14="http://schemas.microsoft.com/office/powerpoint/2010/main" val="69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413" y="1660970"/>
            <a:ext cx="56114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 </a:t>
            </a: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</a:endParaRP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398" y="5985729"/>
            <a:ext cx="1919179" cy="867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6330" y="3191070"/>
            <a:ext cx="3123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Dyna Anderson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100" y="731749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Outstanding Achievement 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338"/>
            <a:ext cx="4042358" cy="11811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Saint Peter’s University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AutoShape 2" descr="Image result for saint peter's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5366" name="Picture 6" descr="Image result for saint peter's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934200" cy="46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0"/>
            <a:ext cx="76200" cy="6269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6140" y="533400"/>
            <a:ext cx="2453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EOF Program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289373"/>
            <a:ext cx="6413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Total Number of Awardees = 13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Saint Peter’s University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AutoShape 2" descr="Image result for saint peter's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219200" cy="96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7975" y="1078447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42005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Nadine Cardenas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Ashley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Castaneda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Rachel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Estinphil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Lyliana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Santos</a:t>
            </a:r>
          </a:p>
        </p:txBody>
      </p:sp>
    </p:spTree>
    <p:extLst>
      <p:ext uri="{BB962C8B-B14F-4D97-AF65-F5344CB8AC3E}">
        <p14:creationId xmlns:p14="http://schemas.microsoft.com/office/powerpoint/2010/main" val="11467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Saint Peter’s University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AutoShape 2" descr="Image result for saint peter's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219200" cy="96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0375" y="1143000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091" y="2438400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Carolina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Castro			Dashawn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Evans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Qazi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Fazila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Tiana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Grullon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Naishme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Hache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Joseph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Mamaril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Samantha Martinez-Mendoza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Gabriella Rico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Rumana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Shaikh</a:t>
            </a:r>
          </a:p>
        </p:txBody>
      </p:sp>
    </p:spTree>
    <p:extLst>
      <p:ext uri="{BB962C8B-B14F-4D97-AF65-F5344CB8AC3E}">
        <p14:creationId xmlns:p14="http://schemas.microsoft.com/office/powerpoint/2010/main" val="10436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14D5DA-489D-43D7-86CC-9DEB5E8C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803618"/>
            <a:ext cx="8305800" cy="1197133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pperplate Gothic Bold" panose="020E0705020206020404" pitchFamily="34" charset="0"/>
              </a:rPr>
              <a:t>Educatio</a:t>
            </a:r>
            <a:r>
              <a:rPr lang="en-US" b="1" dirty="0">
                <a:solidFill>
                  <a:srgbClr val="002060"/>
                </a:solidFill>
                <a:latin typeface="Copperplate Gothic Bold" panose="020E0705020206020404" pitchFamily="34" charset="0"/>
              </a:rPr>
              <a:t>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pperplate Gothic Bold" panose="020E0705020206020404" pitchFamily="34" charset="0"/>
              </a:rPr>
              <a:t>al opportunity program</a:t>
            </a:r>
          </a:p>
        </p:txBody>
      </p:sp>
      <p:pic>
        <p:nvPicPr>
          <p:cNvPr id="1028" name="Picture 4" descr="Image result for seton hall logo transparent">
            <a:extLst>
              <a:ext uri="{FF2B5EF4-FFF2-40B4-BE49-F238E27FC236}">
                <a16:creationId xmlns:a16="http://schemas.microsoft.com/office/drawing/2014/main" id="{891C8D11-0DD9-4BC4-BE17-DC8A6FC8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99" y="854292"/>
            <a:ext cx="6858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67022-E4E3-4099-BFE0-16206F18A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1" y="2835333"/>
            <a:ext cx="2292295" cy="2292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6096000"/>
            <a:ext cx="6413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Total Number of Awardees = 34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eton hall logo transparent">
            <a:extLst>
              <a:ext uri="{FF2B5EF4-FFF2-40B4-BE49-F238E27FC236}">
                <a16:creationId xmlns:a16="http://schemas.microsoft.com/office/drawing/2014/main" id="{F3EA873E-2F4D-4409-98DE-F03772E9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881806"/>
            <a:ext cx="1371600" cy="9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0462" y="2133600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Thanelie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Bien-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Sherry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George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Marian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Hervias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Elizabeth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Kavanagh-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Knief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Tabitha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LaRocca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Nia Lugo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Emely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Ocampo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-Estrada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Marcus Para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Ingrid Quintanilla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Milencia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Saintus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Kiara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Vallecillo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9" y="5461298"/>
            <a:ext cx="9144000" cy="53945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3048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Outstanding Achievement  </a:t>
            </a:r>
            <a:br>
              <a:rPr lang="en-US" b="1" dirty="0" smtClean="0"/>
            </a:br>
            <a:r>
              <a:rPr lang="en-US" b="1" dirty="0" smtClean="0"/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895600"/>
            <a:ext cx="2803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+mj-lt"/>
              </a:rPr>
              <a:t>Rayne Russell</a:t>
            </a:r>
          </a:p>
        </p:txBody>
      </p:sp>
    </p:spTree>
    <p:extLst>
      <p:ext uri="{BB962C8B-B14F-4D97-AF65-F5344CB8AC3E}">
        <p14:creationId xmlns:p14="http://schemas.microsoft.com/office/powerpoint/2010/main" val="5273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eton hall logo transparent">
            <a:extLst>
              <a:ext uri="{FF2B5EF4-FFF2-40B4-BE49-F238E27FC236}">
                <a16:creationId xmlns:a16="http://schemas.microsoft.com/office/drawing/2014/main" id="{F3EA873E-2F4D-4409-98DE-F03772E9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881806"/>
            <a:ext cx="1371600" cy="9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981200"/>
            <a:ext cx="701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Talha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Ahmed			Joshua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Anokye-Boateng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Jacintha Arthur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Carina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Castagna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 Chavez	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Erney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Fertile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Joseph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Gitau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Ariel Herrera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Qwayonna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Josephs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Yessica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Leonardo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Anthony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Ortega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Michael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Pacheco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Evangelia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Pelidis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Francis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Kristoffer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Robles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Melanie Sanchez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Lacee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Schuck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Rachel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Szeliga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Nia Toombs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Marina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Veliz	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Takiyah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White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Essence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Williams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eton hall logo transparent">
            <a:extLst>
              <a:ext uri="{FF2B5EF4-FFF2-40B4-BE49-F238E27FC236}">
                <a16:creationId xmlns:a16="http://schemas.microsoft.com/office/drawing/2014/main" id="{F3EA873E-2F4D-4409-98DE-F03772E9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881806"/>
            <a:ext cx="1371600" cy="9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4369" y="3124200"/>
            <a:ext cx="3231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Anthony Ortega</a:t>
            </a:r>
          </a:p>
        </p:txBody>
      </p:sp>
    </p:spTree>
    <p:extLst>
      <p:ext uri="{BB962C8B-B14F-4D97-AF65-F5344CB8AC3E}">
        <p14:creationId xmlns:p14="http://schemas.microsoft.com/office/powerpoint/2010/main" val="40772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850109"/>
            <a:ext cx="7543800" cy="5150641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CD485D-31A5-4E86-8AAE-11336D3CB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/>
        </p:blipFill>
        <p:spPr>
          <a:xfrm>
            <a:off x="2771774" y="1219200"/>
            <a:ext cx="3600451" cy="3848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7413" y="1660970"/>
            <a:ext cx="5611458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7200" b="1" i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</a:rPr>
              <a:t> </a:t>
            </a:r>
          </a:p>
          <a:p>
            <a:pPr algn="ctr" defTabSz="457200">
              <a:spcAft>
                <a:spcPts val="600"/>
              </a:spcAft>
            </a:pPr>
            <a:endParaRPr lang="en-US" sz="7200" b="1" i="1">
              <a:ln w="12700">
                <a:solidFill>
                  <a:srgbClr val="86C157">
                    <a:lumMod val="50000"/>
                  </a:srgbClr>
                </a:solidFill>
                <a:prstDash val="solid"/>
              </a:ln>
              <a:pattFill prst="narHorz">
                <a:fgClr>
                  <a:srgbClr val="86C157"/>
                </a:fgClr>
                <a:bgClr>
                  <a:srgbClr val="86C157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86C157">
                    <a:lumMod val="50000"/>
                  </a:srgbClr>
                </a:innerShdw>
              </a:effectLst>
            </a:endParaRPr>
          </a:p>
          <a:p>
            <a:pPr algn="ctr" defTabSz="457200">
              <a:spcAft>
                <a:spcPts val="600"/>
              </a:spcAft>
            </a:pPr>
            <a:endParaRPr lang="en-US" sz="7200" b="1" i="1">
              <a:ln w="12700">
                <a:solidFill>
                  <a:srgbClr val="86C157">
                    <a:lumMod val="50000"/>
                  </a:srgbClr>
                </a:solidFill>
                <a:prstDash val="solid"/>
              </a:ln>
              <a:pattFill prst="narHorz">
                <a:fgClr>
                  <a:srgbClr val="86C157"/>
                </a:fgClr>
                <a:bgClr>
                  <a:srgbClr val="86C157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86C157">
                    <a:lumMod val="5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008108"/>
            <a:ext cx="6413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Total Number of Awardees = 11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AA5FEE9-72A9-4E21-9963-B669E10D2A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610389F-048F-4C12-B2B9-F77BFF4193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0" b="72983"/>
          <a:stretch/>
        </p:blipFill>
        <p:spPr>
          <a:xfrm>
            <a:off x="0" y="857251"/>
            <a:ext cx="2400300" cy="1389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27FB215-0581-4540-AF98-656EEA238A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6"/>
          <a:stretch/>
        </p:blipFill>
        <p:spPr>
          <a:xfrm>
            <a:off x="0" y="2491068"/>
            <a:ext cx="9144000" cy="3516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D485D-31A5-4E86-8AAE-11336D3CB7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/>
        </p:blipFill>
        <p:spPr>
          <a:xfrm>
            <a:off x="7824634" y="5447643"/>
            <a:ext cx="1319367" cy="141035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56202" y="511600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0300" y="2586458"/>
            <a:ext cx="5179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Michele Davis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Wilmer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Francisco </a:t>
            </a:r>
            <a:endParaRPr lang="en-US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Osei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Lindsay</a:t>
            </a:r>
          </a:p>
        </p:txBody>
      </p:sp>
    </p:spTree>
    <p:extLst>
      <p:ext uri="{BB962C8B-B14F-4D97-AF65-F5344CB8AC3E}">
        <p14:creationId xmlns:p14="http://schemas.microsoft.com/office/powerpoint/2010/main" val="8222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AA5FEE9-72A9-4E21-9963-B669E10D2A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610389F-048F-4C12-B2B9-F77BFF4193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0" b="72983"/>
          <a:stretch/>
        </p:blipFill>
        <p:spPr>
          <a:xfrm>
            <a:off x="0" y="857251"/>
            <a:ext cx="2400300" cy="1389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27FB215-0581-4540-AF98-656EEA238A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6"/>
          <a:stretch/>
        </p:blipFill>
        <p:spPr>
          <a:xfrm>
            <a:off x="0" y="2491068"/>
            <a:ext cx="9144000" cy="3516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D485D-31A5-4E86-8AAE-11336D3CB7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/>
        </p:blipFill>
        <p:spPr>
          <a:xfrm>
            <a:off x="7824634" y="5447643"/>
            <a:ext cx="1319367" cy="14103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85800" y="613049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1062" y="2219435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Charlene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Fermin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Bassent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Kohman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Oswald Leon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Ricardo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Munoz		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Asina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Wahab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AA5FEE9-72A9-4E21-9963-B669E10D2A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610389F-048F-4C12-B2B9-F77BFF4193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0" b="72983"/>
          <a:stretch/>
        </p:blipFill>
        <p:spPr>
          <a:xfrm>
            <a:off x="0" y="857251"/>
            <a:ext cx="2400300" cy="1389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27FB215-0581-4540-AF98-656EEA238A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6"/>
          <a:stretch/>
        </p:blipFill>
        <p:spPr>
          <a:xfrm>
            <a:off x="0" y="2491068"/>
            <a:ext cx="9144000" cy="3516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D485D-31A5-4E86-8AAE-11336D3CB7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/>
        </p:blipFill>
        <p:spPr>
          <a:xfrm>
            <a:off x="7824634" y="5447643"/>
            <a:ext cx="1319367" cy="14103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3810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4598" y="3048000"/>
            <a:ext cx="3063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Ricardo Munoz</a:t>
            </a:r>
          </a:p>
        </p:txBody>
      </p:sp>
    </p:spTree>
    <p:extLst>
      <p:ext uri="{BB962C8B-B14F-4D97-AF65-F5344CB8AC3E}">
        <p14:creationId xmlns:p14="http://schemas.microsoft.com/office/powerpoint/2010/main" val="33927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450" y="855649"/>
            <a:ext cx="4577699" cy="39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2070350" y="4962150"/>
            <a:ext cx="50799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" sz="2200" b="1">
                <a:solidFill>
                  <a:srgbClr val="A32638"/>
                </a:solidFill>
                <a:latin typeface="Georgia"/>
                <a:ea typeface="Georgia"/>
                <a:cs typeface="Georgia"/>
                <a:sym typeface="Georgia"/>
              </a:rPr>
              <a:t>Educational Opportunity Fund</a:t>
            </a:r>
            <a:endParaRPr sz="2200" b="1">
              <a:solidFill>
                <a:srgbClr val="A3263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0350" y="6096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Total Number of Awardees = </a:t>
            </a:r>
            <a:r>
              <a:rPr lang="en-US" sz="2400" b="1" dirty="0">
                <a:solidFill>
                  <a:srgbClr val="990000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8218" y="685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6599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Bryan Campos </a:t>
            </a:r>
            <a:r>
              <a:rPr lang="en-US" sz="2400" b="1" dirty="0" smtClean="0">
                <a:solidFill>
                  <a:srgbClr val="C00000"/>
                </a:solidFill>
              </a:rPr>
              <a:t>		Mohammed </a:t>
            </a:r>
            <a:r>
              <a:rPr lang="en-US" sz="2400" b="1" dirty="0" err="1" smtClean="0">
                <a:solidFill>
                  <a:srgbClr val="C00000"/>
                </a:solidFill>
              </a:rPr>
              <a:t>Elmzaghi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Concetta </a:t>
            </a:r>
            <a:r>
              <a:rPr lang="en-US" sz="2400" b="1" dirty="0">
                <a:solidFill>
                  <a:srgbClr val="C00000"/>
                </a:solidFill>
              </a:rPr>
              <a:t>Spector</a:t>
            </a:r>
          </a:p>
        </p:txBody>
      </p:sp>
    </p:spTree>
    <p:extLst>
      <p:ext uri="{BB962C8B-B14F-4D97-AF65-F5344CB8AC3E}">
        <p14:creationId xmlns:p14="http://schemas.microsoft.com/office/powerpoint/2010/main" val="7971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7337" y="609600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0699" y="251460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Micheal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Fahim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	Anthony </a:t>
            </a:r>
            <a:r>
              <a:rPr lang="en-US" sz="2400" b="1" dirty="0" err="1" smtClean="0">
                <a:solidFill>
                  <a:srgbClr val="C00000"/>
                </a:solidFill>
              </a:rPr>
              <a:t>Magnotta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Christina Trinidad</a:t>
            </a:r>
          </a:p>
        </p:txBody>
      </p:sp>
    </p:spTree>
    <p:extLst>
      <p:ext uri="{BB962C8B-B14F-4D97-AF65-F5344CB8AC3E}">
        <p14:creationId xmlns:p14="http://schemas.microsoft.com/office/powerpoint/2010/main" val="1012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2287" y="3124200"/>
            <a:ext cx="3088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Concetta Spector</a:t>
            </a:r>
          </a:p>
        </p:txBody>
      </p:sp>
    </p:spTree>
    <p:extLst>
      <p:ext uri="{BB962C8B-B14F-4D97-AF65-F5344CB8AC3E}">
        <p14:creationId xmlns:p14="http://schemas.microsoft.com/office/powerpoint/2010/main" val="9017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fhecart\AppData\Local\Microsoft\Windows\INetCache\Content.MSO\41B0B160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6388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28800" y="4953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Educational Opportunity Fund Program</a:t>
            </a:r>
            <a:endParaRPr lang="en-US" sz="2800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0960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Total Number of Awardees = 13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514035" cy="1314449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00B0F0"/>
                </a:solidFill>
              </a:rPr>
              <a:t>EOF Statewide Alumni Association (EOFSAA)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8" y="3032883"/>
            <a:ext cx="2485689" cy="248568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63529" y="2888791"/>
            <a:ext cx="5552768" cy="2796957"/>
          </a:xfrm>
        </p:spPr>
        <p:txBody>
          <a:bodyPr>
            <a:normAutofit/>
          </a:bodyPr>
          <a:lstStyle/>
          <a:p>
            <a:r>
              <a:rPr lang="en-US" sz="1800" b="1" dirty="0"/>
              <a:t>A special professional network of people from various backgrounds and industries.</a:t>
            </a:r>
          </a:p>
          <a:p>
            <a:r>
              <a:rPr lang="en-US" sz="1800" b="1" dirty="0"/>
              <a:t>A comradery of people with shared experiences.</a:t>
            </a:r>
          </a:p>
          <a:p>
            <a:r>
              <a:rPr lang="en-US" sz="1800" b="1" dirty="0"/>
              <a:t>Access to personal and professional resources to help enhance your development and quality of life.</a:t>
            </a:r>
          </a:p>
          <a:p>
            <a:r>
              <a:rPr lang="en-US" sz="1800" b="1" dirty="0"/>
              <a:t>Exclusive invitations to alumni only networking events</a:t>
            </a:r>
            <a:r>
              <a:rPr lang="en-US" sz="1500" b="1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7162" y="5172324"/>
            <a:ext cx="56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Join us on Facebook: </a:t>
            </a:r>
            <a:r>
              <a:rPr lang="en-US" dirty="0">
                <a:hlinkClick r:id="rId4"/>
              </a:rPr>
              <a:t>https://www.facebook.com/groups/27577721332/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4782" y="457200"/>
            <a:ext cx="598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Congratulations to all of the Awardees! </a:t>
            </a:r>
          </a:p>
        </p:txBody>
      </p:sp>
    </p:spTree>
    <p:extLst>
      <p:ext uri="{BB962C8B-B14F-4D97-AF65-F5344CB8AC3E}">
        <p14:creationId xmlns:p14="http://schemas.microsoft.com/office/powerpoint/2010/main" val="20892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/>
              <a:t>Academic Achievement  </a:t>
            </a:r>
            <a:br>
              <a:rPr lang="en-US" sz="5300" b="1" dirty="0" smtClean="0"/>
            </a:br>
            <a:r>
              <a:rPr lang="en-US" sz="5300" b="1" dirty="0" smtClean="0"/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Randy Antenor </a:t>
            </a:r>
            <a:r>
              <a:rPr lang="en-US" sz="2400" b="1" dirty="0" smtClean="0"/>
              <a:t>			</a:t>
            </a:r>
            <a:r>
              <a:rPr lang="en-US" sz="2400" b="1" dirty="0" err="1" smtClean="0"/>
              <a:t>Najm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Beyah</a:t>
            </a:r>
            <a:endParaRPr lang="en-US" sz="2400" b="1" dirty="0"/>
          </a:p>
          <a:p>
            <a:r>
              <a:rPr lang="en-US" sz="2400" b="1" dirty="0"/>
              <a:t>Jose </a:t>
            </a:r>
            <a:r>
              <a:rPr lang="en-US" sz="2400" b="1" dirty="0" err="1"/>
              <a:t>Chuquimarca</a:t>
            </a:r>
            <a:r>
              <a:rPr lang="en-US" sz="2400" b="1" dirty="0"/>
              <a:t> </a:t>
            </a:r>
            <a:r>
              <a:rPr lang="en-US" sz="2400" b="1" dirty="0" smtClean="0"/>
              <a:t>Fuentes 		Maria </a:t>
            </a:r>
            <a:r>
              <a:rPr lang="en-US" sz="2400" b="1" dirty="0"/>
              <a:t>De La Cruz De Leon </a:t>
            </a:r>
            <a:endParaRPr lang="en-US" sz="2400" b="1" dirty="0" smtClean="0"/>
          </a:p>
          <a:p>
            <a:r>
              <a:rPr lang="en-US" sz="2400" b="1" dirty="0" smtClean="0"/>
              <a:t>Briana </a:t>
            </a:r>
            <a:r>
              <a:rPr lang="en-US" sz="2400" b="1" dirty="0" err="1"/>
              <a:t>DiRusso</a:t>
            </a:r>
            <a:r>
              <a:rPr lang="en-US" sz="2400" b="1" dirty="0"/>
              <a:t> </a:t>
            </a:r>
            <a:r>
              <a:rPr lang="en-US" sz="2400" b="1" dirty="0" smtClean="0"/>
              <a:t>			De-Jane </a:t>
            </a:r>
            <a:r>
              <a:rPr lang="en-US" sz="2400" b="1" dirty="0"/>
              <a:t>Grant </a:t>
            </a:r>
            <a:endParaRPr lang="en-US" sz="2400" b="1" dirty="0" smtClean="0"/>
          </a:p>
          <a:p>
            <a:r>
              <a:rPr lang="en-US" sz="2400" b="1" dirty="0" err="1" smtClean="0"/>
              <a:t>Jesiree</a:t>
            </a:r>
            <a:r>
              <a:rPr lang="en-US" sz="2400" b="1" dirty="0" smtClean="0"/>
              <a:t> </a:t>
            </a:r>
            <a:r>
              <a:rPr lang="en-US" sz="2400" b="1" dirty="0"/>
              <a:t>Rodriguez</a:t>
            </a:r>
          </a:p>
        </p:txBody>
      </p:sp>
      <p:pic>
        <p:nvPicPr>
          <p:cNvPr id="6" name="Picture 2" descr="Image result for caldwell univers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33234"/>
            <a:ext cx="1739438" cy="7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/>
              <a:t>Outstanding Achievement  </a:t>
            </a:r>
            <a:br>
              <a:rPr lang="en-US" sz="5300" b="1" dirty="0" smtClean="0"/>
            </a:br>
            <a:r>
              <a:rPr lang="en-US" sz="5300" b="1" dirty="0" smtClean="0"/>
              <a:t>(3.5-3.99)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7526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Tricia </a:t>
            </a:r>
            <a:r>
              <a:rPr lang="en-US" sz="2400" b="1" dirty="0" err="1" smtClean="0">
                <a:latin typeface="+mj-lt"/>
              </a:rPr>
              <a:t>Florexil</a:t>
            </a:r>
            <a:r>
              <a:rPr lang="en-US" sz="2400" b="1" dirty="0" smtClean="0">
                <a:latin typeface="+mj-lt"/>
              </a:rPr>
              <a:t>			Brittany </a:t>
            </a:r>
            <a:r>
              <a:rPr lang="en-US" sz="2400" b="1" dirty="0">
                <a:latin typeface="+mj-lt"/>
              </a:rPr>
              <a:t>Gonzalez 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Dennis Martin			Anthony </a:t>
            </a:r>
            <a:r>
              <a:rPr lang="en-US" sz="2400" b="1" dirty="0" err="1" smtClean="0">
                <a:latin typeface="+mj-lt"/>
              </a:rPr>
              <a:t>Pineros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Emilie </a:t>
            </a:r>
            <a:r>
              <a:rPr lang="en-US" sz="2400" b="1" dirty="0" err="1">
                <a:latin typeface="+mj-lt"/>
              </a:rPr>
              <a:t>Pozo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Picture 2" descr="Image result for caldwell univers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81" y="6133234"/>
            <a:ext cx="1739438" cy="7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Outstanding Achievement  </a:t>
            </a:r>
            <a:br>
              <a:rPr lang="en-US" b="1" dirty="0" smtClean="0"/>
            </a:br>
            <a:r>
              <a:rPr lang="en-US" b="1" dirty="0" smtClean="0"/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2918" y="2286000"/>
            <a:ext cx="3499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Nathaniel Parrish</a:t>
            </a:r>
          </a:p>
        </p:txBody>
      </p:sp>
      <p:pic>
        <p:nvPicPr>
          <p:cNvPr id="6" name="Picture 2" descr="Image result for caldwell univers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71" y="6133234"/>
            <a:ext cx="1739438" cy="7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48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12.xml><?xml version="1.0" encoding="utf-8"?>
<a:theme xmlns:a="http://schemas.openxmlformats.org/drawingml/2006/main" name="1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rop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14.xml><?xml version="1.0" encoding="utf-8"?>
<a:theme xmlns:a="http://schemas.openxmlformats.org/drawingml/2006/main" name="2_Drop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15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Student Enrollment Servi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6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19.xml><?xml version="1.0" encoding="utf-8"?>
<a:theme xmlns:a="http://schemas.openxmlformats.org/drawingml/2006/main" name="4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ay contest award">
  <a:themeElements>
    <a:clrScheme name="Composition 1">
      <a:dk1>
        <a:srgbClr val="000000"/>
      </a:dk1>
      <a:lt1>
        <a:srgbClr val="FFFFCC"/>
      </a:lt1>
      <a:dk2>
        <a:srgbClr val="333300"/>
      </a:dk2>
      <a:lt2>
        <a:srgbClr val="808000"/>
      </a:lt2>
      <a:accent1>
        <a:srgbClr val="339933"/>
      </a:accent1>
      <a:accent2>
        <a:srgbClr val="A50021"/>
      </a:accent2>
      <a:accent3>
        <a:srgbClr val="FFFFE2"/>
      </a:accent3>
      <a:accent4>
        <a:srgbClr val="000000"/>
      </a:accent4>
      <a:accent5>
        <a:srgbClr val="ADCAAD"/>
      </a:accent5>
      <a:accent6>
        <a:srgbClr val="95001D"/>
      </a:accent6>
      <a:hlink>
        <a:srgbClr val="CC9900"/>
      </a:hlink>
      <a:folHlink>
        <a:srgbClr val="FFCC66"/>
      </a:folHlink>
    </a:clrScheme>
    <a:fontScheme name="Composi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osition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osi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ositio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1120</Words>
  <Application>Microsoft Office PowerPoint</Application>
  <PresentationFormat>On-screen Show (4:3)</PresentationFormat>
  <Paragraphs>199</Paragraphs>
  <Slides>60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60</vt:i4>
      </vt:variant>
    </vt:vector>
  </HeadingPairs>
  <TitlesOfParts>
    <vt:vector size="94" baseType="lpstr">
      <vt:lpstr>Adobe Devanagari</vt:lpstr>
      <vt:lpstr>Arial</vt:lpstr>
      <vt:lpstr>Arial Black</vt:lpstr>
      <vt:lpstr>Bookman Old Style</vt:lpstr>
      <vt:lpstr>Calibri</vt:lpstr>
      <vt:lpstr>Calibri Light</vt:lpstr>
      <vt:lpstr>Castellar</vt:lpstr>
      <vt:lpstr>Century Gothic</vt:lpstr>
      <vt:lpstr>Copperplate Gothic Bold</vt:lpstr>
      <vt:lpstr>Georgia</vt:lpstr>
      <vt:lpstr>Rockwell</vt:lpstr>
      <vt:lpstr>Tahoma</vt:lpstr>
      <vt:lpstr>Times New Roman</vt:lpstr>
      <vt:lpstr>Tw Cen MT</vt:lpstr>
      <vt:lpstr>Wingdings 2</vt:lpstr>
      <vt:lpstr>487_Office Theme</vt:lpstr>
      <vt:lpstr>29_Office Theme</vt:lpstr>
      <vt:lpstr>30_Office Theme</vt:lpstr>
      <vt:lpstr>31_Office Theme</vt:lpstr>
      <vt:lpstr>32_Office Theme</vt:lpstr>
      <vt:lpstr>60_Office Theme</vt:lpstr>
      <vt:lpstr>Essay contest award</vt:lpstr>
      <vt:lpstr>63_Office Theme</vt:lpstr>
      <vt:lpstr>64_Office Theme</vt:lpstr>
      <vt:lpstr>74_Office Theme</vt:lpstr>
      <vt:lpstr>Damask</vt:lpstr>
      <vt:lpstr>110_Office Theme</vt:lpstr>
      <vt:lpstr>Droplet</vt:lpstr>
      <vt:lpstr>2_Droplet</vt:lpstr>
      <vt:lpstr>Austin</vt:lpstr>
      <vt:lpstr>414_Office Theme</vt:lpstr>
      <vt:lpstr>Student Enrollment Services</vt:lpstr>
      <vt:lpstr>36_Droplet</vt:lpstr>
      <vt:lpstr>41_Droplet</vt:lpstr>
      <vt:lpstr>2021 EOF Graduate Award Ceremony ~ Independent Institutions ~</vt:lpstr>
      <vt:lpstr>The Educational Opportunity  Fund Program at  Bloomfield College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EDUCATIONAL OPPORTUNITY FUND  </vt:lpstr>
      <vt:lpstr>Djenebou Hamadou</vt:lpstr>
      <vt:lpstr>Bierka Paulino</vt:lpstr>
      <vt:lpstr>David Crawford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Saint Peter’s University</vt:lpstr>
      <vt:lpstr>PowerPoint Presentation</vt:lpstr>
      <vt:lpstr>PowerPoint Presentation</vt:lpstr>
      <vt:lpstr>Educational opportunity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EOF Statewide Alumni Association (EOFSAA)</vt:lpstr>
    </vt:vector>
  </TitlesOfParts>
  <Company>Atlantic Cape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Classroom Behaviors and Accommodations</dc:title>
  <dc:creator>Atlanti Cape Community College</dc:creator>
  <cp:lastModifiedBy>Carter, Hasani</cp:lastModifiedBy>
  <cp:revision>130</cp:revision>
  <dcterms:created xsi:type="dcterms:W3CDTF">2015-04-06T15:48:13Z</dcterms:created>
  <dcterms:modified xsi:type="dcterms:W3CDTF">2021-04-08T21:13:20Z</dcterms:modified>
</cp:coreProperties>
</file>