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theme/theme16.xml" ContentType="application/vnd.openxmlformats-officedocument.theme+xml"/>
  <Override PartName="/ppt/slideLayouts/slideLayout19.xml" ContentType="application/vnd.openxmlformats-officedocument.presentationml.slideLayout+xml"/>
  <Override PartName="/ppt/theme/theme17.xml" ContentType="application/vnd.openxmlformats-officedocument.theme+xml"/>
  <Override PartName="/ppt/slideLayouts/slideLayout20.xml" ContentType="application/vnd.openxmlformats-officedocument.presentationml.slideLayout+xml"/>
  <Override PartName="/ppt/theme/theme18.xml" ContentType="application/vnd.openxmlformats-officedocument.theme+xml"/>
  <Override PartName="/ppt/slideLayouts/slideLayout21.xml" ContentType="application/vnd.openxmlformats-officedocument.presentationml.slideLayout+xml"/>
  <Override PartName="/ppt/theme/theme19.xml" ContentType="application/vnd.openxmlformats-officedocument.theme+xml"/>
  <Override PartName="/ppt/slideLayouts/slideLayout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07" r:id="rId1"/>
    <p:sldMasterId id="2147485778" r:id="rId2"/>
    <p:sldMasterId id="2147486110" r:id="rId3"/>
    <p:sldMasterId id="2147486112" r:id="rId4"/>
    <p:sldMasterId id="2147486150" r:id="rId5"/>
    <p:sldMasterId id="2147486152" r:id="rId6"/>
    <p:sldMasterId id="2147486234" r:id="rId7"/>
    <p:sldMasterId id="2147486236" r:id="rId8"/>
    <p:sldMasterId id="2147486290" r:id="rId9"/>
    <p:sldMasterId id="2147486294" r:id="rId10"/>
    <p:sldMasterId id="2147486378" r:id="rId11"/>
    <p:sldMasterId id="2147486380" r:id="rId12"/>
    <p:sldMasterId id="2147486428" r:id="rId13"/>
    <p:sldMasterId id="2147486430" r:id="rId14"/>
    <p:sldMasterId id="2147486454" r:id="rId15"/>
    <p:sldMasterId id="2147486644" r:id="rId16"/>
    <p:sldMasterId id="2147486676" r:id="rId17"/>
    <p:sldMasterId id="2147486678" r:id="rId18"/>
    <p:sldMasterId id="2147486680" r:id="rId19"/>
    <p:sldMasterId id="2147486865" r:id="rId20"/>
  </p:sldMasterIdLst>
  <p:notesMasterIdLst>
    <p:notesMasterId r:id="rId76"/>
  </p:notesMasterIdLst>
  <p:handoutMasterIdLst>
    <p:handoutMasterId r:id="rId77"/>
  </p:handoutMasterIdLst>
  <p:sldIdLst>
    <p:sldId id="1153" r:id="rId21"/>
    <p:sldId id="1448" r:id="rId22"/>
    <p:sldId id="2091" r:id="rId23"/>
    <p:sldId id="2092" r:id="rId24"/>
    <p:sldId id="2089" r:id="rId25"/>
    <p:sldId id="2095" r:id="rId26"/>
    <p:sldId id="2096" r:id="rId27"/>
    <p:sldId id="2097" r:id="rId28"/>
    <p:sldId id="2098" r:id="rId29"/>
    <p:sldId id="2099" r:id="rId30"/>
    <p:sldId id="2100" r:id="rId31"/>
    <p:sldId id="2101" r:id="rId32"/>
    <p:sldId id="1614" r:id="rId33"/>
    <p:sldId id="1615" r:id="rId34"/>
    <p:sldId id="2102" r:id="rId35"/>
    <p:sldId id="1634" r:id="rId36"/>
    <p:sldId id="1635" r:id="rId37"/>
    <p:sldId id="2103" r:id="rId38"/>
    <p:sldId id="1676" r:id="rId39"/>
    <p:sldId id="1677" r:id="rId40"/>
    <p:sldId id="2104" r:id="rId41"/>
    <p:sldId id="2105" r:id="rId42"/>
    <p:sldId id="1704" r:id="rId43"/>
    <p:sldId id="1705" r:id="rId44"/>
    <p:sldId id="2107" r:id="rId45"/>
    <p:sldId id="2106" r:id="rId46"/>
    <p:sldId id="1721" r:id="rId47"/>
    <p:sldId id="2108" r:id="rId48"/>
    <p:sldId id="2109" r:id="rId49"/>
    <p:sldId id="1763" r:id="rId50"/>
    <p:sldId id="1764" r:id="rId51"/>
    <p:sldId id="2111" r:id="rId52"/>
    <p:sldId id="2110" r:id="rId53"/>
    <p:sldId id="1788" r:id="rId54"/>
    <p:sldId id="1789" r:id="rId55"/>
    <p:sldId id="2113" r:id="rId56"/>
    <p:sldId id="2112" r:id="rId57"/>
    <p:sldId id="1801" r:id="rId58"/>
    <p:sldId id="2114" r:id="rId59"/>
    <p:sldId id="2118" r:id="rId60"/>
    <p:sldId id="2119" r:id="rId61"/>
    <p:sldId id="2120" r:id="rId62"/>
    <p:sldId id="2115" r:id="rId63"/>
    <p:sldId id="2121" r:id="rId64"/>
    <p:sldId id="2122" r:id="rId65"/>
    <p:sldId id="2116" r:id="rId66"/>
    <p:sldId id="2117" r:id="rId67"/>
    <p:sldId id="1896" r:id="rId68"/>
    <p:sldId id="1912" r:id="rId69"/>
    <p:sldId id="2123" r:id="rId70"/>
    <p:sldId id="2124" r:id="rId71"/>
    <p:sldId id="1913" r:id="rId72"/>
    <p:sldId id="1914" r:id="rId73"/>
    <p:sldId id="2125" r:id="rId74"/>
    <p:sldId id="2088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00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6355" autoAdjust="0"/>
  </p:normalViewPr>
  <p:slideViewPr>
    <p:cSldViewPr>
      <p:cViewPr varScale="1">
        <p:scale>
          <a:sx n="59" d="100"/>
          <a:sy n="59" d="100"/>
        </p:scale>
        <p:origin x="12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EF278-C17C-4EAA-BF8D-DFB1DA70A150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43E7-1E97-47E3-8970-D636DEC3F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8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5D60C-88CE-44C6-AF0A-9305738F17E5}" type="datetimeFigureOut">
              <a:rPr lang="en-US" smtClean="0"/>
              <a:t>4/9/2021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D3736-8BCD-4E98-B89C-B6194424DE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6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71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09625-84F5-498C-8EAC-FDF82EB01A8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9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D75B46-F7EB-4058-9F56-28826AD7FA3C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3738"/>
            <a:ext cx="4618037" cy="3462337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4387850"/>
            <a:ext cx="5095875" cy="415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3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CC4E6-512F-4880-9FC6-3EDA39856619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36-8BCD-4E98-B89C-B6194424DE5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2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01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996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09625-84F5-498C-8EAC-FDF82EB01A8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2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FAF5-8FE7-4EE6-9E14-00BD7C36E12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53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FAF5-8FE7-4EE6-9E14-00BD7C36E12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3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FAF5-8FE7-4EE6-9E14-00BD7C36E12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09625-84F5-498C-8EAC-FDF82EB01A8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9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09625-84F5-498C-8EAC-FDF82EB01A8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9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609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D2E0-7AC9-4C95-B8EE-EFC32068A2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133-6AE0-4E0A-88C1-F53389A36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intropage_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81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4" y="1871662"/>
            <a:ext cx="8204625" cy="4690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3713" y="619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6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9FB1-A44C-4B6F-A071-6BED6290DBD3}" type="datetimeFigureOut">
              <a:rPr lang="en-US" smtClean="0">
                <a:solidFill>
                  <a:srgbClr val="FF9000"/>
                </a:solidFill>
              </a:rPr>
              <a:pPr/>
              <a:t>4/9/2021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140B-AB7F-4A8C-AA2E-214ACA0B2FBF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14:vortex dir="r"/>
      </p:transition>
    </mc:Choice>
    <mc:Fallback xmlns="">
      <p:transition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9FB1-A44C-4B6F-A071-6BED6290DBD3}" type="datetimeFigureOut">
              <a:rPr lang="en-US" smtClean="0">
                <a:solidFill>
                  <a:srgbClr val="FF9000"/>
                </a:solidFill>
              </a:rPr>
              <a:pPr/>
              <a:t>4/9/2021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140B-AB7F-4A8C-AA2E-214ACA0B2FBF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14:vortex dir="r"/>
      </p:transition>
    </mc:Choice>
    <mc:Fallback xmlns="">
      <p:transition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24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1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562F-5C68-4302-8CA3-AD3374E381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2AA8-5861-4064-8E38-0878F5082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03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9050"/>
            <a:ext cx="9199563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124200" y="6248400"/>
            <a:ext cx="2895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8485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21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0723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63E1C-5244-46F5-8E79-4E0692ED3E83}" type="slidenum">
              <a:rPr lang="en-US" altLang="en-US">
                <a:solidFill>
                  <a:srgbClr val="848589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8485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3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15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U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8686"/>
            <a:ext cx="3936508" cy="9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667000"/>
            <a:ext cx="3671291" cy="312420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1510-B48F-46D7-A96C-0477959C33EA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60C3-FCD9-4E14-A229-4CABEABBD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609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D2E0-7AC9-4C95-B8EE-EFC32068A2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E133-6AE0-4E0A-88C1-F53389A36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prism isInverted="1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667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5717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3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3812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US" sz="788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78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83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667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5717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3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3812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3812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US" sz="788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78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54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RU_SIG_UCM_PMS186_100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71475"/>
            <a:ext cx="2908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7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C9149-EE6F-6C46-BF88-ECA389E19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1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e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79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FD2E0-7AC9-4C95-B8EE-EFC32068A2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79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79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BE133-6AE0-4E0A-88C1-F53389A36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6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</p:sldLayoutIdLst>
  <mc:AlternateContent xmlns:mc="http://schemas.openxmlformats.org/markup-compatibility/2006" xmlns:p14="http://schemas.microsoft.com/office/powerpoint/2010/main">
    <mc:Choice Requires="p14">
      <p:transition spd="slow" advClick="0" advTm="1000">
        <p14:prism isInverted="1"/>
      </p:transition>
    </mc:Choice>
    <mc:Fallback xmlns="">
      <p:transition spd="slow" advClick="0" advTm="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0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40E9FB1-A44C-4B6F-A071-6BED6290DBD3}" type="datetimeFigureOut">
              <a:rPr lang="en-US" smtClean="0">
                <a:solidFill>
                  <a:srgbClr val="FF9000"/>
                </a:solidFill>
              </a:rPr>
              <a:pPr/>
              <a:t>4/9/2021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E99A140B-AB7F-4A8C-AA2E-214ACA0B2FBF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7578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79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>
        <p14:vortex dir="r"/>
      </p:transition>
    </mc:Choice>
    <mc:Fallback xmlns="">
      <p:transition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40E9FB1-A44C-4B6F-A071-6BED6290DBD3}" type="datetimeFigureOut">
              <a:rPr lang="en-US" smtClean="0">
                <a:solidFill>
                  <a:srgbClr val="FF9000"/>
                </a:solidFill>
              </a:rPr>
              <a:pPr/>
              <a:t>4/9/2021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E99A140B-AB7F-4A8C-AA2E-214ACA0B2FBF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5696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81" r:id="rId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>
        <p14:vortex dir="r"/>
      </p:transition>
    </mc:Choice>
    <mc:Fallback xmlns="">
      <p:transition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1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4562F-5C68-4302-8CA3-AD3374E381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92AA8-5861-4064-8E38-0878F50822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31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630F2B-C58E-4BFB-9152-35781629E07C}" type="slidenum">
              <a:rPr lang="en-US" altLang="en-US">
                <a:solidFill>
                  <a:srgbClr val="8485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8485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6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84858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84858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84858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84858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31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630F2B-C58E-4BFB-9152-35781629E07C}" type="slidenum">
              <a:rPr lang="en-US" altLang="en-US">
                <a:solidFill>
                  <a:srgbClr val="8485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8485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6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84858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84858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84858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84858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84858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U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U_LOGOTYPE_PMS186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142877"/>
            <a:ext cx="143033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1"/>
            <a:ext cx="8229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1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5F5F5F"/>
                </a:solidFill>
                <a:cs typeface="Geneva" charset="0"/>
              </a:defRPr>
            </a:lvl1pPr>
          </a:lstStyle>
          <a:p>
            <a:pPr defTabSz="342900"/>
            <a:fld id="{6D22F896-40B5-4ADD-8801-0D06FADFA095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57200" y="6248401"/>
            <a:ext cx="39236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defTabSz="342900" eaLnBrk="1" hangingPunct="1">
              <a:spcBef>
                <a:spcPct val="50000"/>
              </a:spcBef>
              <a:defRPr/>
            </a:pPr>
            <a:r>
              <a:rPr lang="en-US" sz="1050" dirty="0" smtClean="0">
                <a:solidFill>
                  <a:srgbClr val="5F5F5F"/>
                </a:solidFill>
              </a:rPr>
              <a:t>Rutgers School of Health Professions</a:t>
            </a: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5050894" y="97754"/>
            <a:ext cx="4191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defTabSz="342900" eaLnBrk="1" hangingPunct="1">
              <a:spcBef>
                <a:spcPct val="50000"/>
              </a:spcBef>
              <a:defRPr/>
            </a:pPr>
            <a:endParaRPr lang="en-US" sz="15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9" r:id="rId1"/>
  </p:sldLayoutIdLst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650">
          <a:solidFill>
            <a:srgbClr val="5F5F5F"/>
          </a:solidFill>
          <a:latin typeface="+mn-lt"/>
          <a:ea typeface="ヒラギノ角ゴ Pro W3" charset="0"/>
          <a:cs typeface="Geneva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5F5F5F"/>
          </a:solidFill>
          <a:latin typeface="+mn-lt"/>
          <a:ea typeface="Geneva" charset="0"/>
          <a:cs typeface="Geneva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5F5F5F"/>
          </a:solidFill>
          <a:latin typeface="+mn-lt"/>
          <a:ea typeface="Geneva" charset="0"/>
          <a:cs typeface="Geneva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050">
          <a:solidFill>
            <a:srgbClr val="5F5F5F"/>
          </a:solidFill>
          <a:latin typeface="+mn-lt"/>
          <a:ea typeface="Geneva" charset="0"/>
          <a:cs typeface="Geneva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  <a:ea typeface="Geneva" charset="0"/>
          <a:cs typeface="Geneva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U_ppt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U_LOGOTYPE_PMS186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142877"/>
            <a:ext cx="143033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1"/>
            <a:ext cx="8229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1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5F5F5F"/>
                </a:solidFill>
                <a:cs typeface="Geneva" charset="0"/>
              </a:defRPr>
            </a:lvl1pPr>
          </a:lstStyle>
          <a:p>
            <a:pPr defTabSz="342900"/>
            <a:fld id="{6D22F896-40B5-4ADD-8801-0D06FADFA095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57200" y="6248401"/>
            <a:ext cx="39236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defTabSz="342900" eaLnBrk="1" hangingPunct="1">
              <a:spcBef>
                <a:spcPct val="50000"/>
              </a:spcBef>
              <a:defRPr/>
            </a:pPr>
            <a:r>
              <a:rPr lang="en-US" sz="1050" dirty="0" smtClean="0">
                <a:solidFill>
                  <a:srgbClr val="5F5F5F"/>
                </a:solidFill>
              </a:rPr>
              <a:t>Rutgers School of Health Professions</a:t>
            </a: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5050894" y="97754"/>
            <a:ext cx="4191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defTabSz="342900" eaLnBrk="1" hangingPunct="1">
              <a:spcBef>
                <a:spcPct val="50000"/>
              </a:spcBef>
              <a:defRPr/>
            </a:pPr>
            <a:endParaRPr lang="en-US" sz="15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9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1" r:id="rId1"/>
  </p:sldLayoutIdLst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650">
          <a:solidFill>
            <a:srgbClr val="5F5F5F"/>
          </a:solidFill>
          <a:latin typeface="+mn-lt"/>
          <a:ea typeface="ヒラギノ角ゴ Pro W3" charset="0"/>
          <a:cs typeface="Geneva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5F5F5F"/>
          </a:solidFill>
          <a:latin typeface="+mn-lt"/>
          <a:ea typeface="Geneva" charset="0"/>
          <a:cs typeface="Geneva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5F5F5F"/>
          </a:solidFill>
          <a:latin typeface="+mn-lt"/>
          <a:ea typeface="Geneva" charset="0"/>
          <a:cs typeface="Geneva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050">
          <a:solidFill>
            <a:srgbClr val="5F5F5F"/>
          </a:solidFill>
          <a:latin typeface="+mn-lt"/>
          <a:ea typeface="Geneva" charset="0"/>
          <a:cs typeface="Geneva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  <a:ea typeface="Geneva" charset="0"/>
          <a:cs typeface="Geneva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4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9" r:id="rId1"/>
    <p:sldLayoutId id="214748696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68A93-521E-4E6E-9405-46E688E48B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BDE08-0BDB-4D48-9EEA-C7F591B4F5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4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US" sz="788" kern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788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Shape 29"/>
          <p:cNvCxnSpPr/>
          <p:nvPr/>
        </p:nvCxnSpPr>
        <p:spPr>
          <a:xfrm>
            <a:off x="895149" y="1737845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33879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1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US" sz="788" kern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788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Shape 29"/>
          <p:cNvCxnSpPr/>
          <p:nvPr/>
        </p:nvCxnSpPr>
        <p:spPr>
          <a:xfrm>
            <a:off x="895149" y="1737845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00171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11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3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1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3FC4-9255-461A-9318-A8AAE2F011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6B8F-6776-4B06-8064-256E53F21E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7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3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RU_LOGOTYPE_PMS186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2875"/>
            <a:ext cx="143033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F5F5F"/>
                </a:solidFill>
                <a:cs typeface="Genev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C9658B-CB85-2C41-A38E-0594A39D7C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58800"/>
            <a:ext cx="9144000" cy="635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5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5F5F5F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5F5F5F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5F5F5F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5F5F5F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RU_LOGOTYPE_PMS186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2875"/>
            <a:ext cx="143033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533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F5F5F"/>
                </a:solidFill>
                <a:cs typeface="Genev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C9658B-CB85-2C41-A38E-0594A39D7C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4876800" y="98425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58800"/>
            <a:ext cx="9144000" cy="635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30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7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5F5F5F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5F5F5F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5F5F5F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5F5F5F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713" y="1752600"/>
            <a:ext cx="82296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5781482" y="59719"/>
            <a:ext cx="2941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FFFFFF"/>
                </a:solidFill>
                <a:latin typeface="Calibri"/>
                <a:cs typeface="Calibri"/>
              </a:rPr>
              <a:t>School of Engineering</a:t>
            </a:r>
            <a:endParaRPr lang="en-US" altLang="en-US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5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4463"/>
            <a:ext cx="14414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13" y="6191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8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1" r:id="rId1"/>
    <p:sldLayoutId id="214748629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Book Antiqu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Book Antiqu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Book Antiqu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Book Antiqu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 b="1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google.com/url?sa=i&amp;rct=j&amp;q=&amp;esrc=s&amp;source=images&amp;cd=&amp;cad=rja&amp;uact=8&amp;ved=0ahUKEwjUh-aCuafLAhXDdD4KHe--D3wQjRwIBw&amp;url=http://products.pointstreak.com/performance/&amp;psig=AFQjCNEfg6SpTEqW7aCqChLHekPkXFbwhA&amp;ust=1457195126660347" TargetMode="External"/><Relationship Id="rId18" Type="http://schemas.openxmlformats.org/officeDocument/2006/relationships/image" Target="../media/image20.jpeg"/><Relationship Id="rId26" Type="http://schemas.openxmlformats.org/officeDocument/2006/relationships/hyperlink" Target="http://www.google.com/url?sa=i&amp;rct=j&amp;q=&amp;esrc=s&amp;source=images&amp;cd=&amp;cad=rja&amp;uact=8&amp;ved=0ahUKEwi-ydPYwKfLAhXEGj4KHTZWABIQjRwIBw&amp;url=http://www.felicianathletics.com/sports/bsb/winter_camp&amp;psig=AFQjCNFegQaYdC8e0qEU5Uignxs3wgbklw&amp;ust=1457197184272300" TargetMode="External"/><Relationship Id="rId39" Type="http://schemas.openxmlformats.org/officeDocument/2006/relationships/hyperlink" Target="http://www.google.com/url?sa=i&amp;rct=j&amp;q=&amp;esrc=s&amp;source=images&amp;cd=&amp;cad=rja&amp;uact=8&amp;ved=0ahUKEwj-ku36xKfLAhWCFz4KHWdCBwwQjRwIBw&amp;url=http://nj1015.com/montclair-state-university-to-spend-210k-on-hawk-statue/&amp;psig=AFQjCNHLwgFcbLR1qV70u_gJbwfMO1EedQ&amp;ust=1457198332410875" TargetMode="External"/><Relationship Id="rId21" Type="http://schemas.openxmlformats.org/officeDocument/2006/relationships/hyperlink" Target="https://www.google.com/url?sa=i&amp;rct=j&amp;q=&amp;esrc=s&amp;source=images&amp;cd=&amp;cad=rja&amp;uact=8&amp;ved=0ahUKEwj5u__AuqfLAhXMaD4KHZriAA4QjRwIBw&amp;url=https://www.drew.edu/alumni/2009/12/awordfrom-24&amp;psig=AFQjCNHMDeRSXRtSm91PKMocrVn2o35r7A&amp;ust=1457195518369074" TargetMode="External"/><Relationship Id="rId34" Type="http://schemas.openxmlformats.org/officeDocument/2006/relationships/image" Target="../media/image29.jpeg"/><Relationship Id="rId42" Type="http://schemas.openxmlformats.org/officeDocument/2006/relationships/image" Target="../media/image33.png"/><Relationship Id="rId47" Type="http://schemas.openxmlformats.org/officeDocument/2006/relationships/image" Target="../media/image36.png"/><Relationship Id="rId50" Type="http://schemas.openxmlformats.org/officeDocument/2006/relationships/hyperlink" Target="http://www.google.com/url?sa=i&amp;rct=j&amp;q=&amp;esrc=s&amp;source=images&amp;cd=&amp;cad=rja&amp;uact=8&amp;ved=0ahUKEwjd4sjNyafLAhXLbT4KHbHGBCMQjRwIBw&amp;url=http://www.rvccathletics.com/RecruitQuestionnaire&amp;psig=AFQjCNF53TCGsvm6PdceevgX_tKmfOyxEw&amp;ust=1457199535255687" TargetMode="External"/><Relationship Id="rId55" Type="http://schemas.openxmlformats.org/officeDocument/2006/relationships/image" Target="../media/image40.jpeg"/><Relationship Id="rId63" Type="http://schemas.openxmlformats.org/officeDocument/2006/relationships/image" Target="../media/image44.png"/><Relationship Id="rId68" Type="http://schemas.openxmlformats.org/officeDocument/2006/relationships/hyperlink" Target="http://www.google.com/url?sa=i&amp;rct=j&amp;q=&amp;esrc=s&amp;source=images&amp;cd=&amp;ved=0ahUKEwi35vfwzKfLAhVMPj4KHRkQAysQjRwIBw&amp;url=http://ecac.prestosports.com/membership/division_III/stevens_it&amp;psig=AFQjCNFLDwv9b_1wBI4A_3RM_gGneUxAwg&amp;ust=1457200460900651" TargetMode="External"/><Relationship Id="rId76" Type="http://schemas.openxmlformats.org/officeDocument/2006/relationships/hyperlink" Target="http://www.google.com/url?sa=i&amp;rct=j&amp;q=&amp;esrc=s&amp;source=images&amp;cd=&amp;cad=rja&amp;uact=8&amp;ved=0ahUKEwj_rdSxzqfLAhWKVj4KHe0cC-kQjRwIBw&amp;url=http://universityofutahhockey.com/tournaments/2015-acha-nationals/game-05/&amp;psig=AFQjCNG7EVXKE5siS-T7Jk31Vt3EPlPyYA&amp;ust=1457200847640758" TargetMode="External"/><Relationship Id="rId7" Type="http://schemas.openxmlformats.org/officeDocument/2006/relationships/hyperlink" Target="http://www.google.com/url?sa=i&amp;rct=j&amp;q=&amp;esrc=s&amp;source=images&amp;cd=&amp;cad=rja&amp;uact=8&amp;ved=0ahUKEwj81pvyt6fLAhWF8j4KHfqeCBAQjRwIBw&amp;url=http://www.caccathletics.org/sports/sball/2012-13/releases/201302059m0bzf&amp;psig=AFQjCNHfjZXVX0DDDwMAfONt9zp_b1Di-g&amp;ust=1457194804958818" TargetMode="External"/><Relationship Id="rId71" Type="http://schemas.openxmlformats.org/officeDocument/2006/relationships/image" Target="../media/image48.png"/><Relationship Id="rId2" Type="http://schemas.openxmlformats.org/officeDocument/2006/relationships/image" Target="../media/image12.jpeg"/><Relationship Id="rId16" Type="http://schemas.openxmlformats.org/officeDocument/2006/relationships/image" Target="../media/image19.jpeg"/><Relationship Id="rId29" Type="http://schemas.openxmlformats.org/officeDocument/2006/relationships/hyperlink" Target="http://www.google.com/url?sa=i&amp;rct=j&amp;q=&amp;esrc=s&amp;source=images&amp;cd=&amp;cad=rja&amp;uact=8&amp;ved=0ahUKEwighp-zwafLAhWI8j4KHQZtCg0QjRwIBw&amp;url=http://www.eventbrite.com/e/hccc-student-leadership-conference-registration-12302674631&amp;psig=AFQjCNHDQaQAzrVVNckt_4T_FTbyuFz6Yg&amp;ust=1457197375059226" TargetMode="External"/><Relationship Id="rId11" Type="http://schemas.openxmlformats.org/officeDocument/2006/relationships/hyperlink" Target="https://www.google.com/url?sa=i&amp;rct=j&amp;q=&amp;esrc=s&amp;source=images&amp;cd=&amp;cad=rja&amp;uact=8&amp;ved=0ahUKEwjR9_WzuKfLAhXEHT4KHbNADhAQjRwIBw&amp;url=https://plexuss.com/college/centenary-college&amp;psig=AFQjCNHiwv3Xzl0D91Ug6phhgbXJ785ezQ&amp;ust=1457194963101555" TargetMode="External"/><Relationship Id="rId24" Type="http://schemas.openxmlformats.org/officeDocument/2006/relationships/image" Target="../media/image23.jpeg"/><Relationship Id="rId32" Type="http://schemas.openxmlformats.org/officeDocument/2006/relationships/image" Target="../media/image28.jpeg"/><Relationship Id="rId37" Type="http://schemas.openxmlformats.org/officeDocument/2006/relationships/hyperlink" Target="http://www.google.com/url?sa=i&amp;rct=j&amp;q=&amp;esrc=s&amp;source=images&amp;cd=&amp;cad=rja&amp;uact=8&amp;ved=0ahUKEwin46znxKfLAhVDdj4KHXbxDRYQjRwIBw&amp;url=http://bkcreative.org/monmouth-university-hawk-logo&amp;psig=AFQjCNG2hZCOnwZCMse1muuDKi7k7CLr1g&amp;ust=1457198294606078" TargetMode="External"/><Relationship Id="rId40" Type="http://schemas.openxmlformats.org/officeDocument/2006/relationships/image" Target="../media/image32.jpeg"/><Relationship Id="rId45" Type="http://schemas.openxmlformats.org/officeDocument/2006/relationships/hyperlink" Target="https://www.google.com/url?sa=i&amp;rct=j&amp;q=&amp;esrc=s&amp;source=images&amp;cd=&amp;cad=rja&amp;uact=8&amp;ved=0ahUKEwiWn7aex6fLAhUB8j4KHRnJBA4QjRwIBw&amp;url=https://www.ocean.edu/content/public/future-new-students/become-a-student-ambassador.html&amp;psig=AFQjCNH57p9GgH5GqR0dbjIiQGZmnyUZ0A&amp;ust=1457198942425285" TargetMode="External"/><Relationship Id="rId53" Type="http://schemas.openxmlformats.org/officeDocument/2006/relationships/image" Target="../media/image39.jpeg"/><Relationship Id="rId58" Type="http://schemas.openxmlformats.org/officeDocument/2006/relationships/hyperlink" Target="http://www.google.com/url?sa=i&amp;rct=j&amp;q=&amp;esrc=s&amp;source=images&amp;cd=&amp;cad=rja&amp;uact=8&amp;ved=0ahUKEwi7kbrxyqfLAhVCVT4KHWgLBgwQjRwIBw&amp;url=http://www.nj.com/gloucester-sports/index.ssf/2012/10/local_colleges_rowan_field_hoc.html&amp;psig=AFQjCNGqtKJGp17fjXRBn2nPTOGWClNbNg&amp;ust=1457199913010015" TargetMode="External"/><Relationship Id="rId66" Type="http://schemas.openxmlformats.org/officeDocument/2006/relationships/hyperlink" Target="https://www.google.com/url?sa=i&amp;rct=j&amp;q=&amp;esrc=s&amp;source=images&amp;cd=&amp;cad=rja&amp;uact=8&amp;ved=0ahUKEwjI9u7NzKfLAhUCQj4KHQHtCwwQjRwIBw&amp;url=https://en.wikipedia.org/wiki/File:Seton_Hall_Pirates_Logo.svg&amp;psig=AFQjCNFqZndF3p2E953wYKKBrblZ52J2JQ&amp;ust=1457200369047197" TargetMode="External"/><Relationship Id="rId74" Type="http://schemas.openxmlformats.org/officeDocument/2006/relationships/hyperlink" Target="http://www.google.com/url?sa=i&amp;rct=j&amp;q=&amp;esrc=s&amp;source=images&amp;cd=&amp;cad=rja&amp;uact=8&amp;ved=0ahUKEwjP-tmIzqfLAhWBdD4KHeLOCBIQjRwIBw&amp;url=http://www.wccc.bkstr.com/&amp;psig=AFQjCNEuFNAJrRX3JtWcObaQstdMKtvWVQ&amp;ust=1457200776937736" TargetMode="External"/><Relationship Id="rId79" Type="http://schemas.openxmlformats.org/officeDocument/2006/relationships/image" Target="../media/image53.jpg"/><Relationship Id="rId5" Type="http://schemas.openxmlformats.org/officeDocument/2006/relationships/hyperlink" Target="http://www.google.com/url?sa=i&amp;rct=j&amp;q=&amp;esrc=s&amp;source=images&amp;cd=&amp;cad=rja&amp;uact=8&amp;ved=0ahUKEwie-8rLt6fLAhULbz4KHf_kAiQQjRwIBw&amp;url=http://www.caccathletics.org/&amp;psig=AFQjCNFebh6s-m6Z3ieN3dnT6epVMXgzsw&amp;ust=1457194742667236" TargetMode="External"/><Relationship Id="rId61" Type="http://schemas.openxmlformats.org/officeDocument/2006/relationships/image" Target="../media/image43.jpeg"/><Relationship Id="rId10" Type="http://schemas.openxmlformats.org/officeDocument/2006/relationships/image" Target="../media/image16.jpeg"/><Relationship Id="rId19" Type="http://schemas.openxmlformats.org/officeDocument/2006/relationships/hyperlink" Target="http://www.google.com/url?sa=i&amp;rct=j&amp;q=&amp;esrc=s&amp;source=images&amp;cd=&amp;cad=rja&amp;uact=8&amp;ved=0ahUKEwjy_4yYuqfLAhWBFz4KHfq8DgwQjRwIBw&amp;url=http://www.stateuniversity.com/universities/NJ/Cumberland_County_College.html&amp;psig=AFQjCNE58NA6xPrBlN_NAjLdCaHtPVdimA&amp;ust=1457195423611814" TargetMode="External"/><Relationship Id="rId31" Type="http://schemas.openxmlformats.org/officeDocument/2006/relationships/hyperlink" Target="http://www.google.com/url?sa=i&amp;rct=j&amp;q=&amp;esrc=s&amp;source=images&amp;cd=&amp;cad=rja&amp;uact=8&amp;ved=0ahUKEwi55O_fw6fLAhUJdD4KHQZ9AAkQjRwIBw&amp;url=http://middlehitter.com/Recruiting/recruiting_home_page.htm&amp;psig=AFQjCNFssDzj-3HccKkcagLvLEQB5yaE4g&amp;ust=1457198005619780" TargetMode="External"/><Relationship Id="rId44" Type="http://schemas.openxmlformats.org/officeDocument/2006/relationships/image" Target="../media/image34.gif"/><Relationship Id="rId52" Type="http://schemas.openxmlformats.org/officeDocument/2006/relationships/hyperlink" Target="http://www.google.com/url?sa=i&amp;rct=j&amp;q=&amp;esrc=s&amp;source=images&amp;cd=&amp;cad=rja&amp;uact=8&amp;ved=0ahUKEwiUuonpyafLAhVDWT4KHdWRDNkQjRwIBw&amp;url=http://www.rider.edu/athletics&amp;psig=AFQjCNG7L7qszD0OR9C7ZsbcVqNK-7xfwQ&amp;ust=1457199633023335" TargetMode="External"/><Relationship Id="rId60" Type="http://schemas.openxmlformats.org/officeDocument/2006/relationships/hyperlink" Target="http://www.google.com/url?sa=i&amp;rct=j&amp;q=&amp;esrc=s&amp;source=images&amp;cd=&amp;cad=rja&amp;uact=8&amp;ved=0ahUKEwi9h-W0y6fLAhWEwj4KHUTwBAsQjRwIBw&amp;url=http://ksrcollege.com/?p%3D18014&amp;psig=AFQjCNHDOTSwVdfDgFbEhY86rsyKv7hoXQ&amp;ust=1457200031694239" TargetMode="External"/><Relationship Id="rId65" Type="http://schemas.openxmlformats.org/officeDocument/2006/relationships/image" Target="../media/image45.jpeg"/><Relationship Id="rId73" Type="http://schemas.openxmlformats.org/officeDocument/2006/relationships/image" Target="../media/image49.gif"/><Relationship Id="rId78" Type="http://schemas.openxmlformats.org/officeDocument/2006/relationships/image" Target="../media/image52.jpeg"/><Relationship Id="rId4" Type="http://schemas.openxmlformats.org/officeDocument/2006/relationships/image" Target="../media/image13.gif"/><Relationship Id="rId9" Type="http://schemas.openxmlformats.org/officeDocument/2006/relationships/hyperlink" Target="http://www.google.com/url?sa=i&amp;rct=j&amp;q=&amp;esrc=s&amp;source=images&amp;cd=&amp;cad=rja&amp;uact=8&amp;ved=0ahUKEwjLmeObuKfLAhVLcT4KHSZ4Dw4QjRwIBw&amp;url=http://camdendining.com/&amp;psig=AFQjCNGX2r9_RlV6Iss76IxqEXynVg2IBw&amp;ust=1457194908073230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2.jpeg"/><Relationship Id="rId27" Type="http://schemas.openxmlformats.org/officeDocument/2006/relationships/image" Target="../media/image25.jpeg"/><Relationship Id="rId30" Type="http://schemas.openxmlformats.org/officeDocument/2006/relationships/image" Target="../media/image27.jpeg"/><Relationship Id="rId35" Type="http://schemas.openxmlformats.org/officeDocument/2006/relationships/hyperlink" Target="http://www.google.com/url?sa=i&amp;rct=j&amp;q=&amp;esrc=s&amp;source=images&amp;cd=&amp;cad=rja&amp;uact=8&amp;ved=0ahUKEwifmPy_xKfLAhVDPT4KHWu0AxMQjRwIBw&amp;url=http://college-tuition.startclass.com/l/2434/Middlesex-County-College&amp;psig=AFQjCNH8Omybne5-Y7JZt9wTTisFUaeLgw&amp;ust=1457198195771393" TargetMode="External"/><Relationship Id="rId43" Type="http://schemas.openxmlformats.org/officeDocument/2006/relationships/hyperlink" Target="https://www.google.com/url?sa=i&amp;rct=j&amp;q=&amp;esrc=s&amp;source=images&amp;cd=&amp;cad=rja&amp;uact=8&amp;ved=0ahUKEwjCg4LzxqfLAhXHgj4KHQaRBwoQjRwIBw&amp;url=https://web.njit.edu/~wzhang81/&amp;psig=AFQjCNHFoBXlKr3d4LS4g8U_cSKmf78g2w&amp;ust=1457198852887955" TargetMode="External"/><Relationship Id="rId48" Type="http://schemas.openxmlformats.org/officeDocument/2006/relationships/hyperlink" Target="http://www.google.com/url?sa=i&amp;rct=j&amp;q=&amp;esrc=s&amp;source=images&amp;cd=&amp;cad=rja&amp;uact=8&amp;ved=0ahUKEwiO0oaQyafLAhWCyj4KHTInBxoQjRwIBw&amp;url=http://www.ramapoicehockey.com/about-roadrunner-hockey/&amp;psig=AFQjCNFfTZP0VyBXwteIYAgD2wySEc9XBw&amp;ust=1457199446579325" TargetMode="External"/><Relationship Id="rId56" Type="http://schemas.openxmlformats.org/officeDocument/2006/relationships/hyperlink" Target="http://www.google.com/url?sa=i&amp;rct=j&amp;q=&amp;esrc=s&amp;source=images&amp;cd=&amp;cad=rja&amp;uact=8&amp;ved=0ahUKEwji_LquyqfLAhVMbj4KHdAyBBAQjRwIBw&amp;url=http://www.rcgc.edu/Athletics/Mens/Baseball/Pages/default.aspx&amp;psig=AFQjCNGuDRohXoHMWwscN7A5myY4THoq3g&amp;ust=1457199782699062" TargetMode="External"/><Relationship Id="rId64" Type="http://schemas.openxmlformats.org/officeDocument/2006/relationships/hyperlink" Target="https://www.google.com/url?sa=i&amp;rct=j&amp;q=&amp;esrc=s&amp;source=images&amp;cd=&amp;cad=rja&amp;uact=8&amp;ved=0ahUKEwjv8oCszKfLAhXGWz4KHbg6AXEQjRwIBw&amp;url=https://www.prlog.org/12294163-salem-community-college-unveils-new-process-operator-program.html&amp;psig=AFQjCNFGgOVyG7uDMdjLoupecSuObNNr8w&amp;ust=1457200310805741" TargetMode="External"/><Relationship Id="rId69" Type="http://schemas.openxmlformats.org/officeDocument/2006/relationships/image" Target="../media/image47.jpeg"/><Relationship Id="rId77" Type="http://schemas.openxmlformats.org/officeDocument/2006/relationships/image" Target="../media/image51.png"/><Relationship Id="rId8" Type="http://schemas.openxmlformats.org/officeDocument/2006/relationships/image" Target="../media/image15.jpeg"/><Relationship Id="rId51" Type="http://schemas.openxmlformats.org/officeDocument/2006/relationships/image" Target="../media/image38.jpeg"/><Relationship Id="rId72" Type="http://schemas.openxmlformats.org/officeDocument/2006/relationships/hyperlink" Target="http://www.google.com/url?sa=i&amp;rct=j&amp;q=&amp;esrc=s&amp;source=images&amp;cd=&amp;cad=rja&amp;uact=8&amp;ved=0ahUKEwiyhYvezafLAhUFaT4KHeGtBg8QjRwIBw&amp;url=http://www.ucccranfordshop.com/&amp;psig=AFQjCNEI0a59ukXYT3d0nURDZo0XXIJxQA&amp;ust=1457200676705164" TargetMode="External"/><Relationship Id="rId3" Type="http://schemas.openxmlformats.org/officeDocument/2006/relationships/hyperlink" Target="https://www.google.com/url?sa=i&amp;rct=j&amp;q=&amp;esrc=s&amp;source=images&amp;cd=&amp;cad=rja&amp;uact=8&amp;ved=0ahUKEwiamu7ZtqfLAhUI2T4KHSn4DQ4QjRwIBw&amp;url=https://go.bergen.edu/njtransit/&amp;psig=AFQjCNF3eKXMTIiYTsIiOybmn-9V02vRlA&amp;ust=1457194501177458" TargetMode="External"/><Relationship Id="rId12" Type="http://schemas.openxmlformats.org/officeDocument/2006/relationships/image" Target="../media/image17.jpeg"/><Relationship Id="rId17" Type="http://schemas.openxmlformats.org/officeDocument/2006/relationships/hyperlink" Target="http://www.google.com/url?sa=i&amp;rct=j&amp;q=&amp;esrc=s&amp;source=images&amp;cd=&amp;cad=rja&amp;uact=8&amp;ved=0ahUKEwiBiKnPuafLAhWJ8j4KHeRtDxcQjRwIBw&amp;url=http://hoopdirt.com/jc-dirt-coaching-change-at-county-college-of-morris-nj/&amp;psig=AFQjCNFn15Zj2BVkdOg62O8PlKBkGL6vEQ&amp;ust=1457195289597328" TargetMode="External"/><Relationship Id="rId25" Type="http://schemas.openxmlformats.org/officeDocument/2006/relationships/image" Target="../media/image24.png"/><Relationship Id="rId33" Type="http://schemas.openxmlformats.org/officeDocument/2006/relationships/hyperlink" Target="http://www.google.com/url?sa=i&amp;rct=j&amp;q=&amp;esrc=s&amp;source=images&amp;cd=&amp;cad=rja&amp;uact=8&amp;ved=0ahUKEwjOnPKbxKfLAhVJdT4KHePCAgsQjRwIBw&amp;url=http://glitternight.com/2014/05/23/2014-college-world-series-teams-from-the-njcaa-all-three-divisions/&amp;psig=AFQjCNE-8fscknayV4MAqD_Vy2coNZBemA&amp;ust=1457198136456736" TargetMode="External"/><Relationship Id="rId38" Type="http://schemas.openxmlformats.org/officeDocument/2006/relationships/image" Target="../media/image31.jpeg"/><Relationship Id="rId46" Type="http://schemas.openxmlformats.org/officeDocument/2006/relationships/image" Target="../media/image35.png"/><Relationship Id="rId59" Type="http://schemas.openxmlformats.org/officeDocument/2006/relationships/image" Target="../media/image42.jpeg"/><Relationship Id="rId67" Type="http://schemas.openxmlformats.org/officeDocument/2006/relationships/image" Target="../media/image46.png"/><Relationship Id="rId20" Type="http://schemas.openxmlformats.org/officeDocument/2006/relationships/image" Target="../media/image21.gif"/><Relationship Id="rId41" Type="http://schemas.openxmlformats.org/officeDocument/2006/relationships/hyperlink" Target="http://www.njcu.edu/sgo/" TargetMode="External"/><Relationship Id="rId54" Type="http://schemas.openxmlformats.org/officeDocument/2006/relationships/hyperlink" Target="http://www.google.com/url?sa=i&amp;rct=j&amp;q=&amp;esrc=s&amp;source=images&amp;cd=&amp;cad=rja&amp;uact=8&amp;ved=0ahUKEwiL36yEyqfLAhWGWz4KHV1BCioQjRwIBw&amp;url=http://www.rcbc.edu/radio&amp;psig=AFQjCNHxN78V4abLOwfm6Bv7_wbcJdnvrw&amp;ust=1457199694156188" TargetMode="External"/><Relationship Id="rId62" Type="http://schemas.openxmlformats.org/officeDocument/2006/relationships/hyperlink" Target="https://www.google.com/url?sa=i&amp;rct=j&amp;q=&amp;esrc=s&amp;source=images&amp;cd=&amp;cad=rja&amp;uact=8&amp;ved=0ahUKEwi-8NvUy6fLAhVC8j4KHSqyAWsQjRwIBw&amp;url=https://en.wikipedia.org/wiki/Saint_Peter's_University&amp;psig=AFQjCNFofzxrNIAqBemgxNaiKSqkNGbcIQ&amp;ust=1457200122915593" TargetMode="External"/><Relationship Id="rId70" Type="http://schemas.openxmlformats.org/officeDocument/2006/relationships/hyperlink" Target="https://www.google.com/url?sa=i&amp;rct=j&amp;q=&amp;esrc=s&amp;source=images&amp;cd=&amp;cad=rja&amp;uact=8&amp;ved=0ahUKEwiNnd6hzafLAhWCMz4KHQXgAA0QjRwIBw&amp;url=https://en.wikipedia.org/wiki/Stockton_University&amp;psig=AFQjCNEYvSNaE5TTZE0CecXtaBv4LmU1HQ&amp;ust=1457200554767278" TargetMode="External"/><Relationship Id="rId75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5" Type="http://schemas.openxmlformats.org/officeDocument/2006/relationships/hyperlink" Target="http://www.google.com/url?sa=i&amp;rct=j&amp;q=&amp;esrc=s&amp;source=images&amp;cd=&amp;cad=rja&amp;uact=8&amp;ved=0ahUKEwju6tKvuafLAhWC4D4KHTKFCw4QjRwIBw&amp;url=http://ecac.prestosports.com/membership/division_III/saint_elizabeth&amp;psig=AFQjCNGuVL4onMLVAbb5RYsqCFwKpbDL9Q&amp;ust=1457195218198035" TargetMode="External"/><Relationship Id="rId23" Type="http://schemas.openxmlformats.org/officeDocument/2006/relationships/hyperlink" Target="http://www.google.com/url?sa=i&amp;rct=j&amp;q=&amp;esrc=s&amp;source=images&amp;cd=&amp;cad=rja&amp;uact=8&amp;ved=0ahUKEwjmxqn2uqfLAhXBNT4KHSuQDREQjRwIBw&amp;url=http://www.jccc.edu/cavs/njcaatournament/teams/essex.html&amp;psig=AFQjCNGk7gttW2Jhf1vkHZ2DNU1EyJl8uw&amp;ust=1457195635004816" TargetMode="External"/><Relationship Id="rId28" Type="http://schemas.openxmlformats.org/officeDocument/2006/relationships/image" Target="../media/image26.jpeg"/><Relationship Id="rId36" Type="http://schemas.openxmlformats.org/officeDocument/2006/relationships/image" Target="../media/image30.jpeg"/><Relationship Id="rId49" Type="http://schemas.openxmlformats.org/officeDocument/2006/relationships/image" Target="../media/image37.jpeg"/><Relationship Id="rId57" Type="http://schemas.openxmlformats.org/officeDocument/2006/relationships/image" Target="../media/image4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facebook.com/groups/27577721332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" y="1156958"/>
            <a:ext cx="848879" cy="520729"/>
          </a:xfrm>
          <a:prstGeom prst="rect">
            <a:avLst/>
          </a:prstGeom>
        </p:spPr>
      </p:pic>
      <p:pic>
        <p:nvPicPr>
          <p:cNvPr id="1026" name="Picture 2" descr="https://go.bergen.edu/njtransit/images/bergen_home_top_logo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" y="608771"/>
            <a:ext cx="848880" cy="5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87.psbin.com/g0tcjtypbk0qnzao/images/setup/2015/member_logo_01.png?max_width=-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7938"/>
            <a:ext cx="856713" cy="6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accathletics.org/redesign_2012/logos/Caldwell_-_no_college_white.jpg?max_height=249&amp;max_width=52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10" y="0"/>
            <a:ext cx="753430" cy="6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amdendining.com/images/newcougar-full-logo_001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52" y="10780"/>
            <a:ext cx="693636" cy="6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3-us-west-2.amazonaws.com/asset.plexuss.com/college/logos/Centenary_Colleg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73" y="22037"/>
            <a:ext cx="805317" cy="6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products.pointstreak.com/content/uploads/testimonial-TCNJ-logo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33" y="7831"/>
            <a:ext cx="685800" cy="6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ecac.prestosports.com/membership/division_III/College_of_Saint_Elizabeth_250x250.jpg?max_width=250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62" y="10780"/>
            <a:ext cx="651733" cy="6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hoopdirt.com/wp-content/uploads/2016/01/CCM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10" y="7831"/>
            <a:ext cx="869490" cy="6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6" descr="Image result for cumberland county college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28" descr="Image result for cumberland county college logo"/>
          <p:cNvSpPr>
            <a:spLocks noChangeAspect="1" noChangeArrowheads="1"/>
          </p:cNvSpPr>
          <p:nvPr/>
        </p:nvSpPr>
        <p:spPr bwMode="auto">
          <a:xfrm>
            <a:off x="152400" y="128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54" name="Picture 30" descr="http://cdn.stateuniversity.com/assets/logos/images/2889/large_ccclogo2.gif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7938"/>
            <a:ext cx="685800" cy="6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www.drew.edu/wp-content/uploads/sites/23/DrewRangersLogo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7938"/>
            <a:ext cx="762000" cy="6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jccc.edu/cavs/njcaatournament/img/essex-logo.jpg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79" y="7938"/>
            <a:ext cx="990599" cy="6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american-school-search.com/images/logo/fairleigh-dickinson-universit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41" y="608769"/>
            <a:ext cx="831791" cy="61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felicianathletics.com/sports/bsb/Felician_University_Logotype_Mark_INLINE.jpg?max_height=208&amp;max_width=486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258" y="1227830"/>
            <a:ext cx="827961" cy="6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alumni.georgian.edu/image/athletics/athletic_logo-for-email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41" y="1839455"/>
            <a:ext cx="831791" cy="5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s://cdn.evbuc.com/eventlogos/88609223/hccclogooriginal.jpg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214" y="2376159"/>
            <a:ext cx="831784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middlehitter.com/Recruiting/DIII/Kean_logo.jpg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210" y="2985758"/>
            <a:ext cx="824133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balladeer.files.wordpress.com/2014/05/mercer-county-college-vikings.jpg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82" y="3657598"/>
            <a:ext cx="844608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s.graphiq.com/sites/default/files/10/media/images/t2/Middlesex_County_College_744366_i0.jpg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4281157"/>
            <a:ext cx="830540" cy="5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bkcreative.org/wp-content/uploads/2010/09/MU_logo_1.jpg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4859414"/>
            <a:ext cx="838196" cy="6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wac.450f.edgecastcdn.net/80450F/nj1015.com/files/2015/01/red-hawks-logo2-300x225.jpg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5" y="5567362"/>
            <a:ext cx="822831" cy="6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://www.njcu.edu/uploadedImages/Campus_Life/Student_Life/Clubs_and_Organizations/Student_Government/gothic%20knight.png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5" y="6172200"/>
            <a:ext cx="834369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s://web.njit.edu/~wzhang81/images/NJIT%20logo.gif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40" y="6172200"/>
            <a:ext cx="68856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s://www.ocean.edu/content/public/future-new-students/become-a-student-ambassador/_jcr_content/right-parsys/sidebar_box_parsys/image.img.png/1440695127036.png">
            <a:hlinkClick r:id="rId45"/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33" y="6186158"/>
            <a:ext cx="606839" cy="70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9" b="9461"/>
          <a:stretch/>
        </p:blipFill>
        <p:spPr>
          <a:xfrm>
            <a:off x="6324600" y="6182596"/>
            <a:ext cx="690784" cy="689361"/>
          </a:xfrm>
          <a:prstGeom prst="rect">
            <a:avLst/>
          </a:prstGeom>
        </p:spPr>
      </p:pic>
      <p:pic>
        <p:nvPicPr>
          <p:cNvPr id="1086" name="Picture 62" descr="http://www.ramapoicehockey.com/wp-content/uploads/2015/03/Jersey-logo_WhiteBackv4.jpg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98" y="6186157"/>
            <a:ext cx="732201" cy="6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http://www.rvccathletics.com/images/Lion_Logo_1-5.jpg?max_height=203&amp;max_width=211">
            <a:hlinkClick r:id="rId50"/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03" y="6172200"/>
            <a:ext cx="785500" cy="67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http://www.rider.edu/sites/default/files/images/biggerbronc.jpg">
            <a:hlinkClick r:id="rId52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79" y="6182595"/>
            <a:ext cx="765449" cy="67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http://www.rcbc.edu/files/images/marketing/logos/RCBC-Logo_Stacked-187-%26-K.jpg">
            <a:hlinkClick r:id="rId54"/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27" y="6172200"/>
            <a:ext cx="799076" cy="67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http://www.rcgc.edu/Athletics/PublishingImages/RCGC-Roadunner%20Mascot-PrimaryMark2.jpg">
            <a:hlinkClick r:id="rId56"/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87" y="6168637"/>
            <a:ext cx="692938" cy="6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http://media.nj.com/gloucester-sports/photo/mtrowan-logojpg-32bfd8aeb3aec2b3.jpg">
            <a:hlinkClick r:id="rId58"/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186921"/>
            <a:ext cx="793986" cy="68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http://ksrcollege.wpengine.netdna-cdn.com/wp-content/uploads/2013/05/Rutgers_Scarlet_Knights.jpg">
            <a:hlinkClick r:id="rId60"/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89" y="6168637"/>
            <a:ext cx="878813" cy="7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https://upload.wikimedia.org/wikipedia/en/c/c7/Saint_Peter's_University_Peacocks_Logo.png">
            <a:hlinkClick r:id="rId62"/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68637"/>
            <a:ext cx="863481" cy="70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https://biz.prlog.org/salemcc/logo.jpg">
            <a:hlinkClick r:id="rId64"/>
          </p:cNvPr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7361"/>
            <a:ext cx="869536" cy="6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https://upload.wikimedia.org/wikipedia/en/thumb/8/8e/Seton_Hall_Pirates_Logo.svg/1280px-Seton_Hall_Pirates_Logo.svg.png">
            <a:hlinkClick r:id="rId66"/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" y="4966958"/>
            <a:ext cx="870247" cy="6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http://ecac.prestosports.com/membership/division_III/Stevens_IT.jpg?max_width=250">
            <a:hlinkClick r:id="rId68"/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" y="4267198"/>
            <a:ext cx="884490" cy="5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https://upload.wikimedia.org/wikipedia/en/5/58/Stockton_University_Athletics_logo.png">
            <a:hlinkClick r:id="rId70"/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3" y="3657598"/>
            <a:ext cx="820573" cy="6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https://images.efollett.com/htmlroot/images/templates/storeLogos/CA/614.gif">
            <a:hlinkClick r:id="rId72"/>
          </p:cNvPr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" y="2971800"/>
            <a:ext cx="856715" cy="6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ttps://images.efollett.com/htmlroot/images/templates/storeLogos/CA/490.gif">
            <a:hlinkClick r:id="rId74"/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" y="2362201"/>
            <a:ext cx="863482" cy="6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http://universityofutahhockey.com/stats/images/2015_William-Paterson.png">
            <a:hlinkClick r:id="rId76"/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7" y="1676400"/>
            <a:ext cx="870246" cy="6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ookdale Athletics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3" y="1615"/>
            <a:ext cx="700042" cy="6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6" y="0"/>
            <a:ext cx="660540" cy="646007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ctrTitle"/>
          </p:nvPr>
        </p:nvSpPr>
        <p:spPr>
          <a:xfrm>
            <a:off x="709030" y="182403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EOF Graduate Award Ceremony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Research Institutions ~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9, 2021</a:t>
            </a:r>
          </a:p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Hosted by:</a:t>
            </a:r>
          </a:p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of the Secretary of Higher Education (OSHE)</a:t>
            </a:r>
          </a:p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EOFPANJ</a:t>
            </a:r>
          </a:p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Fairleigh Dickinson University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3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3743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</a:rPr>
              <a:t>Academic Achievement  </a:t>
            </a:r>
            <a:br>
              <a:rPr lang="en-US" sz="3600" b="1" dirty="0">
                <a:solidFill>
                  <a:srgbClr val="CC0000"/>
                </a:solidFill>
              </a:rPr>
            </a:br>
            <a:r>
              <a:rPr lang="en-US" sz="3600" b="1" dirty="0">
                <a:solidFill>
                  <a:srgbClr val="CC0000"/>
                </a:solidFill>
              </a:rPr>
              <a:t>(3.2-3.49) </a:t>
            </a:r>
            <a:endParaRPr lang="en-US" sz="3600" dirty="0">
              <a:solidFill>
                <a:srgbClr val="CC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22860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Steven Antonio Aquino-Garcia </a:t>
            </a:r>
            <a:r>
              <a:rPr lang="pt-BR" sz="2400" b="1" dirty="0" smtClean="0"/>
              <a:t>	</a:t>
            </a:r>
            <a:r>
              <a:rPr lang="en-US" sz="2400" b="1" dirty="0" err="1" smtClean="0"/>
              <a:t>Samia</a:t>
            </a:r>
            <a:r>
              <a:rPr lang="en-US" sz="2400" b="1" dirty="0" smtClean="0"/>
              <a:t> </a:t>
            </a:r>
            <a:r>
              <a:rPr lang="en-US" sz="2400" b="1" dirty="0" err="1"/>
              <a:t>Dwekat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Alana </a:t>
            </a:r>
            <a:r>
              <a:rPr lang="en-US" sz="2400" b="1" dirty="0"/>
              <a:t>Lima </a:t>
            </a:r>
            <a:r>
              <a:rPr lang="en-US" sz="2400" b="1" dirty="0" smtClean="0"/>
              <a:t>Alves 			Miriam Marquez</a:t>
            </a:r>
            <a:endParaRPr lang="en-US" sz="2400" b="1" dirty="0"/>
          </a:p>
          <a:p>
            <a:r>
              <a:rPr lang="en-US" sz="2400" b="1" dirty="0"/>
              <a:t>Marina </a:t>
            </a:r>
            <a:r>
              <a:rPr lang="en-US" sz="2400" b="1" dirty="0" err="1" smtClean="0"/>
              <a:t>Nagib</a:t>
            </a:r>
            <a:r>
              <a:rPr lang="en-US" sz="2400" b="1" dirty="0" smtClean="0"/>
              <a:t> 				Pooja </a:t>
            </a:r>
            <a:r>
              <a:rPr lang="en-US" sz="2400" b="1" dirty="0"/>
              <a:t>Patel</a:t>
            </a:r>
          </a:p>
        </p:txBody>
      </p:sp>
    </p:spTree>
    <p:extLst>
      <p:ext uri="{BB962C8B-B14F-4D97-AF65-F5344CB8AC3E}">
        <p14:creationId xmlns:p14="http://schemas.microsoft.com/office/powerpoint/2010/main" val="32265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503" y="304800"/>
            <a:ext cx="7282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0000"/>
                </a:solidFill>
              </a:rPr>
              <a:t>Outstanding Academic </a:t>
            </a:r>
            <a:r>
              <a:rPr lang="en-US" sz="3600" b="1" dirty="0">
                <a:solidFill>
                  <a:srgbClr val="CC0000"/>
                </a:solidFill>
              </a:rPr>
              <a:t>Achievement  </a:t>
            </a:r>
            <a:br>
              <a:rPr lang="en-US" sz="3600" b="1" dirty="0">
                <a:solidFill>
                  <a:srgbClr val="CC0000"/>
                </a:solidFill>
              </a:rPr>
            </a:br>
            <a:r>
              <a:rPr lang="en-US" sz="3600" b="1" dirty="0">
                <a:solidFill>
                  <a:srgbClr val="CC0000"/>
                </a:solidFill>
              </a:rPr>
              <a:t>(</a:t>
            </a:r>
            <a:r>
              <a:rPr lang="en-US" sz="3600" b="1" dirty="0" smtClean="0">
                <a:solidFill>
                  <a:srgbClr val="CC0000"/>
                </a:solidFill>
              </a:rPr>
              <a:t>3.5-3.99</a:t>
            </a:r>
            <a:r>
              <a:rPr lang="en-US" sz="3600" b="1" dirty="0">
                <a:solidFill>
                  <a:srgbClr val="CC0000"/>
                </a:solidFill>
              </a:rPr>
              <a:t>) </a:t>
            </a:r>
            <a:endParaRPr lang="en-US" sz="3600" dirty="0">
              <a:solidFill>
                <a:srgbClr val="CC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981200"/>
            <a:ext cx="68548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Sami </a:t>
            </a:r>
            <a:r>
              <a:rPr lang="en-US" sz="2400" b="1" dirty="0" err="1"/>
              <a:t>Abdo</a:t>
            </a:r>
            <a:r>
              <a:rPr lang="en-US" sz="2400" b="1" dirty="0"/>
              <a:t> </a:t>
            </a:r>
            <a:r>
              <a:rPr lang="en-US" sz="2400" b="1" dirty="0" smtClean="0"/>
              <a:t> 			Ana </a:t>
            </a:r>
            <a:r>
              <a:rPr lang="en-US" sz="2400" b="1" dirty="0" err="1"/>
              <a:t>Astudillo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Andy </a:t>
            </a:r>
            <a:r>
              <a:rPr lang="en-US" sz="2400" b="1" dirty="0"/>
              <a:t>Chang </a:t>
            </a:r>
            <a:r>
              <a:rPr lang="en-US" sz="2400" b="1" dirty="0" smtClean="0"/>
              <a:t>			Luz </a:t>
            </a:r>
            <a:r>
              <a:rPr lang="en-US" sz="2400" b="1" dirty="0"/>
              <a:t>M. Contreras </a:t>
            </a:r>
            <a:endParaRPr lang="en-US" sz="2400" b="1" dirty="0" smtClean="0"/>
          </a:p>
          <a:p>
            <a:r>
              <a:rPr lang="en-US" sz="2400" b="1" dirty="0" smtClean="0"/>
              <a:t>Felix </a:t>
            </a:r>
            <a:r>
              <a:rPr lang="en-US" sz="2400" b="1" dirty="0"/>
              <a:t>De </a:t>
            </a:r>
            <a:r>
              <a:rPr lang="en-US" sz="2400" b="1" dirty="0" smtClean="0"/>
              <a:t>Dios			</a:t>
            </a:r>
            <a:r>
              <a:rPr lang="en-US" sz="2400" b="1" dirty="0" err="1" smtClean="0"/>
              <a:t>Elisee</a:t>
            </a:r>
            <a:r>
              <a:rPr lang="en-US" sz="2400" b="1" dirty="0" smtClean="0"/>
              <a:t> </a:t>
            </a:r>
            <a:r>
              <a:rPr lang="en-US" sz="2400" b="1" dirty="0" err="1"/>
              <a:t>Doh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err="1" smtClean="0"/>
              <a:t>Stephania</a:t>
            </a:r>
            <a:r>
              <a:rPr lang="en-US" sz="2400" b="1" dirty="0" smtClean="0"/>
              <a:t> Fenton		Ariana </a:t>
            </a:r>
            <a:r>
              <a:rPr lang="en-US" sz="2400" b="1" dirty="0"/>
              <a:t>Gutierrez </a:t>
            </a:r>
            <a:endParaRPr lang="en-US" sz="2400" b="1" dirty="0" smtClean="0"/>
          </a:p>
          <a:p>
            <a:r>
              <a:rPr lang="en-US" sz="2400" b="1" dirty="0" err="1" smtClean="0"/>
              <a:t>Victoriya</a:t>
            </a:r>
            <a:r>
              <a:rPr lang="en-US" sz="2400" b="1" dirty="0" smtClean="0"/>
              <a:t> </a:t>
            </a:r>
            <a:r>
              <a:rPr lang="en-US" sz="2400" b="1" dirty="0" err="1"/>
              <a:t>Kelyman</a:t>
            </a:r>
            <a:r>
              <a:rPr lang="en-US" sz="2400" b="1" dirty="0"/>
              <a:t> </a:t>
            </a:r>
            <a:r>
              <a:rPr lang="en-US" sz="2400" b="1" dirty="0" smtClean="0"/>
              <a:t>		Jessy </a:t>
            </a:r>
            <a:r>
              <a:rPr lang="en-US" sz="2400" b="1" dirty="0"/>
              <a:t>Joel Martinez </a:t>
            </a:r>
            <a:endParaRPr lang="en-US" sz="2400" b="1" dirty="0" smtClean="0"/>
          </a:p>
          <a:p>
            <a:r>
              <a:rPr lang="en-US" sz="2400" b="1" dirty="0" smtClean="0"/>
              <a:t>Nataly Paredes		</a:t>
            </a:r>
            <a:r>
              <a:rPr lang="en-US" sz="2400" b="1" dirty="0" err="1" smtClean="0"/>
              <a:t>Vaishnavi</a:t>
            </a:r>
            <a:r>
              <a:rPr lang="en-US" sz="2400" b="1" dirty="0" smtClean="0"/>
              <a:t> </a:t>
            </a:r>
            <a:r>
              <a:rPr lang="en-US" sz="2400" b="1" dirty="0"/>
              <a:t>Patel </a:t>
            </a:r>
            <a:endParaRPr lang="en-US" sz="2400" b="1" dirty="0" smtClean="0"/>
          </a:p>
          <a:p>
            <a:r>
              <a:rPr lang="en-US" sz="2400" b="1" dirty="0" err="1" smtClean="0"/>
              <a:t>Yashkumar</a:t>
            </a:r>
            <a:r>
              <a:rPr lang="en-US" sz="2400" b="1" dirty="0" smtClean="0"/>
              <a:t> </a:t>
            </a:r>
            <a:r>
              <a:rPr lang="en-US" sz="2400" b="1" dirty="0"/>
              <a:t>Rana 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Arisleidy</a:t>
            </a:r>
            <a:r>
              <a:rPr lang="en-US" sz="2400" b="1" dirty="0" smtClean="0"/>
              <a:t> </a:t>
            </a:r>
            <a:r>
              <a:rPr lang="en-US" sz="2400" b="1" dirty="0"/>
              <a:t>Reyes Castillo </a:t>
            </a:r>
            <a:endParaRPr lang="en-US" sz="2400" b="1" dirty="0" smtClean="0"/>
          </a:p>
          <a:p>
            <a:r>
              <a:rPr lang="en-US" sz="2400" b="1" dirty="0" smtClean="0"/>
              <a:t>Omar </a:t>
            </a:r>
            <a:r>
              <a:rPr lang="en-US" sz="2400" b="1" dirty="0" err="1"/>
              <a:t>Sardena</a:t>
            </a:r>
            <a:r>
              <a:rPr lang="en-US" sz="2400" b="1" dirty="0"/>
              <a:t> 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Tashi</a:t>
            </a:r>
            <a:r>
              <a:rPr lang="en-US" sz="2400" b="1" dirty="0" smtClean="0"/>
              <a:t> </a:t>
            </a:r>
            <a:r>
              <a:rPr lang="en-US" sz="2400" b="1" dirty="0"/>
              <a:t>D. Sherpa </a:t>
            </a:r>
          </a:p>
          <a:p>
            <a:r>
              <a:rPr lang="en-US" sz="2400" b="1" dirty="0" err="1" smtClean="0"/>
              <a:t>Ramy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Yacoub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359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3048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2004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Kemoy Williams</a:t>
            </a:r>
          </a:p>
        </p:txBody>
      </p:sp>
    </p:spTree>
    <p:extLst>
      <p:ext uri="{BB962C8B-B14F-4D97-AF65-F5344CB8AC3E}">
        <p14:creationId xmlns:p14="http://schemas.microsoft.com/office/powerpoint/2010/main" val="6119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37064" y="8572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04" name="Shape 204"/>
          <p:cNvCxnSpPr/>
          <p:nvPr/>
        </p:nvCxnSpPr>
        <p:spPr>
          <a:xfrm>
            <a:off x="905744" y="41148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Shape 206"/>
          <p:cNvSpPr/>
          <p:nvPr/>
        </p:nvSpPr>
        <p:spPr>
          <a:xfrm>
            <a:off x="12" y="857250"/>
            <a:ext cx="360946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 flipH="1">
            <a:off x="3609473" y="857250"/>
            <a:ext cx="9857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0" y="1278355"/>
            <a:ext cx="3729789" cy="19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algn="ctr"/>
            <a:r>
              <a:rPr lang="en-US" sz="3300" dirty="0">
                <a:solidFill>
                  <a:srgbClr val="FFFFFF"/>
                </a:solidFill>
              </a:rPr>
              <a:t/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/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/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Rowan University-Camden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/>
            </a:r>
            <a:br>
              <a:rPr lang="en-US" sz="3300" dirty="0">
                <a:solidFill>
                  <a:srgbClr val="FFFFFF"/>
                </a:solidFill>
              </a:rPr>
            </a:br>
            <a:endParaRPr sz="33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051" y="857249"/>
            <a:ext cx="5473013" cy="2742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51" y="3599895"/>
            <a:ext cx="5473013" cy="2458904"/>
          </a:xfrm>
          <a:prstGeom prst="rect">
            <a:avLst/>
          </a:prstGeom>
        </p:spPr>
      </p:pic>
      <p:pic>
        <p:nvPicPr>
          <p:cNvPr id="9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78790"/>
            <a:ext cx="3708050" cy="2880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524000" y="6345666"/>
            <a:ext cx="656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Total Number of Awardees = 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066800" y="4419599"/>
            <a:ext cx="7299960" cy="8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68580" indent="26670"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81" y="6257925"/>
            <a:ext cx="4264819" cy="600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3743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Academic Achievement  </a:t>
            </a:r>
            <a:b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(3.2-3.49) 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3743" y="2690336"/>
            <a:ext cx="5900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Katerine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Carrillo 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Cierra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Farrow </a:t>
            </a:r>
            <a:endParaRPr lang="en-US" sz="24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Rosleidy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Fernandez 		Alanna </a:t>
            </a:r>
            <a:r>
              <a:rPr lang="en-US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Inoa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Melina Lora 			</a:t>
            </a:r>
            <a:r>
              <a:rPr lang="en-US" sz="24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LeRon</a:t>
            </a:r>
            <a:r>
              <a:rPr lang="en-US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1066800" y="4419599"/>
            <a:ext cx="7299960" cy="83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68580" indent="26670"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81" y="6257925"/>
            <a:ext cx="4264819" cy="600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334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Outstanding Academic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Achievement  </a:t>
            </a:r>
            <a:b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3.5-3.99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) 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2815054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Luis 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Acevedo	</a:t>
            </a:r>
            <a:r>
              <a:rPr lang="en-US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Carley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</a:t>
            </a:r>
          </a:p>
        </p:txBody>
      </p:sp>
    </p:spTree>
    <p:extLst>
      <p:ext uri="{BB962C8B-B14F-4D97-AF65-F5344CB8AC3E}">
        <p14:creationId xmlns:p14="http://schemas.microsoft.com/office/powerpoint/2010/main" val="4862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413" y="1660970"/>
            <a:ext cx="56114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 </a:t>
            </a: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492" y="54584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Opportunity Fund Program</a:t>
            </a:r>
          </a:p>
        </p:txBody>
      </p:sp>
      <p:pic>
        <p:nvPicPr>
          <p:cNvPr id="5" name="Picture 2" descr="Cover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9663"/>
            <a:ext cx="9064384" cy="4135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857251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Rowan University-Glassboro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6249952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Number of Awardees = 27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81" y="6257925"/>
            <a:ext cx="4264819" cy="600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3743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Academic Achievement  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(3.2-3.49) 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3081" y="27432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Kaydeanne</a:t>
            </a:r>
            <a:r>
              <a:rPr lang="en-US" sz="2400" b="1" dirty="0"/>
              <a:t> </a:t>
            </a:r>
            <a:r>
              <a:rPr lang="en-US" sz="2400" b="1" dirty="0" smtClean="0"/>
              <a:t>Francis		Stephen </a:t>
            </a:r>
            <a:r>
              <a:rPr lang="en-US" sz="2400" b="1" dirty="0"/>
              <a:t>Osei </a:t>
            </a:r>
            <a:endParaRPr lang="en-US" sz="2400" b="1" dirty="0" smtClean="0"/>
          </a:p>
          <a:p>
            <a:r>
              <a:rPr lang="en-US" sz="2400" b="1" dirty="0" err="1" smtClean="0"/>
              <a:t>Dyone</a:t>
            </a:r>
            <a:r>
              <a:rPr lang="en-US" sz="2400" b="1" dirty="0" smtClean="0"/>
              <a:t> Payne			</a:t>
            </a:r>
            <a:r>
              <a:rPr lang="en-US" sz="2400" b="1" dirty="0" err="1" smtClean="0"/>
              <a:t>Juhi</a:t>
            </a:r>
            <a:r>
              <a:rPr lang="en-US" sz="2400" b="1" dirty="0" smtClean="0"/>
              <a:t> </a:t>
            </a:r>
            <a:r>
              <a:rPr lang="en-US" sz="2400" b="1" dirty="0" err="1"/>
              <a:t>Surti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err="1" smtClean="0"/>
              <a:t>Kymonie</a:t>
            </a:r>
            <a:r>
              <a:rPr lang="en-US" sz="2400" b="1" dirty="0" smtClean="0"/>
              <a:t> Thomas-</a:t>
            </a:r>
            <a:r>
              <a:rPr lang="en-US" sz="2400" b="1" dirty="0" err="1" smtClean="0"/>
              <a:t>Nagil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Maridel</a:t>
            </a:r>
            <a:r>
              <a:rPr lang="en-US" sz="2400" b="1" dirty="0" smtClean="0"/>
              <a:t> </a:t>
            </a:r>
            <a:r>
              <a:rPr lang="en-US" sz="2400" b="1" dirty="0" err="1"/>
              <a:t>Tineo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64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81" y="6257925"/>
            <a:ext cx="4264819" cy="600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0" y="381000"/>
            <a:ext cx="7587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Outstanding Academic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Achievement  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3.5-3.99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2590800"/>
            <a:ext cx="6019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Catherine </a:t>
            </a:r>
            <a:r>
              <a:rPr lang="en-US" sz="2400" b="1" dirty="0" smtClean="0"/>
              <a:t>Carr	</a:t>
            </a:r>
            <a:r>
              <a:rPr lang="en-US" sz="2400" b="1" dirty="0" err="1" smtClean="0"/>
              <a:t>Nhadjah</a:t>
            </a:r>
            <a:r>
              <a:rPr lang="en-US" sz="2400" b="1" dirty="0" smtClean="0"/>
              <a:t> Crawford-Bell</a:t>
            </a:r>
            <a:endParaRPr lang="en-US" sz="2400" b="1" dirty="0"/>
          </a:p>
          <a:p>
            <a:r>
              <a:rPr lang="en-US" sz="2400" b="1" dirty="0" smtClean="0"/>
              <a:t>Iris Estevez		</a:t>
            </a:r>
            <a:r>
              <a:rPr lang="en-US" sz="2400" b="1" dirty="0" err="1" smtClean="0"/>
              <a:t>Yaslin</a:t>
            </a:r>
            <a:r>
              <a:rPr lang="en-US" sz="2400" b="1" dirty="0" smtClean="0"/>
              <a:t> </a:t>
            </a:r>
            <a:r>
              <a:rPr lang="en-US" sz="2400" b="1" dirty="0"/>
              <a:t>Reyes </a:t>
            </a:r>
            <a:endParaRPr lang="en-US" sz="2400" b="1" dirty="0" smtClean="0"/>
          </a:p>
          <a:p>
            <a:r>
              <a:rPr lang="en-US" sz="2400" b="1" dirty="0" smtClean="0"/>
              <a:t>Shania </a:t>
            </a:r>
            <a:r>
              <a:rPr lang="en-US" sz="2400" b="1" dirty="0"/>
              <a:t>Terry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bg1"/>
            </a:gs>
            <a:gs pos="81000">
              <a:srgbClr val="C00000"/>
            </a:gs>
            <a:gs pos="10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Educational Opportunity Fund Program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Learning today. Leading tomorrow.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56388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49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6324600" cy="1667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3352800" cy="1229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413" y="1660970"/>
            <a:ext cx="56114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 </a:t>
            </a: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3" y="1752601"/>
            <a:ext cx="7519835" cy="2262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192343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Educational Opportunity Fund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5638800"/>
            <a:ext cx="656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C0000"/>
                </a:solidFill>
                <a:latin typeface="Arial Black" panose="020B0A04020102020204" pitchFamily="34" charset="0"/>
              </a:rPr>
              <a:t>Total Number of Awardees = 67</a:t>
            </a:r>
            <a:endParaRPr lang="en-US" sz="2800" b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Academic Achievement 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(3.2-3.49)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2133600"/>
            <a:ext cx="6324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Nabeel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		Kiara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Bland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Kristina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Macmahon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Raquel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Perez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Julie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Pham			Joseph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Rein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Tatiana A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Roberts		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Sinem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Uslu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Khamira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Vaughan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Donesha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 Webb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02" y="5713639"/>
            <a:ext cx="1452527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6858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Outstanding Academic </a:t>
            </a:r>
            <a:r>
              <a:rPr lang="en-US" sz="3600" b="1" dirty="0">
                <a:solidFill>
                  <a:srgbClr val="FF0000"/>
                </a:solidFill>
              </a:rPr>
              <a:t>Achievement 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</a:rPr>
              <a:t>3.5-3.99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02" y="5713639"/>
            <a:ext cx="1452527" cy="1133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2590800"/>
            <a:ext cx="746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Kenya L Andrews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Maggie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Battle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Samera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Bishop		Robert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 Demarco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Courtney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Eckstadt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Sabrina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Gonzalez-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Morabito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Amy Hoang			Imran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Kurun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Alanis 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Lopez			Amanda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Mcclellan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Diaab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 Medley-Davis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Shannon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 Moran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Java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Myers			Selena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Perez</a:t>
            </a: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Shannon N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Taylor		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Daisy Velazquez</a:t>
            </a:r>
          </a:p>
        </p:txBody>
      </p:sp>
    </p:spTree>
    <p:extLst>
      <p:ext uri="{BB962C8B-B14F-4D97-AF65-F5344CB8AC3E}">
        <p14:creationId xmlns:p14="http://schemas.microsoft.com/office/powerpoint/2010/main" val="21407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02" y="5713639"/>
            <a:ext cx="1452527" cy="1133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0" y="3352800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Aurelio Sotelo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6096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09600" y="3056047"/>
            <a:ext cx="7821613" cy="830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zh-CN" sz="4400" dirty="0" smtClean="0">
                <a:latin typeface="Calibri" panose="020F0502020204030204" pitchFamily="34" charset="0"/>
                <a:ea typeface="宋体" pitchFamily="2" charset="-122"/>
                <a:cs typeface="Calibri" panose="020F0502020204030204" pitchFamily="34" charset="0"/>
              </a:rPr>
              <a:t>School of Engineering</a:t>
            </a:r>
            <a:endParaRPr lang="zh-CN" altLang="en-US" sz="4400" dirty="0" smtClean="0"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FFFFFF"/>
              </a:solidFill>
              <a:ea typeface="宋体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/>
          <a:lstStyle/>
          <a:p>
            <a:r>
              <a:rPr lang="en-US" dirty="0" smtClean="0"/>
              <a:t>Educational Opportunity Fund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5791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17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0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(3.2-3.49)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38400"/>
            <a:ext cx="739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Jonathan Banks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Mohamad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Chacha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Dhruvkumar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Patel			Kush Patel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Brandon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Rivera			Joseph Salguero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Alejandro </a:t>
            </a:r>
            <a:r>
              <a:rPr lang="pt-B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Salvador-Garcia		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Gregory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Sarjue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609600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Academic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3.5-3.99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90800"/>
            <a:ext cx="701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Maksymilian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Gruszecki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Nour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Jurri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Jacqueline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Mawalla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Eriksson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Nolasco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Marie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Vilsaint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6096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124200"/>
            <a:ext cx="3269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Joseph Salguero</a:t>
            </a:r>
          </a:p>
        </p:txBody>
      </p:sp>
    </p:spTree>
    <p:extLst>
      <p:ext uri="{BB962C8B-B14F-4D97-AF65-F5344CB8AC3E}">
        <p14:creationId xmlns:p14="http://schemas.microsoft.com/office/powerpoint/2010/main" val="7780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413" y="1660970"/>
            <a:ext cx="56114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 </a:t>
            </a: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3642" y="3810001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Educational Opportunity Fund Program </a:t>
            </a:r>
          </a:p>
        </p:txBody>
      </p:sp>
      <p:pic>
        <p:nvPicPr>
          <p:cNvPr id="1026" name="Picture 2" descr="Image result for rutgers university new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2" y="1027802"/>
            <a:ext cx="8610600" cy="23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791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83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utgers university new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6213682"/>
            <a:ext cx="2329543" cy="6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304800"/>
            <a:ext cx="6096000" cy="1200329"/>
          </a:xfrm>
          <a:prstGeom prst="rect">
            <a:avLst/>
          </a:prstGeom>
          <a:blipFill>
            <a:blip r:embed="rId3">
              <a:alphaModFix amt="6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Academic Achievement 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(3.2-3.49)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7526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Christopher </a:t>
            </a:r>
            <a:r>
              <a:rPr lang="en-US" sz="2400" b="1" dirty="0" err="1" smtClean="0">
                <a:latin typeface="+mj-lt"/>
              </a:rPr>
              <a:t>Debe</a:t>
            </a:r>
            <a:r>
              <a:rPr lang="en-US" sz="2400" b="1" dirty="0" smtClean="0">
                <a:latin typeface="+mj-lt"/>
              </a:rPr>
              <a:t>  			Christian </a:t>
            </a:r>
            <a:r>
              <a:rPr lang="en-US" sz="2400" b="1" dirty="0">
                <a:latin typeface="+mj-lt"/>
              </a:rPr>
              <a:t>Y Gomez-Seino 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Adriana Gonzalez-Campos		Lydia </a:t>
            </a:r>
            <a:r>
              <a:rPr lang="en-US" sz="2400" b="1" dirty="0">
                <a:latin typeface="+mj-lt"/>
              </a:rPr>
              <a:t>M </a:t>
            </a:r>
            <a:r>
              <a:rPr lang="en-US" sz="2400" b="1" dirty="0" smtClean="0">
                <a:latin typeface="+mj-lt"/>
              </a:rPr>
              <a:t>Khalil</a:t>
            </a:r>
            <a:endParaRPr lang="en-US" sz="2400" b="1" dirty="0">
              <a:latin typeface="+mj-lt"/>
            </a:endParaRPr>
          </a:p>
          <a:p>
            <a:r>
              <a:rPr lang="en-US" sz="2400" b="1" dirty="0" err="1">
                <a:latin typeface="+mj-lt"/>
              </a:rPr>
              <a:t>Salsabyl</a:t>
            </a:r>
            <a:r>
              <a:rPr lang="en-US" sz="2400" b="1" dirty="0">
                <a:latin typeface="+mj-lt"/>
              </a:rPr>
              <a:t> A </a:t>
            </a:r>
            <a:r>
              <a:rPr lang="en-US" sz="2400" b="1" dirty="0" smtClean="0">
                <a:latin typeface="+mj-lt"/>
              </a:rPr>
              <a:t>Mansour			Dominik </a:t>
            </a:r>
            <a:r>
              <a:rPr lang="en-US" sz="2400" b="1" dirty="0" err="1" smtClean="0">
                <a:latin typeface="+mj-lt"/>
              </a:rPr>
              <a:t>Pergel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>
                <a:latin typeface="+mj-lt"/>
              </a:rPr>
              <a:t>Riley </a:t>
            </a:r>
            <a:r>
              <a:rPr lang="en-US" sz="2400" b="1" dirty="0" err="1" smtClean="0">
                <a:latin typeface="+mj-lt"/>
              </a:rPr>
              <a:t>Sequeira</a:t>
            </a:r>
            <a:r>
              <a:rPr lang="en-US" sz="2400" b="1" dirty="0" smtClean="0">
                <a:latin typeface="+mj-lt"/>
              </a:rPr>
              <a:t>				</a:t>
            </a:r>
            <a:r>
              <a:rPr lang="en-US" sz="2400" b="1" dirty="0" err="1" smtClean="0">
                <a:latin typeface="+mj-lt"/>
              </a:rPr>
              <a:t>Aayushkumar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S </a:t>
            </a:r>
            <a:r>
              <a:rPr lang="en-US" sz="2400" b="1" dirty="0" smtClean="0">
                <a:latin typeface="+mj-lt"/>
              </a:rPr>
              <a:t>Shah</a:t>
            </a:r>
          </a:p>
          <a:p>
            <a:r>
              <a:rPr lang="en-US" sz="2400" b="1" dirty="0" err="1">
                <a:latin typeface="+mj-lt"/>
              </a:rPr>
              <a:t>Fidline</a:t>
            </a:r>
            <a:r>
              <a:rPr lang="en-US" sz="2400" b="1" dirty="0">
                <a:latin typeface="+mj-lt"/>
              </a:rPr>
              <a:t> Sylvain</a:t>
            </a:r>
          </a:p>
        </p:txBody>
      </p:sp>
    </p:spTree>
    <p:extLst>
      <p:ext uri="{BB962C8B-B14F-4D97-AF65-F5344CB8AC3E}">
        <p14:creationId xmlns:p14="http://schemas.microsoft.com/office/powerpoint/2010/main" val="13943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utgers university new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6213682"/>
            <a:ext cx="2329543" cy="6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228600"/>
            <a:ext cx="7239000" cy="1200329"/>
          </a:xfrm>
          <a:prstGeom prst="rect">
            <a:avLst/>
          </a:prstGeom>
          <a:blipFill>
            <a:blip r:embed="rId3">
              <a:alphaModFix amt="6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Outstanding Academic </a:t>
            </a:r>
            <a:r>
              <a:rPr lang="en-US" sz="3600" b="1" dirty="0">
                <a:solidFill>
                  <a:srgbClr val="FF0000"/>
                </a:solidFill>
              </a:rPr>
              <a:t>Achievement 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</a:rPr>
              <a:t>3.5-3.99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752600"/>
            <a:ext cx="82295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Salma </a:t>
            </a:r>
            <a:r>
              <a:rPr lang="en-US" sz="2400" b="1" dirty="0" err="1" smtClean="0">
                <a:latin typeface="+mj-lt"/>
              </a:rPr>
              <a:t>Abdalla</a:t>
            </a:r>
            <a:r>
              <a:rPr lang="en-US" sz="2400" b="1" dirty="0" smtClean="0">
                <a:latin typeface="+mj-lt"/>
              </a:rPr>
              <a:t>			Mariam </a:t>
            </a:r>
            <a:r>
              <a:rPr lang="en-US" sz="2400" b="1" dirty="0">
                <a:latin typeface="+mj-lt"/>
              </a:rPr>
              <a:t>M </a:t>
            </a:r>
            <a:r>
              <a:rPr lang="en-US" sz="2400" b="1" dirty="0" err="1" smtClean="0">
                <a:latin typeface="+mj-lt"/>
              </a:rPr>
              <a:t>Abdelmoula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 err="1">
                <a:latin typeface="+mj-lt"/>
              </a:rPr>
              <a:t>Taisha</a:t>
            </a:r>
            <a:r>
              <a:rPr lang="en-US" sz="2400" b="1" dirty="0">
                <a:latin typeface="+mj-lt"/>
              </a:rPr>
              <a:t> F Blanc 	</a:t>
            </a:r>
            <a:r>
              <a:rPr lang="en-US" sz="2400" b="1" dirty="0" smtClean="0">
                <a:latin typeface="+mj-lt"/>
              </a:rPr>
              <a:t>		</a:t>
            </a:r>
            <a:r>
              <a:rPr lang="en-US" sz="2400" b="1" dirty="0" err="1" smtClean="0">
                <a:latin typeface="+mj-lt"/>
              </a:rPr>
              <a:t>Herve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Borgella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>
                <a:latin typeface="+mj-lt"/>
              </a:rPr>
              <a:t>Brittany R Caldwell 	</a:t>
            </a:r>
            <a:r>
              <a:rPr lang="en-US" sz="2400" b="1" dirty="0" smtClean="0">
                <a:latin typeface="+mj-lt"/>
              </a:rPr>
              <a:t>	</a:t>
            </a:r>
            <a:r>
              <a:rPr lang="en-US" sz="2400" b="1" dirty="0" err="1" smtClean="0">
                <a:latin typeface="+mj-lt"/>
              </a:rPr>
              <a:t>Frandy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A Castellano Gutierrez 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Yvonne </a:t>
            </a:r>
            <a:r>
              <a:rPr lang="en-US" sz="2400" b="1" dirty="0">
                <a:latin typeface="+mj-lt"/>
              </a:rPr>
              <a:t>C </a:t>
            </a:r>
            <a:r>
              <a:rPr lang="en-US" sz="2400" b="1" dirty="0" smtClean="0">
                <a:latin typeface="+mj-lt"/>
              </a:rPr>
              <a:t>Crooks		</a:t>
            </a:r>
            <a:r>
              <a:rPr lang="en-US" sz="2400" b="1" dirty="0" err="1" smtClean="0">
                <a:latin typeface="+mj-lt"/>
              </a:rPr>
              <a:t>Carola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L Figueroa 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Jailene </a:t>
            </a:r>
            <a:r>
              <a:rPr lang="en-US" sz="2400" b="1" dirty="0" err="1" smtClean="0">
                <a:latin typeface="+mj-lt"/>
              </a:rPr>
              <a:t>Gavilanes</a:t>
            </a:r>
            <a:r>
              <a:rPr lang="en-US" sz="2400" b="1" dirty="0">
                <a:latin typeface="+mj-lt"/>
              </a:rPr>
              <a:t>	</a:t>
            </a:r>
            <a:r>
              <a:rPr lang="en-US" sz="2400" b="1" dirty="0" smtClean="0">
                <a:latin typeface="+mj-lt"/>
              </a:rPr>
              <a:t>	Maryann </a:t>
            </a:r>
            <a:r>
              <a:rPr lang="en-US" sz="2400" b="1" dirty="0">
                <a:latin typeface="+mj-lt"/>
              </a:rPr>
              <a:t>A </a:t>
            </a:r>
            <a:r>
              <a:rPr lang="en-US" sz="2400" b="1" dirty="0" err="1" smtClean="0">
                <a:latin typeface="+mj-lt"/>
              </a:rPr>
              <a:t>Okoye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>
                <a:latin typeface="+mj-lt"/>
              </a:rPr>
              <a:t>Andres R </a:t>
            </a:r>
            <a:r>
              <a:rPr lang="en-US" sz="2400" b="1" dirty="0" smtClean="0">
                <a:latin typeface="+mj-lt"/>
              </a:rPr>
              <a:t>Ortega		Monica </a:t>
            </a:r>
            <a:r>
              <a:rPr lang="en-US" sz="2400" b="1" dirty="0">
                <a:latin typeface="+mj-lt"/>
              </a:rPr>
              <a:t>R </a:t>
            </a:r>
            <a:r>
              <a:rPr lang="en-US" sz="2400" b="1" dirty="0" smtClean="0">
                <a:latin typeface="+mj-lt"/>
              </a:rPr>
              <a:t>Reis</a:t>
            </a:r>
            <a:endParaRPr lang="en-US" sz="2400" b="1" dirty="0">
              <a:latin typeface="+mj-lt"/>
            </a:endParaRPr>
          </a:p>
          <a:p>
            <a:r>
              <a:rPr lang="en-US" sz="2400" b="1" dirty="0" err="1">
                <a:latin typeface="+mj-lt"/>
              </a:rPr>
              <a:t>Usvah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Rizvi</a:t>
            </a:r>
            <a:r>
              <a:rPr lang="en-US" sz="2400" b="1" dirty="0">
                <a:latin typeface="+mj-lt"/>
              </a:rPr>
              <a:t>	</a:t>
            </a:r>
            <a:r>
              <a:rPr lang="en-US" sz="2400" b="1" dirty="0" smtClean="0">
                <a:latin typeface="+mj-lt"/>
              </a:rPr>
              <a:t>		Ashly </a:t>
            </a:r>
            <a:r>
              <a:rPr lang="en-US" sz="2400" b="1" dirty="0">
                <a:latin typeface="+mj-lt"/>
              </a:rPr>
              <a:t>Sanchez </a:t>
            </a:r>
            <a:r>
              <a:rPr lang="en-US" sz="2400" b="1" dirty="0" err="1" smtClean="0">
                <a:latin typeface="+mj-lt"/>
              </a:rPr>
              <a:t>Sanz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>
                <a:latin typeface="+mj-lt"/>
              </a:rPr>
              <a:t>Harry K </a:t>
            </a:r>
            <a:r>
              <a:rPr lang="en-US" sz="2400" b="1" dirty="0" err="1" smtClean="0">
                <a:latin typeface="+mj-lt"/>
              </a:rPr>
              <a:t>Sisco</a:t>
            </a:r>
            <a:r>
              <a:rPr lang="en-US" sz="2400" b="1" dirty="0">
                <a:latin typeface="+mj-lt"/>
              </a:rPr>
              <a:t>	</a:t>
            </a:r>
            <a:r>
              <a:rPr lang="en-US" sz="2400" b="1" dirty="0" smtClean="0">
                <a:latin typeface="+mj-lt"/>
              </a:rPr>
              <a:t>		</a:t>
            </a:r>
            <a:r>
              <a:rPr lang="en-US" sz="2400" b="1" dirty="0" err="1" smtClean="0">
                <a:latin typeface="+mj-lt"/>
              </a:rPr>
              <a:t>Yerines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Suriel</a:t>
            </a:r>
            <a:r>
              <a:rPr lang="en-US" sz="2400" b="1" dirty="0">
                <a:latin typeface="+mj-lt"/>
              </a:rPr>
              <a:t>-Baez</a:t>
            </a:r>
          </a:p>
        </p:txBody>
      </p:sp>
    </p:spTree>
    <p:extLst>
      <p:ext uri="{BB962C8B-B14F-4D97-AF65-F5344CB8AC3E}">
        <p14:creationId xmlns:p14="http://schemas.microsoft.com/office/powerpoint/2010/main" val="29891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3743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</a:rPr>
              <a:t>Academic Achievement  </a:t>
            </a:r>
            <a:br>
              <a:rPr lang="en-US" sz="3600" b="1" dirty="0">
                <a:solidFill>
                  <a:srgbClr val="CC0000"/>
                </a:solidFill>
              </a:rPr>
            </a:br>
            <a:r>
              <a:rPr lang="en-US" sz="3600" b="1" dirty="0">
                <a:solidFill>
                  <a:srgbClr val="CC0000"/>
                </a:solidFill>
              </a:rPr>
              <a:t>(3.2-3.49) </a:t>
            </a:r>
            <a:endParaRPr lang="en-US" sz="3600" dirty="0">
              <a:solidFill>
                <a:srgbClr val="CC0000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10826" r="62286" b="83097"/>
          <a:stretch/>
        </p:blipFill>
        <p:spPr bwMode="auto">
          <a:xfrm>
            <a:off x="4803775" y="6349274"/>
            <a:ext cx="4340225" cy="497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1743" y="2057400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Aaliyah </a:t>
            </a:r>
            <a:r>
              <a:rPr lang="en-US" sz="2400" b="1" dirty="0" err="1"/>
              <a:t>Agarini</a:t>
            </a:r>
            <a:r>
              <a:rPr lang="en-US" sz="2400" b="1" dirty="0"/>
              <a:t> </a:t>
            </a:r>
            <a:r>
              <a:rPr lang="en-US" sz="2400" b="1" dirty="0" smtClean="0"/>
              <a:t>			Kiara </a:t>
            </a:r>
            <a:r>
              <a:rPr lang="en-US" sz="2400" b="1" dirty="0"/>
              <a:t>S. </a:t>
            </a:r>
            <a:r>
              <a:rPr lang="en-US" sz="2400" b="1" dirty="0" err="1"/>
              <a:t>Aguedo</a:t>
            </a:r>
            <a:r>
              <a:rPr lang="en-US" sz="2400" b="1" dirty="0"/>
              <a:t> </a:t>
            </a:r>
            <a:r>
              <a:rPr lang="en-US" sz="2400" b="1" dirty="0" smtClean="0"/>
              <a:t>Rojas</a:t>
            </a:r>
            <a:endParaRPr lang="en-US" sz="2400" b="1" dirty="0"/>
          </a:p>
          <a:p>
            <a:r>
              <a:rPr lang="en-US" sz="2400" b="1" dirty="0"/>
              <a:t>Stacy </a:t>
            </a:r>
            <a:r>
              <a:rPr lang="en-US" sz="2400" b="1" dirty="0" smtClean="0"/>
              <a:t>Aguilar				Shabina Ali</a:t>
            </a:r>
          </a:p>
          <a:p>
            <a:r>
              <a:rPr lang="pt-BR" sz="2400" b="1" dirty="0"/>
              <a:t>Luz Corado </a:t>
            </a:r>
            <a:r>
              <a:rPr lang="pt-BR" sz="2400" b="1" dirty="0" smtClean="0"/>
              <a:t>Polo			</a:t>
            </a:r>
            <a:r>
              <a:rPr lang="en-US" sz="2400" b="1" dirty="0" err="1" smtClean="0"/>
              <a:t>Berline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Delinois</a:t>
            </a:r>
            <a:endParaRPr lang="en-US" sz="2400" b="1" dirty="0" smtClean="0"/>
          </a:p>
          <a:p>
            <a:r>
              <a:rPr lang="en-US" sz="2400" b="1" dirty="0" err="1"/>
              <a:t>Rudgerry</a:t>
            </a:r>
            <a:r>
              <a:rPr lang="en-US" sz="2400" b="1" dirty="0"/>
              <a:t> G. </a:t>
            </a:r>
            <a:r>
              <a:rPr lang="en-US" sz="2400" b="1" dirty="0" smtClean="0"/>
              <a:t>Guillaume		Natasha </a:t>
            </a:r>
            <a:r>
              <a:rPr lang="en-US" sz="2400" b="1" dirty="0" err="1"/>
              <a:t>Intriago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Jessica </a:t>
            </a:r>
            <a:r>
              <a:rPr lang="en-US" sz="2400" b="1" dirty="0" smtClean="0"/>
              <a:t>Jean				Steven </a:t>
            </a:r>
            <a:r>
              <a:rPr lang="en-US" sz="2400" b="1" dirty="0" err="1"/>
              <a:t>Matheis</a:t>
            </a:r>
            <a:r>
              <a:rPr lang="en-US" sz="2400" b="1" dirty="0"/>
              <a:t> </a:t>
            </a:r>
          </a:p>
          <a:p>
            <a:r>
              <a:rPr lang="en-US" sz="2400" b="1" dirty="0" err="1" smtClean="0"/>
              <a:t>Rockaya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Ndoye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Altiede</a:t>
            </a:r>
            <a:r>
              <a:rPr lang="en-US" sz="2400" b="1" dirty="0" smtClean="0"/>
              <a:t> Pierre</a:t>
            </a:r>
            <a:endParaRPr lang="en-US" sz="2400" b="1" dirty="0"/>
          </a:p>
          <a:p>
            <a:r>
              <a:rPr lang="en-US" sz="2400" b="1" dirty="0" err="1"/>
              <a:t>Moduana</a:t>
            </a:r>
            <a:r>
              <a:rPr lang="en-US" sz="2400" b="1" dirty="0"/>
              <a:t> </a:t>
            </a:r>
            <a:r>
              <a:rPr lang="en-US" sz="2400" b="1" dirty="0" err="1" smtClean="0"/>
              <a:t>Pobee</a:t>
            </a:r>
            <a:r>
              <a:rPr lang="en-US" sz="2400" b="1" dirty="0" smtClean="0"/>
              <a:t>-Orleans		Kelly </a:t>
            </a:r>
            <a:r>
              <a:rPr lang="en-US" sz="2400" b="1" dirty="0" err="1" smtClean="0"/>
              <a:t>Porres</a:t>
            </a:r>
            <a:endParaRPr lang="en-US" sz="2400" b="1" dirty="0"/>
          </a:p>
          <a:p>
            <a:r>
              <a:rPr lang="en-US" sz="2400" b="1" dirty="0"/>
              <a:t>Laila </a:t>
            </a:r>
            <a:r>
              <a:rPr lang="en-US" sz="2400" b="1" dirty="0" err="1" smtClean="0"/>
              <a:t>Rhenai</a:t>
            </a:r>
            <a:r>
              <a:rPr lang="en-US" sz="2400" b="1" dirty="0" smtClean="0"/>
              <a:t> 				Aedan </a:t>
            </a:r>
            <a:r>
              <a:rPr lang="en-US" sz="2400" b="1" dirty="0"/>
              <a:t>Sarmiento </a:t>
            </a:r>
            <a:endParaRPr lang="en-US" sz="2400" b="1" dirty="0" smtClean="0"/>
          </a:p>
          <a:p>
            <a:r>
              <a:rPr lang="en-US" sz="2400" b="1" dirty="0" err="1" smtClean="0"/>
              <a:t>Darllene</a:t>
            </a:r>
            <a:r>
              <a:rPr lang="en-US" sz="2400" b="1" dirty="0" smtClean="0"/>
              <a:t> </a:t>
            </a:r>
            <a:r>
              <a:rPr lang="en-US" sz="2400" b="1" dirty="0" err="1"/>
              <a:t>Severino</a:t>
            </a:r>
            <a:r>
              <a:rPr lang="en-US" sz="2400" b="1" dirty="0"/>
              <a:t> </a:t>
            </a:r>
            <a:r>
              <a:rPr lang="en-US" sz="2400" b="1" dirty="0" smtClean="0"/>
              <a:t>Hernandez	Dani Sosa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0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07468"/>
            <a:ext cx="7117180" cy="593913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</a:t>
            </a:r>
            <a:r>
              <a:rPr lang="en-US" sz="6000" b="1" dirty="0">
                <a:solidFill>
                  <a:srgbClr val="FF0000"/>
                </a:solidFill>
              </a:rPr>
              <a:t>R</a:t>
            </a:r>
            <a:r>
              <a:rPr lang="en-US" sz="5400" b="1" dirty="0">
                <a:solidFill>
                  <a:schemeClr val="bg1"/>
                </a:solidFill>
              </a:rPr>
              <a:t>utgers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/>
              <a:t>      </a:t>
            </a:r>
            <a:r>
              <a:rPr lang="en-US" sz="6000" b="1" dirty="0">
                <a:solidFill>
                  <a:srgbClr val="FF0000"/>
                </a:solidFill>
              </a:rPr>
              <a:t>B</a:t>
            </a:r>
            <a:r>
              <a:rPr lang="en-US" sz="5400" b="1" dirty="0">
                <a:solidFill>
                  <a:schemeClr val="bg1"/>
                </a:solidFill>
              </a:rPr>
              <a:t>iomedical</a:t>
            </a:r>
            <a:r>
              <a:rPr lang="en-US" sz="5400" b="1" dirty="0"/>
              <a:t>  </a:t>
            </a:r>
            <a:br>
              <a:rPr lang="en-US" sz="5400" b="1" dirty="0"/>
            </a:br>
            <a:r>
              <a:rPr lang="en-US" sz="5400" b="1" dirty="0"/>
              <a:t>       </a:t>
            </a:r>
            <a:r>
              <a:rPr lang="en-US" sz="5400" b="1" dirty="0">
                <a:solidFill>
                  <a:srgbClr val="FF0000"/>
                </a:solidFill>
              </a:rPr>
              <a:t>H</a:t>
            </a:r>
            <a:r>
              <a:rPr lang="en-US" sz="5400" b="1" dirty="0">
                <a:solidFill>
                  <a:schemeClr val="bg1"/>
                </a:solidFill>
              </a:rPr>
              <a:t>ealth</a:t>
            </a:r>
            <a:r>
              <a:rPr lang="en-US" sz="6000" b="1" dirty="0"/>
              <a:t> </a:t>
            </a:r>
            <a:br>
              <a:rPr lang="en-US" sz="6000" b="1" dirty="0"/>
            </a:br>
            <a:r>
              <a:rPr lang="en-US" sz="6000" b="1" dirty="0"/>
              <a:t>      </a:t>
            </a:r>
            <a:r>
              <a:rPr lang="en-US" sz="6000" b="1" dirty="0" smtClean="0">
                <a:solidFill>
                  <a:srgbClr val="FF0000"/>
                </a:solidFill>
              </a:rPr>
              <a:t>S</a:t>
            </a:r>
            <a:r>
              <a:rPr lang="en-US" sz="5400" b="1" dirty="0" smtClean="0">
                <a:solidFill>
                  <a:schemeClr val="bg1"/>
                </a:solidFill>
              </a:rPr>
              <a:t>ciences</a:t>
            </a:r>
            <a:r>
              <a:rPr lang="en-US" sz="4800" b="1" dirty="0"/>
              <a:t/>
            </a:r>
            <a:br>
              <a:rPr lang="en-US" sz="4800" b="1" dirty="0"/>
            </a:b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0600" y="838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6" y="665515"/>
            <a:ext cx="5843149" cy="1796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8890" y="6248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16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08" y="6020520"/>
            <a:ext cx="2653635" cy="81570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125113" cy="924475"/>
          </a:xfrm>
          <a:prstGeom prst="rect">
            <a:avLst/>
          </a:prstGeom>
          <a:blipFill>
            <a:blip r:embed="rId4">
              <a:alphaModFix amt="6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Academic Achievement 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(3.2-3.49)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2057400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Shaida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Akhter			Pius 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Anyanwu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Sajeda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Hussain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Kathy Huynh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O'Brien		Ashley Perez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Romeris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Rosario-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Restituyo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Faith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Serrano</a:t>
            </a:r>
          </a:p>
        </p:txBody>
      </p:sp>
    </p:spTree>
    <p:extLst>
      <p:ext uri="{BB962C8B-B14F-4D97-AF65-F5344CB8AC3E}">
        <p14:creationId xmlns:p14="http://schemas.microsoft.com/office/powerpoint/2010/main" val="36932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08" y="6020520"/>
            <a:ext cx="2653635" cy="81570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2275"/>
            <a:ext cx="9144000" cy="1754326"/>
          </a:xfrm>
          <a:prstGeom prst="rect">
            <a:avLst/>
          </a:prstGeom>
          <a:blipFill>
            <a:blip r:embed="rId4">
              <a:alphaModFix amt="6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Outstanding Academic </a:t>
            </a:r>
            <a:r>
              <a:rPr lang="en-US" sz="3600" b="1" dirty="0">
                <a:solidFill>
                  <a:srgbClr val="FF0000"/>
                </a:solidFill>
              </a:rPr>
              <a:t>Achievement  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</a:rPr>
              <a:t>3.5-3.99</a:t>
            </a:r>
            <a:r>
              <a:rPr lang="en-US" sz="3600" b="1" dirty="0">
                <a:solidFill>
                  <a:srgbClr val="FF0000"/>
                </a:solidFill>
              </a:rPr>
              <a:t>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2098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Asmaa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Abuawad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Cindy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Cruz </a:t>
            </a:r>
            <a:endParaRPr lang="en-US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Caitlyn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Garcia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Cathryn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Garcia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Suraya 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Momtaz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en-US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Nishat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Poppy </a:t>
            </a:r>
            <a:endParaRPr lang="en-US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Dina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Vazquez</a:t>
            </a:r>
          </a:p>
        </p:txBody>
      </p:sp>
    </p:spTree>
    <p:extLst>
      <p:ext uri="{BB962C8B-B14F-4D97-AF65-F5344CB8AC3E}">
        <p14:creationId xmlns:p14="http://schemas.microsoft.com/office/powerpoint/2010/main" val="4087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08" y="6020520"/>
            <a:ext cx="2653635" cy="815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2286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2994126"/>
            <a:ext cx="3340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Mikaela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Montiel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413" y="1660970"/>
            <a:ext cx="56114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 </a:t>
            </a: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4941781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Educational Opportunity Fund</a:t>
            </a:r>
          </a:p>
        </p:txBody>
      </p:sp>
      <p:pic>
        <p:nvPicPr>
          <p:cNvPr id="1026" name="Picture 2" descr="Image result for rutgers pharma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8" y="1470792"/>
            <a:ext cx="8040425" cy="29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6096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338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61" y="6055129"/>
            <a:ext cx="2214339" cy="80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066800" y="457200"/>
            <a:ext cx="7125113" cy="9244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Academic Achievement 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(3.2-3.49)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2438400"/>
            <a:ext cx="6324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Youssef </a:t>
            </a:r>
            <a:r>
              <a:rPr lang="en-US" sz="2400" b="1" dirty="0" err="1" smtClean="0">
                <a:latin typeface="+mj-lt"/>
              </a:rPr>
              <a:t>Abdelmoula</a:t>
            </a:r>
            <a:r>
              <a:rPr lang="en-US" sz="2400" b="1" dirty="0" smtClean="0">
                <a:latin typeface="+mj-lt"/>
              </a:rPr>
              <a:t>		Kassidy Baum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Lora </a:t>
            </a:r>
            <a:r>
              <a:rPr lang="en-US" sz="2400" b="1" dirty="0" err="1" smtClean="0">
                <a:latin typeface="+mj-lt"/>
              </a:rPr>
              <a:t>Gawargi</a:t>
            </a:r>
            <a:r>
              <a:rPr lang="en-US" sz="2400" b="1" dirty="0" smtClean="0">
                <a:latin typeface="+mj-lt"/>
              </a:rPr>
              <a:t>			Michelle </a:t>
            </a:r>
            <a:r>
              <a:rPr lang="en-US" sz="2400" b="1" dirty="0">
                <a:latin typeface="+mj-lt"/>
              </a:rPr>
              <a:t>Segovia</a:t>
            </a:r>
          </a:p>
        </p:txBody>
      </p:sp>
    </p:spTree>
    <p:extLst>
      <p:ext uri="{BB962C8B-B14F-4D97-AF65-F5344CB8AC3E}">
        <p14:creationId xmlns:p14="http://schemas.microsoft.com/office/powerpoint/2010/main" val="9720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61" y="6055129"/>
            <a:ext cx="2214339" cy="80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066800" y="319273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Outstanding Academic Achievement 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(3.5-3.99)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289560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Tin Le </a:t>
            </a:r>
            <a:r>
              <a:rPr lang="en-US" sz="2800" b="1" dirty="0" smtClean="0">
                <a:latin typeface="+mj-lt"/>
              </a:rPr>
              <a:t>	</a:t>
            </a:r>
            <a:r>
              <a:rPr lang="en-US" sz="2800" b="1" dirty="0" err="1" smtClean="0">
                <a:latin typeface="+mj-lt"/>
              </a:rPr>
              <a:t>Jinglan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Wu</a:t>
            </a:r>
          </a:p>
        </p:txBody>
      </p:sp>
    </p:spTree>
    <p:extLst>
      <p:ext uri="{BB962C8B-B14F-4D97-AF65-F5344CB8AC3E}">
        <p14:creationId xmlns:p14="http://schemas.microsoft.com/office/powerpoint/2010/main" val="4489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61" y="6055129"/>
            <a:ext cx="2214339" cy="80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524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6979" y="3200400"/>
            <a:ext cx="2822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Kassidy Baum</a:t>
            </a:r>
          </a:p>
        </p:txBody>
      </p:sp>
    </p:spTree>
    <p:extLst>
      <p:ext uri="{BB962C8B-B14F-4D97-AF65-F5344CB8AC3E}">
        <p14:creationId xmlns:p14="http://schemas.microsoft.com/office/powerpoint/2010/main" val="26531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2438400"/>
            <a:ext cx="9144000" cy="167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3600" y="6096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193</a:t>
            </a:r>
            <a:endParaRPr lang="en-US" sz="2800" b="1" dirty="0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43000" y="319273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(3.2-3.49) 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9908" y="1600200"/>
            <a:ext cx="76820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Prince Henry </a:t>
            </a:r>
            <a:r>
              <a:rPr lang="en-US" sz="2400" b="1" dirty="0" err="1" smtClean="0"/>
              <a:t>Abruquah</a:t>
            </a:r>
            <a:r>
              <a:rPr lang="en-US" sz="2400" b="1" dirty="0"/>
              <a:t>	</a:t>
            </a:r>
            <a:r>
              <a:rPr lang="en-US" sz="2400" b="1" dirty="0" smtClean="0"/>
              <a:t>	Dianna </a:t>
            </a:r>
            <a:r>
              <a:rPr lang="en-US" sz="2400" b="1" dirty="0"/>
              <a:t>Alvarez </a:t>
            </a:r>
          </a:p>
          <a:p>
            <a:r>
              <a:rPr lang="en-US" sz="2400" b="1" dirty="0"/>
              <a:t>Brian </a:t>
            </a:r>
            <a:r>
              <a:rPr lang="en-US" sz="2400" b="1" dirty="0" err="1"/>
              <a:t>Aparicio</a:t>
            </a:r>
            <a:r>
              <a:rPr lang="en-US" sz="2400" b="1" dirty="0"/>
              <a:t> Reyes 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Kimberlyn</a:t>
            </a:r>
            <a:r>
              <a:rPr lang="en-US" sz="2400" b="1" dirty="0" smtClean="0"/>
              <a:t> </a:t>
            </a:r>
            <a:r>
              <a:rPr lang="en-US" sz="2400" b="1" dirty="0" err="1"/>
              <a:t>Avendano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Alyssa </a:t>
            </a:r>
            <a:r>
              <a:rPr lang="en-US" sz="2400" b="1" dirty="0" smtClean="0"/>
              <a:t>Bailey				Adel </a:t>
            </a:r>
            <a:r>
              <a:rPr lang="en-US" sz="2400" b="1" dirty="0" err="1" smtClean="0"/>
              <a:t>Bensahla</a:t>
            </a:r>
            <a:endParaRPr lang="en-US" sz="2400" b="1" dirty="0"/>
          </a:p>
          <a:p>
            <a:r>
              <a:rPr lang="en-US" sz="2400" b="1" dirty="0"/>
              <a:t>Kiara </a:t>
            </a:r>
            <a:r>
              <a:rPr lang="en-US" sz="2400" b="1" dirty="0" smtClean="0"/>
              <a:t>Bueno</a:t>
            </a:r>
            <a:r>
              <a:rPr lang="en-US" sz="2400" b="1" dirty="0"/>
              <a:t>	</a:t>
            </a:r>
            <a:r>
              <a:rPr lang="en-US" sz="2400" b="1" dirty="0" smtClean="0"/>
              <a:t>			Shanice Burgos</a:t>
            </a:r>
            <a:endParaRPr lang="en-US" sz="2400" b="1" dirty="0"/>
          </a:p>
          <a:p>
            <a:r>
              <a:rPr lang="en-US" sz="2400" b="1" dirty="0" err="1"/>
              <a:t>Jeandalize</a:t>
            </a:r>
            <a:r>
              <a:rPr lang="en-US" sz="2400" b="1" dirty="0"/>
              <a:t> </a:t>
            </a:r>
            <a:r>
              <a:rPr lang="en-US" sz="2400" b="1" dirty="0" err="1" smtClean="0"/>
              <a:t>Caba</a:t>
            </a:r>
            <a:r>
              <a:rPr lang="en-US" sz="2400" b="1" dirty="0"/>
              <a:t>	</a:t>
            </a:r>
            <a:r>
              <a:rPr lang="en-US" sz="2400" b="1" dirty="0" smtClean="0"/>
              <a:t>		Newton Cabrera</a:t>
            </a:r>
            <a:endParaRPr lang="en-US" sz="2400" b="1" dirty="0"/>
          </a:p>
          <a:p>
            <a:r>
              <a:rPr lang="en-US" sz="2400" b="1" dirty="0" err="1"/>
              <a:t>Jelinette</a:t>
            </a:r>
            <a:r>
              <a:rPr lang="en-US" sz="2400" b="1" dirty="0"/>
              <a:t> </a:t>
            </a:r>
            <a:r>
              <a:rPr lang="en-US" sz="2400" b="1" dirty="0" err="1" smtClean="0"/>
              <a:t>Cadavid</a:t>
            </a:r>
            <a:r>
              <a:rPr lang="en-US" sz="2400" b="1" dirty="0"/>
              <a:t>	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Hongwei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Cai</a:t>
            </a:r>
            <a:endParaRPr lang="en-US" sz="2400" b="1" dirty="0"/>
          </a:p>
          <a:p>
            <a:r>
              <a:rPr lang="en-US" sz="2400" b="1" dirty="0"/>
              <a:t>Randy </a:t>
            </a:r>
            <a:r>
              <a:rPr lang="en-US" sz="2400" b="1" dirty="0" smtClean="0"/>
              <a:t>Campo</a:t>
            </a:r>
            <a:r>
              <a:rPr lang="en-US" sz="2400" b="1" dirty="0"/>
              <a:t>	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Jeimy</a:t>
            </a:r>
            <a:r>
              <a:rPr lang="en-US" sz="2400" b="1" dirty="0" smtClean="0"/>
              <a:t> Castro</a:t>
            </a:r>
            <a:endParaRPr lang="en-US" sz="2400" b="1" dirty="0"/>
          </a:p>
          <a:p>
            <a:r>
              <a:rPr lang="en-US" sz="2400" b="1" dirty="0" err="1"/>
              <a:t>Loriann</a:t>
            </a:r>
            <a:r>
              <a:rPr lang="en-US" sz="2400" b="1" dirty="0"/>
              <a:t> </a:t>
            </a:r>
            <a:r>
              <a:rPr lang="en-US" sz="2400" b="1" dirty="0" smtClean="0"/>
              <a:t>Chambliss			</a:t>
            </a:r>
            <a:r>
              <a:rPr lang="en-US" sz="2400" b="1" dirty="0"/>
              <a:t>Clare Choi </a:t>
            </a:r>
            <a:endParaRPr lang="en-US" sz="2400" b="1" dirty="0" smtClean="0"/>
          </a:p>
          <a:p>
            <a:r>
              <a:rPr lang="en-US" sz="2400" b="1" dirty="0" err="1" smtClean="0"/>
              <a:t>Naddhya</a:t>
            </a:r>
            <a:r>
              <a:rPr lang="en-US" sz="2400" b="1" dirty="0" smtClean="0"/>
              <a:t> Chong			Angelique Clark</a:t>
            </a:r>
            <a:endParaRPr lang="en-US" sz="2400" b="1" dirty="0"/>
          </a:p>
          <a:p>
            <a:r>
              <a:rPr lang="en-US" sz="2400" b="1" dirty="0" err="1"/>
              <a:t>Azanna</a:t>
            </a:r>
            <a:r>
              <a:rPr lang="en-US" sz="2400" b="1" dirty="0"/>
              <a:t> </a:t>
            </a:r>
            <a:r>
              <a:rPr lang="en-US" sz="2400" b="1" dirty="0" err="1" smtClean="0"/>
              <a:t>Clemmings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Mariangely</a:t>
            </a:r>
            <a:r>
              <a:rPr lang="en-US" sz="2400" b="1" dirty="0" smtClean="0"/>
              <a:t> Colon</a:t>
            </a:r>
          </a:p>
          <a:p>
            <a:r>
              <a:rPr lang="en-US" sz="2400" b="1" dirty="0"/>
              <a:t>Nanette </a:t>
            </a:r>
            <a:r>
              <a:rPr lang="en-US" sz="2400" b="1" dirty="0" err="1" smtClean="0"/>
              <a:t>Dande</a:t>
            </a:r>
            <a:r>
              <a:rPr lang="en-US" sz="2400" b="1" dirty="0" smtClean="0"/>
              <a:t>			Alexis </a:t>
            </a:r>
            <a:r>
              <a:rPr lang="en-US" sz="2400" b="1" dirty="0"/>
              <a:t>Dejesus</a:t>
            </a:r>
          </a:p>
        </p:txBody>
      </p:sp>
    </p:spTree>
    <p:extLst>
      <p:ext uri="{BB962C8B-B14F-4D97-AF65-F5344CB8AC3E}">
        <p14:creationId xmlns:p14="http://schemas.microsoft.com/office/powerpoint/2010/main" val="284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503" y="304800"/>
            <a:ext cx="7282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0000"/>
                </a:solidFill>
              </a:rPr>
              <a:t>Outstanding Academic </a:t>
            </a:r>
            <a:r>
              <a:rPr lang="en-US" sz="3600" b="1" dirty="0">
                <a:solidFill>
                  <a:srgbClr val="CC0000"/>
                </a:solidFill>
              </a:rPr>
              <a:t>Achievement  </a:t>
            </a:r>
            <a:br>
              <a:rPr lang="en-US" sz="3600" b="1" dirty="0">
                <a:solidFill>
                  <a:srgbClr val="CC0000"/>
                </a:solidFill>
              </a:rPr>
            </a:br>
            <a:r>
              <a:rPr lang="en-US" sz="3600" b="1" dirty="0">
                <a:solidFill>
                  <a:srgbClr val="CC0000"/>
                </a:solidFill>
              </a:rPr>
              <a:t>(</a:t>
            </a:r>
            <a:r>
              <a:rPr lang="en-US" sz="3600" b="1" dirty="0" smtClean="0">
                <a:solidFill>
                  <a:srgbClr val="CC0000"/>
                </a:solidFill>
              </a:rPr>
              <a:t>3.5-3.99</a:t>
            </a:r>
            <a:r>
              <a:rPr lang="en-US" sz="3600" b="1" dirty="0">
                <a:solidFill>
                  <a:srgbClr val="CC0000"/>
                </a:solidFill>
              </a:rPr>
              <a:t>) </a:t>
            </a:r>
            <a:endParaRPr lang="en-US" sz="3600" dirty="0">
              <a:solidFill>
                <a:srgbClr val="CC0000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t="10826" r="62286" b="83097"/>
          <a:stretch/>
        </p:blipFill>
        <p:spPr bwMode="auto">
          <a:xfrm>
            <a:off x="4803775" y="6349274"/>
            <a:ext cx="4340225" cy="497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1700323"/>
            <a:ext cx="624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Christine </a:t>
            </a:r>
            <a:r>
              <a:rPr lang="en-US" sz="2400" b="1" dirty="0" err="1"/>
              <a:t>Acquah</a:t>
            </a:r>
            <a:r>
              <a:rPr lang="en-US" sz="2400" b="1" dirty="0"/>
              <a:t> 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Safiatou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Akondo</a:t>
            </a:r>
            <a:endParaRPr lang="en-US" sz="2400" b="1" dirty="0"/>
          </a:p>
          <a:p>
            <a:r>
              <a:rPr lang="en-US" sz="2400" b="1" dirty="0"/>
              <a:t>Emely </a:t>
            </a:r>
            <a:r>
              <a:rPr lang="en-US" sz="2400" b="1" dirty="0" smtClean="0"/>
              <a:t>Alba			</a:t>
            </a:r>
            <a:r>
              <a:rPr lang="en-US" sz="2400" b="1" dirty="0" err="1" smtClean="0"/>
              <a:t>Nerline</a:t>
            </a:r>
            <a:r>
              <a:rPr lang="en-US" sz="2400" b="1" dirty="0" smtClean="0"/>
              <a:t> </a:t>
            </a:r>
            <a:r>
              <a:rPr lang="en-US" sz="2400" b="1" dirty="0"/>
              <a:t>J. </a:t>
            </a:r>
            <a:r>
              <a:rPr lang="en-US" sz="2400" b="1" dirty="0" err="1" smtClean="0"/>
              <a:t>Arens</a:t>
            </a:r>
            <a:endParaRPr lang="en-US" sz="2400" b="1" dirty="0" smtClean="0"/>
          </a:p>
          <a:p>
            <a:r>
              <a:rPr lang="en-US" sz="2400" b="1" dirty="0"/>
              <a:t>Jessica Canales </a:t>
            </a:r>
            <a:r>
              <a:rPr lang="en-US" sz="2400" b="1" dirty="0" smtClean="0"/>
              <a:t>Duarte	</a:t>
            </a:r>
            <a:r>
              <a:rPr lang="en-US" sz="2400" b="1" dirty="0"/>
              <a:t>Savannah </a:t>
            </a:r>
            <a:r>
              <a:rPr lang="en-US" sz="2400" b="1" dirty="0" err="1"/>
              <a:t>Cepeda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Adrienne Dollar		</a:t>
            </a:r>
            <a:r>
              <a:rPr lang="en-US" sz="2400" b="1" dirty="0"/>
              <a:t>Michael </a:t>
            </a:r>
            <a:r>
              <a:rPr lang="en-US" sz="2400" b="1" dirty="0" err="1" smtClean="0"/>
              <a:t>Fuccilli</a:t>
            </a:r>
            <a:endParaRPr lang="en-US" sz="2400" b="1" dirty="0" smtClean="0"/>
          </a:p>
          <a:p>
            <a:r>
              <a:rPr lang="en-US" sz="2400" b="1" dirty="0"/>
              <a:t>Lina </a:t>
            </a:r>
            <a:r>
              <a:rPr lang="en-US" sz="2400" b="1" dirty="0" smtClean="0"/>
              <a:t>Kim			</a:t>
            </a:r>
            <a:r>
              <a:rPr lang="en-US" sz="2400" b="1" dirty="0"/>
              <a:t>Michael </a:t>
            </a:r>
            <a:r>
              <a:rPr lang="en-US" sz="2400" b="1" dirty="0" err="1" smtClean="0"/>
              <a:t>Polny</a:t>
            </a:r>
            <a:endParaRPr lang="en-US" sz="2400" b="1" dirty="0" smtClean="0"/>
          </a:p>
          <a:p>
            <a:r>
              <a:rPr lang="en-US" sz="2400" b="1" dirty="0"/>
              <a:t>Diana </a:t>
            </a:r>
            <a:r>
              <a:rPr lang="en-US" sz="2400" b="1" dirty="0" err="1" smtClean="0"/>
              <a:t>Retamozo</a:t>
            </a:r>
            <a:r>
              <a:rPr lang="en-US" sz="2400" b="1" dirty="0" smtClean="0"/>
              <a:t>		</a:t>
            </a:r>
            <a:r>
              <a:rPr lang="en-US" sz="2400" b="1" dirty="0"/>
              <a:t>Beatriz </a:t>
            </a:r>
            <a:r>
              <a:rPr lang="en-US" sz="2400" b="1" dirty="0" smtClean="0"/>
              <a:t>Sosa</a:t>
            </a:r>
          </a:p>
          <a:p>
            <a:r>
              <a:rPr lang="en-US" sz="2400" b="1" dirty="0"/>
              <a:t>Melissa </a:t>
            </a:r>
            <a:r>
              <a:rPr lang="en-US" sz="2400" b="1" dirty="0" err="1"/>
              <a:t>Zea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96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43000" y="319273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(3.2-3.49) 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536975"/>
            <a:ext cx="7803675" cy="4431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Amarah</a:t>
            </a:r>
            <a:r>
              <a:rPr lang="en-US" sz="2400" b="1" dirty="0"/>
              <a:t> </a:t>
            </a:r>
            <a:r>
              <a:rPr lang="en-US" sz="2400" b="1" dirty="0" err="1" smtClean="0"/>
              <a:t>Ellahi</a:t>
            </a:r>
            <a:r>
              <a:rPr lang="en-US" sz="2400" b="1" dirty="0" smtClean="0"/>
              <a:t>				Vanessa </a:t>
            </a:r>
            <a:r>
              <a:rPr lang="en-US" sz="2400" b="1" dirty="0" err="1" smtClean="0"/>
              <a:t>Espin</a:t>
            </a:r>
            <a:endParaRPr lang="en-US" sz="2400" b="1" dirty="0" smtClean="0"/>
          </a:p>
          <a:p>
            <a:r>
              <a:rPr lang="en-US" sz="2400" b="1" dirty="0"/>
              <a:t>Juliana </a:t>
            </a:r>
            <a:r>
              <a:rPr lang="en-US" sz="2400" b="1" dirty="0" smtClean="0"/>
              <a:t>Felix				Riley Fields</a:t>
            </a:r>
            <a:endParaRPr lang="en-US" sz="2400" b="1" dirty="0"/>
          </a:p>
          <a:p>
            <a:r>
              <a:rPr lang="en-US" sz="2400" b="1" dirty="0"/>
              <a:t>Samantha </a:t>
            </a:r>
            <a:r>
              <a:rPr lang="en-US" sz="2400" b="1" dirty="0" err="1" smtClean="0"/>
              <a:t>Figueredo</a:t>
            </a:r>
            <a:r>
              <a:rPr lang="en-US" sz="2400" b="1" dirty="0" smtClean="0"/>
              <a:t>			Alexander Gall</a:t>
            </a:r>
          </a:p>
          <a:p>
            <a:r>
              <a:rPr lang="en-US" sz="2400" b="1" dirty="0" err="1"/>
              <a:t>Sthefany</a:t>
            </a:r>
            <a:r>
              <a:rPr lang="en-US" sz="2400" b="1" dirty="0"/>
              <a:t> </a:t>
            </a:r>
            <a:r>
              <a:rPr lang="en-US" sz="2400" b="1" dirty="0" smtClean="0"/>
              <a:t>Garcia			Chelsea Gonzalez</a:t>
            </a:r>
            <a:endParaRPr lang="en-US" sz="2400" b="1" dirty="0"/>
          </a:p>
          <a:p>
            <a:r>
              <a:rPr lang="en-US" sz="2400" b="1" dirty="0"/>
              <a:t>Moriah </a:t>
            </a:r>
            <a:r>
              <a:rPr lang="en-US" sz="2400" b="1" dirty="0" err="1" smtClean="0"/>
              <a:t>Hajduk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Shaila</a:t>
            </a:r>
            <a:r>
              <a:rPr lang="en-US" sz="2400" b="1" dirty="0" smtClean="0"/>
              <a:t> Hasan</a:t>
            </a:r>
            <a:endParaRPr lang="en-US" sz="2400" b="1" dirty="0"/>
          </a:p>
          <a:p>
            <a:r>
              <a:rPr lang="en-US" sz="2400" b="1" dirty="0"/>
              <a:t>Barbara </a:t>
            </a:r>
            <a:r>
              <a:rPr lang="en-US" sz="2400" b="1" dirty="0" err="1" smtClean="0"/>
              <a:t>Hejzyk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Osaumwense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Idemudia</a:t>
            </a:r>
            <a:endParaRPr lang="en-US" sz="2400" b="1" dirty="0"/>
          </a:p>
          <a:p>
            <a:r>
              <a:rPr lang="en-US" sz="2400" b="1" dirty="0"/>
              <a:t>Jessica </a:t>
            </a:r>
            <a:r>
              <a:rPr lang="en-US" sz="2400" b="1" dirty="0" smtClean="0"/>
              <a:t>Isaac				Michael </a:t>
            </a:r>
            <a:r>
              <a:rPr lang="en-US" sz="2400" b="1" dirty="0"/>
              <a:t>Jasper </a:t>
            </a:r>
            <a:endParaRPr lang="en-US" sz="2400" b="1" dirty="0" smtClean="0"/>
          </a:p>
          <a:p>
            <a:r>
              <a:rPr lang="en-US" sz="2400" b="1" dirty="0" smtClean="0"/>
              <a:t>Jessica </a:t>
            </a:r>
            <a:r>
              <a:rPr lang="en-US" sz="2400" b="1" dirty="0"/>
              <a:t>Jerez </a:t>
            </a:r>
            <a:r>
              <a:rPr lang="en-US" sz="2400" b="1" dirty="0" smtClean="0"/>
              <a:t>				Joyce </a:t>
            </a:r>
            <a:r>
              <a:rPr lang="en-US" sz="2400" b="1" dirty="0" err="1" smtClean="0"/>
              <a:t>Jimenezmatos</a:t>
            </a:r>
            <a:endParaRPr lang="en-US" sz="2400" b="1" dirty="0"/>
          </a:p>
          <a:p>
            <a:r>
              <a:rPr lang="en-US" sz="2400" b="1" dirty="0"/>
              <a:t>Sarah </a:t>
            </a:r>
            <a:r>
              <a:rPr lang="en-US" sz="2400" b="1" dirty="0" err="1" smtClean="0"/>
              <a:t>Kassab</a:t>
            </a:r>
            <a:r>
              <a:rPr lang="en-US" sz="2400" b="1" dirty="0" smtClean="0"/>
              <a:t>				</a:t>
            </a:r>
            <a:r>
              <a:rPr lang="en-US" sz="2400" b="1" dirty="0" err="1" smtClean="0"/>
              <a:t>Jasman</a:t>
            </a:r>
            <a:r>
              <a:rPr lang="en-US" sz="2400" b="1" dirty="0" smtClean="0"/>
              <a:t> Kaur</a:t>
            </a:r>
          </a:p>
          <a:p>
            <a:r>
              <a:rPr lang="en-US" sz="2400" b="1" dirty="0"/>
              <a:t>Carlos </a:t>
            </a:r>
            <a:r>
              <a:rPr lang="en-US" sz="2400" b="1" dirty="0" err="1" smtClean="0"/>
              <a:t>Lantigua</a:t>
            </a:r>
            <a:r>
              <a:rPr lang="en-US" sz="2400" b="1" dirty="0" smtClean="0"/>
              <a:t>-Mateo		</a:t>
            </a:r>
            <a:r>
              <a:rPr lang="en-US" sz="2400" b="1" dirty="0" err="1"/>
              <a:t>Memunatu</a:t>
            </a:r>
            <a:r>
              <a:rPr lang="en-US" sz="2400" b="1" dirty="0"/>
              <a:t> </a:t>
            </a:r>
            <a:r>
              <a:rPr lang="en-US" sz="2400" b="1" dirty="0" smtClean="0"/>
              <a:t>Leigh</a:t>
            </a:r>
          </a:p>
          <a:p>
            <a:r>
              <a:rPr lang="en-US" sz="2400" b="1" dirty="0" err="1"/>
              <a:t>Rimsha</a:t>
            </a:r>
            <a:r>
              <a:rPr lang="en-US" sz="2400" b="1" dirty="0"/>
              <a:t> </a:t>
            </a:r>
            <a:r>
              <a:rPr lang="en-US" sz="2400" b="1" dirty="0" err="1" smtClean="0"/>
              <a:t>Liaquat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Jinfeng</a:t>
            </a:r>
            <a:r>
              <a:rPr lang="en-US" sz="2400" b="1" dirty="0" smtClean="0"/>
              <a:t> </a:t>
            </a:r>
            <a:r>
              <a:rPr lang="en-US" sz="2400" b="1" dirty="0"/>
              <a:t>Lin</a:t>
            </a:r>
            <a:r>
              <a:rPr lang="en-US" sz="2400" b="1" dirty="0" smtClean="0"/>
              <a:t>	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61843" y="0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(3.2-3.49) 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536975"/>
            <a:ext cx="1107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	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159687"/>
            <a:ext cx="685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Ambar </a:t>
            </a:r>
            <a:r>
              <a:rPr lang="en-US" sz="2400" b="1" dirty="0" err="1"/>
              <a:t>Liriano</a:t>
            </a:r>
            <a:r>
              <a:rPr lang="en-US" sz="2400" b="1" dirty="0"/>
              <a:t> </a:t>
            </a:r>
            <a:r>
              <a:rPr lang="en-US" sz="2400" b="1" dirty="0" smtClean="0"/>
              <a:t>		Bryant </a:t>
            </a:r>
            <a:r>
              <a:rPr lang="en-US" sz="2400" b="1" dirty="0" err="1" smtClean="0"/>
              <a:t>Magdaleno</a:t>
            </a:r>
            <a:endParaRPr lang="en-US" sz="2400" b="1" dirty="0" smtClean="0"/>
          </a:p>
          <a:p>
            <a:r>
              <a:rPr lang="en-US" sz="2400" b="1" dirty="0" err="1"/>
              <a:t>Alim</a:t>
            </a:r>
            <a:r>
              <a:rPr lang="en-US" sz="2400" b="1" dirty="0"/>
              <a:t> </a:t>
            </a:r>
            <a:r>
              <a:rPr lang="en-US" sz="2400" b="1" dirty="0" err="1" smtClean="0"/>
              <a:t>Memon</a:t>
            </a:r>
            <a:r>
              <a:rPr lang="en-US" sz="2400" b="1" dirty="0" smtClean="0"/>
              <a:t>			Matthew Menendez</a:t>
            </a:r>
          </a:p>
          <a:p>
            <a:r>
              <a:rPr lang="en-US" sz="2400" b="1" dirty="0" err="1"/>
              <a:t>Mohraeel</a:t>
            </a:r>
            <a:r>
              <a:rPr lang="en-US" sz="2400" b="1" dirty="0"/>
              <a:t> </a:t>
            </a:r>
            <a:r>
              <a:rPr lang="en-US" sz="2400" b="1" dirty="0" smtClean="0"/>
              <a:t>Mikhail		</a:t>
            </a:r>
            <a:r>
              <a:rPr lang="en-US" sz="2400" b="1" dirty="0" err="1" smtClean="0"/>
              <a:t>Joceline</a:t>
            </a:r>
            <a:r>
              <a:rPr lang="en-US" sz="2400" b="1" dirty="0" smtClean="0"/>
              <a:t> Morales</a:t>
            </a:r>
            <a:endParaRPr lang="en-US" sz="2400" b="1" dirty="0"/>
          </a:p>
          <a:p>
            <a:r>
              <a:rPr lang="en-US" sz="2400" b="1" dirty="0" err="1"/>
              <a:t>Zainab</a:t>
            </a:r>
            <a:r>
              <a:rPr lang="en-US" sz="2400" b="1" dirty="0"/>
              <a:t> </a:t>
            </a:r>
            <a:r>
              <a:rPr lang="en-US" sz="2400" b="1" dirty="0" err="1" smtClean="0"/>
              <a:t>Nabeel</a:t>
            </a:r>
            <a:r>
              <a:rPr lang="en-US" sz="2400" b="1" dirty="0" smtClean="0"/>
              <a:t>			Ricardo </a:t>
            </a:r>
            <a:r>
              <a:rPr lang="en-US" sz="2400" b="1" dirty="0"/>
              <a:t>Nava </a:t>
            </a:r>
            <a:endParaRPr lang="en-US" sz="2400" b="1" dirty="0" smtClean="0"/>
          </a:p>
          <a:p>
            <a:r>
              <a:rPr lang="en-US" sz="2400" b="1" dirty="0" smtClean="0"/>
              <a:t>Mary Olivier			</a:t>
            </a:r>
            <a:r>
              <a:rPr lang="en-US" sz="2400" b="1" dirty="0" err="1" smtClean="0"/>
              <a:t>Angelice</a:t>
            </a:r>
            <a:r>
              <a:rPr lang="en-US" sz="2400" b="1" dirty="0" smtClean="0"/>
              <a:t> </a:t>
            </a:r>
            <a:r>
              <a:rPr lang="en-US" sz="2400" b="1" dirty="0" err="1"/>
              <a:t>Oramas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Gulden </a:t>
            </a:r>
            <a:r>
              <a:rPr lang="en-US" sz="2400" b="1" dirty="0" err="1" smtClean="0"/>
              <a:t>Ozdemir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Jaskiran</a:t>
            </a:r>
            <a:r>
              <a:rPr lang="en-US" sz="2400" b="1" dirty="0" smtClean="0"/>
              <a:t> </a:t>
            </a:r>
            <a:r>
              <a:rPr lang="en-US" sz="2400" b="1" dirty="0"/>
              <a:t>Pal </a:t>
            </a:r>
            <a:endParaRPr lang="en-US" sz="2400" b="1" dirty="0" smtClean="0"/>
          </a:p>
          <a:p>
            <a:r>
              <a:rPr lang="en-US" sz="2400" b="1" dirty="0" err="1" smtClean="0"/>
              <a:t>Rushikumar</a:t>
            </a:r>
            <a:r>
              <a:rPr lang="en-US" sz="2400" b="1" dirty="0" smtClean="0"/>
              <a:t> </a:t>
            </a:r>
            <a:r>
              <a:rPr lang="en-US" sz="2400" b="1" dirty="0"/>
              <a:t>Patel </a:t>
            </a:r>
            <a:r>
              <a:rPr lang="en-US" sz="2400" b="1" dirty="0" smtClean="0"/>
              <a:t>		Franny Perez</a:t>
            </a:r>
          </a:p>
          <a:p>
            <a:r>
              <a:rPr lang="en-US" sz="2400" b="1" dirty="0" err="1"/>
              <a:t>Madelane</a:t>
            </a:r>
            <a:r>
              <a:rPr lang="en-US" sz="2400" b="1" dirty="0"/>
              <a:t> </a:t>
            </a:r>
            <a:r>
              <a:rPr lang="en-US" sz="2400" b="1" dirty="0" err="1" smtClean="0"/>
              <a:t>Quijada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Faria</a:t>
            </a:r>
            <a:r>
              <a:rPr lang="en-US" sz="2400" b="1" dirty="0" smtClean="0"/>
              <a:t> Rahman</a:t>
            </a:r>
          </a:p>
          <a:p>
            <a:r>
              <a:rPr lang="en-US" sz="2400" b="1" dirty="0"/>
              <a:t>Michelle Ramirez-Cruz 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Sherron</a:t>
            </a:r>
            <a:r>
              <a:rPr lang="en-US" sz="2400" b="1" dirty="0" smtClean="0"/>
              <a:t> </a:t>
            </a:r>
            <a:r>
              <a:rPr lang="en-US" sz="2400" b="1" dirty="0"/>
              <a:t>Randall </a:t>
            </a:r>
            <a:endParaRPr lang="en-US" sz="2400" b="1" dirty="0" smtClean="0"/>
          </a:p>
          <a:p>
            <a:r>
              <a:rPr lang="en-US" sz="2400" b="1" dirty="0" smtClean="0"/>
              <a:t>Angel Reyes			Peter </a:t>
            </a:r>
            <a:r>
              <a:rPr lang="en-US" sz="2400" b="1" dirty="0" err="1" smtClean="0"/>
              <a:t>Saad</a:t>
            </a:r>
            <a:endParaRPr lang="en-US" sz="2400" b="1" dirty="0" smtClean="0"/>
          </a:p>
          <a:p>
            <a:r>
              <a:rPr lang="en-US" sz="2400" b="1" dirty="0" err="1"/>
              <a:t>Zarfshan</a:t>
            </a:r>
            <a:r>
              <a:rPr lang="en-US" sz="2400" b="1" dirty="0"/>
              <a:t> </a:t>
            </a:r>
            <a:r>
              <a:rPr lang="en-US" sz="2400" b="1" dirty="0" err="1" smtClean="0"/>
              <a:t>Shahid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Akirra</a:t>
            </a:r>
            <a:r>
              <a:rPr lang="en-US" sz="2400" b="1" dirty="0" smtClean="0"/>
              <a:t> </a:t>
            </a:r>
            <a:r>
              <a:rPr lang="en-US" sz="2400" b="1" dirty="0"/>
              <a:t>Smalls </a:t>
            </a:r>
            <a:endParaRPr lang="en-US" sz="2400" b="1" dirty="0" smtClean="0"/>
          </a:p>
          <a:p>
            <a:r>
              <a:rPr lang="en-US" sz="2400" b="1" dirty="0" err="1" smtClean="0"/>
              <a:t>Jahmir</a:t>
            </a:r>
            <a:r>
              <a:rPr lang="en-US" sz="2400" b="1" dirty="0" smtClean="0"/>
              <a:t> Sterling		Jennifer </a:t>
            </a:r>
            <a:r>
              <a:rPr lang="en-US" sz="2400" b="1" dirty="0"/>
              <a:t>Suarez 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9971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61843" y="0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(3.2-3.49) 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536975"/>
            <a:ext cx="1107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	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29540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Fouzia</a:t>
            </a:r>
            <a:r>
              <a:rPr lang="en-US" sz="2400" b="1" dirty="0"/>
              <a:t> Sultana			</a:t>
            </a:r>
            <a:r>
              <a:rPr lang="en-US" sz="2400" b="1" dirty="0" err="1"/>
              <a:t>Emill</a:t>
            </a:r>
            <a:r>
              <a:rPr lang="en-US" sz="2400" b="1" dirty="0"/>
              <a:t> Taveras </a:t>
            </a:r>
          </a:p>
          <a:p>
            <a:r>
              <a:rPr lang="en-US" sz="2400" b="1" dirty="0"/>
              <a:t>Lizbeth </a:t>
            </a:r>
            <a:r>
              <a:rPr lang="en-US" sz="2400" b="1" dirty="0" err="1"/>
              <a:t>Torralba</a:t>
            </a:r>
            <a:r>
              <a:rPr lang="en-US" sz="2400" b="1" dirty="0"/>
              <a:t>		Diane </a:t>
            </a:r>
            <a:r>
              <a:rPr lang="en-US" sz="2400" b="1" dirty="0" smtClean="0"/>
              <a:t>Tran</a:t>
            </a:r>
          </a:p>
          <a:p>
            <a:r>
              <a:rPr lang="en-US" sz="2400" b="1" dirty="0"/>
              <a:t>Renzo </a:t>
            </a:r>
            <a:r>
              <a:rPr lang="en-US" sz="2400" b="1" dirty="0" smtClean="0"/>
              <a:t>Vargas			Claudia </a:t>
            </a:r>
            <a:r>
              <a:rPr lang="en-US" sz="2400" b="1" dirty="0" err="1" smtClean="0"/>
              <a:t>Vazallo</a:t>
            </a:r>
            <a:endParaRPr lang="en-US" sz="2400" b="1" dirty="0"/>
          </a:p>
          <a:p>
            <a:r>
              <a:rPr lang="en-US" sz="2400" b="1" dirty="0"/>
              <a:t>Brenda </a:t>
            </a:r>
            <a:r>
              <a:rPr lang="en-US" sz="2400" b="1" dirty="0" err="1" smtClean="0"/>
              <a:t>Vidals</a:t>
            </a:r>
            <a:r>
              <a:rPr lang="en-US" sz="2400" b="1" dirty="0" smtClean="0"/>
              <a:t>			Alexis </a:t>
            </a:r>
            <a:r>
              <a:rPr lang="en-US" sz="2400" b="1" dirty="0"/>
              <a:t>Wilkins </a:t>
            </a:r>
            <a:endParaRPr lang="en-US" sz="2400" b="1" dirty="0" smtClean="0"/>
          </a:p>
          <a:p>
            <a:r>
              <a:rPr lang="en-US" sz="2400" b="1" dirty="0" err="1" smtClean="0"/>
              <a:t>Yousrah</a:t>
            </a:r>
            <a:r>
              <a:rPr lang="en-US" sz="2400" b="1" dirty="0" smtClean="0"/>
              <a:t> </a:t>
            </a:r>
            <a:r>
              <a:rPr lang="en-US" sz="2400" b="1" dirty="0" err="1"/>
              <a:t>Younous</a:t>
            </a:r>
            <a:r>
              <a:rPr lang="en-US" sz="2400" b="1" dirty="0"/>
              <a:t> 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Laiba</a:t>
            </a:r>
            <a:r>
              <a:rPr lang="en-US" sz="2400" b="1" dirty="0" smtClean="0"/>
              <a:t> Zeb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75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43000" y="319273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(3.5-3.99)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1519602"/>
            <a:ext cx="6781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Saif</a:t>
            </a:r>
            <a:r>
              <a:rPr lang="en-US" sz="2400" b="1" dirty="0"/>
              <a:t> </a:t>
            </a:r>
            <a:r>
              <a:rPr lang="en-US" sz="2400" b="1" dirty="0" err="1" smtClean="0"/>
              <a:t>Abid</a:t>
            </a:r>
            <a:r>
              <a:rPr lang="en-US" sz="2400" b="1" dirty="0" smtClean="0"/>
              <a:t> 			Syed Ali</a:t>
            </a:r>
          </a:p>
          <a:p>
            <a:r>
              <a:rPr lang="en-US" sz="2400" b="1" dirty="0"/>
              <a:t>Jasmine </a:t>
            </a:r>
            <a:r>
              <a:rPr lang="en-US" sz="2400" b="1" dirty="0" err="1" smtClean="0"/>
              <a:t>Bagner</a:t>
            </a:r>
            <a:r>
              <a:rPr lang="en-US" sz="2400" b="1" dirty="0"/>
              <a:t>	</a:t>
            </a:r>
            <a:r>
              <a:rPr lang="en-US" sz="2400" b="1" dirty="0" smtClean="0"/>
              <a:t>	Natalia </a:t>
            </a:r>
            <a:r>
              <a:rPr lang="en-US" sz="2400" b="1" dirty="0" err="1" smtClean="0"/>
              <a:t>Bak</a:t>
            </a:r>
            <a:endParaRPr lang="en-US" sz="2400" b="1" dirty="0"/>
          </a:p>
          <a:p>
            <a:r>
              <a:rPr lang="en-US" sz="2400" b="1" dirty="0"/>
              <a:t>Jesse Barbieri 	</a:t>
            </a:r>
            <a:r>
              <a:rPr lang="en-US" sz="2400" b="1" dirty="0" smtClean="0"/>
              <a:t>		Patricia Batista</a:t>
            </a:r>
          </a:p>
          <a:p>
            <a:r>
              <a:rPr lang="en-US" sz="2400" b="1" dirty="0"/>
              <a:t>Sanaa </a:t>
            </a:r>
            <a:r>
              <a:rPr lang="en-US" sz="2400" b="1" dirty="0" smtClean="0"/>
              <a:t>Choudhry		Jennifer </a:t>
            </a:r>
            <a:r>
              <a:rPr lang="en-US" sz="2400" b="1" dirty="0"/>
              <a:t>Delgado </a:t>
            </a:r>
            <a:endParaRPr lang="en-US" sz="2400" b="1" dirty="0" smtClean="0"/>
          </a:p>
          <a:p>
            <a:r>
              <a:rPr lang="en-US" sz="2400" b="1" dirty="0" smtClean="0"/>
              <a:t>Nicole </a:t>
            </a:r>
            <a:r>
              <a:rPr lang="en-US" sz="2400" b="1" dirty="0"/>
              <a:t>Doucette 	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Sena</a:t>
            </a:r>
            <a:r>
              <a:rPr lang="en-US" sz="2400" b="1" dirty="0" smtClean="0"/>
              <a:t> </a:t>
            </a:r>
            <a:r>
              <a:rPr lang="en-US" sz="2400" b="1" dirty="0" err="1"/>
              <a:t>Dzirasa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Alexis </a:t>
            </a:r>
            <a:r>
              <a:rPr lang="en-US" sz="2400" b="1" dirty="0" err="1"/>
              <a:t>Etes</a:t>
            </a:r>
            <a:r>
              <a:rPr lang="en-US" sz="2400" b="1" dirty="0"/>
              <a:t> 	</a:t>
            </a:r>
            <a:r>
              <a:rPr lang="en-US" sz="2400" b="1" dirty="0" smtClean="0"/>
              <a:t>		Alisa </a:t>
            </a:r>
            <a:r>
              <a:rPr lang="en-US" sz="2400" b="1" dirty="0"/>
              <a:t>Farley </a:t>
            </a:r>
            <a:endParaRPr lang="en-US" sz="2400" b="1" dirty="0" smtClean="0"/>
          </a:p>
          <a:p>
            <a:r>
              <a:rPr lang="en-US" sz="2400" b="1" dirty="0" smtClean="0"/>
              <a:t>Alejandro </a:t>
            </a:r>
            <a:r>
              <a:rPr lang="en-US" sz="2400" b="1" dirty="0" err="1"/>
              <a:t>Funez</a:t>
            </a:r>
            <a:r>
              <a:rPr lang="en-US" sz="2400" b="1" dirty="0"/>
              <a:t> 	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Jhoana</a:t>
            </a:r>
            <a:r>
              <a:rPr lang="en-US" sz="2400" b="1" dirty="0" smtClean="0"/>
              <a:t> </a:t>
            </a:r>
            <a:r>
              <a:rPr lang="en-US" sz="2400" b="1" dirty="0"/>
              <a:t>Garcia </a:t>
            </a:r>
            <a:endParaRPr lang="en-US" sz="2400" b="1" dirty="0" smtClean="0"/>
          </a:p>
          <a:p>
            <a:r>
              <a:rPr lang="en-US" sz="2400" b="1" dirty="0" smtClean="0"/>
              <a:t>Kyra </a:t>
            </a:r>
            <a:r>
              <a:rPr lang="en-US" sz="2400" b="1" dirty="0"/>
              <a:t>Glover 	</a:t>
            </a:r>
            <a:r>
              <a:rPr lang="en-US" sz="2400" b="1" dirty="0" smtClean="0"/>
              <a:t>		Gabriela </a:t>
            </a:r>
            <a:r>
              <a:rPr lang="en-US" sz="2400" b="1" dirty="0"/>
              <a:t>Gonzalez</a:t>
            </a:r>
            <a:endParaRPr lang="en-US" sz="2400" b="1" dirty="0" smtClean="0"/>
          </a:p>
          <a:p>
            <a:r>
              <a:rPr lang="en-US" sz="2400" b="1" dirty="0"/>
              <a:t>Yasmine Hafez 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Mun</a:t>
            </a:r>
            <a:r>
              <a:rPr lang="en-US" sz="2400" b="1" dirty="0" smtClean="0"/>
              <a:t> Hew</a:t>
            </a:r>
            <a:endParaRPr lang="en-US" sz="2400" b="1" dirty="0"/>
          </a:p>
          <a:p>
            <a:r>
              <a:rPr lang="en-US" sz="2400" b="1" dirty="0"/>
              <a:t>Gertrude </a:t>
            </a:r>
            <a:r>
              <a:rPr lang="en-US" sz="2400" b="1" dirty="0" err="1" smtClean="0"/>
              <a:t>Honutse</a:t>
            </a:r>
            <a:r>
              <a:rPr lang="en-US" sz="2400" b="1" dirty="0" smtClean="0"/>
              <a:t>		</a:t>
            </a:r>
            <a:r>
              <a:rPr lang="en-US" sz="2400" b="1" dirty="0" err="1"/>
              <a:t>Favour</a:t>
            </a:r>
            <a:r>
              <a:rPr lang="en-US" sz="2400" b="1" dirty="0"/>
              <a:t> </a:t>
            </a:r>
            <a:r>
              <a:rPr lang="en-US" sz="2400" b="1" dirty="0" err="1" smtClean="0"/>
              <a:t>Imhomoh</a:t>
            </a:r>
            <a:endParaRPr lang="en-US" sz="2400" b="1" dirty="0"/>
          </a:p>
          <a:p>
            <a:r>
              <a:rPr lang="en-US" sz="2400" b="1" dirty="0" err="1"/>
              <a:t>Saidya</a:t>
            </a:r>
            <a:r>
              <a:rPr lang="en-US" sz="2400" b="1" dirty="0"/>
              <a:t> Iqbal 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Jihun</a:t>
            </a:r>
            <a:r>
              <a:rPr lang="en-US" sz="2400" b="1" dirty="0" smtClean="0"/>
              <a:t> </a:t>
            </a:r>
            <a:r>
              <a:rPr lang="en-US" sz="2400" b="1" dirty="0" err="1"/>
              <a:t>Joo</a:t>
            </a:r>
            <a:r>
              <a:rPr lang="en-US" sz="2400" b="1" dirty="0"/>
              <a:t> 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2528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43000" y="319273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(3.5-3.99)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1519602"/>
            <a:ext cx="6934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Samuel Juarez 		</a:t>
            </a:r>
            <a:r>
              <a:rPr lang="en-US" sz="2400" b="1" dirty="0" err="1"/>
              <a:t>Fatyma</a:t>
            </a:r>
            <a:r>
              <a:rPr lang="en-US" sz="2400" b="1" dirty="0"/>
              <a:t> </a:t>
            </a:r>
            <a:r>
              <a:rPr lang="en-US" sz="2400" b="1" dirty="0" err="1"/>
              <a:t>Karamoko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Mandeep</a:t>
            </a:r>
            <a:r>
              <a:rPr lang="en-US" sz="2400" b="1" dirty="0"/>
              <a:t> Kaur		</a:t>
            </a:r>
            <a:r>
              <a:rPr lang="en-US" sz="2400" b="1" dirty="0" err="1"/>
              <a:t>Ushna</a:t>
            </a:r>
            <a:r>
              <a:rPr lang="en-US" sz="2400" b="1" dirty="0"/>
              <a:t> Khan </a:t>
            </a:r>
          </a:p>
          <a:p>
            <a:r>
              <a:rPr lang="en-US" sz="2400" b="1" dirty="0" err="1"/>
              <a:t>Zainab</a:t>
            </a:r>
            <a:r>
              <a:rPr lang="en-US" sz="2400" b="1" dirty="0"/>
              <a:t> Khan 		</a:t>
            </a:r>
            <a:r>
              <a:rPr lang="en-US" sz="2400" b="1" dirty="0" smtClean="0"/>
              <a:t>	Antonio </a:t>
            </a:r>
            <a:r>
              <a:rPr lang="en-US" sz="2400" b="1" dirty="0" err="1" smtClean="0"/>
              <a:t>Laguardia</a:t>
            </a:r>
            <a:endParaRPr lang="en-US" sz="2400" b="1" dirty="0" smtClean="0"/>
          </a:p>
          <a:p>
            <a:r>
              <a:rPr lang="en-US" sz="2400" b="1" dirty="0"/>
              <a:t>Lizbeth Lopez </a:t>
            </a:r>
            <a:r>
              <a:rPr lang="en-US" sz="2400" b="1" dirty="0" smtClean="0"/>
              <a:t>Perez		</a:t>
            </a:r>
            <a:r>
              <a:rPr lang="en-US" sz="2400" b="1" dirty="0" err="1" smtClean="0"/>
              <a:t>Saad</a:t>
            </a:r>
            <a:r>
              <a:rPr lang="en-US" sz="2400" b="1" dirty="0" smtClean="0"/>
              <a:t> Malik</a:t>
            </a:r>
          </a:p>
          <a:p>
            <a:r>
              <a:rPr lang="en-US" sz="2400" b="1" dirty="0" err="1"/>
              <a:t>Marielis</a:t>
            </a:r>
            <a:r>
              <a:rPr lang="en-US" sz="2400" b="1" dirty="0"/>
              <a:t> </a:t>
            </a:r>
            <a:r>
              <a:rPr lang="en-US" sz="2400" b="1" dirty="0" smtClean="0"/>
              <a:t>Mejia			</a:t>
            </a:r>
            <a:r>
              <a:rPr lang="en-US" sz="2400" b="1" dirty="0"/>
              <a:t>Darian </a:t>
            </a:r>
            <a:r>
              <a:rPr lang="en-US" sz="2400" b="1" dirty="0" err="1"/>
              <a:t>Napodano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Brielle </a:t>
            </a:r>
            <a:r>
              <a:rPr lang="en-US" sz="2400" b="1" dirty="0" err="1" smtClean="0"/>
              <a:t>Nowicki</a:t>
            </a:r>
            <a:r>
              <a:rPr lang="en-US" sz="2400" b="1" dirty="0" smtClean="0"/>
              <a:t>		</a:t>
            </a:r>
            <a:r>
              <a:rPr lang="en-US" sz="2400" b="1" dirty="0" err="1"/>
              <a:t>Shamshrita</a:t>
            </a:r>
            <a:r>
              <a:rPr lang="en-US" sz="2400" b="1" dirty="0"/>
              <a:t> Pandey </a:t>
            </a:r>
            <a:endParaRPr lang="en-US" sz="2400" b="1" dirty="0" smtClean="0"/>
          </a:p>
          <a:p>
            <a:r>
              <a:rPr lang="en-US" sz="2400" b="1" dirty="0" err="1" smtClean="0"/>
              <a:t>Dhanisha</a:t>
            </a:r>
            <a:r>
              <a:rPr lang="en-US" sz="2400" b="1" dirty="0" smtClean="0"/>
              <a:t> Patel		</a:t>
            </a:r>
            <a:r>
              <a:rPr lang="en-US" sz="2400" b="1" dirty="0"/>
              <a:t>Crystal </a:t>
            </a:r>
            <a:r>
              <a:rPr lang="en-US" sz="2400" b="1" dirty="0" err="1" smtClean="0"/>
              <a:t>Paulino</a:t>
            </a:r>
            <a:endParaRPr lang="en-US" sz="2400" b="1" dirty="0" smtClean="0"/>
          </a:p>
          <a:p>
            <a:r>
              <a:rPr lang="en-US" sz="2400" b="1" dirty="0" err="1"/>
              <a:t>Jiawen</a:t>
            </a:r>
            <a:r>
              <a:rPr lang="en-US" sz="2400" b="1" dirty="0"/>
              <a:t> </a:t>
            </a:r>
            <a:r>
              <a:rPr lang="en-US" sz="2400" b="1" dirty="0" smtClean="0"/>
              <a:t>Qin			Juan </a:t>
            </a:r>
            <a:r>
              <a:rPr lang="en-US" sz="2400" b="1" dirty="0"/>
              <a:t>Quezada </a:t>
            </a:r>
            <a:endParaRPr lang="en-US" sz="2400" b="1" dirty="0" smtClean="0"/>
          </a:p>
          <a:p>
            <a:r>
              <a:rPr lang="en-US" sz="2400" b="1" dirty="0" smtClean="0"/>
              <a:t>Viviane </a:t>
            </a:r>
            <a:r>
              <a:rPr lang="en-US" sz="2400" b="1" dirty="0"/>
              <a:t>Racine </a:t>
            </a:r>
            <a:r>
              <a:rPr lang="en-US" sz="2400" b="1" dirty="0" smtClean="0"/>
              <a:t>		Diana Rodriguez</a:t>
            </a:r>
          </a:p>
          <a:p>
            <a:r>
              <a:rPr lang="en-US" sz="2400" b="1" dirty="0" err="1"/>
              <a:t>Siris</a:t>
            </a:r>
            <a:r>
              <a:rPr lang="en-US" sz="2400" b="1" dirty="0"/>
              <a:t> Rodriguez </a:t>
            </a:r>
            <a:r>
              <a:rPr lang="en-US" sz="2400" b="1" dirty="0" smtClean="0"/>
              <a:t>		</a:t>
            </a:r>
            <a:r>
              <a:rPr lang="en-US" sz="2400" b="1" dirty="0" err="1" smtClean="0"/>
              <a:t>Rimsha</a:t>
            </a:r>
            <a:r>
              <a:rPr lang="en-US" sz="2400" b="1" dirty="0" smtClean="0"/>
              <a:t> Saeed</a:t>
            </a:r>
            <a:endParaRPr lang="en-US" sz="2400" b="1" dirty="0"/>
          </a:p>
          <a:p>
            <a:r>
              <a:rPr lang="en-US" sz="2400" b="1" dirty="0"/>
              <a:t>Diego </a:t>
            </a:r>
            <a:r>
              <a:rPr lang="en-US" sz="2400" b="1" dirty="0" smtClean="0"/>
              <a:t>Salguero		</a:t>
            </a:r>
            <a:r>
              <a:rPr lang="en-US" sz="2400" b="1" dirty="0" err="1" smtClean="0"/>
              <a:t>Vasi</a:t>
            </a:r>
            <a:r>
              <a:rPr lang="en-US" sz="2400" b="1" dirty="0" smtClean="0"/>
              <a:t> </a:t>
            </a:r>
            <a:r>
              <a:rPr lang="en-US" sz="2400" b="1" dirty="0" err="1"/>
              <a:t>Saqib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45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143000" y="319273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(3.5-3.99)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4643" y="1828800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Mildred </a:t>
            </a:r>
            <a:r>
              <a:rPr lang="en-US" sz="2400" b="1" dirty="0" err="1" smtClean="0"/>
              <a:t>Sarpong</a:t>
            </a:r>
            <a:r>
              <a:rPr lang="en-US" sz="2400" b="1" dirty="0" smtClean="0"/>
              <a:t>		Rahul </a:t>
            </a:r>
            <a:r>
              <a:rPr lang="en-US" sz="2400" b="1" dirty="0"/>
              <a:t>Sharma </a:t>
            </a:r>
            <a:endParaRPr lang="en-US" sz="2400" b="1" dirty="0" smtClean="0"/>
          </a:p>
          <a:p>
            <a:r>
              <a:rPr lang="en-US" sz="2400" b="1" dirty="0" smtClean="0"/>
              <a:t>Zaid Siddiqui			Gabriela </a:t>
            </a:r>
            <a:r>
              <a:rPr lang="en-US" sz="2400" b="1" dirty="0" err="1"/>
              <a:t>Silguero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Kimberly </a:t>
            </a:r>
            <a:r>
              <a:rPr lang="en-US" sz="2400" b="1" dirty="0" err="1"/>
              <a:t>Silverio</a:t>
            </a:r>
            <a:r>
              <a:rPr lang="en-US" sz="2400" b="1" dirty="0"/>
              <a:t> Diaz 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Roopjeet</a:t>
            </a:r>
            <a:r>
              <a:rPr lang="en-US" sz="2400" b="1" dirty="0" smtClean="0"/>
              <a:t> </a:t>
            </a:r>
            <a:r>
              <a:rPr lang="en-US" sz="2400" b="1" dirty="0"/>
              <a:t>Singh </a:t>
            </a:r>
            <a:endParaRPr lang="en-US" sz="2400" b="1" dirty="0" smtClean="0"/>
          </a:p>
          <a:p>
            <a:r>
              <a:rPr lang="en-US" sz="2400" b="1" dirty="0" smtClean="0"/>
              <a:t>Lara </a:t>
            </a:r>
            <a:r>
              <a:rPr lang="en-US" sz="2400" b="1" dirty="0" err="1" smtClean="0"/>
              <a:t>Tablieh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Yenny</a:t>
            </a:r>
            <a:r>
              <a:rPr lang="en-US" sz="2400" b="1" dirty="0" smtClean="0"/>
              <a:t> </a:t>
            </a:r>
            <a:r>
              <a:rPr lang="en-US" sz="2400" b="1" dirty="0" err="1"/>
              <a:t>Tavarez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err="1" smtClean="0"/>
              <a:t>Naeem</a:t>
            </a:r>
            <a:r>
              <a:rPr lang="en-US" sz="2400" b="1" dirty="0" smtClean="0"/>
              <a:t> Uddin			Fernando </a:t>
            </a:r>
            <a:r>
              <a:rPr lang="en-US" sz="2400" b="1" dirty="0"/>
              <a:t>Venegas </a:t>
            </a:r>
            <a:endParaRPr lang="en-US" sz="2400" b="1" dirty="0" smtClean="0"/>
          </a:p>
          <a:p>
            <a:r>
              <a:rPr lang="en-US" sz="2400" b="1" dirty="0" smtClean="0"/>
              <a:t>Stephanie Vieira		Ryan </a:t>
            </a:r>
            <a:r>
              <a:rPr lang="en-US" sz="2400" b="1" dirty="0"/>
              <a:t>Whipple</a:t>
            </a:r>
          </a:p>
        </p:txBody>
      </p:sp>
    </p:spTree>
    <p:extLst>
      <p:ext uri="{BB962C8B-B14F-4D97-AF65-F5344CB8AC3E}">
        <p14:creationId xmlns:p14="http://schemas.microsoft.com/office/powerpoint/2010/main" val="149010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1524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800" y="2743200"/>
            <a:ext cx="3124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Tahj Burnette</a:t>
            </a:r>
          </a:p>
        </p:txBody>
      </p:sp>
    </p:spTree>
    <p:extLst>
      <p:ext uri="{BB962C8B-B14F-4D97-AF65-F5344CB8AC3E}">
        <p14:creationId xmlns:p14="http://schemas.microsoft.com/office/powerpoint/2010/main" val="102969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t="19183" r="1816" b="65053"/>
          <a:stretch/>
        </p:blipFill>
        <p:spPr bwMode="auto">
          <a:xfrm>
            <a:off x="10886" y="5791200"/>
            <a:ext cx="9133114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152400"/>
            <a:ext cx="7587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Distinguished Scholar (4.0)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2133600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Tahj </a:t>
            </a:r>
            <a:r>
              <a:rPr lang="en-US" sz="3200" b="1" dirty="0" smtClean="0"/>
              <a:t>Burnette		</a:t>
            </a:r>
            <a:r>
              <a:rPr lang="en-US" sz="3200" b="1" dirty="0" err="1" smtClean="0"/>
              <a:t>Rosmery</a:t>
            </a:r>
            <a:r>
              <a:rPr lang="en-US" sz="3200" b="1" dirty="0" smtClean="0"/>
              <a:t> </a:t>
            </a:r>
            <a:r>
              <a:rPr lang="en-US" sz="3200" b="1" dirty="0"/>
              <a:t>Saldana</a:t>
            </a:r>
          </a:p>
        </p:txBody>
      </p:sp>
    </p:spTree>
    <p:extLst>
      <p:ext uri="{BB962C8B-B14F-4D97-AF65-F5344CB8AC3E}">
        <p14:creationId xmlns:p14="http://schemas.microsoft.com/office/powerpoint/2010/main" val="4572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8" y="1447800"/>
            <a:ext cx="6798733" cy="382428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/>
          <a:srcRect l="4166" t="10256" r="49145" b="73790"/>
          <a:stretch/>
        </p:blipFill>
        <p:spPr bwMode="auto">
          <a:xfrm>
            <a:off x="1142998" y="5272087"/>
            <a:ext cx="6798735" cy="1040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5243" y="6313009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22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1219199" y="704671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(3.2-3.49)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346553"/>
            <a:ext cx="641350" cy="478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81356" y="1905000"/>
            <a:ext cx="64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Hadir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Abdelal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Alejandra Aguilar</a:t>
            </a:r>
          </a:p>
          <a:p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Victoria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Armas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Yahia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Chahine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Yarelis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Cortes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Jailene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Figueroa </a:t>
            </a:r>
            <a:endParaRPr lang="en-US" sz="24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Jeffery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Garcia-Sanchez 	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Luis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Gasca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Mateo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Gonzalez 	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Mengyao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Liu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Angely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Melendez 	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Bhumi Patel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Zaire Sanders 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Leonela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Smith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413" y="1660970"/>
            <a:ext cx="56114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</a:rPr>
              <a:t> </a:t>
            </a: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  <a:p>
            <a:pPr algn="ctr"/>
            <a:endParaRPr lang="en-US" sz="7200" b="1" i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3" y="1752601"/>
            <a:ext cx="7519835" cy="2262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192343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Educational Opportunity </a:t>
            </a:r>
            <a:r>
              <a:rPr lang="en-US" sz="4000" b="1" dirty="0" smtClean="0">
                <a:solidFill>
                  <a:srgbClr val="CC0000"/>
                </a:solidFill>
              </a:rPr>
              <a:t>Fund</a:t>
            </a:r>
          </a:p>
          <a:p>
            <a:pPr algn="ctr"/>
            <a:r>
              <a:rPr lang="en-US" sz="4000" b="1" dirty="0" smtClean="0">
                <a:solidFill>
                  <a:srgbClr val="CC0000"/>
                </a:solidFill>
              </a:rPr>
              <a:t>Health Careers Program (HCP)</a:t>
            </a:r>
            <a:endParaRPr lang="en-US" sz="4000" b="1" dirty="0">
              <a:solidFill>
                <a:srgbClr val="CC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5638800"/>
            <a:ext cx="656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C0000"/>
                </a:solidFill>
                <a:latin typeface="Arial Black" panose="020B0A04020102020204" pitchFamily="34" charset="0"/>
              </a:rPr>
              <a:t>Total Number of Awardees = </a:t>
            </a:r>
            <a:r>
              <a:rPr lang="en-US" sz="2800" b="1" dirty="0">
                <a:solidFill>
                  <a:srgbClr val="CC0000"/>
                </a:solidFill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741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783812" y="685800"/>
            <a:ext cx="80395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(3.5-3.99)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346553"/>
            <a:ext cx="641350" cy="478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90443" y="2362200"/>
            <a:ext cx="6826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Ludvinna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Bazile		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Issam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Eljitan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Glenda </a:t>
            </a:r>
            <a:r>
              <a:rPr lang="en-US" sz="24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Labbe</a:t>
            </a:r>
            <a:r>
              <a:rPr 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Carlos 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Mejia-Toro</a:t>
            </a:r>
          </a:p>
        </p:txBody>
      </p:sp>
    </p:spTree>
    <p:extLst>
      <p:ext uri="{BB962C8B-B14F-4D97-AF65-F5344CB8AC3E}">
        <p14:creationId xmlns:p14="http://schemas.microsoft.com/office/powerpoint/2010/main" val="16082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346553"/>
            <a:ext cx="641350" cy="478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915307" y="7620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3200400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Steven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Jeanty</a:t>
            </a:r>
            <a:endParaRPr lang="en-US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200400"/>
            <a:ext cx="8991600" cy="873919"/>
          </a:xfrm>
        </p:spPr>
        <p:txBody>
          <a:bodyPr/>
          <a:lstStyle/>
          <a:p>
            <a:r>
              <a:rPr lang="en-US" sz="2800" b="1" dirty="0"/>
              <a:t>The Educational Opportunity Fund Program (EOF)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5715000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Number of Awardees =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9856" y="2362200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Dara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Deandrea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Giannotti		Lourdes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Laracuente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Evelyn Mendez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Jennifer 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Morquecho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Shymira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Reeves			</a:t>
            </a:r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Deisy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Sasaguay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1143000" y="659011"/>
            <a:ext cx="712511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Academic Achievement  </a:t>
            </a:r>
            <a:b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(3.5-3.99)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1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5307" y="7620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4687" y="3200400"/>
            <a:ext cx="3071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Evelyn Mendez</a:t>
            </a:r>
          </a:p>
        </p:txBody>
      </p:sp>
    </p:spTree>
    <p:extLst>
      <p:ext uri="{BB962C8B-B14F-4D97-AF65-F5344CB8AC3E}">
        <p14:creationId xmlns:p14="http://schemas.microsoft.com/office/powerpoint/2010/main" val="31030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371600"/>
            <a:ext cx="7514035" cy="1314449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rgbClr val="00B0F0"/>
                </a:solidFill>
              </a:rPr>
              <a:t>EOF Statewide Alumni Association (EOFSAA)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8" y="3032883"/>
            <a:ext cx="2485689" cy="248568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163529" y="2888791"/>
            <a:ext cx="5552768" cy="2796957"/>
          </a:xfrm>
        </p:spPr>
        <p:txBody>
          <a:bodyPr>
            <a:normAutofit/>
          </a:bodyPr>
          <a:lstStyle/>
          <a:p>
            <a:r>
              <a:rPr lang="en-US" sz="1800" b="1" dirty="0"/>
              <a:t>A special professional network of people from various backgrounds and industries.</a:t>
            </a:r>
          </a:p>
          <a:p>
            <a:r>
              <a:rPr lang="en-US" sz="1800" b="1" dirty="0"/>
              <a:t>A comradery of people with shared experiences.</a:t>
            </a:r>
          </a:p>
          <a:p>
            <a:r>
              <a:rPr lang="en-US" sz="1800" b="1" dirty="0"/>
              <a:t>Access to personal and professional resources to help enhance your development and quality of life.</a:t>
            </a:r>
          </a:p>
          <a:p>
            <a:r>
              <a:rPr lang="en-US" sz="1800" b="1" dirty="0"/>
              <a:t>Exclusive invitations to alumni only networking events</a:t>
            </a:r>
            <a:r>
              <a:rPr lang="en-US" sz="1500" b="1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97162" y="5172324"/>
            <a:ext cx="568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Join us on Facebook: </a:t>
            </a:r>
            <a:r>
              <a:rPr lang="en-US" dirty="0">
                <a:hlinkClick r:id="rId4"/>
              </a:rPr>
              <a:t>https://www.facebook.com/groups/27577721332/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34782" y="457200"/>
            <a:ext cx="598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Congratulations to all of the Awardees! </a:t>
            </a:r>
          </a:p>
        </p:txBody>
      </p:sp>
    </p:spTree>
    <p:extLst>
      <p:ext uri="{BB962C8B-B14F-4D97-AF65-F5344CB8AC3E}">
        <p14:creationId xmlns:p14="http://schemas.microsoft.com/office/powerpoint/2010/main" val="20892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3743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</a:rPr>
              <a:t>Academic Achievement  </a:t>
            </a:r>
            <a:br>
              <a:rPr lang="en-US" sz="3600" b="1" dirty="0">
                <a:solidFill>
                  <a:srgbClr val="CC0000"/>
                </a:solidFill>
              </a:rPr>
            </a:br>
            <a:r>
              <a:rPr lang="en-US" sz="3600" b="1" dirty="0">
                <a:solidFill>
                  <a:srgbClr val="CC0000"/>
                </a:solidFill>
              </a:rPr>
              <a:t>(3.2-3.49) </a:t>
            </a:r>
            <a:endParaRPr lang="en-US" sz="3600" dirty="0">
              <a:solidFill>
                <a:srgbClr val="CC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48" t="10637" r="65171" b="82715"/>
          <a:stretch/>
        </p:blipFill>
        <p:spPr bwMode="auto">
          <a:xfrm>
            <a:off x="4919345" y="6394450"/>
            <a:ext cx="4224655" cy="46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2098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April </a:t>
            </a:r>
            <a:r>
              <a:rPr lang="en-US" sz="2400" b="1" dirty="0" err="1" smtClean="0"/>
              <a:t>Aracena</a:t>
            </a:r>
            <a:r>
              <a:rPr lang="en-US" sz="2400" b="1" dirty="0" smtClean="0"/>
              <a:t> 		</a:t>
            </a:r>
            <a:r>
              <a:rPr lang="en-US" sz="2400" b="1" dirty="0" err="1" smtClean="0"/>
              <a:t>Nedjie</a:t>
            </a:r>
            <a:r>
              <a:rPr lang="en-US" sz="2400" b="1" dirty="0" smtClean="0"/>
              <a:t> </a:t>
            </a:r>
            <a:r>
              <a:rPr lang="en-US" sz="2400" b="1" dirty="0"/>
              <a:t>Jocelyn </a:t>
            </a:r>
            <a:endParaRPr lang="en-US" sz="2400" b="1" dirty="0" smtClean="0"/>
          </a:p>
          <a:p>
            <a:r>
              <a:rPr lang="en-US" sz="2400" b="1" dirty="0" smtClean="0"/>
              <a:t>Erick </a:t>
            </a:r>
            <a:r>
              <a:rPr lang="en-US" sz="2400" b="1" dirty="0"/>
              <a:t>Romero</a:t>
            </a:r>
          </a:p>
        </p:txBody>
      </p:sp>
    </p:spTree>
    <p:extLst>
      <p:ext uri="{BB962C8B-B14F-4D97-AF65-F5344CB8AC3E}">
        <p14:creationId xmlns:p14="http://schemas.microsoft.com/office/powerpoint/2010/main" val="2807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503" y="304800"/>
            <a:ext cx="7282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C0000"/>
                </a:solidFill>
              </a:rPr>
              <a:t>Outstanding Academic </a:t>
            </a:r>
            <a:r>
              <a:rPr lang="en-US" sz="3600" b="1" dirty="0">
                <a:solidFill>
                  <a:srgbClr val="CC0000"/>
                </a:solidFill>
              </a:rPr>
              <a:t>Achievement  </a:t>
            </a:r>
            <a:br>
              <a:rPr lang="en-US" sz="3600" b="1" dirty="0">
                <a:solidFill>
                  <a:srgbClr val="CC0000"/>
                </a:solidFill>
              </a:rPr>
            </a:br>
            <a:r>
              <a:rPr lang="en-US" sz="3600" b="1" dirty="0">
                <a:solidFill>
                  <a:srgbClr val="CC0000"/>
                </a:solidFill>
              </a:rPr>
              <a:t>(</a:t>
            </a:r>
            <a:r>
              <a:rPr lang="en-US" sz="3600" b="1" dirty="0" smtClean="0">
                <a:solidFill>
                  <a:srgbClr val="CC0000"/>
                </a:solidFill>
              </a:rPr>
              <a:t>3.5-3.99</a:t>
            </a:r>
            <a:r>
              <a:rPr lang="en-US" sz="3600" b="1" dirty="0">
                <a:solidFill>
                  <a:srgbClr val="CC0000"/>
                </a:solidFill>
              </a:rPr>
              <a:t>) </a:t>
            </a:r>
            <a:endParaRPr lang="en-US" sz="3600" dirty="0">
              <a:solidFill>
                <a:srgbClr val="CC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48" t="10637" r="65171" b="82715"/>
          <a:stretch/>
        </p:blipFill>
        <p:spPr bwMode="auto">
          <a:xfrm>
            <a:off x="4919345" y="6394450"/>
            <a:ext cx="4224655" cy="46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2362200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Kimberly Calix </a:t>
            </a:r>
            <a:r>
              <a:rPr lang="en-US" sz="2400" b="1" dirty="0" smtClean="0"/>
              <a:t>		Joelle </a:t>
            </a:r>
            <a:r>
              <a:rPr lang="en-US" sz="2400" b="1" dirty="0" err="1"/>
              <a:t>Hosenu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Naomi </a:t>
            </a:r>
            <a:r>
              <a:rPr lang="en-US" sz="2400" b="1" dirty="0"/>
              <a:t>Rodriguez</a:t>
            </a:r>
          </a:p>
        </p:txBody>
      </p:sp>
    </p:spTree>
    <p:extLst>
      <p:ext uri="{BB962C8B-B14F-4D97-AF65-F5344CB8AC3E}">
        <p14:creationId xmlns:p14="http://schemas.microsoft.com/office/powerpoint/2010/main" val="8671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304800"/>
            <a:ext cx="758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Outstanding Achievement  </a:t>
            </a:r>
            <a:br>
              <a:rPr lang="en-US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GPA Requirement; 1-per program)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48" t="10637" r="65171" b="82715"/>
          <a:stretch/>
        </p:blipFill>
        <p:spPr bwMode="auto">
          <a:xfrm>
            <a:off x="4919345" y="6394450"/>
            <a:ext cx="4224655" cy="46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5200" y="2743200"/>
            <a:ext cx="265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Joelle </a:t>
            </a:r>
            <a:r>
              <a:rPr lang="en-US" sz="3200" b="1" dirty="0" err="1"/>
              <a:t>Hosenu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63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http://archives.njit.edu/vhlib/images/njit_logo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/>
          <a:stretch/>
        </p:blipFill>
        <p:spPr bwMode="auto">
          <a:xfrm>
            <a:off x="2362200" y="12954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441371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Educational Opportunity Program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8235" y="5638800"/>
            <a:ext cx="656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Total Number of Awardees = 24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8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9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9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0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RU_Template">
  <a:themeElements>
    <a:clrScheme name="RU_Template 13">
      <a:dk1>
        <a:srgbClr val="848589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D21034"/>
      </a:accent2>
      <a:accent3>
        <a:srgbClr val="FFFFFF"/>
      </a:accent3>
      <a:accent4>
        <a:srgbClr val="707174"/>
      </a:accent4>
      <a:accent5>
        <a:srgbClr val="DAEDEF"/>
      </a:accent5>
      <a:accent6>
        <a:srgbClr val="BE0D2E"/>
      </a:accent6>
      <a:hlink>
        <a:srgbClr val="0000FF"/>
      </a:hlink>
      <a:folHlink>
        <a:srgbClr val="CC00FF"/>
      </a:folHlink>
    </a:clrScheme>
    <a:fontScheme name="RU_Templat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U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3">
        <a:dk1>
          <a:srgbClr val="84858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707174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RU_Template">
  <a:themeElements>
    <a:clrScheme name="RU_Template 13">
      <a:dk1>
        <a:srgbClr val="848589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D21034"/>
      </a:accent2>
      <a:accent3>
        <a:srgbClr val="FFFFFF"/>
      </a:accent3>
      <a:accent4>
        <a:srgbClr val="707174"/>
      </a:accent4>
      <a:accent5>
        <a:srgbClr val="DAEDEF"/>
      </a:accent5>
      <a:accent6>
        <a:srgbClr val="BE0D2E"/>
      </a:accent6>
      <a:hlink>
        <a:srgbClr val="0000FF"/>
      </a:hlink>
      <a:folHlink>
        <a:srgbClr val="CC00FF"/>
      </a:folHlink>
    </a:clrScheme>
    <a:fontScheme name="RU_Templat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U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 13">
        <a:dk1>
          <a:srgbClr val="84858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707174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RSHP_Template_White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HP_Template_White" id="{38731316-6CCE-4E59-945E-C74BB3060A2F}" vid="{36F54DC8-B70E-4BC2-9DAB-DD07147847A1}"/>
    </a:ext>
  </a:extLst>
</a:theme>
</file>

<file path=ppt/theme/theme19.xml><?xml version="1.0" encoding="utf-8"?>
<a:theme xmlns:a="http://schemas.openxmlformats.org/drawingml/2006/main" name="1_RSHP_Template_White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HP_Template_White" id="{38731316-6CCE-4E59-945E-C74BB3060A2F}" vid="{36F54DC8-B70E-4BC2-9DAB-DD07147847A1}"/>
    </a:ext>
  </a:extLst>
</a:theme>
</file>

<file path=ppt/theme/theme2.xml><?xml version="1.0" encoding="utf-8"?>
<a:theme xmlns:a="http://schemas.openxmlformats.org/drawingml/2006/main" name="1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Student Enrollment Servic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RU_template_UCM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0" id="{A9CB1C88-42E5-AD47-816D-B90FB586CE2D}" vid="{6A79838C-3D28-AB4A-8A5E-F7E05E998AE2}"/>
    </a:ext>
  </a:extLst>
</a:theme>
</file>

<file path=ppt/theme/theme8.xml><?xml version="1.0" encoding="utf-8"?>
<a:theme xmlns:a="http://schemas.openxmlformats.org/drawingml/2006/main" name="1_RU_template_UCM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0" id="{A9CB1C88-42E5-AD47-816D-B90FB586CE2D}" vid="{6A79838C-3D28-AB4A-8A5E-F7E05E998AE2}"/>
    </a:ext>
  </a:extLst>
</a:theme>
</file>

<file path=ppt/theme/theme9.xml><?xml version="1.0" encoding="utf-8"?>
<a:theme xmlns:a="http://schemas.openxmlformats.org/drawingml/2006/main" name="1_RU_Template_Arial_G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Peng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4451</TotalTime>
  <Words>1723</Words>
  <Application>Microsoft Office PowerPoint</Application>
  <PresentationFormat>On-screen Show (4:3)</PresentationFormat>
  <Paragraphs>275</Paragraphs>
  <Slides>55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55</vt:i4>
      </vt:variant>
    </vt:vector>
  </HeadingPairs>
  <TitlesOfParts>
    <vt:vector size="89" baseType="lpstr">
      <vt:lpstr>宋体</vt:lpstr>
      <vt:lpstr>Arial</vt:lpstr>
      <vt:lpstr>Arial Black</vt:lpstr>
      <vt:lpstr>Book Antiqua</vt:lpstr>
      <vt:lpstr>Calibri</vt:lpstr>
      <vt:lpstr>Calibri Light</vt:lpstr>
      <vt:lpstr>Courier New</vt:lpstr>
      <vt:lpstr>Geneva</vt:lpstr>
      <vt:lpstr>Palatino Linotype</vt:lpstr>
      <vt:lpstr>Times New Roman</vt:lpstr>
      <vt:lpstr>Trebuchet MS</vt:lpstr>
      <vt:lpstr>Verdana</vt:lpstr>
      <vt:lpstr>Wingdings 2</vt:lpstr>
      <vt:lpstr>ヒラギノ角ゴ Pro W3</vt:lpstr>
      <vt:lpstr>487_Office Theme</vt:lpstr>
      <vt:lpstr>137_Office Theme</vt:lpstr>
      <vt:lpstr>Retrospect</vt:lpstr>
      <vt:lpstr>1_Retrospect</vt:lpstr>
      <vt:lpstr>209_Office Theme</vt:lpstr>
      <vt:lpstr>210_Office Theme</vt:lpstr>
      <vt:lpstr>RU_template_UCM</vt:lpstr>
      <vt:lpstr>1_RU_template_UCM</vt:lpstr>
      <vt:lpstr>1_RU_Template_Arial_G</vt:lpstr>
      <vt:lpstr>251_Office Theme</vt:lpstr>
      <vt:lpstr>Autumn</vt:lpstr>
      <vt:lpstr>1_Autumn</vt:lpstr>
      <vt:lpstr>293_Office Theme</vt:lpstr>
      <vt:lpstr>294_Office Theme</vt:lpstr>
      <vt:lpstr>306_Office Theme</vt:lpstr>
      <vt:lpstr>RU_Template</vt:lpstr>
      <vt:lpstr>16_RU_Template</vt:lpstr>
      <vt:lpstr>RSHP_Template_White</vt:lpstr>
      <vt:lpstr>1_RSHP_Template_White</vt:lpstr>
      <vt:lpstr>Student Enrollment Services</vt:lpstr>
      <vt:lpstr>2021 EOF Graduate Award Ceremony ~ Research Institutions ~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Rowan University-Camden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of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Rutgers        Biomedical          Health        Sciences </vt:lpstr>
      <vt:lpstr>Academic Achievement   (3.2-3.49) </vt:lpstr>
      <vt:lpstr>Outstanding Academic Achievement   (3.5-3.99)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Educational Opportunity Fund Program (EOF)</vt:lpstr>
      <vt:lpstr>PowerPoint Presentation</vt:lpstr>
      <vt:lpstr>PowerPoint Presentation</vt:lpstr>
      <vt:lpstr>EOF Statewide Alumni Association (EOFSAA)</vt:lpstr>
    </vt:vector>
  </TitlesOfParts>
  <Company>Atlantic Cape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Classroom Behaviors and Accommodations</dc:title>
  <dc:creator>Atlanti Cape Community College</dc:creator>
  <cp:lastModifiedBy>Carter, Hasani</cp:lastModifiedBy>
  <cp:revision>140</cp:revision>
  <dcterms:created xsi:type="dcterms:W3CDTF">2015-04-06T15:48:13Z</dcterms:created>
  <dcterms:modified xsi:type="dcterms:W3CDTF">2021-04-09T16:20:59Z</dcterms:modified>
</cp:coreProperties>
</file>