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07" r:id="rId1"/>
    <p:sldMasterId id="2147485570" r:id="rId2"/>
    <p:sldMasterId id="2147485574" r:id="rId3"/>
    <p:sldMasterId id="2147485866" r:id="rId4"/>
    <p:sldMasterId id="2147485868" r:id="rId5"/>
    <p:sldMasterId id="2147486006" r:id="rId6"/>
    <p:sldMasterId id="2147486008" r:id="rId7"/>
    <p:sldMasterId id="2147486837" r:id="rId8"/>
    <p:sldMasterId id="2147486839" r:id="rId9"/>
    <p:sldMasterId id="2147486865" r:id="rId10"/>
  </p:sldMasterIdLst>
  <p:notesMasterIdLst>
    <p:notesMasterId r:id="rId38"/>
  </p:notesMasterIdLst>
  <p:sldIdLst>
    <p:sldId id="1153" r:id="rId11"/>
    <p:sldId id="1344" r:id="rId12"/>
    <p:sldId id="1346" r:id="rId13"/>
    <p:sldId id="2090" r:id="rId14"/>
    <p:sldId id="2091" r:id="rId15"/>
    <p:sldId id="1492" r:id="rId16"/>
    <p:sldId id="1493" r:id="rId17"/>
    <p:sldId id="2092" r:id="rId18"/>
    <p:sldId id="2093" r:id="rId19"/>
    <p:sldId id="1562" r:id="rId20"/>
    <p:sldId id="1563" r:id="rId21"/>
    <p:sldId id="2096" r:id="rId22"/>
    <p:sldId id="2097" r:id="rId23"/>
    <p:sldId id="2007" r:id="rId24"/>
    <p:sldId id="2008" r:id="rId25"/>
    <p:sldId id="2098" r:id="rId26"/>
    <p:sldId id="2099" r:id="rId27"/>
    <p:sldId id="2100" r:id="rId28"/>
    <p:sldId id="2089" r:id="rId29"/>
    <p:sldId id="2101" r:id="rId30"/>
    <p:sldId id="2102" r:id="rId31"/>
    <p:sldId id="2103" r:id="rId32"/>
    <p:sldId id="2021" r:id="rId33"/>
    <p:sldId id="2104" r:id="rId34"/>
    <p:sldId id="2105" r:id="rId35"/>
    <p:sldId id="2106" r:id="rId36"/>
    <p:sldId id="20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72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59" autoAdjust="0"/>
    <p:restoredTop sz="86355" autoAdjust="0"/>
  </p:normalViewPr>
  <p:slideViewPr>
    <p:cSldViewPr>
      <p:cViewPr varScale="1">
        <p:scale>
          <a:sx n="59" d="100"/>
          <a:sy n="59" d="100"/>
        </p:scale>
        <p:origin x="8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5D60C-88CE-44C6-AF0A-9305738F17E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3736-8BCD-4E98-B89C-B6194424D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6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80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ea0cd3c7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ea0cd3c7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34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ea0cd3c7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ea0cd3c7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05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ea0cd3c7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ea0cd3c7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95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3736-8BCD-4E98-B89C-B6194424DE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8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3736-8BCD-4E98-B89C-B6194424DE5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09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E42F-D89E-46FE-8464-2F431B92982B}" type="datetimeFigureOut">
              <a:rPr lang="en-US" smtClean="0">
                <a:solidFill>
                  <a:srgbClr val="B2DDF2"/>
                </a:solidFill>
              </a:rPr>
              <a:pPr/>
              <a:t>4/8/2021</a:t>
            </a:fld>
            <a:endParaRPr lang="en-US" dirty="0">
              <a:solidFill>
                <a:srgbClr val="B2DD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2DD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EE83-36A7-4F18-896D-7C485EECD3D1}" type="slidenum">
              <a:rPr lang="en-US" smtClean="0">
                <a:solidFill>
                  <a:srgbClr val="B2DDF2"/>
                </a:solidFill>
              </a:rPr>
              <a:pPr/>
              <a:t>‹#›</a:t>
            </a:fld>
            <a:endParaRPr lang="en-US" dirty="0">
              <a:solidFill>
                <a:srgbClr val="B2DD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5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8A93-521E-4E6E-9405-46E688E48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E08-0BDB-4D48-9EEA-C7F591B4F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7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1510-B48F-46D7-A96C-0477959C33E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960C3-FCD9-4E14-A229-4CABEABB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E42F-D89E-46FE-8464-2F431B92982B}" type="datetimeFigureOut">
              <a:rPr lang="en-US" smtClean="0">
                <a:solidFill>
                  <a:srgbClr val="B2DDF2"/>
                </a:solidFill>
              </a:rPr>
              <a:pPr/>
              <a:t>4/8/2021</a:t>
            </a:fld>
            <a:endParaRPr lang="en-US" dirty="0">
              <a:solidFill>
                <a:srgbClr val="B2DDF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2DDF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EE83-36A7-4F18-896D-7C485EECD3D1}" type="slidenum">
              <a:rPr lang="en-US" smtClean="0">
                <a:solidFill>
                  <a:srgbClr val="B2DDF2"/>
                </a:solidFill>
              </a:rPr>
              <a:pPr/>
              <a:t>‹#›</a:t>
            </a:fld>
            <a:endParaRPr lang="en-US" dirty="0">
              <a:solidFill>
                <a:srgbClr val="B2DD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82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FFFFFF"/>
                </a:solidFill>
              </a:rPr>
              <a:pPr/>
              <a:t>4/8/2021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>
                <a:solidFill>
                  <a:srgbClr val="FFFFFF"/>
                </a:solidFill>
              </a:rPr>
              <a:pPr/>
              <a:t>4/8/2021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6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3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3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6B8F-6776-4B06-8064-256E53F21ED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6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EB1DE42F-D89E-46FE-8464-2F431B92982B}" type="datetimeFigureOut">
              <a:rPr lang="en-US" smtClean="0">
                <a:solidFill>
                  <a:srgbClr val="B2DDF2"/>
                </a:solidFill>
              </a:rPr>
              <a:pPr/>
              <a:t>4/8/2021</a:t>
            </a:fld>
            <a:endParaRPr lang="en-US" dirty="0">
              <a:solidFill>
                <a:srgbClr val="B2DD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 dirty="0">
              <a:solidFill>
                <a:srgbClr val="B2DD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64DEEE83-36A7-4F18-896D-7C485EECD3D1}" type="slidenum">
              <a:rPr lang="en-US" smtClean="0">
                <a:solidFill>
                  <a:srgbClr val="B2DDF2"/>
                </a:solidFill>
              </a:rPr>
              <a:pPr/>
              <a:t>‹#›</a:t>
            </a:fld>
            <a:endParaRPr lang="en-US" dirty="0">
              <a:solidFill>
                <a:srgbClr val="B2DD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7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96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D2E0-7AC9-4C95-B8EE-EFC32068A2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9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796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E133-6AE0-4E0A-88C1-F53389A36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6967" r:id="rId2"/>
  </p:sldLayoutIdLst>
  <mc:AlternateContent xmlns:mc="http://schemas.openxmlformats.org/markup-compatibility/2006" xmlns:p14="http://schemas.microsoft.com/office/powerpoint/2010/main">
    <mc:Choice Requires="p14">
      <p:transition spd="slow" advClick="0" advTm="1000">
        <p14:prism isInverted="1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8A93-521E-4E6E-9405-46E688E48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DE08-0BDB-4D48-9EEA-C7F591B4F5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6" r:id="rId1"/>
    <p:sldLayoutId id="21474869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pPr defTabSz="342900"/>
            <a:fld id="{96DFF08F-DC6B-4601-B491-B0F83F6DD2DA}" type="datetimeFigureOut">
              <a:rPr lang="en-US" smtClean="0">
                <a:solidFill>
                  <a:srgbClr val="FFFFFF"/>
                </a:solidFill>
              </a:rPr>
              <a:pPr defTabSz="342900"/>
              <a:t>4/8/2021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51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71" r:id="rId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pPr defTabSz="342900"/>
            <a:fld id="{96DFF08F-DC6B-4601-B491-B0F83F6DD2DA}" type="datetimeFigureOut">
              <a:rPr lang="en-US" smtClean="0">
                <a:solidFill>
                  <a:srgbClr val="FFFFFF"/>
                </a:solidFill>
              </a:rPr>
              <a:pPr defTabSz="342900"/>
              <a:t>4/8/2021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57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75" r:id="rId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2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2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E0166B8F-6776-4B06-8064-256E53F21ED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2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3FC4-9255-461A-9318-A8AAE2F011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2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E0166B8F-6776-4B06-8064-256E53F21ED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1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760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00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32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0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1DE42F-D89E-46FE-8464-2F431B92982B}" type="datetimeFigureOut">
              <a:rPr lang="en-US" smtClean="0">
                <a:solidFill>
                  <a:srgbClr val="B2DDF2"/>
                </a:solidFill>
              </a:rPr>
              <a:pPr/>
              <a:t>4/8/2021</a:t>
            </a:fld>
            <a:endParaRPr lang="en-US" dirty="0">
              <a:solidFill>
                <a:srgbClr val="B2DD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B2DD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DEEE83-36A7-4F18-896D-7C485EECD3D1}" type="slidenum">
              <a:rPr lang="en-US" smtClean="0">
                <a:solidFill>
                  <a:srgbClr val="B2DDF2"/>
                </a:solidFill>
              </a:rPr>
              <a:pPr/>
              <a:t>‹#›</a:t>
            </a:fld>
            <a:endParaRPr lang="en-US" dirty="0">
              <a:solidFill>
                <a:srgbClr val="B2DD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29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38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1DE42F-D89E-46FE-8464-2F431B92982B}" type="datetimeFigureOut">
              <a:rPr lang="en-US" smtClean="0">
                <a:solidFill>
                  <a:srgbClr val="B2DDF2"/>
                </a:solidFill>
              </a:rPr>
              <a:pPr/>
              <a:t>4/8/2021</a:t>
            </a:fld>
            <a:endParaRPr lang="en-US" dirty="0">
              <a:solidFill>
                <a:srgbClr val="B2DD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B2DD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DEEE83-36A7-4F18-896D-7C485EECD3D1}" type="slidenum">
              <a:rPr lang="en-US" smtClean="0">
                <a:solidFill>
                  <a:srgbClr val="B2DDF2"/>
                </a:solidFill>
              </a:rPr>
              <a:pPr/>
              <a:t>‹#›</a:t>
            </a:fld>
            <a:endParaRPr lang="en-US" dirty="0">
              <a:solidFill>
                <a:srgbClr val="B2DD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19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40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google.com/url?sa=i&amp;rct=j&amp;q=&amp;esrc=s&amp;source=images&amp;cd=&amp;cad=rja&amp;uact=8&amp;ved=0ahUKEwjUh-aCuafLAhXDdD4KHe--D3wQjRwIBw&amp;url=http://products.pointstreak.com/performance/&amp;psig=AFQjCNEfg6SpTEqW7aCqChLHekPkXFbwhA&amp;ust=1457195126660347" TargetMode="External"/><Relationship Id="rId18" Type="http://schemas.openxmlformats.org/officeDocument/2006/relationships/image" Target="../media/image14.jpeg"/><Relationship Id="rId26" Type="http://schemas.openxmlformats.org/officeDocument/2006/relationships/hyperlink" Target="http://www.google.com/url?sa=i&amp;rct=j&amp;q=&amp;esrc=s&amp;source=images&amp;cd=&amp;cad=rja&amp;uact=8&amp;ved=0ahUKEwi-ydPYwKfLAhXEGj4KHTZWABIQjRwIBw&amp;url=http://www.felicianathletics.com/sports/bsb/winter_camp&amp;psig=AFQjCNFegQaYdC8e0qEU5Uignxs3wgbklw&amp;ust=1457197184272300" TargetMode="External"/><Relationship Id="rId39" Type="http://schemas.openxmlformats.org/officeDocument/2006/relationships/hyperlink" Target="http://www.google.com/url?sa=i&amp;rct=j&amp;q=&amp;esrc=s&amp;source=images&amp;cd=&amp;cad=rja&amp;uact=8&amp;ved=0ahUKEwj-ku36xKfLAhWCFz4KHWdCBwwQjRwIBw&amp;url=http://nj1015.com/montclair-state-university-to-spend-210k-on-hawk-statue/&amp;psig=AFQjCNHLwgFcbLR1qV70u_gJbwfMO1EedQ&amp;ust=1457198332410875" TargetMode="External"/><Relationship Id="rId21" Type="http://schemas.openxmlformats.org/officeDocument/2006/relationships/hyperlink" Target="https://www.google.com/url?sa=i&amp;rct=j&amp;q=&amp;esrc=s&amp;source=images&amp;cd=&amp;cad=rja&amp;uact=8&amp;ved=0ahUKEwj5u__AuqfLAhXMaD4KHZriAA4QjRwIBw&amp;url=https://www.drew.edu/alumni/2009/12/awordfrom-24&amp;psig=AFQjCNHMDeRSXRtSm91PKMocrVn2o35r7A&amp;ust=1457195518369074" TargetMode="External"/><Relationship Id="rId34" Type="http://schemas.openxmlformats.org/officeDocument/2006/relationships/image" Target="../media/image23.jpeg"/><Relationship Id="rId42" Type="http://schemas.openxmlformats.org/officeDocument/2006/relationships/image" Target="../media/image27.png"/><Relationship Id="rId47" Type="http://schemas.openxmlformats.org/officeDocument/2006/relationships/image" Target="../media/image30.png"/><Relationship Id="rId50" Type="http://schemas.openxmlformats.org/officeDocument/2006/relationships/hyperlink" Target="http://www.google.com/url?sa=i&amp;rct=j&amp;q=&amp;esrc=s&amp;source=images&amp;cd=&amp;cad=rja&amp;uact=8&amp;ved=0ahUKEwjd4sjNyafLAhXLbT4KHbHGBCMQjRwIBw&amp;url=http://www.rvccathletics.com/RecruitQuestionnaire&amp;psig=AFQjCNF53TCGsvm6PdceevgX_tKmfOyxEw&amp;ust=1457199535255687" TargetMode="External"/><Relationship Id="rId55" Type="http://schemas.openxmlformats.org/officeDocument/2006/relationships/image" Target="../media/image34.jpeg"/><Relationship Id="rId63" Type="http://schemas.openxmlformats.org/officeDocument/2006/relationships/image" Target="../media/image38.png"/><Relationship Id="rId68" Type="http://schemas.openxmlformats.org/officeDocument/2006/relationships/hyperlink" Target="http://www.google.com/url?sa=i&amp;rct=j&amp;q=&amp;esrc=s&amp;source=images&amp;cd=&amp;ved=0ahUKEwi35vfwzKfLAhVMPj4KHRkQAysQjRwIBw&amp;url=http://ecac.prestosports.com/membership/division_III/stevens_it&amp;psig=AFQjCNFLDwv9b_1wBI4A_3RM_gGneUxAwg&amp;ust=1457200460900651" TargetMode="External"/><Relationship Id="rId76" Type="http://schemas.openxmlformats.org/officeDocument/2006/relationships/hyperlink" Target="http://www.google.com/url?sa=i&amp;rct=j&amp;q=&amp;esrc=s&amp;source=images&amp;cd=&amp;cad=rja&amp;uact=8&amp;ved=0ahUKEwj_rdSxzqfLAhWKVj4KHe0cC-kQjRwIBw&amp;url=http://universityofutahhockey.com/tournaments/2015-acha-nationals/game-05/&amp;psig=AFQjCNG7EVXKE5siS-T7Jk31Vt3EPlPyYA&amp;ust=1457200847640758" TargetMode="External"/><Relationship Id="rId7" Type="http://schemas.openxmlformats.org/officeDocument/2006/relationships/hyperlink" Target="http://www.google.com/url?sa=i&amp;rct=j&amp;q=&amp;esrc=s&amp;source=images&amp;cd=&amp;cad=rja&amp;uact=8&amp;ved=0ahUKEwj81pvyt6fLAhWF8j4KHfqeCBAQjRwIBw&amp;url=http://www.caccathletics.org/sports/sball/2012-13/releases/201302059m0bzf&amp;psig=AFQjCNHfjZXVX0DDDwMAfONt9zp_b1Di-g&amp;ust=1457194804958818" TargetMode="External"/><Relationship Id="rId71" Type="http://schemas.openxmlformats.org/officeDocument/2006/relationships/image" Target="../media/image42.png"/><Relationship Id="rId2" Type="http://schemas.openxmlformats.org/officeDocument/2006/relationships/image" Target="../media/image6.jpeg"/><Relationship Id="rId16" Type="http://schemas.openxmlformats.org/officeDocument/2006/relationships/image" Target="../media/image13.jpeg"/><Relationship Id="rId29" Type="http://schemas.openxmlformats.org/officeDocument/2006/relationships/hyperlink" Target="http://www.google.com/url?sa=i&amp;rct=j&amp;q=&amp;esrc=s&amp;source=images&amp;cd=&amp;cad=rja&amp;uact=8&amp;ved=0ahUKEwighp-zwafLAhWI8j4KHQZtCg0QjRwIBw&amp;url=http://www.eventbrite.com/e/hccc-student-leadership-conference-registration-12302674631&amp;psig=AFQjCNHDQaQAzrVVNckt_4T_FTbyuFz6Yg&amp;ust=1457197375059226" TargetMode="External"/><Relationship Id="rId11" Type="http://schemas.openxmlformats.org/officeDocument/2006/relationships/hyperlink" Target="https://www.google.com/url?sa=i&amp;rct=j&amp;q=&amp;esrc=s&amp;source=images&amp;cd=&amp;cad=rja&amp;uact=8&amp;ved=0ahUKEwjR9_WzuKfLAhXEHT4KHbNADhAQjRwIBw&amp;url=https://plexuss.com/college/centenary-college&amp;psig=AFQjCNHiwv3Xzl0D91Ug6phhgbXJ785ezQ&amp;ust=1457194963101555" TargetMode="External"/><Relationship Id="rId24" Type="http://schemas.openxmlformats.org/officeDocument/2006/relationships/image" Target="../media/image17.jpeg"/><Relationship Id="rId32" Type="http://schemas.openxmlformats.org/officeDocument/2006/relationships/image" Target="../media/image22.jpeg"/><Relationship Id="rId37" Type="http://schemas.openxmlformats.org/officeDocument/2006/relationships/hyperlink" Target="http://www.google.com/url?sa=i&amp;rct=j&amp;q=&amp;esrc=s&amp;source=images&amp;cd=&amp;cad=rja&amp;uact=8&amp;ved=0ahUKEwin46znxKfLAhVDdj4KHXbxDRYQjRwIBw&amp;url=http://bkcreative.org/monmouth-university-hawk-logo&amp;psig=AFQjCNG2hZCOnwZCMse1muuDKi7k7CLr1g&amp;ust=1457198294606078" TargetMode="External"/><Relationship Id="rId40" Type="http://schemas.openxmlformats.org/officeDocument/2006/relationships/image" Target="../media/image26.jpeg"/><Relationship Id="rId45" Type="http://schemas.openxmlformats.org/officeDocument/2006/relationships/hyperlink" Target="https://www.google.com/url?sa=i&amp;rct=j&amp;q=&amp;esrc=s&amp;source=images&amp;cd=&amp;cad=rja&amp;uact=8&amp;ved=0ahUKEwiWn7aex6fLAhUB8j4KHRnJBA4QjRwIBw&amp;url=https://www.ocean.edu/content/public/future-new-students/become-a-student-ambassador.html&amp;psig=AFQjCNH57p9GgH5GqR0dbjIiQGZmnyUZ0A&amp;ust=1457198942425285" TargetMode="External"/><Relationship Id="rId53" Type="http://schemas.openxmlformats.org/officeDocument/2006/relationships/image" Target="../media/image33.jpeg"/><Relationship Id="rId58" Type="http://schemas.openxmlformats.org/officeDocument/2006/relationships/hyperlink" Target="http://www.google.com/url?sa=i&amp;rct=j&amp;q=&amp;esrc=s&amp;source=images&amp;cd=&amp;cad=rja&amp;uact=8&amp;ved=0ahUKEwi7kbrxyqfLAhVCVT4KHWgLBgwQjRwIBw&amp;url=http://www.nj.com/gloucester-sports/index.ssf/2012/10/local_colleges_rowan_field_hoc.html&amp;psig=AFQjCNGqtKJGp17fjXRBn2nPTOGWClNbNg&amp;ust=1457199913010015" TargetMode="External"/><Relationship Id="rId66" Type="http://schemas.openxmlformats.org/officeDocument/2006/relationships/hyperlink" Target="https://www.google.com/url?sa=i&amp;rct=j&amp;q=&amp;esrc=s&amp;source=images&amp;cd=&amp;cad=rja&amp;uact=8&amp;ved=0ahUKEwjI9u7NzKfLAhUCQj4KHQHtCwwQjRwIBw&amp;url=https://en.wikipedia.org/wiki/File:Seton_Hall_Pirates_Logo.svg&amp;psig=AFQjCNFqZndF3p2E953wYKKBrblZ52J2JQ&amp;ust=1457200369047197" TargetMode="External"/><Relationship Id="rId74" Type="http://schemas.openxmlformats.org/officeDocument/2006/relationships/hyperlink" Target="http://www.google.com/url?sa=i&amp;rct=j&amp;q=&amp;esrc=s&amp;source=images&amp;cd=&amp;cad=rja&amp;uact=8&amp;ved=0ahUKEwjP-tmIzqfLAhWBdD4KHeLOCBIQjRwIBw&amp;url=http://www.wccc.bkstr.com/&amp;psig=AFQjCNEuFNAJrRX3JtWcObaQstdMKtvWVQ&amp;ust=1457200776937736" TargetMode="External"/><Relationship Id="rId79" Type="http://schemas.openxmlformats.org/officeDocument/2006/relationships/image" Target="../media/image47.jpg"/><Relationship Id="rId5" Type="http://schemas.openxmlformats.org/officeDocument/2006/relationships/hyperlink" Target="http://www.google.com/url?sa=i&amp;rct=j&amp;q=&amp;esrc=s&amp;source=images&amp;cd=&amp;cad=rja&amp;uact=8&amp;ved=0ahUKEwie-8rLt6fLAhULbz4KHf_kAiQQjRwIBw&amp;url=http://www.caccathletics.org/&amp;psig=AFQjCNFebh6s-m6Z3ieN3dnT6epVMXgzsw&amp;ust=1457194742667236" TargetMode="External"/><Relationship Id="rId61" Type="http://schemas.openxmlformats.org/officeDocument/2006/relationships/image" Target="../media/image37.jpeg"/><Relationship Id="rId10" Type="http://schemas.openxmlformats.org/officeDocument/2006/relationships/image" Target="../media/image10.jpeg"/><Relationship Id="rId19" Type="http://schemas.openxmlformats.org/officeDocument/2006/relationships/hyperlink" Target="http://www.google.com/url?sa=i&amp;rct=j&amp;q=&amp;esrc=s&amp;source=images&amp;cd=&amp;cad=rja&amp;uact=8&amp;ved=0ahUKEwjy_4yYuqfLAhWBFz4KHfq8DgwQjRwIBw&amp;url=http://www.stateuniversity.com/universities/NJ/Cumberland_County_College.html&amp;psig=AFQjCNE58NA6xPrBlN_NAjLdCaHtPVdimA&amp;ust=1457195423611814" TargetMode="External"/><Relationship Id="rId31" Type="http://schemas.openxmlformats.org/officeDocument/2006/relationships/hyperlink" Target="http://www.google.com/url?sa=i&amp;rct=j&amp;q=&amp;esrc=s&amp;source=images&amp;cd=&amp;cad=rja&amp;uact=8&amp;ved=0ahUKEwi55O_fw6fLAhUJdD4KHQZ9AAkQjRwIBw&amp;url=http://middlehitter.com/Recruiting/recruiting_home_page.htm&amp;psig=AFQjCNFssDzj-3HccKkcagLvLEQB5yaE4g&amp;ust=1457198005619780" TargetMode="External"/><Relationship Id="rId44" Type="http://schemas.openxmlformats.org/officeDocument/2006/relationships/image" Target="../media/image28.gif"/><Relationship Id="rId52" Type="http://schemas.openxmlformats.org/officeDocument/2006/relationships/hyperlink" Target="http://www.google.com/url?sa=i&amp;rct=j&amp;q=&amp;esrc=s&amp;source=images&amp;cd=&amp;cad=rja&amp;uact=8&amp;ved=0ahUKEwiUuonpyafLAhVDWT4KHdWRDNkQjRwIBw&amp;url=http://www.rider.edu/athletics&amp;psig=AFQjCNG7L7qszD0OR9C7ZsbcVqNK-7xfwQ&amp;ust=1457199633023335" TargetMode="External"/><Relationship Id="rId60" Type="http://schemas.openxmlformats.org/officeDocument/2006/relationships/hyperlink" Target="http://www.google.com/url?sa=i&amp;rct=j&amp;q=&amp;esrc=s&amp;source=images&amp;cd=&amp;cad=rja&amp;uact=8&amp;ved=0ahUKEwi9h-W0y6fLAhWEwj4KHUTwBAsQjRwIBw&amp;url=http://ksrcollege.com/?p%3D18014&amp;psig=AFQjCNHDOTSwVdfDgFbEhY86rsyKv7hoXQ&amp;ust=1457200031694239" TargetMode="External"/><Relationship Id="rId65" Type="http://schemas.openxmlformats.org/officeDocument/2006/relationships/image" Target="../media/image39.jpeg"/><Relationship Id="rId73" Type="http://schemas.openxmlformats.org/officeDocument/2006/relationships/image" Target="../media/image43.gif"/><Relationship Id="rId78" Type="http://schemas.openxmlformats.org/officeDocument/2006/relationships/image" Target="../media/image46.jpeg"/><Relationship Id="rId4" Type="http://schemas.openxmlformats.org/officeDocument/2006/relationships/image" Target="../media/image7.gif"/><Relationship Id="rId9" Type="http://schemas.openxmlformats.org/officeDocument/2006/relationships/hyperlink" Target="http://www.google.com/url?sa=i&amp;rct=j&amp;q=&amp;esrc=s&amp;source=images&amp;cd=&amp;cad=rja&amp;uact=8&amp;ved=0ahUKEwjLmeObuKfLAhVLcT4KHSZ4Dw4QjRwIBw&amp;url=http://camdendining.com/&amp;psig=AFQjCNGX2r9_RlV6Iss76IxqEXynVg2IBw&amp;ust=1457194908073230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16.jpeg"/><Relationship Id="rId27" Type="http://schemas.openxmlformats.org/officeDocument/2006/relationships/image" Target="../media/image19.jpeg"/><Relationship Id="rId30" Type="http://schemas.openxmlformats.org/officeDocument/2006/relationships/image" Target="../media/image21.jpeg"/><Relationship Id="rId35" Type="http://schemas.openxmlformats.org/officeDocument/2006/relationships/hyperlink" Target="http://www.google.com/url?sa=i&amp;rct=j&amp;q=&amp;esrc=s&amp;source=images&amp;cd=&amp;cad=rja&amp;uact=8&amp;ved=0ahUKEwifmPy_xKfLAhVDPT4KHWu0AxMQjRwIBw&amp;url=http://college-tuition.startclass.com/l/2434/Middlesex-County-College&amp;psig=AFQjCNH8Omybne5-Y7JZt9wTTisFUaeLgw&amp;ust=1457198195771393" TargetMode="External"/><Relationship Id="rId43" Type="http://schemas.openxmlformats.org/officeDocument/2006/relationships/hyperlink" Target="https://www.google.com/url?sa=i&amp;rct=j&amp;q=&amp;esrc=s&amp;source=images&amp;cd=&amp;cad=rja&amp;uact=8&amp;ved=0ahUKEwjCg4LzxqfLAhXHgj4KHQaRBwoQjRwIBw&amp;url=https://web.njit.edu/~wzhang81/&amp;psig=AFQjCNHFoBXlKr3d4LS4g8U_cSKmf78g2w&amp;ust=1457198852887955" TargetMode="External"/><Relationship Id="rId48" Type="http://schemas.openxmlformats.org/officeDocument/2006/relationships/hyperlink" Target="http://www.google.com/url?sa=i&amp;rct=j&amp;q=&amp;esrc=s&amp;source=images&amp;cd=&amp;cad=rja&amp;uact=8&amp;ved=0ahUKEwiO0oaQyafLAhWCyj4KHTInBxoQjRwIBw&amp;url=http://www.ramapoicehockey.com/about-roadrunner-hockey/&amp;psig=AFQjCNFfTZP0VyBXwteIYAgD2wySEc9XBw&amp;ust=1457199446579325" TargetMode="External"/><Relationship Id="rId56" Type="http://schemas.openxmlformats.org/officeDocument/2006/relationships/hyperlink" Target="http://www.google.com/url?sa=i&amp;rct=j&amp;q=&amp;esrc=s&amp;source=images&amp;cd=&amp;cad=rja&amp;uact=8&amp;ved=0ahUKEwji_LquyqfLAhVMbj4KHdAyBBAQjRwIBw&amp;url=http://www.rcgc.edu/Athletics/Mens/Baseball/Pages/default.aspx&amp;psig=AFQjCNGuDRohXoHMWwscN7A5myY4THoq3g&amp;ust=1457199782699062" TargetMode="External"/><Relationship Id="rId64" Type="http://schemas.openxmlformats.org/officeDocument/2006/relationships/hyperlink" Target="https://www.google.com/url?sa=i&amp;rct=j&amp;q=&amp;esrc=s&amp;source=images&amp;cd=&amp;cad=rja&amp;uact=8&amp;ved=0ahUKEwjv8oCszKfLAhXGWz4KHbg6AXEQjRwIBw&amp;url=https://www.prlog.org/12294163-salem-community-college-unveils-new-process-operator-program.html&amp;psig=AFQjCNFGgOVyG7uDMdjLoupecSuObNNr8w&amp;ust=1457200310805741" TargetMode="External"/><Relationship Id="rId69" Type="http://schemas.openxmlformats.org/officeDocument/2006/relationships/image" Target="../media/image41.jpeg"/><Relationship Id="rId77" Type="http://schemas.openxmlformats.org/officeDocument/2006/relationships/image" Target="../media/image45.png"/><Relationship Id="rId8" Type="http://schemas.openxmlformats.org/officeDocument/2006/relationships/image" Target="../media/image9.jpeg"/><Relationship Id="rId51" Type="http://schemas.openxmlformats.org/officeDocument/2006/relationships/image" Target="../media/image32.jpeg"/><Relationship Id="rId72" Type="http://schemas.openxmlformats.org/officeDocument/2006/relationships/hyperlink" Target="http://www.google.com/url?sa=i&amp;rct=j&amp;q=&amp;esrc=s&amp;source=images&amp;cd=&amp;cad=rja&amp;uact=8&amp;ved=0ahUKEwiyhYvezafLAhUFaT4KHeGtBg8QjRwIBw&amp;url=http://www.ucccranfordshop.com/&amp;psig=AFQjCNEI0a59ukXYT3d0nURDZo0XXIJxQA&amp;ust=1457200676705164" TargetMode="External"/><Relationship Id="rId3" Type="http://schemas.openxmlformats.org/officeDocument/2006/relationships/hyperlink" Target="https://www.google.com/url?sa=i&amp;rct=j&amp;q=&amp;esrc=s&amp;source=images&amp;cd=&amp;cad=rja&amp;uact=8&amp;ved=0ahUKEwiamu7ZtqfLAhUI2T4KHSn4DQ4QjRwIBw&amp;url=https://go.bergen.edu/njtransit/&amp;psig=AFQjCNF3eKXMTIiYTsIiOybmn-9V02vRlA&amp;ust=1457194501177458" TargetMode="External"/><Relationship Id="rId12" Type="http://schemas.openxmlformats.org/officeDocument/2006/relationships/image" Target="../media/image11.jpeg"/><Relationship Id="rId17" Type="http://schemas.openxmlformats.org/officeDocument/2006/relationships/hyperlink" Target="http://www.google.com/url?sa=i&amp;rct=j&amp;q=&amp;esrc=s&amp;source=images&amp;cd=&amp;cad=rja&amp;uact=8&amp;ved=0ahUKEwiBiKnPuafLAhWJ8j4KHeRtDxcQjRwIBw&amp;url=http://hoopdirt.com/jc-dirt-coaching-change-at-county-college-of-morris-nj/&amp;psig=AFQjCNFn15Zj2BVkdOg62O8PlKBkGL6vEQ&amp;ust=1457195289597328" TargetMode="External"/><Relationship Id="rId25" Type="http://schemas.openxmlformats.org/officeDocument/2006/relationships/image" Target="../media/image18.png"/><Relationship Id="rId33" Type="http://schemas.openxmlformats.org/officeDocument/2006/relationships/hyperlink" Target="http://www.google.com/url?sa=i&amp;rct=j&amp;q=&amp;esrc=s&amp;source=images&amp;cd=&amp;cad=rja&amp;uact=8&amp;ved=0ahUKEwjOnPKbxKfLAhVJdT4KHePCAgsQjRwIBw&amp;url=http://glitternight.com/2014/05/23/2014-college-world-series-teams-from-the-njcaa-all-three-divisions/&amp;psig=AFQjCNE-8fscknayV4MAqD_Vy2coNZBemA&amp;ust=1457198136456736" TargetMode="External"/><Relationship Id="rId38" Type="http://schemas.openxmlformats.org/officeDocument/2006/relationships/image" Target="../media/image25.jpeg"/><Relationship Id="rId46" Type="http://schemas.openxmlformats.org/officeDocument/2006/relationships/image" Target="../media/image29.png"/><Relationship Id="rId59" Type="http://schemas.openxmlformats.org/officeDocument/2006/relationships/image" Target="../media/image36.jpeg"/><Relationship Id="rId67" Type="http://schemas.openxmlformats.org/officeDocument/2006/relationships/image" Target="../media/image40.png"/><Relationship Id="rId20" Type="http://schemas.openxmlformats.org/officeDocument/2006/relationships/image" Target="../media/image15.gif"/><Relationship Id="rId41" Type="http://schemas.openxmlformats.org/officeDocument/2006/relationships/hyperlink" Target="http://www.njcu.edu/sgo/" TargetMode="External"/><Relationship Id="rId54" Type="http://schemas.openxmlformats.org/officeDocument/2006/relationships/hyperlink" Target="http://www.google.com/url?sa=i&amp;rct=j&amp;q=&amp;esrc=s&amp;source=images&amp;cd=&amp;cad=rja&amp;uact=8&amp;ved=0ahUKEwiL36yEyqfLAhWGWz4KHV1BCioQjRwIBw&amp;url=http://www.rcbc.edu/radio&amp;psig=AFQjCNHxN78V4abLOwfm6Bv7_wbcJdnvrw&amp;ust=1457199694156188" TargetMode="External"/><Relationship Id="rId62" Type="http://schemas.openxmlformats.org/officeDocument/2006/relationships/hyperlink" Target="https://www.google.com/url?sa=i&amp;rct=j&amp;q=&amp;esrc=s&amp;source=images&amp;cd=&amp;cad=rja&amp;uact=8&amp;ved=0ahUKEwi-8NvUy6fLAhVC8j4KHSqyAWsQjRwIBw&amp;url=https://en.wikipedia.org/wiki/Saint_Peter's_University&amp;psig=AFQjCNFofzxrNIAqBemgxNaiKSqkNGbcIQ&amp;ust=1457200122915593" TargetMode="External"/><Relationship Id="rId70" Type="http://schemas.openxmlformats.org/officeDocument/2006/relationships/hyperlink" Target="https://www.google.com/url?sa=i&amp;rct=j&amp;q=&amp;esrc=s&amp;source=images&amp;cd=&amp;cad=rja&amp;uact=8&amp;ved=0ahUKEwiNnd6hzafLAhWCMz4KHQXgAA0QjRwIBw&amp;url=https://en.wikipedia.org/wiki/Stockton_University&amp;psig=AFQjCNEYvSNaE5TTZE0CecXtaBv4LmU1HQ&amp;ust=1457200554767278" TargetMode="External"/><Relationship Id="rId75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5" Type="http://schemas.openxmlformats.org/officeDocument/2006/relationships/hyperlink" Target="http://www.google.com/url?sa=i&amp;rct=j&amp;q=&amp;esrc=s&amp;source=images&amp;cd=&amp;cad=rja&amp;uact=8&amp;ved=0ahUKEwju6tKvuafLAhWC4D4KHTKFCw4QjRwIBw&amp;url=http://ecac.prestosports.com/membership/division_III/saint_elizabeth&amp;psig=AFQjCNGuVL4onMLVAbb5RYsqCFwKpbDL9Q&amp;ust=1457195218198035" TargetMode="External"/><Relationship Id="rId23" Type="http://schemas.openxmlformats.org/officeDocument/2006/relationships/hyperlink" Target="http://www.google.com/url?sa=i&amp;rct=j&amp;q=&amp;esrc=s&amp;source=images&amp;cd=&amp;cad=rja&amp;uact=8&amp;ved=0ahUKEwjmxqn2uqfLAhXBNT4KHSuQDREQjRwIBw&amp;url=http://www.jccc.edu/cavs/njcaatournament/teams/essex.html&amp;psig=AFQjCNGk7gttW2Jhf1vkHZ2DNU1EyJl8uw&amp;ust=1457195635004816" TargetMode="External"/><Relationship Id="rId28" Type="http://schemas.openxmlformats.org/officeDocument/2006/relationships/image" Target="../media/image20.jpeg"/><Relationship Id="rId36" Type="http://schemas.openxmlformats.org/officeDocument/2006/relationships/image" Target="../media/image24.jpeg"/><Relationship Id="rId49" Type="http://schemas.openxmlformats.org/officeDocument/2006/relationships/image" Target="../media/image31.jpeg"/><Relationship Id="rId57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acebook.com/groups/2757772133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" y="1156958"/>
            <a:ext cx="848879" cy="520729"/>
          </a:xfrm>
          <a:prstGeom prst="rect">
            <a:avLst/>
          </a:prstGeom>
        </p:spPr>
      </p:pic>
      <p:pic>
        <p:nvPicPr>
          <p:cNvPr id="1026" name="Picture 2" descr="https://go.bergen.edu/njtransit/images/bergen_home_top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" y="608771"/>
            <a:ext cx="848880" cy="5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87.psbin.com/g0tcjtypbk0qnzao/images/setup/2015/member_logo_01.png?max_width=-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7938"/>
            <a:ext cx="856713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accathletics.org/redesign_2012/logos/Caldwell_-_no_college_white.jpg?max_height=249&amp;max_width=52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10" y="0"/>
            <a:ext cx="753430" cy="6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mdendining.com/images/newcougar-full-logo_0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52" y="10780"/>
            <a:ext cx="693636" cy="6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3-us-west-2.amazonaws.com/asset.plexuss.com/college/logos/Centenary_Colleg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73" y="22037"/>
            <a:ext cx="805317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products.pointstreak.com/content/uploads/testimonial-TCNJ-logo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33" y="7831"/>
            <a:ext cx="685800" cy="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ecac.prestosports.com/membership/division_III/College_of_Saint_Elizabeth_250x250.jpg?max_width=250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62" y="10780"/>
            <a:ext cx="651733" cy="6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hoopdirt.com/wp-content/uploads/2016/01/CCM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10" y="7831"/>
            <a:ext cx="869490" cy="6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6" descr="Image result for cumberland county college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28" descr="Image result for cumberland county college logo"/>
          <p:cNvSpPr>
            <a:spLocks noChangeAspect="1" noChangeArrowheads="1"/>
          </p:cNvSpPr>
          <p:nvPr/>
        </p:nvSpPr>
        <p:spPr bwMode="auto">
          <a:xfrm>
            <a:off x="152400" y="128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54" name="Picture 30" descr="http://cdn.stateuniversity.com/assets/logos/images/2889/large_ccclogo2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7938"/>
            <a:ext cx="685800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www.drew.edu/wp-content/uploads/sites/23/DrewRangersLog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7938"/>
            <a:ext cx="762000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jccc.edu/cavs/njcaatournament/img/essex-logo.jp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79" y="7938"/>
            <a:ext cx="990599" cy="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american-school-search.com/images/logo/fairleigh-dickinson-university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41" y="608769"/>
            <a:ext cx="831791" cy="6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felicianathletics.com/sports/bsb/Felician_University_Logotype_Mark_INLINE.jpg?max_height=208&amp;max_width=486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58" y="1227830"/>
            <a:ext cx="827961" cy="6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alumni.georgian.edu/image/athletics/athletic_logo-for-email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41" y="1839455"/>
            <a:ext cx="831791" cy="5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cdn.evbuc.com/eventlogos/88609223/hccclogooriginal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14" y="2376159"/>
            <a:ext cx="831784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middlehitter.com/Recruiting/DIII/Kean_logo.jpg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10" y="2985758"/>
            <a:ext cx="824133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balladeer.files.wordpress.com/2014/05/mercer-county-college-vikings.jpg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82" y="3657598"/>
            <a:ext cx="844608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s.graphiq.com/sites/default/files/10/media/images/t2/Middlesex_County_College_744366_i0.jp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281157"/>
            <a:ext cx="830540" cy="5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bkcreative.org/wp-content/uploads/2010/09/MU_logo_1.jpg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859414"/>
            <a:ext cx="838196" cy="6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ac.450f.edgecastcdn.net/80450F/nj1015.com/files/2015/01/red-hawks-logo2-300x225.jpg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5" y="5567362"/>
            <a:ext cx="822831" cy="6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njcu.edu/uploadedImages/Campus_Life/Student_Life/Clubs_and_Organizations/Student_Government/gothic%20knight.png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5" y="6172200"/>
            <a:ext cx="83436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s://web.njit.edu/~wzhang81/images/NJIT%20logo.gif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40" y="6172200"/>
            <a:ext cx="68856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s://www.ocean.edu/content/public/future-new-students/become-a-student-ambassador/_jcr_content/right-parsys/sidebar_box_parsys/image.img.png/1440695127036.png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33" y="6186158"/>
            <a:ext cx="606839" cy="7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9" b="9461"/>
          <a:stretch/>
        </p:blipFill>
        <p:spPr>
          <a:xfrm>
            <a:off x="6324600" y="6182596"/>
            <a:ext cx="690784" cy="689361"/>
          </a:xfrm>
          <a:prstGeom prst="rect">
            <a:avLst/>
          </a:prstGeom>
        </p:spPr>
      </p:pic>
      <p:pic>
        <p:nvPicPr>
          <p:cNvPr id="1086" name="Picture 62" descr="http://www.ramapoicehockey.com/wp-content/uploads/2015/03/Jersey-logo_WhiteBackv4.jpg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98" y="6186157"/>
            <a:ext cx="732201" cy="6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rvccathletics.com/images/Lion_Logo_1-5.jpg?max_height=203&amp;max_width=211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03" y="6172200"/>
            <a:ext cx="785500" cy="6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rider.edu/sites/default/files/images/biggerbronc.jpg">
            <a:hlinkClick r:id="rId52"/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79" y="6182595"/>
            <a:ext cx="765449" cy="6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www.rcbc.edu/files/images/marketing/logos/RCBC-Logo_Stacked-187-%26-K.jpg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27" y="6172200"/>
            <a:ext cx="799076" cy="6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www.rcgc.edu/Athletics/PublishingImages/RCGC-Roadunner%20Mascot-PrimaryMark2.jpg">
            <a:hlinkClick r:id="rId56"/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87" y="6168637"/>
            <a:ext cx="692938" cy="6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media.nj.com/gloucester-sports/photo/mtrowan-logojpg-32bfd8aeb3aec2b3.jpg">
            <a:hlinkClick r:id="rId58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86921"/>
            <a:ext cx="793986" cy="6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ksrcollege.wpengine.netdna-cdn.com/wp-content/uploads/2013/05/Rutgers_Scarlet_Knights.jpg">
            <a:hlinkClick r:id="rId60"/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9" y="6168637"/>
            <a:ext cx="878813" cy="7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s://upload.wikimedia.org/wikipedia/en/c/c7/Saint_Peter's_University_Peacocks_Logo.png">
            <a:hlinkClick r:id="rId62"/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168637"/>
            <a:ext cx="863481" cy="7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https://biz.prlog.org/salemcc/logo.jpg">
            <a:hlinkClick r:id="rId64"/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7361"/>
            <a:ext cx="869536" cy="6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https://upload.wikimedia.org/wikipedia/en/thumb/8/8e/Seton_Hall_Pirates_Logo.svg/1280px-Seton_Hall_Pirates_Logo.svg.png">
            <a:hlinkClick r:id="rId66"/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" y="4966958"/>
            <a:ext cx="870247" cy="6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http://ecac.prestosports.com/membership/division_III/Stevens_IT.jpg?max_width=250">
            <a:hlinkClick r:id="rId68"/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" y="4267198"/>
            <a:ext cx="884490" cy="5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https://upload.wikimedia.org/wikipedia/en/5/58/Stockton_University_Athletics_logo.png">
            <a:hlinkClick r:id="rId70"/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" y="3657598"/>
            <a:ext cx="820573" cy="6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https://images.efollett.com/htmlroot/images/templates/storeLogos/CA/614.gif">
            <a:hlinkClick r:id="rId72"/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" y="2971800"/>
            <a:ext cx="856715" cy="65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https://images.efollett.com/htmlroot/images/templates/storeLogos/CA/490.gif">
            <a:hlinkClick r:id="rId74"/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" y="2362201"/>
            <a:ext cx="863482" cy="6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http://universityofutahhockey.com/stats/images/2015_William-Paterson.png">
            <a:hlinkClick r:id="rId76"/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7" y="1676400"/>
            <a:ext cx="870246" cy="6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ookdale Athletics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3" y="1615"/>
            <a:ext cx="700042" cy="6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56" y="0"/>
            <a:ext cx="660540" cy="646007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>
            <p:ph type="ctrTitle"/>
          </p:nvPr>
        </p:nvSpPr>
        <p:spPr>
          <a:xfrm>
            <a:off x="685800" y="21177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EOF Graduate Award Ceremony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State Institutions ~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1151675" y="4206546"/>
            <a:ext cx="6629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9, 2021</a:t>
            </a:r>
          </a:p>
          <a:p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Hosted by:</a:t>
            </a:r>
          </a:p>
          <a:p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the Secretary of Higher Education (OSHE)</a:t>
            </a:r>
          </a:p>
          <a:p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EOFPANJ</a:t>
            </a:r>
          </a:p>
          <a:p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Fairleigh Dickinson University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34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81000" y="4648200"/>
            <a:ext cx="8521200" cy="722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dirty="0">
                <a:latin typeface="Times New Roman"/>
                <a:ea typeface="Times New Roman"/>
                <a:cs typeface="Times New Roman"/>
                <a:sym typeface="Times New Roman"/>
              </a:rPr>
              <a:t>Educational Opportunity Fund Program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30403" b="34230"/>
          <a:stretch/>
        </p:blipFill>
        <p:spPr>
          <a:xfrm>
            <a:off x="1752600" y="914400"/>
            <a:ext cx="51124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47800" y="5832151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Total Number of Awardees = 33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C:\Users\fhecart\AppData\Local\Microsoft\Windows\INetCache\Content.MSO\E9D077FC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50" y="2895600"/>
            <a:ext cx="24511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A50021"/>
            </a:gs>
            <a:gs pos="62000">
              <a:schemeClr val="bg1">
                <a:lumMod val="95000"/>
              </a:schemeClr>
            </a:gs>
            <a:gs pos="72000">
              <a:schemeClr val="bg1">
                <a:lumMod val="95000"/>
              </a:schemeClr>
            </a:gs>
            <a:gs pos="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50" y="5604825"/>
            <a:ext cx="1401450" cy="125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63004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9721" y="1965787"/>
            <a:ext cx="630282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Christopher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Arvelo		Shawna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Douglas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Javier Guzman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Saman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Kazim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Lopez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Windys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Paulino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Carl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Phillip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Mariya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Rastrigina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Melanie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Valenti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Laura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Veloso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Melanie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Villacis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Tia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Wallace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Kelli Young-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Kravitz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A50021"/>
            </a:gs>
            <a:gs pos="62000">
              <a:schemeClr val="bg1">
                <a:lumMod val="95000"/>
              </a:schemeClr>
            </a:gs>
            <a:gs pos="72000">
              <a:schemeClr val="bg1">
                <a:lumMod val="95000"/>
              </a:schemeClr>
            </a:gs>
            <a:gs pos="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50" y="5604825"/>
            <a:ext cx="1401450" cy="125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3048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752600"/>
            <a:ext cx="6705600" cy="304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Tamia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Anderson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Tyra Asberry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Carissa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Bahadur		Pauline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Boustani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Sarah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Eldib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Jungim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Lee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Loskor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Debonaire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Malcolm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Vanessa Messina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Eda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Sahgiller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Samayoa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Alvarado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Anna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Scarpis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Cheyenne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Shannon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Gabriela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Ulloa-Parra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3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A50021"/>
            </a:gs>
            <a:gs pos="62000">
              <a:schemeClr val="bg1">
                <a:lumMod val="95000"/>
              </a:schemeClr>
            </a:gs>
            <a:gs pos="72000">
              <a:schemeClr val="bg1">
                <a:lumMod val="95000"/>
              </a:schemeClr>
            </a:gs>
            <a:gs pos="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50" y="5604825"/>
            <a:ext cx="1401450" cy="1253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05100" y="3108581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Raquel Belen Tejeda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81000"/>
            <a:ext cx="8839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Outstanding Achievement  </a:t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8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7657" y="3453620"/>
            <a:ext cx="5398295" cy="65666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000000"/>
                </a:solidFill>
              </a:rPr>
              <a:t>Educational Opportunity Fund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169" y="4977620"/>
            <a:ext cx="2070831" cy="18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103140"/>
            <a:ext cx="751191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2667163"/>
            <a:ext cx="5855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Atlantic City - Program</a:t>
            </a:r>
            <a:endParaRPr lang="en-US" sz="48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5143500"/>
            <a:ext cx="1771650" cy="171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5832151"/>
            <a:ext cx="5244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370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74" y="2816893"/>
            <a:ext cx="3280421" cy="23416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3200400"/>
            <a:ext cx="2818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Shikeia</a:t>
            </a:r>
            <a:r>
              <a:rPr lang="en-US" sz="3600" b="1" dirty="0">
                <a:solidFill>
                  <a:srgbClr val="002060"/>
                </a:solidFill>
              </a:rPr>
              <a:t> Green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6363"/>
            <a:ext cx="8839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900" b="1" dirty="0" smtClean="0">
                <a:solidFill>
                  <a:srgbClr val="002060"/>
                </a:solidFill>
                <a:latin typeface="+mn-lt"/>
              </a:rPr>
              <a:t>Outstanding Achievement  </a:t>
            </a:r>
            <a:br>
              <a:rPr lang="en-US" sz="69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6900" b="1" dirty="0" smtClean="0">
                <a:solidFill>
                  <a:srgbClr val="002060"/>
                </a:solidFill>
                <a:latin typeface="+mn-lt"/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6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58137"/>
            <a:ext cx="5398295" cy="65666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000000"/>
                </a:solidFill>
              </a:rPr>
              <a:t>Educational Opportunity Fund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169" y="4977620"/>
            <a:ext cx="2070831" cy="188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066800"/>
            <a:ext cx="751191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0062" y="2606711"/>
            <a:ext cx="5168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Galloway - </a:t>
            </a:r>
            <a:r>
              <a:rPr lang="en-US" sz="4800" dirty="0" smtClean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endParaRPr lang="en-US" sz="48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5143500"/>
            <a:ext cx="1562100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5832151"/>
            <a:ext cx="5244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35</a:t>
            </a:r>
            <a:endParaRPr 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3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74" y="2816893"/>
            <a:ext cx="3280421" cy="23416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286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7300" y="26670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Haneef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Abdul-</a:t>
            </a:r>
            <a:r>
              <a:rPr lang="en-US" sz="2400" b="1" dirty="0" err="1" smtClean="0">
                <a:solidFill>
                  <a:srgbClr val="002060"/>
                </a:solidFill>
              </a:rPr>
              <a:t>Jabbaar</a:t>
            </a:r>
            <a:r>
              <a:rPr lang="en-US" sz="2400" b="1" dirty="0" smtClean="0">
                <a:solidFill>
                  <a:srgbClr val="002060"/>
                </a:solidFill>
              </a:rPr>
              <a:t>		Tatiana Alston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Omar </a:t>
            </a:r>
            <a:r>
              <a:rPr lang="en-US" sz="2400" b="1" dirty="0" err="1">
                <a:solidFill>
                  <a:srgbClr val="002060"/>
                </a:solidFill>
              </a:rPr>
              <a:t>Hassanein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	Eric Lima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Alana Williams</a:t>
            </a:r>
          </a:p>
        </p:txBody>
      </p:sp>
    </p:spTree>
    <p:extLst>
      <p:ext uri="{BB962C8B-B14F-4D97-AF65-F5344CB8AC3E}">
        <p14:creationId xmlns:p14="http://schemas.microsoft.com/office/powerpoint/2010/main" val="305738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19812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Ashley Cody </a:t>
            </a:r>
            <a:r>
              <a:rPr lang="en-US" sz="2400" b="1" dirty="0" smtClean="0">
                <a:solidFill>
                  <a:srgbClr val="002060"/>
                </a:solidFill>
              </a:rPr>
              <a:t>			</a:t>
            </a:r>
            <a:r>
              <a:rPr lang="en-US" sz="2400" b="1" dirty="0" err="1" smtClean="0">
                <a:solidFill>
                  <a:srgbClr val="002060"/>
                </a:solidFill>
              </a:rPr>
              <a:t>Aimie</a:t>
            </a:r>
            <a:r>
              <a:rPr lang="en-US" sz="2400" b="1" dirty="0" smtClean="0">
                <a:solidFill>
                  <a:srgbClr val="002060"/>
                </a:solidFill>
              </a:rPr>
              <a:t> Crowley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Tania </a:t>
            </a:r>
            <a:r>
              <a:rPr lang="en-US" sz="2400" b="1" dirty="0" err="1">
                <a:solidFill>
                  <a:srgbClr val="002060"/>
                </a:solidFill>
              </a:rPr>
              <a:t>Gafanha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Israel </a:t>
            </a:r>
            <a:r>
              <a:rPr lang="en-US" sz="2400" b="1" dirty="0">
                <a:solidFill>
                  <a:srgbClr val="002060"/>
                </a:solidFill>
              </a:rPr>
              <a:t>Guajardo 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Mykola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Hubchak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</a:t>
            </a:r>
            <a:r>
              <a:rPr lang="en-US" sz="2400" b="1" dirty="0" err="1" smtClean="0">
                <a:solidFill>
                  <a:srgbClr val="002060"/>
                </a:solidFill>
              </a:rPr>
              <a:t>Ki'tra</a:t>
            </a:r>
            <a:r>
              <a:rPr lang="en-US" sz="2400" b="1" dirty="0" smtClean="0">
                <a:solidFill>
                  <a:srgbClr val="002060"/>
                </a:solidFill>
              </a:rPr>
              <a:t> Hunter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Lucy </a:t>
            </a:r>
            <a:r>
              <a:rPr lang="en-US" sz="2400" b="1" dirty="0" smtClean="0">
                <a:solidFill>
                  <a:srgbClr val="002060"/>
                </a:solidFill>
              </a:rPr>
              <a:t>Martinez			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Na'Tiasia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Morales-McClendon </a:t>
            </a:r>
            <a:endParaRPr lang="en-US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Huong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Nguyen</a:t>
            </a:r>
          </a:p>
        </p:txBody>
      </p:sp>
    </p:spTree>
    <p:extLst>
      <p:ext uri="{BB962C8B-B14F-4D97-AF65-F5344CB8AC3E}">
        <p14:creationId xmlns:p14="http://schemas.microsoft.com/office/powerpoint/2010/main" val="92013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FFC000"/>
            </a:gs>
            <a:gs pos="86000">
              <a:srgbClr val="FFC000"/>
            </a:gs>
            <a:gs pos="59680">
              <a:srgbClr val="FCCC81"/>
            </a:gs>
            <a:gs pos="51000">
              <a:schemeClr val="accent6">
                <a:lumMod val="45000"/>
                <a:lumOff val="55000"/>
              </a:schemeClr>
            </a:gs>
            <a:gs pos="5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685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Educational Opportunity Fund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0379"/>
            <a:ext cx="6934200" cy="4353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9700" y="6019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Total Number of Awardees = 60</a:t>
            </a:r>
            <a:endParaRPr lang="en-U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1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prism isInverted="1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105" y="2511618"/>
            <a:ext cx="8974709" cy="1179614"/>
          </a:xfrm>
        </p:spPr>
        <p:txBody>
          <a:bodyPr>
            <a:normAutofit/>
          </a:bodyPr>
          <a:lstStyle/>
          <a:p>
            <a:r>
              <a:rPr lang="en-US" sz="3900" dirty="0" smtClean="0">
                <a:latin typeface="Algerian" panose="04020705040A02060702" pitchFamily="82" charset="0"/>
              </a:rPr>
              <a:t>EOF </a:t>
            </a:r>
            <a:r>
              <a:rPr lang="en-US" sz="3900" dirty="0">
                <a:latin typeface="Algerian" panose="04020705040A02060702" pitchFamily="82" charset="0"/>
              </a:rPr>
              <a:t/>
            </a:r>
            <a:br>
              <a:rPr lang="en-US" sz="3900" dirty="0">
                <a:latin typeface="Algerian" panose="04020705040A02060702" pitchFamily="82" charset="0"/>
              </a:rPr>
            </a:br>
            <a:r>
              <a:rPr lang="en-US" sz="3900" dirty="0">
                <a:latin typeface="Algerian" panose="04020705040A02060702" pitchFamily="82" charset="0"/>
              </a:rPr>
              <a:t>GRADUATE ACHIEVEMENT AWARDS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047" y="3990915"/>
            <a:ext cx="8674443" cy="13437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700" dirty="0">
                <a:latin typeface="Algerian" panose="04020705040A02060702" pitchFamily="82" charset="0"/>
              </a:rPr>
              <a:t>Exceptional Educational Opportunities Program</a:t>
            </a:r>
          </a:p>
        </p:txBody>
      </p:sp>
      <p:pic>
        <p:nvPicPr>
          <p:cNvPr id="4" name="Picture 8" descr="http://www.testmax.net/wp-content/uploads/2015/03/gold-star-clipart-no-background-SlantLeft-SmallerMarg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00200"/>
            <a:ext cx="1295400" cy="12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15" y="819718"/>
            <a:ext cx="3760068" cy="1306350"/>
          </a:xfrm>
          <a:prstGeom prst="rect">
            <a:avLst/>
          </a:prstGeom>
        </p:spPr>
      </p:pic>
      <p:pic>
        <p:nvPicPr>
          <p:cNvPr id="7" name="Picture 8" descr="http://www.testmax.net/wp-content/uploads/2015/03/gold-star-clipart-no-background-SlantLeft-SmallerMarg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19719"/>
            <a:ext cx="1219200" cy="119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5962168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Total Number of Awardees = 52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4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FFC000"/>
            </a:gs>
            <a:gs pos="86000">
              <a:srgbClr val="FFC000"/>
            </a:gs>
            <a:gs pos="59680">
              <a:srgbClr val="FCCC81"/>
            </a:gs>
            <a:gs pos="51000">
              <a:schemeClr val="accent6">
                <a:lumMod val="45000"/>
                <a:lumOff val="55000"/>
              </a:schemeClr>
            </a:gs>
            <a:gs pos="5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57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932714"/>
            <a:ext cx="1456438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5900" y="1712416"/>
            <a:ext cx="6324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Georgina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Abdelmoety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Maryum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Bhatti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Vincent Bolognese		Asia Cason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Seo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Jung (Jade) Choi		Joe Correa Jumbo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Jada Covington		</a:t>
            </a: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Diana Da Silva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Monica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Doliscat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</a:t>
            </a:r>
            <a:r>
              <a:rPr lang="en-US" sz="2400" b="1" dirty="0" smtClean="0">
                <a:solidFill>
                  <a:srgbClr val="002060"/>
                </a:solidFill>
              </a:rPr>
              <a:t>Gisselle Flores</a:t>
            </a: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Gina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Garcia			Jasmine Greene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Tishane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Jackson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Simran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Kaur</a:t>
            </a: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Naomi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Odusanya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Wesley Pena</a:t>
            </a: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Kimberly Powers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Cynthia Ramirez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Alize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Reiner			Grace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Sandel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David Santiago		Cristina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Santin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467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FFC000"/>
            </a:gs>
            <a:gs pos="86000">
              <a:srgbClr val="FFC000"/>
            </a:gs>
            <a:gs pos="59680">
              <a:srgbClr val="FCCC81"/>
            </a:gs>
            <a:gs pos="51000">
              <a:schemeClr val="accent6">
                <a:lumMod val="45000"/>
                <a:lumOff val="55000"/>
              </a:schemeClr>
            </a:gs>
            <a:gs pos="5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295400"/>
            <a:ext cx="7315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Jonathan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Brito		Yasmin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Chahir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Jennifer Cirilo			Ambar Cordero</a:t>
            </a: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Taylor Griffith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	Destiny Johnson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Calvin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Kim			Franklin Mai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Kevin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Marin			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Ky'Ara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Mccray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Genesaret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Mora		Javier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Morales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Arias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Eunice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Olugbile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	Bianca Randolph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Carolyn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Rivas			Jennifer Salinas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Diana Solano </a:t>
            </a:r>
            <a:r>
              <a:rPr lang="en-US" sz="2400" b="1" dirty="0" smtClean="0">
                <a:solidFill>
                  <a:srgbClr val="002060"/>
                </a:solidFill>
              </a:rPr>
              <a:t>			Casimir </a:t>
            </a:r>
            <a:r>
              <a:rPr lang="en-US" sz="2400" b="1" dirty="0" err="1">
                <a:solidFill>
                  <a:srgbClr val="002060"/>
                </a:solidFill>
              </a:rPr>
              <a:t>Somenou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Destinee Stone		Nathalie Torres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err="1">
                <a:solidFill>
                  <a:srgbClr val="002060"/>
                </a:solidFill>
              </a:rPr>
              <a:t>Kattlyn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Vasquez		Dominique </a:t>
            </a:r>
            <a:r>
              <a:rPr lang="en-US" sz="2400" b="1" dirty="0">
                <a:solidFill>
                  <a:srgbClr val="002060"/>
                </a:solidFill>
              </a:rPr>
              <a:t>Walker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932714"/>
            <a:ext cx="145643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8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FFC000"/>
            </a:gs>
            <a:gs pos="86000">
              <a:srgbClr val="FFC000"/>
            </a:gs>
            <a:gs pos="59680">
              <a:srgbClr val="FCCC81"/>
            </a:gs>
            <a:gs pos="51000">
              <a:schemeClr val="accent6">
                <a:lumMod val="45000"/>
                <a:lumOff val="55000"/>
              </a:schemeClr>
            </a:gs>
            <a:gs pos="5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457200"/>
            <a:ext cx="8839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900" b="1" dirty="0" smtClean="0">
                <a:solidFill>
                  <a:srgbClr val="002060"/>
                </a:solidFill>
                <a:latin typeface="+mn-lt"/>
              </a:rPr>
              <a:t>Outstanding Achievement  </a:t>
            </a:r>
            <a:br>
              <a:rPr lang="en-US" sz="69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6900" b="1" dirty="0" smtClean="0">
                <a:solidFill>
                  <a:srgbClr val="002060"/>
                </a:solidFill>
                <a:latin typeface="+mn-lt"/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932714"/>
            <a:ext cx="1456438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3310625"/>
            <a:ext cx="3153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Eunice </a:t>
            </a:r>
            <a:r>
              <a:rPr lang="en-US" sz="3600" b="1" dirty="0" err="1">
                <a:solidFill>
                  <a:srgbClr val="002060"/>
                </a:solidFill>
              </a:rPr>
              <a:t>Olugbile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2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931"/>
            <a:ext cx="9067800" cy="25145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pperplate Gothic Bold" panose="020E0705020206020404" pitchFamily="34" charset="0"/>
              </a:rPr>
              <a:t/>
            </a:r>
            <a:br>
              <a:rPr lang="en-US" sz="3600" b="1" dirty="0">
                <a:latin typeface="Copperplate Gothic Bold" panose="020E0705020206020404" pitchFamily="34" charset="0"/>
              </a:rPr>
            </a:br>
            <a:r>
              <a:rPr lang="en-US" sz="3600" b="1" dirty="0">
                <a:latin typeface="Copperplate Gothic Bold" panose="020E0705020206020404" pitchFamily="34" charset="0"/>
              </a:rPr>
              <a:t/>
            </a:r>
            <a:br>
              <a:rPr lang="en-US" sz="3600" b="1" dirty="0">
                <a:latin typeface="Copperplate Gothic Bold" panose="020E0705020206020404" pitchFamily="34" charset="0"/>
              </a:rPr>
            </a:br>
            <a:r>
              <a:rPr lang="en-US" sz="3600" b="1" dirty="0">
                <a:latin typeface="Copperplate Gothic Bold" panose="020E0705020206020404" pitchFamily="34" charset="0"/>
              </a:rPr>
              <a:t>The Educational Opportunity Fund Program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C6918"/>
          </a:solidFill>
          <a:ln>
            <a:solidFill>
              <a:srgbClr val="FC6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rgbClr val="FC6918"/>
          </a:solidFill>
          <a:ln>
            <a:solidFill>
              <a:srgbClr val="FC6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http://img2.findthebest.com/sites/default/files/1919/media/images/William_Paterson_University_of_New_Jersey_Department_of_Nursing_410907_i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61" y="101666"/>
            <a:ext cx="1986109" cy="115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68292" y="5014490"/>
            <a:ext cx="3585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/>
              </a:rPr>
              <a:t>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/>
              </a:rPr>
              <a:t>ill.</a:t>
            </a:r>
            <a:r>
              <a:rPr lang="en-US" sz="54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/>
              </a:rPr>
              <a:t>P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/>
              </a:rPr>
              <a:t>ower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0188">
            <a:off x="6410696" y="1936890"/>
            <a:ext cx="2475724" cy="168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1326">
            <a:off x="126552" y="4732394"/>
            <a:ext cx="2676817" cy="173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703">
            <a:off x="6582741" y="4722718"/>
            <a:ext cx="2507568" cy="167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03591"/>
            <a:ext cx="7597734" cy="191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135">
            <a:off x="42960" y="1836144"/>
            <a:ext cx="2405235" cy="159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28800" y="5832151"/>
            <a:ext cx="5244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Total Number of Awardees = 23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9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C6918"/>
          </a:solidFill>
          <a:ln>
            <a:solidFill>
              <a:srgbClr val="FC6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rgbClr val="FC6918"/>
          </a:solidFill>
          <a:ln>
            <a:solidFill>
              <a:srgbClr val="FC6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http://img2.findthebest.com/sites/default/files/1919/media/images/William_Paterson_University_of_New_Jersey_Department_of_Nursing_410907_i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26882"/>
            <a:ext cx="133894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09600" y="457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719943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Francesca Carrasco 	</a:t>
            </a:r>
            <a:r>
              <a:rPr lang="en-US" sz="2400" b="1" dirty="0" smtClean="0"/>
              <a:t>	Paula </a:t>
            </a:r>
            <a:r>
              <a:rPr lang="en-US" sz="2400" b="1" dirty="0" err="1"/>
              <a:t>Cepeda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b="1" dirty="0" smtClean="0"/>
              <a:t>Wendy Diaz			Dana </a:t>
            </a:r>
            <a:r>
              <a:rPr lang="en-US" sz="2400" b="1" dirty="0" err="1" smtClean="0"/>
              <a:t>Jaloudi</a:t>
            </a:r>
            <a:endParaRPr lang="en-US" sz="2400" b="1" dirty="0"/>
          </a:p>
          <a:p>
            <a:r>
              <a:rPr lang="en-US" sz="2400" b="1" dirty="0"/>
              <a:t>Elijah </a:t>
            </a:r>
            <a:r>
              <a:rPr lang="en-US" sz="2400" b="1" dirty="0" smtClean="0"/>
              <a:t>Mason			</a:t>
            </a:r>
            <a:r>
              <a:rPr lang="en-US" sz="2400" b="1" dirty="0" err="1" smtClean="0"/>
              <a:t>Deliesha</a:t>
            </a:r>
            <a:r>
              <a:rPr lang="en-US" sz="2400" b="1" dirty="0" smtClean="0"/>
              <a:t> Mendez</a:t>
            </a:r>
          </a:p>
          <a:p>
            <a:r>
              <a:rPr lang="en-US" sz="2400" b="1" dirty="0"/>
              <a:t>Nicole </a:t>
            </a:r>
            <a:r>
              <a:rPr lang="en-US" sz="2400" b="1" dirty="0" smtClean="0"/>
              <a:t>Pena			</a:t>
            </a:r>
            <a:r>
              <a:rPr lang="en-US" sz="2400" b="1" dirty="0" err="1" smtClean="0"/>
              <a:t>Quadeja</a:t>
            </a:r>
            <a:r>
              <a:rPr lang="en-US" sz="2400" b="1" dirty="0" smtClean="0"/>
              <a:t> Richardson</a:t>
            </a:r>
          </a:p>
          <a:p>
            <a:r>
              <a:rPr lang="en-US" sz="2400" b="1" dirty="0"/>
              <a:t>Paola </a:t>
            </a:r>
            <a:r>
              <a:rPr lang="en-US" sz="2400" b="1" dirty="0" smtClean="0"/>
              <a:t>Ruiz			</a:t>
            </a:r>
            <a:r>
              <a:rPr lang="en-US" sz="2400" b="1" dirty="0" err="1" smtClean="0"/>
              <a:t>Jhenni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Yascaribay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992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C6918"/>
          </a:solidFill>
          <a:ln>
            <a:solidFill>
              <a:srgbClr val="FC6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rgbClr val="FC6918"/>
          </a:solidFill>
          <a:ln>
            <a:solidFill>
              <a:srgbClr val="FC6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http://img2.findthebest.com/sites/default/files/1919/media/images/William_Paterson_University_of_New_Jersey_Department_of_Nursing_410907_i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26882"/>
            <a:ext cx="133894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09600" y="457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9700" y="19050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Shantal</a:t>
            </a:r>
            <a:r>
              <a:rPr lang="en-US" sz="2400" b="1" dirty="0"/>
              <a:t> </a:t>
            </a:r>
            <a:r>
              <a:rPr lang="en-US" sz="2400" b="1" dirty="0" err="1" smtClean="0"/>
              <a:t>Bloise</a:t>
            </a:r>
            <a:r>
              <a:rPr lang="en-US" sz="2400" b="1" dirty="0" smtClean="0"/>
              <a:t>			</a:t>
            </a:r>
            <a:r>
              <a:rPr lang="en-US" sz="2400" b="1" dirty="0" err="1" smtClean="0"/>
              <a:t>Aholibanna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Canot</a:t>
            </a:r>
            <a:endParaRPr lang="en-US" sz="2400" b="1" dirty="0"/>
          </a:p>
          <a:p>
            <a:r>
              <a:rPr lang="en-US" sz="2400" b="1" dirty="0"/>
              <a:t>Katelin Jimenez </a:t>
            </a:r>
            <a:r>
              <a:rPr lang="en-US" sz="2400" b="1" dirty="0" smtClean="0"/>
              <a:t>		</a:t>
            </a:r>
            <a:r>
              <a:rPr lang="en-US" sz="2400" b="1" dirty="0" err="1" smtClean="0"/>
              <a:t>Karizma</a:t>
            </a:r>
            <a:r>
              <a:rPr lang="en-US" sz="2400" b="1" dirty="0" smtClean="0"/>
              <a:t> Medina</a:t>
            </a:r>
          </a:p>
          <a:p>
            <a:r>
              <a:rPr lang="en-US" sz="2400" b="1" dirty="0"/>
              <a:t>Jeremy Torres</a:t>
            </a:r>
          </a:p>
        </p:txBody>
      </p:sp>
    </p:spTree>
    <p:extLst>
      <p:ext uri="{BB962C8B-B14F-4D97-AF65-F5344CB8AC3E}">
        <p14:creationId xmlns:p14="http://schemas.microsoft.com/office/powerpoint/2010/main" val="170004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C6918"/>
          </a:solidFill>
          <a:ln>
            <a:solidFill>
              <a:srgbClr val="FC6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rgbClr val="FC6918"/>
          </a:solidFill>
          <a:ln>
            <a:solidFill>
              <a:srgbClr val="FC6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http://img2.findthebest.com/sites/default/files/1919/media/images/William_Paterson_University_of_New_Jersey_Department_of_Nursing_410907_i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26882"/>
            <a:ext cx="1338943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457200"/>
            <a:ext cx="8839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900" b="1" dirty="0" smtClean="0">
                <a:solidFill>
                  <a:schemeClr val="tx1"/>
                </a:solidFill>
                <a:latin typeface="+mn-lt"/>
              </a:rPr>
              <a:t>Outstanding Achievement  </a:t>
            </a:r>
            <a:br>
              <a:rPr lang="en-US" sz="69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6900" b="1" dirty="0" smtClean="0">
                <a:solidFill>
                  <a:schemeClr val="tx1"/>
                </a:solidFill>
                <a:latin typeface="+mn-lt"/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2321" y="2981754"/>
            <a:ext cx="3371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+mj-lt"/>
              </a:rPr>
              <a:t>Wilnell</a:t>
            </a:r>
            <a:r>
              <a:rPr lang="en-US" sz="3600" b="1" dirty="0">
                <a:latin typeface="+mj-lt"/>
              </a:rPr>
              <a:t> Martinez</a:t>
            </a:r>
          </a:p>
        </p:txBody>
      </p:sp>
    </p:spTree>
    <p:extLst>
      <p:ext uri="{BB962C8B-B14F-4D97-AF65-F5344CB8AC3E}">
        <p14:creationId xmlns:p14="http://schemas.microsoft.com/office/powerpoint/2010/main" val="40240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514035" cy="1314449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00B0F0"/>
                </a:solidFill>
              </a:rPr>
              <a:t>EOF Statewide Alumni Association (EOFSAA)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8" y="3032883"/>
            <a:ext cx="2485689" cy="248568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63529" y="2888791"/>
            <a:ext cx="5552768" cy="2796957"/>
          </a:xfrm>
        </p:spPr>
        <p:txBody>
          <a:bodyPr>
            <a:normAutofit/>
          </a:bodyPr>
          <a:lstStyle/>
          <a:p>
            <a:r>
              <a:rPr lang="en-US" sz="1800" b="1" dirty="0"/>
              <a:t>A special professional network of people from various backgrounds and industries.</a:t>
            </a:r>
          </a:p>
          <a:p>
            <a:r>
              <a:rPr lang="en-US" sz="1800" b="1" dirty="0"/>
              <a:t>A comradery of people with shared experiences.</a:t>
            </a:r>
          </a:p>
          <a:p>
            <a:r>
              <a:rPr lang="en-US" sz="1800" b="1" dirty="0"/>
              <a:t>Access to personal and professional resources to help enhance your development and quality of life.</a:t>
            </a:r>
          </a:p>
          <a:p>
            <a:r>
              <a:rPr lang="en-US" sz="1800" b="1" dirty="0"/>
              <a:t>Exclusive invitations to alumni only networking events</a:t>
            </a:r>
            <a:r>
              <a:rPr lang="en-US" sz="1500" b="1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7162" y="5172324"/>
            <a:ext cx="568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Join us on Facebook: </a:t>
            </a:r>
            <a:r>
              <a:rPr lang="en-US" dirty="0">
                <a:hlinkClick r:id="rId4"/>
              </a:rPr>
              <a:t>https://www.facebook.com/groups/27577721332/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4782" y="457200"/>
            <a:ext cx="598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Congratulations to all of the Awardees! </a:t>
            </a:r>
          </a:p>
        </p:txBody>
      </p:sp>
    </p:spTree>
    <p:extLst>
      <p:ext uri="{BB962C8B-B14F-4D97-AF65-F5344CB8AC3E}">
        <p14:creationId xmlns:p14="http://schemas.microsoft.com/office/powerpoint/2010/main" val="208926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19" y="5787995"/>
            <a:ext cx="1074781" cy="1070005"/>
          </a:xfrm>
          <a:prstGeom prst="rect">
            <a:avLst/>
          </a:prstGeom>
          <a:ln>
            <a:noFill/>
          </a:ln>
        </p:spPr>
      </p:pic>
      <p:pic>
        <p:nvPicPr>
          <p:cNvPr id="6" name="Picture 8" descr="http://www.testmax.net/wp-content/uploads/2015/03/gold-star-clipart-no-background-SlantLeft-SmallerMarg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60586"/>
            <a:ext cx="914399" cy="8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estmax.net/wp-content/uploads/2015/03/gold-star-clipart-no-background-SlantLeft-SmallerMarg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53" y="1085851"/>
            <a:ext cx="990599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0" y="3810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1075" y="1981200"/>
            <a:ext cx="63681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Ginaud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Boyer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Victoria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Carden</a:t>
            </a:r>
            <a:endParaRPr lang="en-US" sz="24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Lynda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Clerjuste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Mario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Fanous</a:t>
            </a:r>
            <a:endParaRPr lang="en-US" sz="24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Shadya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Hamdan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Vivian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Igwagu</a:t>
            </a:r>
            <a:endParaRPr lang="en-US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Kia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Labarrere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Gregory Morel</a:t>
            </a:r>
          </a:p>
          <a:p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Patel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Riddhi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Patel</a:t>
            </a:r>
          </a:p>
          <a:p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Valerie Sanchez 	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Schamma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Senat</a:t>
            </a:r>
            <a:endParaRPr lang="en-US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Cynthia 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Sepulveda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Kenya Silas</a:t>
            </a:r>
          </a:p>
          <a:p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Deimesha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Turner		Johanna 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Vasquez </a:t>
            </a:r>
            <a:endParaRPr lang="en-US" sz="24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Jennifer Vega			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Dezarey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Williams</a:t>
            </a:r>
          </a:p>
          <a:p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Ashely Wray</a:t>
            </a:r>
            <a:endParaRPr lang="en-US" sz="24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7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19" y="5787995"/>
            <a:ext cx="1074781" cy="1070005"/>
          </a:xfrm>
          <a:prstGeom prst="rect">
            <a:avLst/>
          </a:prstGeom>
          <a:ln>
            <a:noFill/>
          </a:ln>
        </p:spPr>
      </p:pic>
      <p:pic>
        <p:nvPicPr>
          <p:cNvPr id="6" name="Picture 8" descr="http://www.testmax.net/wp-content/uploads/2015/03/gold-star-clipart-no-background-SlantLeft-SmallerMarg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101983"/>
            <a:ext cx="990599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estmax.net/wp-content/uploads/2015/03/gold-star-clipart-no-background-SlantLeft-SmallerMarg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19" y="1055817"/>
            <a:ext cx="990599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0" y="3810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1075" y="1981200"/>
            <a:ext cx="63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1" y="1994709"/>
            <a:ext cx="8991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Alexander Acevedo			Daiquiri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Garey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Alexis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Giuffrida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Andrea Gonzalez</a:t>
            </a:r>
          </a:p>
          <a:p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Aislinn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Guillen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Ashley 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Isamar Bautista Vasquez </a:t>
            </a:r>
            <a:endParaRPr lang="en-US" sz="24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Ofelia 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 Mesa-Gutierrez 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Christina 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Morrison </a:t>
            </a:r>
            <a:endParaRPr lang="en-US" sz="24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Cymberline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Odeyemi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Alexis Owens</a:t>
            </a:r>
          </a:p>
          <a:p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Monae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Powell 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Gimena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Rapalo</a:t>
            </a:r>
            <a:endParaRPr lang="en-US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Isabel 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Salazar				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Jennyfer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Tello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Renea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Thompson</a:t>
            </a:r>
          </a:p>
        </p:txBody>
      </p:sp>
    </p:spTree>
    <p:extLst>
      <p:ext uri="{BB962C8B-B14F-4D97-AF65-F5344CB8AC3E}">
        <p14:creationId xmlns:p14="http://schemas.microsoft.com/office/powerpoint/2010/main" val="85156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19" y="5787995"/>
            <a:ext cx="1074781" cy="1070005"/>
          </a:xfrm>
          <a:prstGeom prst="rect">
            <a:avLst/>
          </a:prstGeom>
          <a:ln>
            <a:noFill/>
          </a:ln>
        </p:spPr>
      </p:pic>
      <p:pic>
        <p:nvPicPr>
          <p:cNvPr id="6" name="Picture 8" descr="http://www.testmax.net/wp-content/uploads/2015/03/gold-star-clipart-no-background-SlantLeft-SmallerMarg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101983"/>
            <a:ext cx="990599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estmax.net/wp-content/uploads/2015/03/gold-star-clipart-no-background-SlantLeft-SmallerMarg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19" y="1055817"/>
            <a:ext cx="990599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01075" y="1981200"/>
            <a:ext cx="63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8152" y="273455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>
                <a:solidFill>
                  <a:schemeClr val="tx1"/>
                </a:solidFill>
              </a:rPr>
              <a:t>Outstanding Achievement  </a:t>
            </a:r>
            <a:br>
              <a:rPr lang="en-US" sz="5300" b="1" dirty="0" smtClean="0">
                <a:solidFill>
                  <a:schemeClr val="tx1"/>
                </a:solidFill>
              </a:rPr>
            </a:br>
            <a:r>
              <a:rPr lang="en-US" sz="5300" b="1" dirty="0" smtClean="0">
                <a:solidFill>
                  <a:schemeClr val="tx1"/>
                </a:solidFill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100" y="2819400"/>
            <a:ext cx="5260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Ofelia Andrea Mesa-Gutierrez</a:t>
            </a:r>
          </a:p>
        </p:txBody>
      </p:sp>
    </p:spTree>
    <p:extLst>
      <p:ext uri="{BB962C8B-B14F-4D97-AF65-F5344CB8AC3E}">
        <p14:creationId xmlns:p14="http://schemas.microsoft.com/office/powerpoint/2010/main" val="162847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413" y="1660970"/>
            <a:ext cx="56114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6B91E"/>
                  </a:fgClr>
                  <a:bgClr>
                    <a:srgbClr val="E6B91E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</a:rPr>
              <a:t> </a:t>
            </a:r>
          </a:p>
          <a:p>
            <a:pPr algn="ctr"/>
            <a:endParaRPr lang="en-US" sz="7200" b="1" i="1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pattFill prst="narHorz">
                <a:fgClr>
                  <a:srgbClr val="E6B91E"/>
                </a:fgClr>
                <a:bgClr>
                  <a:srgbClr val="E6B91E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E6B91E">
                    <a:lumMod val="50000"/>
                  </a:srgbClr>
                </a:innerShdw>
              </a:effectLst>
            </a:endParaRPr>
          </a:p>
          <a:p>
            <a:pPr algn="ctr"/>
            <a:endParaRPr lang="en-US" sz="7200" b="1" i="1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pattFill prst="narHorz">
                <a:fgClr>
                  <a:srgbClr val="E6B91E"/>
                </a:fgClr>
                <a:bgClr>
                  <a:srgbClr val="E6B91E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E6B91E">
                    <a:lumMod val="50000"/>
                  </a:srgbClr>
                </a:inn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068613"/>
            <a:ext cx="8839200" cy="762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0" b="1" dirty="0">
                <a:solidFill>
                  <a:srgbClr val="FFC000"/>
                </a:solidFill>
                <a:latin typeface="Rockwell Extra Bold" panose="02060903040505020403" pitchFamily="18" charset="0"/>
                <a:cs typeface="Times New Roman" panose="02020603050405020304" pitchFamily="18" charset="0"/>
              </a:rPr>
              <a:t>OSP/EOF PROGRAM</a:t>
            </a:r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1" descr="cid:image001.png@01D2306A.01195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1662"/>
            <a:ext cx="3369258" cy="20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832151"/>
            <a:ext cx="65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Total Number of Awardees = 39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id:image001.png@01D2306A.01195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00" y="5791200"/>
            <a:ext cx="175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1" y="3048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Achievement  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(3.2-3.49)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567543"/>
            <a:ext cx="662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Archana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Beemsigne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Renee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Behr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Glenroy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Clarke		Mathieu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Germain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Eldry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Gonzalez		Phyllis Horne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Juelle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Jackson			Daniela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Jara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Qua'niece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Lanier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Yarimar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Martinez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Mark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Patel			Jimmy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Rosario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Priscilla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Sanango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Caitlyn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Tannu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Shatiana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Thomas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Jeniffer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Torres</a:t>
            </a:r>
          </a:p>
        </p:txBody>
      </p:sp>
    </p:spTree>
    <p:extLst>
      <p:ext uri="{BB962C8B-B14F-4D97-AF65-F5344CB8AC3E}">
        <p14:creationId xmlns:p14="http://schemas.microsoft.com/office/powerpoint/2010/main" val="50914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id:image001.png@01D2306A.01195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00" y="5791200"/>
            <a:ext cx="175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01" y="3048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Academic Achievement  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(3.5-3.99)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002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Faheed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Adenuga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Alfredo Camacho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Jonathan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Geffrard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Alex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Gerena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-Aponte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Juanita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Jones 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Andrew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Kamta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Nicolle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Monegro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Soriano 	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Ifrah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Qasim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Christine St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fleur		Alva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Toledo</a:t>
            </a:r>
          </a:p>
        </p:txBody>
      </p:sp>
    </p:spTree>
    <p:extLst>
      <p:ext uri="{BB962C8B-B14F-4D97-AF65-F5344CB8AC3E}">
        <p14:creationId xmlns:p14="http://schemas.microsoft.com/office/powerpoint/2010/main" val="424843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id:image001.png@01D2306A.01195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00" y="5791200"/>
            <a:ext cx="175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8152" y="273455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cap="all" spc="113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Outstanding Achievement  </a:t>
            </a:r>
            <a:b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(No GPA Requirement; 1-per program)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2957496"/>
            <a:ext cx="2980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Eldry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Gonzalez</a:t>
            </a:r>
          </a:p>
        </p:txBody>
      </p:sp>
    </p:spTree>
    <p:extLst>
      <p:ext uri="{BB962C8B-B14F-4D97-AF65-F5344CB8AC3E}">
        <p14:creationId xmlns:p14="http://schemas.microsoft.com/office/powerpoint/2010/main" val="937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48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tudent Enrollment Servi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2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1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elestial">
  <a:themeElements>
    <a:clrScheme name="Custom 1">
      <a:dk1>
        <a:srgbClr val="DBEFF9"/>
      </a:dk1>
      <a:lt1>
        <a:srgbClr val="B2DDF2"/>
      </a:lt1>
      <a:dk2>
        <a:srgbClr val="DBEFF9"/>
      </a:dk2>
      <a:lt2>
        <a:srgbClr val="DBEFF9"/>
      </a:lt2>
      <a:accent1>
        <a:srgbClr val="DBEFF9"/>
      </a:accent1>
      <a:accent2>
        <a:srgbClr val="DBEFF9"/>
      </a:accent2>
      <a:accent3>
        <a:srgbClr val="DBEFF9"/>
      </a:accent3>
      <a:accent4>
        <a:srgbClr val="DBEFF9"/>
      </a:accent4>
      <a:accent5>
        <a:srgbClr val="DBEFF9"/>
      </a:accent5>
      <a:accent6>
        <a:srgbClr val="DBEFF9"/>
      </a:accent6>
      <a:hlink>
        <a:srgbClr val="DBEFF9"/>
      </a:hlink>
      <a:folHlink>
        <a:srgbClr val="DBEFF9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9.xml><?xml version="1.0" encoding="utf-8"?>
<a:theme xmlns:a="http://schemas.openxmlformats.org/drawingml/2006/main" name="1_Celestial">
  <a:themeElements>
    <a:clrScheme name="Custom 1">
      <a:dk1>
        <a:srgbClr val="DBEFF9"/>
      </a:dk1>
      <a:lt1>
        <a:srgbClr val="B2DDF2"/>
      </a:lt1>
      <a:dk2>
        <a:srgbClr val="DBEFF9"/>
      </a:dk2>
      <a:lt2>
        <a:srgbClr val="DBEFF9"/>
      </a:lt2>
      <a:accent1>
        <a:srgbClr val="DBEFF9"/>
      </a:accent1>
      <a:accent2>
        <a:srgbClr val="DBEFF9"/>
      </a:accent2>
      <a:accent3>
        <a:srgbClr val="DBEFF9"/>
      </a:accent3>
      <a:accent4>
        <a:srgbClr val="DBEFF9"/>
      </a:accent4>
      <a:accent5>
        <a:srgbClr val="DBEFF9"/>
      </a:accent5>
      <a:accent6>
        <a:srgbClr val="DBEFF9"/>
      </a:accent6>
      <a:hlink>
        <a:srgbClr val="DBEFF9"/>
      </a:hlink>
      <a:folHlink>
        <a:srgbClr val="DBEFF9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6B620021FB324583A77AA8FEF832DA" ma:contentTypeVersion="2" ma:contentTypeDescription="Create a new document." ma:contentTypeScope="" ma:versionID="493f172520ab15301560d3555fac53b0">
  <xsd:schema xmlns:xsd="http://www.w3.org/2001/XMLSchema" xmlns:xs="http://www.w3.org/2001/XMLSchema" xmlns:p="http://schemas.microsoft.com/office/2006/metadata/properties" xmlns:ns2="ffb17c4d-8810-4f8b-a54a-c6f294998c41" targetNamespace="http://schemas.microsoft.com/office/2006/metadata/properties" ma:root="true" ma:fieldsID="9933ceaf23d9835044e3577fd00304f4" ns2:_="">
    <xsd:import namespace="ffb17c4d-8810-4f8b-a54a-c6f294998c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7c4d-8810-4f8b-a54a-c6f294998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1CC60F-140C-407F-8676-8BFB27B2ADC3}"/>
</file>

<file path=customXml/itemProps2.xml><?xml version="1.0" encoding="utf-8"?>
<ds:datastoreItem xmlns:ds="http://schemas.openxmlformats.org/officeDocument/2006/customXml" ds:itemID="{652BA621-81B3-4A9A-AD13-D4031B64A5A4}"/>
</file>

<file path=customXml/itemProps3.xml><?xml version="1.0" encoding="utf-8"?>
<ds:datastoreItem xmlns:ds="http://schemas.openxmlformats.org/officeDocument/2006/customXml" ds:itemID="{3B13E44E-7925-456A-BE95-695492DCAC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883</Words>
  <Application>Microsoft Office PowerPoint</Application>
  <PresentationFormat>On-screen Show (4:3)</PresentationFormat>
  <Paragraphs>143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50" baseType="lpstr">
      <vt:lpstr>Algerian</vt:lpstr>
      <vt:lpstr>Arial</vt:lpstr>
      <vt:lpstr>Arial Black</vt:lpstr>
      <vt:lpstr>Calibri</vt:lpstr>
      <vt:lpstr>Calibri Light</vt:lpstr>
      <vt:lpstr>Copperplate Gothic Bold</vt:lpstr>
      <vt:lpstr>Corbel</vt:lpstr>
      <vt:lpstr>Palatino Linotype</vt:lpstr>
      <vt:lpstr>Rockwell Extra Bold</vt:lpstr>
      <vt:lpstr>Times New Roman</vt:lpstr>
      <vt:lpstr>Trebuchet MS</vt:lpstr>
      <vt:lpstr>Wingdings</vt:lpstr>
      <vt:lpstr>Wingdings 3</vt:lpstr>
      <vt:lpstr>487_Office Theme</vt:lpstr>
      <vt:lpstr>Banded</vt:lpstr>
      <vt:lpstr>2_Banded</vt:lpstr>
      <vt:lpstr>11_Facet</vt:lpstr>
      <vt:lpstr>12_Facet</vt:lpstr>
      <vt:lpstr>Simple Light</vt:lpstr>
      <vt:lpstr>1_Simple Light</vt:lpstr>
      <vt:lpstr>Celestial</vt:lpstr>
      <vt:lpstr>1_Celestial</vt:lpstr>
      <vt:lpstr>Student Enrollment Services</vt:lpstr>
      <vt:lpstr>2021 EOF Graduate Award Ceremony ~ State Institutions ~</vt:lpstr>
      <vt:lpstr>EOF  GRADUATE ACHIEVEMENT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Educational Opportunity Fund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The Educational Opportunity Fund Program </vt:lpstr>
      <vt:lpstr>PowerPoint Presentation</vt:lpstr>
      <vt:lpstr>PowerPoint Presentation</vt:lpstr>
      <vt:lpstr>PowerPoint Presentation</vt:lpstr>
      <vt:lpstr>EOF Statewide Alumni Association (EOFSAA)</vt:lpstr>
    </vt:vector>
  </TitlesOfParts>
  <Company>Atlantic Cape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Classroom Behaviors and Accommodations</dc:title>
  <dc:creator>Atlanti Cape Community College</dc:creator>
  <cp:lastModifiedBy>Carter, Hasani</cp:lastModifiedBy>
  <cp:revision>124</cp:revision>
  <dcterms:created xsi:type="dcterms:W3CDTF">2015-04-06T15:48:13Z</dcterms:created>
  <dcterms:modified xsi:type="dcterms:W3CDTF">2021-04-08T21:13:10Z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0x0101009E6B620021FB324583A77AA8FEF832DA</vt:lpwstr>
  </property>
</Properties>
</file>