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4" r:id="rId2"/>
  </p:sldMasterIdLst>
  <p:notesMasterIdLst>
    <p:notesMasterId r:id="rId22"/>
  </p:notesMasterIdLst>
  <p:sldIdLst>
    <p:sldId id="256" r:id="rId3"/>
    <p:sldId id="257" r:id="rId4"/>
    <p:sldId id="259" r:id="rId5"/>
    <p:sldId id="260" r:id="rId6"/>
    <p:sldId id="261" r:id="rId7"/>
    <p:sldId id="262" r:id="rId8"/>
    <p:sldId id="263" r:id="rId9"/>
    <p:sldId id="264" r:id="rId10"/>
    <p:sldId id="271" r:id="rId11"/>
    <p:sldId id="272" r:id="rId12"/>
    <p:sldId id="273" r:id="rId13"/>
    <p:sldId id="274" r:id="rId14"/>
    <p:sldId id="265" r:id="rId15"/>
    <p:sldId id="266" r:id="rId16"/>
    <p:sldId id="267" r:id="rId17"/>
    <p:sldId id="268" r:id="rId18"/>
    <p:sldId id="269" r:id="rId19"/>
    <p:sldId id="270" r:id="rId20"/>
    <p:sldId id="275"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3953" autoAdjust="0"/>
  </p:normalViewPr>
  <p:slideViewPr>
    <p:cSldViewPr snapToGrid="0">
      <p:cViewPr varScale="1">
        <p:scale>
          <a:sx n="107" d="100"/>
          <a:sy n="107" d="100"/>
        </p:scale>
        <p:origin x="6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890E986-3D25-4CCB-9FBA-5A08D60A9A7A}" type="datetimeFigureOut">
              <a:rPr lang="en-US" smtClean="0"/>
              <a:t>6/5/2024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4081F4A-265A-44CF-9E8B-2A6F9BF3B2BE}" type="slidenum">
              <a:rPr lang="en-US" smtClean="0"/>
              <a:t>‹#›</a:t>
            </a:fld>
            <a:endParaRPr lang="en-US"/>
          </a:p>
        </p:txBody>
      </p:sp>
    </p:spTree>
    <p:extLst>
      <p:ext uri="{BB962C8B-B14F-4D97-AF65-F5344CB8AC3E}">
        <p14:creationId xmlns:p14="http://schemas.microsoft.com/office/powerpoint/2010/main" val="3400896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81F4A-265A-44CF-9E8B-2A6F9BF3B2BE}" type="slidenum">
              <a:rPr lang="en-US" smtClean="0"/>
              <a:t>4</a:t>
            </a:fld>
            <a:endParaRPr lang="en-US"/>
          </a:p>
        </p:txBody>
      </p:sp>
    </p:spTree>
    <p:extLst>
      <p:ext uri="{BB962C8B-B14F-4D97-AF65-F5344CB8AC3E}">
        <p14:creationId xmlns:p14="http://schemas.microsoft.com/office/powerpoint/2010/main" val="1605305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81F4A-265A-44CF-9E8B-2A6F9BF3B2BE}" type="slidenum">
              <a:rPr lang="en-US" smtClean="0"/>
              <a:t>7</a:t>
            </a:fld>
            <a:endParaRPr lang="en-US"/>
          </a:p>
        </p:txBody>
      </p:sp>
    </p:spTree>
    <p:extLst>
      <p:ext uri="{BB962C8B-B14F-4D97-AF65-F5344CB8AC3E}">
        <p14:creationId xmlns:p14="http://schemas.microsoft.com/office/powerpoint/2010/main" val="2634005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81F4A-265A-44CF-9E8B-2A6F9BF3B2BE}" type="slidenum">
              <a:rPr lang="en-US" smtClean="0"/>
              <a:t>8</a:t>
            </a:fld>
            <a:endParaRPr lang="en-US"/>
          </a:p>
        </p:txBody>
      </p:sp>
    </p:spTree>
    <p:extLst>
      <p:ext uri="{BB962C8B-B14F-4D97-AF65-F5344CB8AC3E}">
        <p14:creationId xmlns:p14="http://schemas.microsoft.com/office/powerpoint/2010/main" val="79362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81F4A-265A-44CF-9E8B-2A6F9BF3B2BE}" type="slidenum">
              <a:rPr lang="en-US" smtClean="0"/>
              <a:t>13</a:t>
            </a:fld>
            <a:endParaRPr lang="en-US"/>
          </a:p>
        </p:txBody>
      </p:sp>
    </p:spTree>
    <p:extLst>
      <p:ext uri="{BB962C8B-B14F-4D97-AF65-F5344CB8AC3E}">
        <p14:creationId xmlns:p14="http://schemas.microsoft.com/office/powerpoint/2010/main" val="2439074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81F4A-265A-44CF-9E8B-2A6F9BF3B2BE}" type="slidenum">
              <a:rPr lang="en-US" smtClean="0"/>
              <a:t>14</a:t>
            </a:fld>
            <a:endParaRPr lang="en-US"/>
          </a:p>
        </p:txBody>
      </p:sp>
    </p:spTree>
    <p:extLst>
      <p:ext uri="{BB962C8B-B14F-4D97-AF65-F5344CB8AC3E}">
        <p14:creationId xmlns:p14="http://schemas.microsoft.com/office/powerpoint/2010/main" val="2611285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81F4A-265A-44CF-9E8B-2A6F9BF3B2BE}" type="slidenum">
              <a:rPr lang="en-US" smtClean="0"/>
              <a:t>15</a:t>
            </a:fld>
            <a:endParaRPr lang="en-US"/>
          </a:p>
        </p:txBody>
      </p:sp>
    </p:spTree>
    <p:extLst>
      <p:ext uri="{BB962C8B-B14F-4D97-AF65-F5344CB8AC3E}">
        <p14:creationId xmlns:p14="http://schemas.microsoft.com/office/powerpoint/2010/main" val="871639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81F4A-265A-44CF-9E8B-2A6F9BF3B2BE}" type="slidenum">
              <a:rPr lang="en-US" smtClean="0"/>
              <a:t>16</a:t>
            </a:fld>
            <a:endParaRPr lang="en-US"/>
          </a:p>
        </p:txBody>
      </p:sp>
    </p:spTree>
    <p:extLst>
      <p:ext uri="{BB962C8B-B14F-4D97-AF65-F5344CB8AC3E}">
        <p14:creationId xmlns:p14="http://schemas.microsoft.com/office/powerpoint/2010/main" val="590931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81F4A-265A-44CF-9E8B-2A6F9BF3B2BE}" type="slidenum">
              <a:rPr lang="en-US" smtClean="0"/>
              <a:t>18</a:t>
            </a:fld>
            <a:endParaRPr lang="en-US"/>
          </a:p>
        </p:txBody>
      </p:sp>
    </p:spTree>
    <p:extLst>
      <p:ext uri="{BB962C8B-B14F-4D97-AF65-F5344CB8AC3E}">
        <p14:creationId xmlns:p14="http://schemas.microsoft.com/office/powerpoint/2010/main" val="4100346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81F4A-265A-44CF-9E8B-2A6F9BF3B2BE}" type="slidenum">
              <a:rPr lang="en-US" smtClean="0"/>
              <a:t>19</a:t>
            </a:fld>
            <a:endParaRPr lang="en-US"/>
          </a:p>
        </p:txBody>
      </p:sp>
    </p:spTree>
    <p:extLst>
      <p:ext uri="{BB962C8B-B14F-4D97-AF65-F5344CB8AC3E}">
        <p14:creationId xmlns:p14="http://schemas.microsoft.com/office/powerpoint/2010/main" val="30337271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A972C1-ADED-462D-A948-FE818EC68D8E}"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3074182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A972C1-ADED-462D-A948-FE818EC68D8E}"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4280176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A972C1-ADED-462D-A948-FE818EC68D8E}"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201753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A972C1-ADED-462D-A948-FE818EC68D8E}"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D9A018B-1623-43C2-9D0D-1450270733E7}"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548244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A972C1-ADED-462D-A948-FE818EC68D8E}"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3570439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DA972C1-ADED-462D-A948-FE818EC68D8E}" type="datetimeFigureOut">
              <a:rPr lang="en-US" smtClean="0"/>
              <a:t>6/5/2024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944900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DA972C1-ADED-462D-A948-FE818EC68D8E}" type="datetimeFigureOut">
              <a:rPr lang="en-US" smtClean="0"/>
              <a:t>6/5/2024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3578583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A972C1-ADED-462D-A948-FE818EC68D8E}"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3984183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0DA972C1-ADED-462D-A948-FE818EC68D8E}" type="datetimeFigureOut">
              <a:rPr lang="en-US" smtClean="0"/>
              <a:t>6/5/2024</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5D9A018B-1623-43C2-9D0D-1450270733E7}" type="slidenum">
              <a:rPr lang="en-US" smtClean="0"/>
              <a:t>‹#›</a:t>
            </a:fld>
            <a:endParaRPr lang="en-US"/>
          </a:p>
        </p:txBody>
      </p:sp>
    </p:spTree>
    <p:extLst>
      <p:ext uri="{BB962C8B-B14F-4D97-AF65-F5344CB8AC3E}">
        <p14:creationId xmlns:p14="http://schemas.microsoft.com/office/powerpoint/2010/main" val="912853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A972C1-ADED-462D-A948-FE818EC68D8E}"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2767647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0DA972C1-ADED-462D-A948-FE818EC68D8E}"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344681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A972C1-ADED-462D-A948-FE818EC68D8E}"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3215596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A972C1-ADED-462D-A948-FE818EC68D8E}"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3761276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A972C1-ADED-462D-A948-FE818EC68D8E}"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4263478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A972C1-ADED-462D-A948-FE818EC68D8E}" type="datetimeFigureOut">
              <a:rPr lang="en-US" smtClean="0"/>
              <a:t>6/5/2024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2905864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DA972C1-ADED-462D-A948-FE818EC68D8E}" type="datetimeFigureOut">
              <a:rPr lang="en-US" smtClean="0"/>
              <a:t>6/5/2024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2838226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DA972C1-ADED-462D-A948-FE818EC68D8E}" type="datetimeFigureOut">
              <a:rPr lang="en-US" smtClean="0"/>
              <a:t>6/5/2024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2487059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0DA972C1-ADED-462D-A948-FE818EC68D8E}" type="datetimeFigureOut">
              <a:rPr lang="en-US" smtClean="0"/>
              <a:t>6/5/2024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900079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DA972C1-ADED-462D-A948-FE818EC68D8E}"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1950855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DA972C1-ADED-462D-A948-FE818EC68D8E}"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1328502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0DA972C1-ADED-462D-A948-FE818EC68D8E}"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4211725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0DA972C1-ADED-462D-A948-FE818EC68D8E}"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18B-1623-43C2-9D0D-1450270733E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2684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A972C1-ADED-462D-A948-FE818EC68D8E}"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34339808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A972C1-ADED-462D-A948-FE818EC68D8E}"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3567993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A972C1-ADED-462D-A948-FE818EC68D8E}" type="datetimeFigureOut">
              <a:rPr lang="en-US" smtClean="0"/>
              <a:t>6/5/2024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3754371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A972C1-ADED-462D-A948-FE818EC68D8E}" type="datetimeFigureOut">
              <a:rPr lang="en-US" smtClean="0"/>
              <a:t>6/5/2024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37322132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A972C1-ADED-462D-A948-FE818EC68D8E}"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4281704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A972C1-ADED-462D-A948-FE818EC68D8E}"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3927296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A972C1-ADED-462D-A948-FE818EC68D8E}"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40817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A972C1-ADED-462D-A948-FE818EC68D8E}" type="datetimeFigureOut">
              <a:rPr lang="en-US" smtClean="0"/>
              <a:t>6/5/2024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105902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A972C1-ADED-462D-A948-FE818EC68D8E}" type="datetimeFigureOut">
              <a:rPr lang="en-US" smtClean="0"/>
              <a:t>6/5/2024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3999890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DA972C1-ADED-462D-A948-FE818EC68D8E}" type="datetimeFigureOut">
              <a:rPr lang="en-US" smtClean="0"/>
              <a:t>6/5/2024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706961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A972C1-ADED-462D-A948-FE818EC68D8E}"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2681165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A972C1-ADED-462D-A948-FE818EC68D8E}"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A018B-1623-43C2-9D0D-1450270733E7}" type="slidenum">
              <a:rPr lang="en-US" smtClean="0"/>
              <a:t>‹#›</a:t>
            </a:fld>
            <a:endParaRPr lang="en-US"/>
          </a:p>
        </p:txBody>
      </p:sp>
    </p:spTree>
    <p:extLst>
      <p:ext uri="{BB962C8B-B14F-4D97-AF65-F5344CB8AC3E}">
        <p14:creationId xmlns:p14="http://schemas.microsoft.com/office/powerpoint/2010/main" val="3363275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7.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5.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DA972C1-ADED-462D-A948-FE818EC68D8E}" type="datetimeFigureOut">
              <a:rPr lang="en-US" smtClean="0"/>
              <a:t>6/5/2024</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D9A018B-1623-43C2-9D0D-1450270733E7}" type="slidenum">
              <a:rPr lang="en-US" smtClean="0"/>
              <a:t>‹#›</a:t>
            </a:fld>
            <a:endParaRPr lang="en-US"/>
          </a:p>
        </p:txBody>
      </p:sp>
    </p:spTree>
    <p:extLst>
      <p:ext uri="{BB962C8B-B14F-4D97-AF65-F5344CB8AC3E}">
        <p14:creationId xmlns:p14="http://schemas.microsoft.com/office/powerpoint/2010/main" val="411963649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DA972C1-ADED-462D-A948-FE818EC68D8E}" type="datetimeFigureOut">
              <a:rPr lang="en-US" smtClean="0"/>
              <a:t>6/5/2024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D9A018B-1623-43C2-9D0D-1450270733E7}" type="slidenum">
              <a:rPr lang="en-US" smtClean="0"/>
              <a:t>‹#›</a:t>
            </a:fld>
            <a:endParaRPr lang="en-US"/>
          </a:p>
        </p:txBody>
      </p:sp>
    </p:spTree>
    <p:extLst>
      <p:ext uri="{BB962C8B-B14F-4D97-AF65-F5344CB8AC3E}">
        <p14:creationId xmlns:p14="http://schemas.microsoft.com/office/powerpoint/2010/main" val="283647305"/>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mailto:FFCancerScreening@treas.nj.gov"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hyperlink" Target="mailto:FFCancerScreening@treas.nj.gov"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www.nj.gov/" TargetMode="External"/><Relationship Id="rId2" Type="http://schemas.openxmlformats.org/officeDocument/2006/relationships/image" Target="../media/image20.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Firefighter Cancer Screening Reimbursement Program</a:t>
            </a:r>
            <a:endParaRPr lang="en-US" dirty="0"/>
          </a:p>
        </p:txBody>
      </p:sp>
      <p:sp>
        <p:nvSpPr>
          <p:cNvPr id="3" name="Subtitle 2"/>
          <p:cNvSpPr>
            <a:spLocks noGrp="1"/>
          </p:cNvSpPr>
          <p:nvPr>
            <p:ph type="subTitle" idx="1"/>
          </p:nvPr>
        </p:nvSpPr>
        <p:spPr/>
        <p:txBody>
          <a:bodyPr/>
          <a:lstStyle/>
          <a:p>
            <a:r>
              <a:rPr lang="en-US" dirty="0" err="1" smtClean="0"/>
              <a:t>SimpliGov</a:t>
            </a:r>
            <a:r>
              <a:rPr lang="en-US" dirty="0" smtClean="0"/>
              <a:t> Workflow Demonstration</a:t>
            </a:r>
          </a:p>
          <a:p>
            <a:endParaRPr lang="en-US" dirty="0"/>
          </a:p>
        </p:txBody>
      </p:sp>
      <p:sp>
        <p:nvSpPr>
          <p:cNvPr id="9" name="AutoShape 10" descr="image"/>
          <p:cNvSpPr>
            <a:spLocks noChangeAspect="1" noChangeArrowheads="1"/>
          </p:cNvSpPr>
          <p:nvPr/>
        </p:nvSpPr>
        <p:spPr bwMode="auto">
          <a:xfrm>
            <a:off x="7457244" y="4387453"/>
            <a:ext cx="1925190" cy="19251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Snipping Tool"/>
          <p:cNvPicPr>
            <a:picLocks noChangeAspect="1"/>
          </p:cNvPicPr>
          <p:nvPr/>
        </p:nvPicPr>
        <p:blipFill rotWithShape="1">
          <a:blip r:embed="rId2">
            <a:extLst>
              <a:ext uri="{28A0092B-C50C-407E-A947-70E740481C1C}">
                <a14:useLocalDpi xmlns:a14="http://schemas.microsoft.com/office/drawing/2010/main" val="0"/>
              </a:ext>
            </a:extLst>
          </a:blip>
          <a:srcRect l="19214" t="34589" r="38501" b="23184"/>
          <a:stretch/>
        </p:blipFill>
        <p:spPr>
          <a:xfrm>
            <a:off x="1447060" y="4387453"/>
            <a:ext cx="2263805" cy="2317073"/>
          </a:xfrm>
          <a:prstGeom prst="rect">
            <a:avLst/>
          </a:prstGeom>
        </p:spPr>
      </p:pic>
    </p:spTree>
    <p:extLst>
      <p:ext uri="{BB962C8B-B14F-4D97-AF65-F5344CB8AC3E}">
        <p14:creationId xmlns:p14="http://schemas.microsoft.com/office/powerpoint/2010/main" val="3701021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002" y="452718"/>
            <a:ext cx="7830105" cy="568214"/>
          </a:xfrm>
        </p:spPr>
        <p:txBody>
          <a:bodyPr/>
          <a:lstStyle/>
          <a:p>
            <a:pPr algn="ctr"/>
            <a:r>
              <a:rPr lang="en-US" sz="2000" b="1" dirty="0"/>
              <a:t>Treasury Workflow External User Registration</a:t>
            </a:r>
          </a:p>
        </p:txBody>
      </p:sp>
      <p:pic>
        <p:nvPicPr>
          <p:cNvPr id="4" name="Content Placeholder 3"/>
          <p:cNvPicPr>
            <a:picLocks noGrp="1" noChangeAspect="1"/>
          </p:cNvPicPr>
          <p:nvPr>
            <p:ph idx="1"/>
          </p:nvPr>
        </p:nvPicPr>
        <p:blipFill>
          <a:blip r:embed="rId2"/>
          <a:stretch>
            <a:fillRect/>
          </a:stretch>
        </p:blipFill>
        <p:spPr>
          <a:xfrm>
            <a:off x="4430474" y="1768552"/>
            <a:ext cx="6870800" cy="4195762"/>
          </a:xfrm>
          <a:prstGeom prst="rect">
            <a:avLst/>
          </a:prstGeom>
          <a:effectLst>
            <a:outerShdw blurRad="127000" dist="38100" dir="5400000" sx="103000" sy="103000" algn="t" rotWithShape="0">
              <a:prstClr val="black">
                <a:alpha val="70000"/>
              </a:prstClr>
            </a:outerShdw>
          </a:effectLst>
        </p:spPr>
      </p:pic>
      <p:sp>
        <p:nvSpPr>
          <p:cNvPr id="5" name="TextBox 4"/>
          <p:cNvSpPr txBox="1"/>
          <p:nvPr/>
        </p:nvSpPr>
        <p:spPr>
          <a:xfrm>
            <a:off x="301841" y="2530136"/>
            <a:ext cx="3622089" cy="2062103"/>
          </a:xfrm>
          <a:prstGeom prst="rect">
            <a:avLst/>
          </a:prstGeom>
          <a:noFill/>
        </p:spPr>
        <p:txBody>
          <a:bodyPr wrap="square" rtlCol="0">
            <a:spAutoFit/>
          </a:bodyPr>
          <a:lstStyle/>
          <a:p>
            <a:r>
              <a:rPr lang="en-US" sz="1600" dirty="0" smtClean="0"/>
              <a:t>If you already have a </a:t>
            </a:r>
            <a:r>
              <a:rPr lang="en-US" sz="1600" dirty="0" err="1" smtClean="0"/>
              <a:t>myNJ</a:t>
            </a:r>
            <a:r>
              <a:rPr lang="en-US" sz="1600" dirty="0" smtClean="0"/>
              <a:t> account, enter your login and password. </a:t>
            </a:r>
          </a:p>
          <a:p>
            <a:endParaRPr lang="en-US" sz="1600" dirty="0"/>
          </a:p>
          <a:p>
            <a:r>
              <a:rPr lang="en-US" sz="1600" dirty="0" smtClean="0"/>
              <a:t>If you do not have a </a:t>
            </a:r>
            <a:r>
              <a:rPr lang="en-US" sz="1600" dirty="0" err="1" smtClean="0"/>
              <a:t>myNJ</a:t>
            </a:r>
            <a:r>
              <a:rPr lang="en-US" sz="1600" dirty="0" smtClean="0"/>
              <a:t> account, click Sign </a:t>
            </a:r>
            <a:r>
              <a:rPr lang="en-US" sz="1600" dirty="0"/>
              <a:t>U</a:t>
            </a:r>
            <a:r>
              <a:rPr lang="en-US" sz="1600" dirty="0" smtClean="0"/>
              <a:t>p in the lower right hand corner and follow the instructions to create an account.</a:t>
            </a:r>
            <a:endParaRPr lang="en-US" sz="1600" dirty="0"/>
          </a:p>
        </p:txBody>
      </p:sp>
      <p:sp>
        <p:nvSpPr>
          <p:cNvPr id="3" name="Oval 2"/>
          <p:cNvSpPr/>
          <p:nvPr/>
        </p:nvSpPr>
        <p:spPr>
          <a:xfrm>
            <a:off x="9028590" y="4758431"/>
            <a:ext cx="816746" cy="41725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873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99496"/>
            <a:ext cx="9820661" cy="426086"/>
          </a:xfrm>
        </p:spPr>
        <p:txBody>
          <a:bodyPr/>
          <a:lstStyle/>
          <a:p>
            <a:pPr algn="ctr"/>
            <a:r>
              <a:rPr lang="en-US" sz="2000" b="1" dirty="0"/>
              <a:t>Treasury Workflow External User Registration</a:t>
            </a:r>
          </a:p>
        </p:txBody>
      </p:sp>
      <p:pic>
        <p:nvPicPr>
          <p:cNvPr id="5" name="Content Placeholder 4"/>
          <p:cNvPicPr>
            <a:picLocks noGrp="1" noChangeAspect="1"/>
          </p:cNvPicPr>
          <p:nvPr>
            <p:ph idx="1"/>
          </p:nvPr>
        </p:nvPicPr>
        <p:blipFill>
          <a:blip r:embed="rId2"/>
          <a:stretch>
            <a:fillRect/>
          </a:stretch>
        </p:blipFill>
        <p:spPr>
          <a:xfrm>
            <a:off x="3200862" y="943992"/>
            <a:ext cx="7265910" cy="2447279"/>
          </a:xfrm>
          <a:prstGeom prst="rect">
            <a:avLst/>
          </a:prstGeom>
          <a:effectLst>
            <a:outerShdw blurRad="127000" dist="38100" dir="5400000" sx="103000" sy="103000" algn="t" rotWithShape="0">
              <a:prstClr val="black">
                <a:alpha val="70000"/>
              </a:prstClr>
            </a:outerShdw>
          </a:effectLst>
        </p:spPr>
      </p:pic>
      <p:sp>
        <p:nvSpPr>
          <p:cNvPr id="6" name="Oval 5"/>
          <p:cNvSpPr/>
          <p:nvPr/>
        </p:nvSpPr>
        <p:spPr>
          <a:xfrm>
            <a:off x="9348186" y="2167631"/>
            <a:ext cx="461639" cy="35362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7" name="Picture 6"/>
          <p:cNvPicPr>
            <a:picLocks noChangeAspect="1"/>
          </p:cNvPicPr>
          <p:nvPr/>
        </p:nvPicPr>
        <p:blipFill>
          <a:blip r:embed="rId3"/>
          <a:stretch>
            <a:fillRect/>
          </a:stretch>
        </p:blipFill>
        <p:spPr>
          <a:xfrm>
            <a:off x="646111" y="3509682"/>
            <a:ext cx="6269616" cy="3184082"/>
          </a:xfrm>
          <a:prstGeom prst="rect">
            <a:avLst/>
          </a:prstGeom>
          <a:effectLst>
            <a:outerShdw blurRad="127000" dist="38100" dir="5400000" sx="103000" sy="103000" algn="t" rotWithShape="0">
              <a:prstClr val="black">
                <a:alpha val="70000"/>
              </a:prstClr>
            </a:outerShdw>
          </a:effectLst>
        </p:spPr>
      </p:pic>
      <p:sp>
        <p:nvSpPr>
          <p:cNvPr id="9" name="TextBox 8"/>
          <p:cNvSpPr txBox="1"/>
          <p:nvPr/>
        </p:nvSpPr>
        <p:spPr>
          <a:xfrm>
            <a:off x="646111" y="1526958"/>
            <a:ext cx="2159233" cy="1077218"/>
          </a:xfrm>
          <a:prstGeom prst="rect">
            <a:avLst/>
          </a:prstGeom>
          <a:noFill/>
        </p:spPr>
        <p:txBody>
          <a:bodyPr wrap="square" rtlCol="0">
            <a:spAutoFit/>
          </a:bodyPr>
          <a:lstStyle/>
          <a:p>
            <a:r>
              <a:rPr lang="en-US" sz="1600" dirty="0" smtClean="0"/>
              <a:t>Once logged in, click “</a:t>
            </a:r>
            <a:r>
              <a:rPr lang="en-US" sz="1600" dirty="0" err="1" smtClean="0"/>
              <a:t>auth</a:t>
            </a:r>
            <a:r>
              <a:rPr lang="en-US" sz="1600" dirty="0" smtClean="0"/>
              <a:t> code” in upper right hand corner</a:t>
            </a:r>
            <a:endParaRPr lang="en-US" sz="1600" dirty="0"/>
          </a:p>
        </p:txBody>
      </p:sp>
      <p:sp>
        <p:nvSpPr>
          <p:cNvPr id="10" name="TextBox 9"/>
          <p:cNvSpPr txBox="1"/>
          <p:nvPr/>
        </p:nvSpPr>
        <p:spPr>
          <a:xfrm>
            <a:off x="7501633" y="3509681"/>
            <a:ext cx="3364636" cy="2554545"/>
          </a:xfrm>
          <a:prstGeom prst="rect">
            <a:avLst/>
          </a:prstGeom>
          <a:noFill/>
        </p:spPr>
        <p:txBody>
          <a:bodyPr wrap="square" rtlCol="0">
            <a:spAutoFit/>
          </a:bodyPr>
          <a:lstStyle/>
          <a:p>
            <a:r>
              <a:rPr lang="en-US" sz="1600" dirty="0" smtClean="0"/>
              <a:t>Copy and paste the authorization code from the email you received. It will be a 12-digit alpha numeric code. Click Finished. The system will log you out. Log back in to your account. The </a:t>
            </a:r>
            <a:r>
              <a:rPr lang="en-US" sz="1600" dirty="0" err="1" smtClean="0"/>
              <a:t>SimpliGov</a:t>
            </a:r>
            <a:r>
              <a:rPr lang="en-US" sz="1600" dirty="0" smtClean="0"/>
              <a:t> Dashboard link will now be on your </a:t>
            </a:r>
            <a:r>
              <a:rPr lang="en-US" sz="1600" dirty="0" err="1" smtClean="0"/>
              <a:t>myNJ</a:t>
            </a:r>
            <a:r>
              <a:rPr lang="en-US" sz="1600" dirty="0" smtClean="0"/>
              <a:t> account under Treasury Links (see next slide).</a:t>
            </a:r>
            <a:endParaRPr lang="en-US" sz="1600" dirty="0"/>
          </a:p>
        </p:txBody>
      </p:sp>
    </p:spTree>
    <p:extLst>
      <p:ext uri="{BB962C8B-B14F-4D97-AF65-F5344CB8AC3E}">
        <p14:creationId xmlns:p14="http://schemas.microsoft.com/office/powerpoint/2010/main" val="1547827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9998214" cy="607354"/>
          </a:xfrm>
        </p:spPr>
        <p:txBody>
          <a:bodyPr/>
          <a:lstStyle/>
          <a:p>
            <a:pPr algn="ctr"/>
            <a:r>
              <a:rPr lang="en-US" sz="2000" b="1" dirty="0" err="1" smtClean="0"/>
              <a:t>SimpliGov</a:t>
            </a:r>
            <a:r>
              <a:rPr lang="en-US" sz="2000" b="1" dirty="0" smtClean="0"/>
              <a:t> Dashboard</a:t>
            </a:r>
            <a:endParaRPr lang="en-US" sz="2000" b="1" dirty="0"/>
          </a:p>
        </p:txBody>
      </p:sp>
      <p:pic>
        <p:nvPicPr>
          <p:cNvPr id="4" name="Content Placeholder 3"/>
          <p:cNvPicPr>
            <a:picLocks noGrp="1" noChangeAspect="1"/>
          </p:cNvPicPr>
          <p:nvPr>
            <p:ph idx="1"/>
          </p:nvPr>
        </p:nvPicPr>
        <p:blipFill>
          <a:blip r:embed="rId2"/>
          <a:stretch>
            <a:fillRect/>
          </a:stretch>
        </p:blipFill>
        <p:spPr>
          <a:xfrm>
            <a:off x="4990406" y="1321001"/>
            <a:ext cx="6105525" cy="1276350"/>
          </a:xfrm>
          <a:prstGeom prst="rect">
            <a:avLst/>
          </a:prstGeom>
          <a:effectLst>
            <a:outerShdw blurRad="127000" dist="38100" dir="5400000" sx="103000" sy="103000" algn="t" rotWithShape="0">
              <a:prstClr val="black">
                <a:alpha val="70000"/>
              </a:prstClr>
            </a:outerShdw>
          </a:effectLst>
        </p:spPr>
      </p:pic>
      <p:pic>
        <p:nvPicPr>
          <p:cNvPr id="5" name="Picture 4"/>
          <p:cNvPicPr>
            <a:picLocks noChangeAspect="1"/>
          </p:cNvPicPr>
          <p:nvPr/>
        </p:nvPicPr>
        <p:blipFill>
          <a:blip r:embed="rId3"/>
          <a:stretch>
            <a:fillRect/>
          </a:stretch>
        </p:blipFill>
        <p:spPr>
          <a:xfrm>
            <a:off x="967729" y="4853136"/>
            <a:ext cx="3302429" cy="1871541"/>
          </a:xfrm>
          <a:prstGeom prst="rect">
            <a:avLst/>
          </a:prstGeom>
          <a:effectLst>
            <a:outerShdw blurRad="127000" dist="38100" dir="5400000" sx="103000" sy="103000" algn="t" rotWithShape="0">
              <a:prstClr val="black">
                <a:alpha val="70000"/>
              </a:prstClr>
            </a:outerShdw>
          </a:effectLst>
        </p:spPr>
      </p:pic>
      <p:sp>
        <p:nvSpPr>
          <p:cNvPr id="6" name="TextBox 5"/>
          <p:cNvSpPr txBox="1"/>
          <p:nvPr/>
        </p:nvSpPr>
        <p:spPr>
          <a:xfrm>
            <a:off x="5930284" y="4935984"/>
            <a:ext cx="4314547" cy="1815882"/>
          </a:xfrm>
          <a:prstGeom prst="rect">
            <a:avLst/>
          </a:prstGeom>
          <a:noFill/>
        </p:spPr>
        <p:txBody>
          <a:bodyPr wrap="square" rtlCol="0">
            <a:spAutoFit/>
          </a:bodyPr>
          <a:lstStyle/>
          <a:p>
            <a:r>
              <a:rPr lang="en-US" sz="1600" dirty="0" smtClean="0"/>
              <a:t>To submit a new claim, click New Workflow in the upper left hand corner. Search for Firefighter Claim Reimbursement and select the link. Note: when you have completed the form once, it will automatically populate in recently used.</a:t>
            </a:r>
            <a:endParaRPr lang="en-US" sz="1600" dirty="0"/>
          </a:p>
        </p:txBody>
      </p:sp>
      <p:sp>
        <p:nvSpPr>
          <p:cNvPr id="7" name="TextBox 6"/>
          <p:cNvSpPr txBox="1"/>
          <p:nvPr/>
        </p:nvSpPr>
        <p:spPr>
          <a:xfrm>
            <a:off x="202208" y="1060073"/>
            <a:ext cx="4538468" cy="2062103"/>
          </a:xfrm>
          <a:prstGeom prst="rect">
            <a:avLst/>
          </a:prstGeom>
          <a:noFill/>
        </p:spPr>
        <p:txBody>
          <a:bodyPr wrap="square" rtlCol="0">
            <a:spAutoFit/>
          </a:bodyPr>
          <a:lstStyle/>
          <a:p>
            <a:r>
              <a:rPr lang="en-US" sz="1600" dirty="0" smtClean="0"/>
              <a:t>Click </a:t>
            </a:r>
            <a:r>
              <a:rPr lang="en-US" sz="1600" dirty="0" err="1" smtClean="0"/>
              <a:t>SimpliGov</a:t>
            </a:r>
            <a:r>
              <a:rPr lang="en-US" sz="1600" dirty="0" smtClean="0"/>
              <a:t> Dashboard from your </a:t>
            </a:r>
            <a:r>
              <a:rPr lang="en-US" sz="1600" dirty="0" err="1" smtClean="0"/>
              <a:t>myNJ</a:t>
            </a:r>
            <a:r>
              <a:rPr lang="en-US" sz="1600" dirty="0" smtClean="0"/>
              <a:t> homepage. It will open the </a:t>
            </a:r>
            <a:r>
              <a:rPr lang="en-US" sz="1600" dirty="0" err="1" smtClean="0"/>
              <a:t>SimpliGov</a:t>
            </a:r>
            <a:r>
              <a:rPr lang="en-US" sz="1600" dirty="0" smtClean="0"/>
              <a:t> workflow. The Dashboard will show any reimbursement claims you have filed, as well as their statuses. You can view the information and documents submitted for each claim by clicking the three dots in the Actions column and clicking View History.</a:t>
            </a:r>
            <a:endParaRPr lang="en-US" sz="1600" dirty="0"/>
          </a:p>
        </p:txBody>
      </p:sp>
      <p:pic>
        <p:nvPicPr>
          <p:cNvPr id="8" name="Picture 7"/>
          <p:cNvPicPr>
            <a:picLocks noChangeAspect="1"/>
          </p:cNvPicPr>
          <p:nvPr/>
        </p:nvPicPr>
        <p:blipFill>
          <a:blip r:embed="rId4"/>
          <a:stretch>
            <a:fillRect/>
          </a:stretch>
        </p:blipFill>
        <p:spPr>
          <a:xfrm>
            <a:off x="202208" y="3232116"/>
            <a:ext cx="11456151" cy="1358847"/>
          </a:xfrm>
          <a:prstGeom prst="rect">
            <a:avLst/>
          </a:prstGeom>
          <a:effectLst>
            <a:outerShdw blurRad="127000" dist="38100" dir="5400000" sx="103000" sy="103000" algn="t" rotWithShape="0">
              <a:prstClr val="black">
                <a:alpha val="70000"/>
              </a:prstClr>
            </a:outerShdw>
          </a:effectLst>
        </p:spPr>
      </p:pic>
      <p:sp>
        <p:nvSpPr>
          <p:cNvPr id="9" name="Rectangle 8"/>
          <p:cNvSpPr/>
          <p:nvPr/>
        </p:nvSpPr>
        <p:spPr>
          <a:xfrm>
            <a:off x="10644326" y="3417903"/>
            <a:ext cx="772357" cy="195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920753" y="3417903"/>
            <a:ext cx="1819923" cy="3018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21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0635" y="63666"/>
            <a:ext cx="9404723" cy="425514"/>
          </a:xfrm>
        </p:spPr>
        <p:txBody>
          <a:bodyPr/>
          <a:lstStyle/>
          <a:p>
            <a:pPr algn="ctr"/>
            <a:r>
              <a:rPr lang="en-US" sz="2000" b="1" dirty="0" smtClean="0"/>
              <a:t>Claim Reimbursement System</a:t>
            </a:r>
            <a:endParaRPr lang="en-US" sz="2000" b="1"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7" name="TextBox 6"/>
          <p:cNvSpPr txBox="1"/>
          <p:nvPr/>
        </p:nvSpPr>
        <p:spPr>
          <a:xfrm>
            <a:off x="914401" y="1825625"/>
            <a:ext cx="3424844" cy="369332"/>
          </a:xfrm>
          <a:prstGeom prst="rect">
            <a:avLst/>
          </a:prstGeom>
          <a:noFill/>
        </p:spPr>
        <p:txBody>
          <a:bodyPr wrap="square" rtlCol="0">
            <a:spAutoFit/>
          </a:bodyPr>
          <a:lstStyle/>
          <a:p>
            <a:r>
              <a:rPr lang="en-US" dirty="0"/>
              <a:t>	</a:t>
            </a:r>
            <a:r>
              <a:rPr lang="en-US" dirty="0" smtClean="0"/>
              <a:t>	</a:t>
            </a:r>
          </a:p>
        </p:txBody>
      </p:sp>
      <p:sp>
        <p:nvSpPr>
          <p:cNvPr id="8" name="TextBox 7"/>
          <p:cNvSpPr txBox="1"/>
          <p:nvPr/>
        </p:nvSpPr>
        <p:spPr>
          <a:xfrm>
            <a:off x="5116483" y="4754880"/>
            <a:ext cx="187037" cy="369332"/>
          </a:xfrm>
          <a:prstGeom prst="rect">
            <a:avLst/>
          </a:prstGeom>
          <a:noFill/>
        </p:spPr>
        <p:txBody>
          <a:bodyPr wrap="square" rtlCol="0">
            <a:spAutoFit/>
          </a:bodyPr>
          <a:lstStyle/>
          <a:p>
            <a:pPr algn="ctr"/>
            <a:endParaRPr lang="en-US" dirty="0">
              <a:solidFill>
                <a:srgbClr val="FF0000"/>
              </a:solidFill>
            </a:endParaRPr>
          </a:p>
        </p:txBody>
      </p:sp>
      <p:sp>
        <p:nvSpPr>
          <p:cNvPr id="9" name="TextBox 8"/>
          <p:cNvSpPr txBox="1"/>
          <p:nvPr/>
        </p:nvSpPr>
        <p:spPr>
          <a:xfrm>
            <a:off x="5116483" y="5777345"/>
            <a:ext cx="187037" cy="369332"/>
          </a:xfrm>
          <a:prstGeom prst="rect">
            <a:avLst/>
          </a:prstGeom>
          <a:noFill/>
        </p:spPr>
        <p:txBody>
          <a:bodyPr wrap="square" rtlCol="0">
            <a:spAutoFit/>
          </a:bodyPr>
          <a:lstStyle/>
          <a:p>
            <a:pPr algn="ctr"/>
            <a:endParaRPr lang="en-US" dirty="0">
              <a:solidFill>
                <a:srgbClr val="FF0000"/>
              </a:solidFill>
            </a:endParaRPr>
          </a:p>
        </p:txBody>
      </p:sp>
      <p:sp>
        <p:nvSpPr>
          <p:cNvPr id="11" name="TextBox 10"/>
          <p:cNvSpPr txBox="1"/>
          <p:nvPr/>
        </p:nvSpPr>
        <p:spPr>
          <a:xfrm>
            <a:off x="914401" y="2053244"/>
            <a:ext cx="3616035" cy="369332"/>
          </a:xfrm>
          <a:prstGeom prst="rect">
            <a:avLst/>
          </a:prstGeom>
          <a:noFill/>
        </p:spPr>
        <p:txBody>
          <a:bodyPr wrap="square" rtlCol="0">
            <a:spAutoFit/>
          </a:bodyPr>
          <a:lstStyle/>
          <a:p>
            <a:r>
              <a:rPr lang="en-US" dirty="0" smtClean="0"/>
              <a:t> </a:t>
            </a:r>
          </a:p>
        </p:txBody>
      </p:sp>
      <p:pic>
        <p:nvPicPr>
          <p:cNvPr id="6" name="Picture 5"/>
          <p:cNvPicPr>
            <a:picLocks noChangeAspect="1"/>
          </p:cNvPicPr>
          <p:nvPr/>
        </p:nvPicPr>
        <p:blipFill>
          <a:blip r:embed="rId3"/>
          <a:stretch>
            <a:fillRect/>
          </a:stretch>
        </p:blipFill>
        <p:spPr>
          <a:xfrm>
            <a:off x="1071718" y="788126"/>
            <a:ext cx="10069758" cy="3989660"/>
          </a:xfrm>
          <a:prstGeom prst="rect">
            <a:avLst/>
          </a:prstGeom>
          <a:ln w="50800" cmpd="tri">
            <a:solidFill>
              <a:srgbClr val="0070C0"/>
            </a:solidFill>
          </a:ln>
          <a:effectLst>
            <a:outerShdw blurRad="127000" dist="63500" dir="21540000" sx="103000" sy="103000" algn="tr" rotWithShape="0">
              <a:prstClr val="black">
                <a:alpha val="70000"/>
              </a:prstClr>
            </a:outerShdw>
          </a:effectLst>
        </p:spPr>
      </p:pic>
      <p:sp>
        <p:nvSpPr>
          <p:cNvPr id="10" name="TextBox 9"/>
          <p:cNvSpPr txBox="1"/>
          <p:nvPr/>
        </p:nvSpPr>
        <p:spPr>
          <a:xfrm>
            <a:off x="1003177" y="5005079"/>
            <a:ext cx="10138299" cy="923330"/>
          </a:xfrm>
          <a:prstGeom prst="rect">
            <a:avLst/>
          </a:prstGeom>
          <a:noFill/>
        </p:spPr>
        <p:txBody>
          <a:bodyPr wrap="square" rtlCol="0">
            <a:spAutoFit/>
          </a:bodyPr>
          <a:lstStyle/>
          <a:p>
            <a:endParaRPr lang="en-US" dirty="0" smtClean="0"/>
          </a:p>
          <a:p>
            <a:r>
              <a:rPr lang="en-US" dirty="0"/>
              <a:t>A separate claim reimbursement must be submitted for each individual firefighter. Multiple reimbursement requests for the same firefighter can be </a:t>
            </a:r>
            <a:r>
              <a:rPr lang="en-US" dirty="0" smtClean="0"/>
              <a:t>submitted together.</a:t>
            </a:r>
          </a:p>
        </p:txBody>
      </p:sp>
    </p:spTree>
    <p:extLst>
      <p:ext uri="{BB962C8B-B14F-4D97-AF65-F5344CB8AC3E}">
        <p14:creationId xmlns:p14="http://schemas.microsoft.com/office/powerpoint/2010/main" val="3635625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9965" y="89326"/>
            <a:ext cx="9404723" cy="529356"/>
          </a:xfrm>
        </p:spPr>
        <p:txBody>
          <a:bodyPr/>
          <a:lstStyle/>
          <a:p>
            <a:pPr algn="ctr"/>
            <a:r>
              <a:rPr lang="en-US" sz="2000" b="1" dirty="0" smtClean="0"/>
              <a:t>Governmental Entity Information</a:t>
            </a:r>
            <a:endParaRPr lang="en-US" sz="2000" b="1"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7" name="TextBox 6"/>
          <p:cNvSpPr txBox="1"/>
          <p:nvPr/>
        </p:nvSpPr>
        <p:spPr>
          <a:xfrm>
            <a:off x="914401" y="1825625"/>
            <a:ext cx="3424844" cy="369332"/>
          </a:xfrm>
          <a:prstGeom prst="rect">
            <a:avLst/>
          </a:prstGeom>
          <a:noFill/>
        </p:spPr>
        <p:txBody>
          <a:bodyPr wrap="square" rtlCol="0">
            <a:spAutoFit/>
          </a:bodyPr>
          <a:lstStyle/>
          <a:p>
            <a:r>
              <a:rPr lang="en-US" dirty="0"/>
              <a:t>	</a:t>
            </a:r>
            <a:r>
              <a:rPr lang="en-US" dirty="0" smtClean="0"/>
              <a:t>	</a:t>
            </a:r>
          </a:p>
        </p:txBody>
      </p:sp>
      <p:sp>
        <p:nvSpPr>
          <p:cNvPr id="8" name="TextBox 7"/>
          <p:cNvSpPr txBox="1"/>
          <p:nvPr/>
        </p:nvSpPr>
        <p:spPr>
          <a:xfrm>
            <a:off x="5116483" y="4754880"/>
            <a:ext cx="187037" cy="369332"/>
          </a:xfrm>
          <a:prstGeom prst="rect">
            <a:avLst/>
          </a:prstGeom>
          <a:noFill/>
        </p:spPr>
        <p:txBody>
          <a:bodyPr wrap="square" rtlCol="0">
            <a:spAutoFit/>
          </a:bodyPr>
          <a:lstStyle/>
          <a:p>
            <a:pPr algn="ctr"/>
            <a:endParaRPr lang="en-US" dirty="0">
              <a:solidFill>
                <a:srgbClr val="FF0000"/>
              </a:solidFill>
            </a:endParaRPr>
          </a:p>
        </p:txBody>
      </p:sp>
      <p:sp>
        <p:nvSpPr>
          <p:cNvPr id="9" name="TextBox 8"/>
          <p:cNvSpPr txBox="1"/>
          <p:nvPr/>
        </p:nvSpPr>
        <p:spPr>
          <a:xfrm>
            <a:off x="5116483" y="5777345"/>
            <a:ext cx="187037" cy="369332"/>
          </a:xfrm>
          <a:prstGeom prst="rect">
            <a:avLst/>
          </a:prstGeom>
          <a:noFill/>
        </p:spPr>
        <p:txBody>
          <a:bodyPr wrap="square" rtlCol="0">
            <a:spAutoFit/>
          </a:bodyPr>
          <a:lstStyle/>
          <a:p>
            <a:pPr algn="ctr"/>
            <a:endParaRPr lang="en-US" dirty="0">
              <a:solidFill>
                <a:srgbClr val="FF0000"/>
              </a:solidFill>
            </a:endParaRPr>
          </a:p>
        </p:txBody>
      </p:sp>
      <p:sp>
        <p:nvSpPr>
          <p:cNvPr id="11" name="TextBox 10"/>
          <p:cNvSpPr txBox="1"/>
          <p:nvPr/>
        </p:nvSpPr>
        <p:spPr>
          <a:xfrm>
            <a:off x="914401" y="2053244"/>
            <a:ext cx="3616035" cy="369332"/>
          </a:xfrm>
          <a:prstGeom prst="rect">
            <a:avLst/>
          </a:prstGeom>
          <a:noFill/>
        </p:spPr>
        <p:txBody>
          <a:bodyPr wrap="square" rtlCol="0">
            <a:spAutoFit/>
          </a:bodyPr>
          <a:lstStyle/>
          <a:p>
            <a:r>
              <a:rPr lang="en-US" dirty="0" smtClean="0"/>
              <a:t> </a:t>
            </a:r>
          </a:p>
        </p:txBody>
      </p:sp>
      <p:sp>
        <p:nvSpPr>
          <p:cNvPr id="12" name="TextBox 11"/>
          <p:cNvSpPr txBox="1"/>
          <p:nvPr/>
        </p:nvSpPr>
        <p:spPr>
          <a:xfrm>
            <a:off x="298128" y="1988598"/>
            <a:ext cx="4232308" cy="2862322"/>
          </a:xfrm>
          <a:prstGeom prst="rect">
            <a:avLst/>
          </a:prstGeom>
          <a:noFill/>
        </p:spPr>
        <p:txBody>
          <a:bodyPr wrap="square" rtlCol="0">
            <a:spAutoFit/>
          </a:bodyPr>
          <a:lstStyle/>
          <a:p>
            <a:r>
              <a:rPr lang="en-US" dirty="0" smtClean="0"/>
              <a:t>The information on this page will automatically pre-populate based on the registration request. Review the information and click Next.</a:t>
            </a:r>
          </a:p>
          <a:p>
            <a:endParaRPr lang="en-US" dirty="0"/>
          </a:p>
          <a:p>
            <a:r>
              <a:rPr lang="en-US" dirty="0" smtClean="0"/>
              <a:t>If any information is incorrect, please contact Treasury Administration at </a:t>
            </a:r>
            <a:r>
              <a:rPr lang="en-US" dirty="0" smtClean="0">
                <a:hlinkClick r:id="rId3"/>
              </a:rPr>
              <a:t>FFCancerScreening@treas.nj.gov</a:t>
            </a:r>
            <a:r>
              <a:rPr lang="en-US" dirty="0" smtClean="0"/>
              <a:t> to have it corrected.</a:t>
            </a:r>
            <a:endParaRPr lang="en-US" dirty="0"/>
          </a:p>
        </p:txBody>
      </p:sp>
      <p:pic>
        <p:nvPicPr>
          <p:cNvPr id="5" name="Picture 4"/>
          <p:cNvPicPr>
            <a:picLocks noChangeAspect="1"/>
          </p:cNvPicPr>
          <p:nvPr/>
        </p:nvPicPr>
        <p:blipFill>
          <a:blip r:embed="rId4"/>
          <a:stretch>
            <a:fillRect/>
          </a:stretch>
        </p:blipFill>
        <p:spPr>
          <a:xfrm>
            <a:off x="4955518" y="618682"/>
            <a:ext cx="6250772" cy="5970131"/>
          </a:xfrm>
          <a:prstGeom prst="rect">
            <a:avLst/>
          </a:prstGeom>
          <a:effectLst>
            <a:outerShdw blurRad="127000" dist="38100" dir="8100000" sx="103000" sy="103000" algn="tr" rotWithShape="0">
              <a:prstClr val="black">
                <a:alpha val="70000"/>
              </a:prstClr>
            </a:outerShdw>
          </a:effectLst>
        </p:spPr>
      </p:pic>
    </p:spTree>
    <p:extLst>
      <p:ext uri="{BB962C8B-B14F-4D97-AF65-F5344CB8AC3E}">
        <p14:creationId xmlns:p14="http://schemas.microsoft.com/office/powerpoint/2010/main" val="370150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4220" y="64686"/>
            <a:ext cx="9404723" cy="501407"/>
          </a:xfrm>
        </p:spPr>
        <p:txBody>
          <a:bodyPr/>
          <a:lstStyle/>
          <a:p>
            <a:pPr algn="ctr"/>
            <a:r>
              <a:rPr lang="en-US" sz="2000" b="1" dirty="0" smtClean="0"/>
              <a:t>Firefighter Information</a:t>
            </a:r>
            <a:endParaRPr lang="en-US" sz="2000" b="1"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7" name="TextBox 6"/>
          <p:cNvSpPr txBox="1"/>
          <p:nvPr/>
        </p:nvSpPr>
        <p:spPr>
          <a:xfrm>
            <a:off x="914401" y="1825625"/>
            <a:ext cx="3424844" cy="369332"/>
          </a:xfrm>
          <a:prstGeom prst="rect">
            <a:avLst/>
          </a:prstGeom>
          <a:noFill/>
        </p:spPr>
        <p:txBody>
          <a:bodyPr wrap="square" rtlCol="0">
            <a:spAutoFit/>
          </a:bodyPr>
          <a:lstStyle/>
          <a:p>
            <a:r>
              <a:rPr lang="en-US" dirty="0"/>
              <a:t>	</a:t>
            </a:r>
            <a:r>
              <a:rPr lang="en-US" dirty="0" smtClean="0"/>
              <a:t>	</a:t>
            </a:r>
          </a:p>
        </p:txBody>
      </p:sp>
      <p:sp>
        <p:nvSpPr>
          <p:cNvPr id="8" name="TextBox 7"/>
          <p:cNvSpPr txBox="1"/>
          <p:nvPr/>
        </p:nvSpPr>
        <p:spPr>
          <a:xfrm>
            <a:off x="5116483" y="4754880"/>
            <a:ext cx="187037" cy="369332"/>
          </a:xfrm>
          <a:prstGeom prst="rect">
            <a:avLst/>
          </a:prstGeom>
          <a:noFill/>
        </p:spPr>
        <p:txBody>
          <a:bodyPr wrap="square" rtlCol="0">
            <a:spAutoFit/>
          </a:bodyPr>
          <a:lstStyle/>
          <a:p>
            <a:pPr algn="ctr"/>
            <a:endParaRPr lang="en-US" dirty="0">
              <a:solidFill>
                <a:srgbClr val="FF0000"/>
              </a:solidFill>
            </a:endParaRPr>
          </a:p>
        </p:txBody>
      </p:sp>
      <p:sp>
        <p:nvSpPr>
          <p:cNvPr id="9" name="TextBox 8"/>
          <p:cNvSpPr txBox="1"/>
          <p:nvPr/>
        </p:nvSpPr>
        <p:spPr>
          <a:xfrm>
            <a:off x="5116483" y="5777345"/>
            <a:ext cx="187037" cy="369332"/>
          </a:xfrm>
          <a:prstGeom prst="rect">
            <a:avLst/>
          </a:prstGeom>
          <a:noFill/>
        </p:spPr>
        <p:txBody>
          <a:bodyPr wrap="square" rtlCol="0">
            <a:spAutoFit/>
          </a:bodyPr>
          <a:lstStyle/>
          <a:p>
            <a:pPr algn="ctr"/>
            <a:endParaRPr lang="en-US" dirty="0">
              <a:solidFill>
                <a:srgbClr val="FF0000"/>
              </a:solidFill>
            </a:endParaRPr>
          </a:p>
        </p:txBody>
      </p:sp>
      <p:sp>
        <p:nvSpPr>
          <p:cNvPr id="11" name="TextBox 10"/>
          <p:cNvSpPr txBox="1"/>
          <p:nvPr/>
        </p:nvSpPr>
        <p:spPr>
          <a:xfrm>
            <a:off x="914401" y="2053244"/>
            <a:ext cx="3616035" cy="369332"/>
          </a:xfrm>
          <a:prstGeom prst="rect">
            <a:avLst/>
          </a:prstGeom>
          <a:noFill/>
        </p:spPr>
        <p:txBody>
          <a:bodyPr wrap="square" rtlCol="0">
            <a:spAutoFit/>
          </a:bodyPr>
          <a:lstStyle/>
          <a:p>
            <a:r>
              <a:rPr lang="en-US" dirty="0" smtClean="0"/>
              <a:t> </a:t>
            </a:r>
          </a:p>
        </p:txBody>
      </p:sp>
      <p:sp>
        <p:nvSpPr>
          <p:cNvPr id="12" name="TextBox 11"/>
          <p:cNvSpPr txBox="1"/>
          <p:nvPr/>
        </p:nvSpPr>
        <p:spPr>
          <a:xfrm>
            <a:off x="133166" y="976544"/>
            <a:ext cx="4136994" cy="4801314"/>
          </a:xfrm>
          <a:prstGeom prst="rect">
            <a:avLst/>
          </a:prstGeom>
          <a:noFill/>
        </p:spPr>
        <p:txBody>
          <a:bodyPr wrap="square" rtlCol="0">
            <a:spAutoFit/>
          </a:bodyPr>
          <a:lstStyle/>
          <a:p>
            <a:r>
              <a:rPr lang="en-US" dirty="0" smtClean="0"/>
              <a:t>Enter First Name, Last Name, Pension ID and Hire Date for the firefighter.</a:t>
            </a:r>
          </a:p>
          <a:p>
            <a:endParaRPr lang="en-US" dirty="0"/>
          </a:p>
          <a:p>
            <a:r>
              <a:rPr lang="en-US" dirty="0" smtClean="0"/>
              <a:t>You can select the hire date from the calendar, or enter it manually. If entered manually, it must be in </a:t>
            </a:r>
            <a:r>
              <a:rPr lang="en-US" b="1" dirty="0" smtClean="0">
                <a:solidFill>
                  <a:srgbClr val="FFFF00"/>
                </a:solidFill>
              </a:rPr>
              <a:t>mm/</a:t>
            </a:r>
            <a:r>
              <a:rPr lang="en-US" b="1" dirty="0" err="1" smtClean="0">
                <a:solidFill>
                  <a:srgbClr val="FFFF00"/>
                </a:solidFill>
              </a:rPr>
              <a:t>dd</a:t>
            </a:r>
            <a:r>
              <a:rPr lang="en-US" b="1" dirty="0" smtClean="0">
                <a:solidFill>
                  <a:srgbClr val="FFFF00"/>
                </a:solidFill>
              </a:rPr>
              <a:t>/</a:t>
            </a:r>
            <a:r>
              <a:rPr lang="en-US" b="1" dirty="0" err="1" smtClean="0">
                <a:solidFill>
                  <a:srgbClr val="FFFF00"/>
                </a:solidFill>
              </a:rPr>
              <a:t>yyyy</a:t>
            </a:r>
            <a:r>
              <a:rPr lang="en-US" dirty="0" smtClean="0"/>
              <a:t> format, with the slashes entered. It will not accept a date without the slashes.</a:t>
            </a:r>
          </a:p>
          <a:p>
            <a:endParaRPr lang="en-US" dirty="0"/>
          </a:p>
          <a:p>
            <a:r>
              <a:rPr lang="en-US" dirty="0" smtClean="0"/>
              <a:t>If the firefighter is no longer employed by the governmental entity, check the box. You will be prompted to enter the termination date (in the same format as the hire date).</a:t>
            </a:r>
          </a:p>
        </p:txBody>
      </p:sp>
      <p:pic>
        <p:nvPicPr>
          <p:cNvPr id="4" name="Picture 3"/>
          <p:cNvPicPr>
            <a:picLocks noChangeAspect="1"/>
          </p:cNvPicPr>
          <p:nvPr/>
        </p:nvPicPr>
        <p:blipFill>
          <a:blip r:embed="rId3"/>
          <a:stretch>
            <a:fillRect/>
          </a:stretch>
        </p:blipFill>
        <p:spPr>
          <a:xfrm>
            <a:off x="4719347" y="886568"/>
            <a:ext cx="6768026" cy="4981266"/>
          </a:xfrm>
          <a:prstGeom prst="rect">
            <a:avLst/>
          </a:prstGeom>
          <a:effectLst>
            <a:outerShdw blurRad="127000" dist="38100" dir="8100000" sx="103000" sy="103000" algn="tr" rotWithShape="0">
              <a:prstClr val="black">
                <a:alpha val="70000"/>
              </a:prstClr>
            </a:outerShdw>
          </a:effectLst>
        </p:spPr>
      </p:pic>
    </p:spTree>
    <p:extLst>
      <p:ext uri="{BB962C8B-B14F-4D97-AF65-F5344CB8AC3E}">
        <p14:creationId xmlns:p14="http://schemas.microsoft.com/office/powerpoint/2010/main" val="790778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1547" y="70017"/>
            <a:ext cx="10515600" cy="509841"/>
          </a:xfrm>
        </p:spPr>
        <p:txBody>
          <a:bodyPr/>
          <a:lstStyle/>
          <a:p>
            <a:pPr algn="ctr"/>
            <a:r>
              <a:rPr lang="en-US" sz="2000" b="1" dirty="0" smtClean="0"/>
              <a:t>Claim Request Information</a:t>
            </a:r>
            <a:endParaRPr lang="en-US" sz="2000" b="1"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5" name="TextBox 4"/>
          <p:cNvSpPr txBox="1"/>
          <p:nvPr/>
        </p:nvSpPr>
        <p:spPr>
          <a:xfrm>
            <a:off x="1030778" y="365125"/>
            <a:ext cx="8171411" cy="369332"/>
          </a:xfrm>
          <a:prstGeom prst="rect">
            <a:avLst/>
          </a:prstGeom>
          <a:noFill/>
        </p:spPr>
        <p:txBody>
          <a:bodyPr wrap="square" rtlCol="0">
            <a:spAutoFit/>
          </a:bodyPr>
          <a:lstStyle/>
          <a:p>
            <a:pPr algn="ctr"/>
            <a:endParaRPr lang="en-US" dirty="0"/>
          </a:p>
        </p:txBody>
      </p:sp>
      <p:sp>
        <p:nvSpPr>
          <p:cNvPr id="7" name="TextBox 6"/>
          <p:cNvSpPr txBox="1"/>
          <p:nvPr/>
        </p:nvSpPr>
        <p:spPr>
          <a:xfrm>
            <a:off x="914401" y="1825625"/>
            <a:ext cx="3424844" cy="369332"/>
          </a:xfrm>
          <a:prstGeom prst="rect">
            <a:avLst/>
          </a:prstGeom>
          <a:noFill/>
        </p:spPr>
        <p:txBody>
          <a:bodyPr wrap="square" rtlCol="0">
            <a:spAutoFit/>
          </a:bodyPr>
          <a:lstStyle/>
          <a:p>
            <a:r>
              <a:rPr lang="en-US" dirty="0"/>
              <a:t>	</a:t>
            </a:r>
            <a:r>
              <a:rPr lang="en-US" dirty="0" smtClean="0"/>
              <a:t>	</a:t>
            </a:r>
          </a:p>
        </p:txBody>
      </p:sp>
      <p:sp>
        <p:nvSpPr>
          <p:cNvPr id="8" name="TextBox 7"/>
          <p:cNvSpPr txBox="1"/>
          <p:nvPr/>
        </p:nvSpPr>
        <p:spPr>
          <a:xfrm>
            <a:off x="5116483" y="4754880"/>
            <a:ext cx="187037" cy="369332"/>
          </a:xfrm>
          <a:prstGeom prst="rect">
            <a:avLst/>
          </a:prstGeom>
          <a:noFill/>
        </p:spPr>
        <p:txBody>
          <a:bodyPr wrap="square" rtlCol="0">
            <a:spAutoFit/>
          </a:bodyPr>
          <a:lstStyle/>
          <a:p>
            <a:pPr algn="ctr"/>
            <a:endParaRPr lang="en-US" dirty="0">
              <a:solidFill>
                <a:srgbClr val="FF0000"/>
              </a:solidFill>
            </a:endParaRPr>
          </a:p>
        </p:txBody>
      </p:sp>
      <p:sp>
        <p:nvSpPr>
          <p:cNvPr id="9" name="TextBox 8"/>
          <p:cNvSpPr txBox="1"/>
          <p:nvPr/>
        </p:nvSpPr>
        <p:spPr>
          <a:xfrm>
            <a:off x="5116483" y="5777345"/>
            <a:ext cx="187037" cy="369332"/>
          </a:xfrm>
          <a:prstGeom prst="rect">
            <a:avLst/>
          </a:prstGeom>
          <a:noFill/>
        </p:spPr>
        <p:txBody>
          <a:bodyPr wrap="square" rtlCol="0">
            <a:spAutoFit/>
          </a:bodyPr>
          <a:lstStyle/>
          <a:p>
            <a:pPr algn="ctr"/>
            <a:endParaRPr lang="en-US" dirty="0">
              <a:solidFill>
                <a:srgbClr val="FF0000"/>
              </a:solidFill>
            </a:endParaRPr>
          </a:p>
        </p:txBody>
      </p:sp>
      <p:sp>
        <p:nvSpPr>
          <p:cNvPr id="11" name="TextBox 10"/>
          <p:cNvSpPr txBox="1"/>
          <p:nvPr/>
        </p:nvSpPr>
        <p:spPr>
          <a:xfrm>
            <a:off x="914401" y="2053244"/>
            <a:ext cx="3616035" cy="369332"/>
          </a:xfrm>
          <a:prstGeom prst="rect">
            <a:avLst/>
          </a:prstGeom>
          <a:noFill/>
        </p:spPr>
        <p:txBody>
          <a:bodyPr wrap="square" rtlCol="0">
            <a:spAutoFit/>
          </a:bodyPr>
          <a:lstStyle/>
          <a:p>
            <a:r>
              <a:rPr lang="en-US" dirty="0" smtClean="0"/>
              <a:t> </a:t>
            </a:r>
          </a:p>
        </p:txBody>
      </p:sp>
      <p:sp>
        <p:nvSpPr>
          <p:cNvPr id="12" name="TextBox 11"/>
          <p:cNvSpPr txBox="1"/>
          <p:nvPr/>
        </p:nvSpPr>
        <p:spPr>
          <a:xfrm>
            <a:off x="370149" y="579858"/>
            <a:ext cx="3969096" cy="6186309"/>
          </a:xfrm>
          <a:prstGeom prst="rect">
            <a:avLst/>
          </a:prstGeom>
          <a:noFill/>
        </p:spPr>
        <p:txBody>
          <a:bodyPr wrap="square" rtlCol="0">
            <a:spAutoFit/>
          </a:bodyPr>
          <a:lstStyle/>
          <a:p>
            <a:r>
              <a:rPr lang="en-US" dirty="0" smtClean="0"/>
              <a:t>Enter the Date of Service, Type of Test (full combined or individual screening) and Test Cost.</a:t>
            </a:r>
          </a:p>
          <a:p>
            <a:endParaRPr lang="en-US" dirty="0"/>
          </a:p>
          <a:p>
            <a:r>
              <a:rPr lang="en-US" dirty="0" smtClean="0"/>
              <a:t>Click the green </a:t>
            </a:r>
            <a:r>
              <a:rPr lang="en-US" b="1" dirty="0" smtClean="0">
                <a:solidFill>
                  <a:schemeClr val="accent4">
                    <a:lumMod val="75000"/>
                  </a:schemeClr>
                </a:solidFill>
              </a:rPr>
              <a:t>ADD ADDITIONAL CLAIM INFORMATION </a:t>
            </a:r>
            <a:r>
              <a:rPr lang="en-US" dirty="0" smtClean="0"/>
              <a:t>button to add another claim for the same firefighter.</a:t>
            </a:r>
          </a:p>
          <a:p>
            <a:endParaRPr lang="en-US" dirty="0"/>
          </a:p>
          <a:p>
            <a:r>
              <a:rPr lang="en-US" dirty="0" err="1" smtClean="0"/>
              <a:t>SimpliGov</a:t>
            </a:r>
            <a:r>
              <a:rPr lang="en-US" dirty="0" smtClean="0"/>
              <a:t> will tally all claims which will display in Total Amount of Claim.</a:t>
            </a:r>
          </a:p>
          <a:p>
            <a:endParaRPr lang="en-US" dirty="0"/>
          </a:p>
          <a:p>
            <a:r>
              <a:rPr lang="en-US" dirty="0" smtClean="0"/>
              <a:t>Service dates cannot be in the future. Claims with a future date will be denied.</a:t>
            </a:r>
          </a:p>
          <a:p>
            <a:endParaRPr lang="en-US" dirty="0"/>
          </a:p>
          <a:p>
            <a:r>
              <a:rPr lang="en-US" dirty="0" smtClean="0"/>
              <a:t>Total reimbursement amount per firefighter is $1,250 every 3 years. Claims submitted in excess of $1,250 every 3 years per individual firefighter will be denied.</a:t>
            </a:r>
          </a:p>
        </p:txBody>
      </p:sp>
      <p:pic>
        <p:nvPicPr>
          <p:cNvPr id="10" name="Picture 9"/>
          <p:cNvPicPr>
            <a:picLocks noChangeAspect="1"/>
          </p:cNvPicPr>
          <p:nvPr/>
        </p:nvPicPr>
        <p:blipFill>
          <a:blip r:embed="rId3"/>
          <a:stretch>
            <a:fillRect/>
          </a:stretch>
        </p:blipFill>
        <p:spPr>
          <a:xfrm>
            <a:off x="4769667" y="734457"/>
            <a:ext cx="6726391" cy="5754710"/>
          </a:xfrm>
          <a:prstGeom prst="rect">
            <a:avLst/>
          </a:prstGeom>
        </p:spPr>
      </p:pic>
    </p:spTree>
    <p:extLst>
      <p:ext uri="{BB962C8B-B14F-4D97-AF65-F5344CB8AC3E}">
        <p14:creationId xmlns:p14="http://schemas.microsoft.com/office/powerpoint/2010/main" val="2392830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41537"/>
          </a:xfrm>
        </p:spPr>
        <p:txBody>
          <a:bodyPr/>
          <a:lstStyle/>
          <a:p>
            <a:pPr algn="ctr"/>
            <a:r>
              <a:rPr lang="en-US" sz="2000" b="1" dirty="0" smtClean="0"/>
              <a:t>Claim Request Information</a:t>
            </a:r>
            <a:endParaRPr lang="en-US" sz="2000" b="1"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5" name="TextBox 4"/>
          <p:cNvSpPr txBox="1"/>
          <p:nvPr/>
        </p:nvSpPr>
        <p:spPr>
          <a:xfrm>
            <a:off x="1030778" y="365125"/>
            <a:ext cx="8171411" cy="369332"/>
          </a:xfrm>
          <a:prstGeom prst="rect">
            <a:avLst/>
          </a:prstGeom>
          <a:noFill/>
        </p:spPr>
        <p:txBody>
          <a:bodyPr wrap="square" rtlCol="0">
            <a:spAutoFit/>
          </a:bodyPr>
          <a:lstStyle/>
          <a:p>
            <a:pPr algn="ctr"/>
            <a:endParaRPr lang="en-US" dirty="0"/>
          </a:p>
        </p:txBody>
      </p:sp>
      <p:sp>
        <p:nvSpPr>
          <p:cNvPr id="7" name="TextBox 6"/>
          <p:cNvSpPr txBox="1"/>
          <p:nvPr/>
        </p:nvSpPr>
        <p:spPr>
          <a:xfrm>
            <a:off x="914401" y="1825625"/>
            <a:ext cx="3424844" cy="369332"/>
          </a:xfrm>
          <a:prstGeom prst="rect">
            <a:avLst/>
          </a:prstGeom>
          <a:noFill/>
        </p:spPr>
        <p:txBody>
          <a:bodyPr wrap="square" rtlCol="0">
            <a:spAutoFit/>
          </a:bodyPr>
          <a:lstStyle/>
          <a:p>
            <a:r>
              <a:rPr lang="en-US" dirty="0"/>
              <a:t>	</a:t>
            </a:r>
            <a:r>
              <a:rPr lang="en-US" dirty="0" smtClean="0"/>
              <a:t>	</a:t>
            </a:r>
          </a:p>
        </p:txBody>
      </p:sp>
      <p:sp>
        <p:nvSpPr>
          <p:cNvPr id="8" name="TextBox 7"/>
          <p:cNvSpPr txBox="1"/>
          <p:nvPr/>
        </p:nvSpPr>
        <p:spPr>
          <a:xfrm>
            <a:off x="5116483" y="4754880"/>
            <a:ext cx="187037" cy="369332"/>
          </a:xfrm>
          <a:prstGeom prst="rect">
            <a:avLst/>
          </a:prstGeom>
          <a:noFill/>
        </p:spPr>
        <p:txBody>
          <a:bodyPr wrap="square" rtlCol="0">
            <a:spAutoFit/>
          </a:bodyPr>
          <a:lstStyle/>
          <a:p>
            <a:pPr algn="ctr"/>
            <a:endParaRPr lang="en-US" dirty="0">
              <a:solidFill>
                <a:srgbClr val="FF0000"/>
              </a:solidFill>
            </a:endParaRPr>
          </a:p>
        </p:txBody>
      </p:sp>
      <p:sp>
        <p:nvSpPr>
          <p:cNvPr id="9" name="TextBox 8"/>
          <p:cNvSpPr txBox="1"/>
          <p:nvPr/>
        </p:nvSpPr>
        <p:spPr>
          <a:xfrm>
            <a:off x="5116483" y="5777345"/>
            <a:ext cx="187037" cy="369332"/>
          </a:xfrm>
          <a:prstGeom prst="rect">
            <a:avLst/>
          </a:prstGeom>
          <a:noFill/>
        </p:spPr>
        <p:txBody>
          <a:bodyPr wrap="square" rtlCol="0">
            <a:spAutoFit/>
          </a:bodyPr>
          <a:lstStyle/>
          <a:p>
            <a:pPr algn="ctr"/>
            <a:endParaRPr lang="en-US" dirty="0">
              <a:solidFill>
                <a:srgbClr val="FF0000"/>
              </a:solidFill>
            </a:endParaRPr>
          </a:p>
        </p:txBody>
      </p:sp>
      <p:sp>
        <p:nvSpPr>
          <p:cNvPr id="11" name="TextBox 10"/>
          <p:cNvSpPr txBox="1"/>
          <p:nvPr/>
        </p:nvSpPr>
        <p:spPr>
          <a:xfrm>
            <a:off x="914401" y="2053244"/>
            <a:ext cx="3616035" cy="369332"/>
          </a:xfrm>
          <a:prstGeom prst="rect">
            <a:avLst/>
          </a:prstGeom>
          <a:noFill/>
        </p:spPr>
        <p:txBody>
          <a:bodyPr wrap="square" rtlCol="0">
            <a:spAutoFit/>
          </a:bodyPr>
          <a:lstStyle/>
          <a:p>
            <a:r>
              <a:rPr lang="en-US" dirty="0" smtClean="0"/>
              <a:t> </a:t>
            </a:r>
          </a:p>
        </p:txBody>
      </p:sp>
      <p:sp>
        <p:nvSpPr>
          <p:cNvPr id="12" name="TextBox 11"/>
          <p:cNvSpPr txBox="1"/>
          <p:nvPr/>
        </p:nvSpPr>
        <p:spPr>
          <a:xfrm>
            <a:off x="268942" y="2321859"/>
            <a:ext cx="4491318" cy="2062103"/>
          </a:xfrm>
          <a:prstGeom prst="rect">
            <a:avLst/>
          </a:prstGeom>
          <a:noFill/>
        </p:spPr>
        <p:txBody>
          <a:bodyPr wrap="square" rtlCol="0">
            <a:spAutoFit/>
          </a:bodyPr>
          <a:lstStyle/>
          <a:p>
            <a:r>
              <a:rPr lang="en-US" sz="1600" dirty="0" smtClean="0"/>
              <a:t>An invoice to verify</a:t>
            </a:r>
            <a:r>
              <a:rPr lang="en-US" sz="1600" dirty="0" smtClean="0"/>
              <a:t> that tests have</a:t>
            </a:r>
            <a:r>
              <a:rPr lang="en-US" sz="1600" dirty="0" smtClean="0"/>
              <a:t> </a:t>
            </a:r>
            <a:r>
              <a:rPr lang="en-US" sz="1600" dirty="0"/>
              <a:t>been performed by a physician or cancer screening company </a:t>
            </a:r>
            <a:r>
              <a:rPr lang="en-US" sz="1600" dirty="0" smtClean="0"/>
              <a:t>must be submitted with </a:t>
            </a:r>
            <a:r>
              <a:rPr lang="en-US" sz="1600" dirty="0"/>
              <a:t>the payment request. </a:t>
            </a:r>
            <a:endParaRPr lang="en-US" sz="1600" dirty="0" smtClean="0"/>
          </a:p>
          <a:p>
            <a:endParaRPr lang="en-US" sz="1600" dirty="0"/>
          </a:p>
          <a:p>
            <a:r>
              <a:rPr lang="en-US" sz="1600" dirty="0" smtClean="0"/>
              <a:t>Treasury Administration will </a:t>
            </a:r>
            <a:r>
              <a:rPr lang="en-US" sz="1600" dirty="0" smtClean="0"/>
              <a:t>send payment to</a:t>
            </a:r>
            <a:r>
              <a:rPr lang="en-US" sz="1600" dirty="0" smtClean="0"/>
              <a:t> </a:t>
            </a:r>
            <a:r>
              <a:rPr lang="en-US" sz="1600" dirty="0" smtClean="0"/>
              <a:t>the governmental </a:t>
            </a:r>
            <a:r>
              <a:rPr lang="en-US" sz="1600" dirty="0"/>
              <a:t>e</a:t>
            </a:r>
            <a:r>
              <a:rPr lang="en-US" sz="1600" dirty="0" smtClean="0"/>
              <a:t>ntity. The firefighter should not pay any cost out of pocket.</a:t>
            </a:r>
          </a:p>
        </p:txBody>
      </p:sp>
      <p:pic>
        <p:nvPicPr>
          <p:cNvPr id="6" name="Picture 5"/>
          <p:cNvPicPr>
            <a:picLocks noChangeAspect="1"/>
          </p:cNvPicPr>
          <p:nvPr/>
        </p:nvPicPr>
        <p:blipFill>
          <a:blip r:embed="rId2"/>
          <a:stretch>
            <a:fillRect/>
          </a:stretch>
        </p:blipFill>
        <p:spPr>
          <a:xfrm>
            <a:off x="4862618" y="1687794"/>
            <a:ext cx="7130948" cy="3195962"/>
          </a:xfrm>
          <a:prstGeom prst="rect">
            <a:avLst/>
          </a:prstGeom>
          <a:effectLst>
            <a:outerShdw blurRad="127000" dist="63500" dir="21540000" sx="103000" sy="103000" algn="tr" rotWithShape="0">
              <a:prstClr val="black">
                <a:alpha val="70000"/>
              </a:prstClr>
            </a:outerShdw>
          </a:effectLst>
        </p:spPr>
      </p:pic>
    </p:spTree>
    <p:extLst>
      <p:ext uri="{BB962C8B-B14F-4D97-AF65-F5344CB8AC3E}">
        <p14:creationId xmlns:p14="http://schemas.microsoft.com/office/powerpoint/2010/main" val="2834645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10515600" cy="571656"/>
          </a:xfrm>
        </p:spPr>
        <p:txBody>
          <a:bodyPr/>
          <a:lstStyle/>
          <a:p>
            <a:pPr algn="ctr"/>
            <a:r>
              <a:rPr lang="en-US" sz="2000" b="1" dirty="0" smtClean="0"/>
              <a:t>Authorized Representative Certification</a:t>
            </a:r>
            <a:endParaRPr lang="en-US" sz="2000" b="1"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7" name="TextBox 6"/>
          <p:cNvSpPr txBox="1"/>
          <p:nvPr/>
        </p:nvSpPr>
        <p:spPr>
          <a:xfrm>
            <a:off x="914401" y="1825625"/>
            <a:ext cx="3424844" cy="369332"/>
          </a:xfrm>
          <a:prstGeom prst="rect">
            <a:avLst/>
          </a:prstGeom>
          <a:noFill/>
        </p:spPr>
        <p:txBody>
          <a:bodyPr wrap="square" rtlCol="0">
            <a:spAutoFit/>
          </a:bodyPr>
          <a:lstStyle/>
          <a:p>
            <a:r>
              <a:rPr lang="en-US" dirty="0"/>
              <a:t>	</a:t>
            </a:r>
            <a:r>
              <a:rPr lang="en-US" dirty="0" smtClean="0"/>
              <a:t>	</a:t>
            </a:r>
          </a:p>
        </p:txBody>
      </p:sp>
      <p:sp>
        <p:nvSpPr>
          <p:cNvPr id="8" name="TextBox 7"/>
          <p:cNvSpPr txBox="1"/>
          <p:nvPr/>
        </p:nvSpPr>
        <p:spPr>
          <a:xfrm>
            <a:off x="5116483" y="4754880"/>
            <a:ext cx="187037" cy="369332"/>
          </a:xfrm>
          <a:prstGeom prst="rect">
            <a:avLst/>
          </a:prstGeom>
          <a:noFill/>
        </p:spPr>
        <p:txBody>
          <a:bodyPr wrap="square" rtlCol="0">
            <a:spAutoFit/>
          </a:bodyPr>
          <a:lstStyle/>
          <a:p>
            <a:pPr algn="ctr"/>
            <a:endParaRPr lang="en-US" dirty="0">
              <a:solidFill>
                <a:srgbClr val="FF0000"/>
              </a:solidFill>
            </a:endParaRPr>
          </a:p>
        </p:txBody>
      </p:sp>
      <p:sp>
        <p:nvSpPr>
          <p:cNvPr id="9" name="TextBox 8"/>
          <p:cNvSpPr txBox="1"/>
          <p:nvPr/>
        </p:nvSpPr>
        <p:spPr>
          <a:xfrm>
            <a:off x="5116483" y="5777345"/>
            <a:ext cx="187037" cy="369332"/>
          </a:xfrm>
          <a:prstGeom prst="rect">
            <a:avLst/>
          </a:prstGeom>
          <a:noFill/>
        </p:spPr>
        <p:txBody>
          <a:bodyPr wrap="square" rtlCol="0">
            <a:spAutoFit/>
          </a:bodyPr>
          <a:lstStyle/>
          <a:p>
            <a:pPr algn="ctr"/>
            <a:endParaRPr lang="en-US" dirty="0">
              <a:solidFill>
                <a:srgbClr val="FF0000"/>
              </a:solidFill>
            </a:endParaRPr>
          </a:p>
        </p:txBody>
      </p:sp>
      <p:sp>
        <p:nvSpPr>
          <p:cNvPr id="11" name="TextBox 10"/>
          <p:cNvSpPr txBox="1"/>
          <p:nvPr/>
        </p:nvSpPr>
        <p:spPr>
          <a:xfrm>
            <a:off x="914401" y="2053244"/>
            <a:ext cx="3616035" cy="369332"/>
          </a:xfrm>
          <a:prstGeom prst="rect">
            <a:avLst/>
          </a:prstGeom>
          <a:noFill/>
        </p:spPr>
        <p:txBody>
          <a:bodyPr wrap="square" rtlCol="0">
            <a:spAutoFit/>
          </a:bodyPr>
          <a:lstStyle/>
          <a:p>
            <a:r>
              <a:rPr lang="en-US" dirty="0" smtClean="0"/>
              <a:t> </a:t>
            </a:r>
          </a:p>
        </p:txBody>
      </p:sp>
      <p:sp>
        <p:nvSpPr>
          <p:cNvPr id="12" name="TextBox 11"/>
          <p:cNvSpPr txBox="1"/>
          <p:nvPr/>
        </p:nvSpPr>
        <p:spPr>
          <a:xfrm>
            <a:off x="276204" y="1651247"/>
            <a:ext cx="3736503" cy="3416320"/>
          </a:xfrm>
          <a:prstGeom prst="rect">
            <a:avLst/>
          </a:prstGeom>
          <a:noFill/>
        </p:spPr>
        <p:txBody>
          <a:bodyPr wrap="square" rtlCol="0">
            <a:spAutoFit/>
          </a:bodyPr>
          <a:lstStyle/>
          <a:p>
            <a:r>
              <a:rPr lang="en-US" dirty="0"/>
              <a:t>Please read and </a:t>
            </a:r>
            <a:r>
              <a:rPr lang="en-US" dirty="0" smtClean="0"/>
              <a:t>sign off on the certification </a:t>
            </a:r>
            <a:r>
              <a:rPr lang="en-US" dirty="0"/>
              <a:t>statement. </a:t>
            </a:r>
          </a:p>
          <a:p>
            <a:endParaRPr lang="en-US" dirty="0"/>
          </a:p>
          <a:p>
            <a:r>
              <a:rPr lang="en-US" dirty="0"/>
              <a:t>The signature can be typed, drawn with the mouse or a </a:t>
            </a:r>
            <a:r>
              <a:rPr lang="en-US" dirty="0" smtClean="0"/>
              <a:t>be </a:t>
            </a:r>
            <a:r>
              <a:rPr lang="en-US" dirty="0"/>
              <a:t>uploaded from your computer</a:t>
            </a:r>
            <a:r>
              <a:rPr lang="en-US" dirty="0" smtClean="0"/>
              <a:t>.</a:t>
            </a:r>
          </a:p>
          <a:p>
            <a:endParaRPr lang="en-US" dirty="0"/>
          </a:p>
          <a:p>
            <a:r>
              <a:rPr lang="en-US" dirty="0" smtClean="0"/>
              <a:t>Once submitted, Treasury Administration will review the claim. Please allow 7-10 business days for claims to be reviewed.</a:t>
            </a:r>
            <a:endParaRPr lang="en-US" dirty="0"/>
          </a:p>
        </p:txBody>
      </p:sp>
      <p:pic>
        <p:nvPicPr>
          <p:cNvPr id="4" name="Picture 3"/>
          <p:cNvPicPr>
            <a:picLocks noChangeAspect="1"/>
          </p:cNvPicPr>
          <p:nvPr/>
        </p:nvPicPr>
        <p:blipFill>
          <a:blip r:embed="rId3"/>
          <a:stretch>
            <a:fillRect/>
          </a:stretch>
        </p:blipFill>
        <p:spPr>
          <a:xfrm>
            <a:off x="4285224" y="1088194"/>
            <a:ext cx="7261351" cy="4472327"/>
          </a:xfrm>
          <a:prstGeom prst="rect">
            <a:avLst/>
          </a:prstGeom>
          <a:effectLst>
            <a:outerShdw blurRad="127000" dist="63500" dir="21540000" sx="103000" sy="103000" algn="tr" rotWithShape="0">
              <a:prstClr val="black">
                <a:alpha val="70000"/>
              </a:prstClr>
            </a:outerShdw>
          </a:effectLst>
        </p:spPr>
      </p:pic>
    </p:spTree>
    <p:extLst>
      <p:ext uri="{BB962C8B-B14F-4D97-AF65-F5344CB8AC3E}">
        <p14:creationId xmlns:p14="http://schemas.microsoft.com/office/powerpoint/2010/main" val="3346097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5208" y="452761"/>
            <a:ext cx="11078592" cy="816745"/>
          </a:xfrm>
        </p:spPr>
        <p:txBody>
          <a:bodyPr/>
          <a:lstStyle/>
          <a:p>
            <a:pPr algn="ctr"/>
            <a:r>
              <a:rPr lang="en-US" sz="2000" b="1" dirty="0" smtClean="0"/>
              <a:t/>
            </a:r>
            <a:br>
              <a:rPr lang="en-US" sz="2000" b="1" dirty="0" smtClean="0"/>
            </a:br>
            <a:r>
              <a:rPr lang="en-US" sz="2000" b="1" dirty="0" smtClean="0"/>
              <a:t/>
            </a:r>
            <a:br>
              <a:rPr lang="en-US" sz="2000" b="1" dirty="0" smtClean="0"/>
            </a:br>
            <a:r>
              <a:rPr lang="en-US" sz="2000" b="1" dirty="0" smtClean="0"/>
              <a:t>Questions?</a:t>
            </a:r>
            <a:endParaRPr lang="en-US" sz="2000" b="1"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7" name="TextBox 6"/>
          <p:cNvSpPr txBox="1"/>
          <p:nvPr/>
        </p:nvSpPr>
        <p:spPr>
          <a:xfrm>
            <a:off x="914401" y="1825625"/>
            <a:ext cx="3424844" cy="369332"/>
          </a:xfrm>
          <a:prstGeom prst="rect">
            <a:avLst/>
          </a:prstGeom>
          <a:noFill/>
        </p:spPr>
        <p:txBody>
          <a:bodyPr wrap="square" rtlCol="0">
            <a:spAutoFit/>
          </a:bodyPr>
          <a:lstStyle/>
          <a:p>
            <a:r>
              <a:rPr lang="en-US" dirty="0"/>
              <a:t>	</a:t>
            </a:r>
            <a:r>
              <a:rPr lang="en-US" dirty="0" smtClean="0"/>
              <a:t>	</a:t>
            </a:r>
          </a:p>
        </p:txBody>
      </p:sp>
      <p:sp>
        <p:nvSpPr>
          <p:cNvPr id="8" name="TextBox 7"/>
          <p:cNvSpPr txBox="1"/>
          <p:nvPr/>
        </p:nvSpPr>
        <p:spPr>
          <a:xfrm>
            <a:off x="5116483" y="4754880"/>
            <a:ext cx="187037" cy="369332"/>
          </a:xfrm>
          <a:prstGeom prst="rect">
            <a:avLst/>
          </a:prstGeom>
          <a:noFill/>
        </p:spPr>
        <p:txBody>
          <a:bodyPr wrap="square" rtlCol="0">
            <a:spAutoFit/>
          </a:bodyPr>
          <a:lstStyle/>
          <a:p>
            <a:pPr algn="ctr"/>
            <a:endParaRPr lang="en-US" dirty="0">
              <a:solidFill>
                <a:srgbClr val="FF0000"/>
              </a:solidFill>
            </a:endParaRPr>
          </a:p>
        </p:txBody>
      </p:sp>
      <p:sp>
        <p:nvSpPr>
          <p:cNvPr id="9" name="TextBox 8"/>
          <p:cNvSpPr txBox="1"/>
          <p:nvPr/>
        </p:nvSpPr>
        <p:spPr>
          <a:xfrm>
            <a:off x="5116483" y="5777345"/>
            <a:ext cx="187037" cy="369332"/>
          </a:xfrm>
          <a:prstGeom prst="rect">
            <a:avLst/>
          </a:prstGeom>
          <a:noFill/>
        </p:spPr>
        <p:txBody>
          <a:bodyPr wrap="square" rtlCol="0">
            <a:spAutoFit/>
          </a:bodyPr>
          <a:lstStyle/>
          <a:p>
            <a:pPr algn="ctr"/>
            <a:endParaRPr lang="en-US" dirty="0">
              <a:solidFill>
                <a:srgbClr val="FF0000"/>
              </a:solidFill>
            </a:endParaRPr>
          </a:p>
        </p:txBody>
      </p:sp>
      <p:sp>
        <p:nvSpPr>
          <p:cNvPr id="11" name="TextBox 10"/>
          <p:cNvSpPr txBox="1"/>
          <p:nvPr/>
        </p:nvSpPr>
        <p:spPr>
          <a:xfrm>
            <a:off x="914401" y="2053244"/>
            <a:ext cx="3616035" cy="369332"/>
          </a:xfrm>
          <a:prstGeom prst="rect">
            <a:avLst/>
          </a:prstGeom>
          <a:noFill/>
        </p:spPr>
        <p:txBody>
          <a:bodyPr wrap="square" rtlCol="0">
            <a:spAutoFit/>
          </a:bodyPr>
          <a:lstStyle/>
          <a:p>
            <a:r>
              <a:rPr lang="en-US" dirty="0" smtClean="0"/>
              <a:t> </a:t>
            </a:r>
          </a:p>
        </p:txBody>
      </p:sp>
      <p:sp>
        <p:nvSpPr>
          <p:cNvPr id="5" name="TextBox 4"/>
          <p:cNvSpPr txBox="1"/>
          <p:nvPr/>
        </p:nvSpPr>
        <p:spPr>
          <a:xfrm>
            <a:off x="417250" y="1500326"/>
            <a:ext cx="10546672" cy="1200329"/>
          </a:xfrm>
          <a:prstGeom prst="rect">
            <a:avLst/>
          </a:prstGeom>
          <a:noFill/>
        </p:spPr>
        <p:txBody>
          <a:bodyPr wrap="square" rtlCol="0">
            <a:spAutoFit/>
          </a:bodyPr>
          <a:lstStyle/>
          <a:p>
            <a:pPr algn="ctr"/>
            <a:endParaRPr lang="en-US" dirty="0" smtClean="0"/>
          </a:p>
          <a:p>
            <a:pPr algn="ctr"/>
            <a:endParaRPr lang="en-US" dirty="0"/>
          </a:p>
          <a:p>
            <a:pPr algn="ctr"/>
            <a:endParaRPr lang="en-US" dirty="0" smtClean="0"/>
          </a:p>
          <a:p>
            <a:pPr algn="ctr"/>
            <a:r>
              <a:rPr lang="en-US" dirty="0" smtClean="0"/>
              <a:t>Please contact </a:t>
            </a:r>
            <a:r>
              <a:rPr lang="en-US" dirty="0" smtClean="0">
                <a:hlinkClick r:id="rId3"/>
              </a:rPr>
              <a:t>FFCancerScreening@treas.nj.gov</a:t>
            </a:r>
            <a:r>
              <a:rPr lang="en-US" dirty="0" smtClean="0"/>
              <a:t> with any questions.</a:t>
            </a:r>
            <a:endParaRPr lang="en-US" dirty="0"/>
          </a:p>
        </p:txBody>
      </p:sp>
    </p:spTree>
    <p:extLst>
      <p:ext uri="{BB962C8B-B14F-4D97-AF65-F5344CB8AC3E}">
        <p14:creationId xmlns:p14="http://schemas.microsoft.com/office/powerpoint/2010/main" val="2791837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5" name="TextBox 4"/>
          <p:cNvSpPr txBox="1"/>
          <p:nvPr/>
        </p:nvSpPr>
        <p:spPr>
          <a:xfrm>
            <a:off x="1262766" y="115951"/>
            <a:ext cx="8171411" cy="400110"/>
          </a:xfrm>
          <a:prstGeom prst="rect">
            <a:avLst/>
          </a:prstGeom>
          <a:noFill/>
        </p:spPr>
        <p:txBody>
          <a:bodyPr wrap="square" rtlCol="0">
            <a:spAutoFit/>
          </a:bodyPr>
          <a:lstStyle/>
          <a:p>
            <a:pPr algn="ctr"/>
            <a:r>
              <a:rPr lang="en-US" sz="2000" b="1" dirty="0" smtClean="0"/>
              <a:t>Registration Workflow</a:t>
            </a:r>
            <a:endParaRPr lang="en-US" sz="2000" b="1" dirty="0"/>
          </a:p>
        </p:txBody>
      </p:sp>
      <p:sp>
        <p:nvSpPr>
          <p:cNvPr id="6" name="TextBox 5"/>
          <p:cNvSpPr txBox="1"/>
          <p:nvPr/>
        </p:nvSpPr>
        <p:spPr>
          <a:xfrm>
            <a:off x="182133" y="1766655"/>
            <a:ext cx="4079149" cy="3293209"/>
          </a:xfrm>
          <a:prstGeom prst="rect">
            <a:avLst/>
          </a:prstGeom>
          <a:noFill/>
        </p:spPr>
        <p:txBody>
          <a:bodyPr wrap="square" rtlCol="0">
            <a:spAutoFit/>
          </a:bodyPr>
          <a:lstStyle/>
          <a:p>
            <a:r>
              <a:rPr lang="en-US" sz="1600" dirty="0"/>
              <a:t>G</a:t>
            </a:r>
            <a:r>
              <a:rPr lang="en-US" sz="1600" dirty="0" smtClean="0"/>
              <a:t>overnmental </a:t>
            </a:r>
            <a:r>
              <a:rPr lang="en-US" sz="1600" dirty="0"/>
              <a:t>e</a:t>
            </a:r>
            <a:r>
              <a:rPr lang="en-US" sz="1600" dirty="0" smtClean="0"/>
              <a:t>ntities will be required to register with the Division of Administration:  </a:t>
            </a:r>
            <a:r>
              <a:rPr lang="en-US" sz="1600" dirty="0"/>
              <a:t>https://njtreas.prod.simpligov.com/prod/portal/ShowWorkFlow/AnonymousEmbed/1371fa6a-9f57-4124-b87b-debe64787d38</a:t>
            </a:r>
            <a:endParaRPr lang="en-US" sz="1600" u="sng" dirty="0" smtClean="0"/>
          </a:p>
          <a:p>
            <a:endParaRPr lang="en-US" sz="1600" dirty="0"/>
          </a:p>
          <a:p>
            <a:r>
              <a:rPr lang="en-US" sz="1600" dirty="0" smtClean="0"/>
              <a:t>The registration step only needs to be completed once. Please do not complete this form for each reimbursement request. </a:t>
            </a:r>
          </a:p>
          <a:p>
            <a:endParaRPr lang="en-US" sz="1600" dirty="0"/>
          </a:p>
        </p:txBody>
      </p:sp>
      <p:pic>
        <p:nvPicPr>
          <p:cNvPr id="8" name="Picture 7"/>
          <p:cNvPicPr>
            <a:picLocks noChangeAspect="1"/>
          </p:cNvPicPr>
          <p:nvPr/>
        </p:nvPicPr>
        <p:blipFill>
          <a:blip r:embed="rId2"/>
          <a:stretch>
            <a:fillRect/>
          </a:stretch>
        </p:blipFill>
        <p:spPr>
          <a:xfrm>
            <a:off x="4513578" y="1365425"/>
            <a:ext cx="7187203" cy="4353654"/>
          </a:xfrm>
          <a:prstGeom prst="rect">
            <a:avLst/>
          </a:prstGeom>
          <a:ln w="50800" cap="rnd" cmpd="tri">
            <a:solidFill>
              <a:srgbClr val="0070C0"/>
            </a:solidFill>
          </a:ln>
          <a:effectLst>
            <a:outerShdw blurRad="127000" dist="63500" dir="9000000" sx="103000" sy="103000" algn="tl" rotWithShape="0">
              <a:prstClr val="black">
                <a:alpha val="70000"/>
              </a:prstClr>
            </a:outerShdw>
          </a:effectLst>
        </p:spPr>
      </p:pic>
    </p:spTree>
    <p:extLst>
      <p:ext uri="{BB962C8B-B14F-4D97-AF65-F5344CB8AC3E}">
        <p14:creationId xmlns:p14="http://schemas.microsoft.com/office/powerpoint/2010/main" val="723946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alpha val="36000"/>
              </a:schemeClr>
            </a:gs>
            <a:gs pos="48000">
              <a:schemeClr val="accent2">
                <a:lumMod val="97000"/>
                <a:lumOff val="3000"/>
              </a:schemeClr>
            </a:gs>
            <a:gs pos="100000">
              <a:schemeClr val="accent2">
                <a:lumMod val="60000"/>
                <a:lumOff val="40000"/>
              </a:schemeClr>
            </a:gs>
          </a:gsLst>
          <a:lin ang="156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5" name="TextBox 4"/>
          <p:cNvSpPr txBox="1"/>
          <p:nvPr/>
        </p:nvSpPr>
        <p:spPr>
          <a:xfrm>
            <a:off x="1124295" y="101772"/>
            <a:ext cx="8171411" cy="400110"/>
          </a:xfrm>
          <a:prstGeom prst="rect">
            <a:avLst/>
          </a:prstGeom>
          <a:noFill/>
        </p:spPr>
        <p:txBody>
          <a:bodyPr wrap="square" rtlCol="0">
            <a:spAutoFit/>
          </a:bodyPr>
          <a:lstStyle/>
          <a:p>
            <a:pPr algn="ctr"/>
            <a:r>
              <a:rPr lang="en-US" sz="2000" b="1" dirty="0" smtClean="0"/>
              <a:t>Governmental Entity Information</a:t>
            </a:r>
            <a:endParaRPr lang="en-US" sz="2000" b="1" dirty="0"/>
          </a:p>
        </p:txBody>
      </p:sp>
      <p:pic>
        <p:nvPicPr>
          <p:cNvPr id="4" name="Picture 3"/>
          <p:cNvPicPr>
            <a:picLocks noChangeAspect="1"/>
          </p:cNvPicPr>
          <p:nvPr/>
        </p:nvPicPr>
        <p:blipFill>
          <a:blip r:embed="rId2"/>
          <a:stretch>
            <a:fillRect/>
          </a:stretch>
        </p:blipFill>
        <p:spPr>
          <a:xfrm>
            <a:off x="5034547" y="852828"/>
            <a:ext cx="6328583" cy="5586153"/>
          </a:xfrm>
          <a:prstGeom prst="rect">
            <a:avLst/>
          </a:prstGeom>
          <a:ln cap="rnd" cmpd="tri">
            <a:solidFill>
              <a:srgbClr val="0070C0"/>
            </a:solidFill>
          </a:ln>
          <a:effectLst>
            <a:outerShdw blurRad="127000" dist="63500" dir="12600000" sx="103000" sy="103000" algn="tl" rotWithShape="0">
              <a:prstClr val="black">
                <a:alpha val="70000"/>
              </a:prstClr>
            </a:outerShdw>
          </a:effectLst>
        </p:spPr>
      </p:pic>
      <p:sp>
        <p:nvSpPr>
          <p:cNvPr id="7" name="TextBox 6"/>
          <p:cNvSpPr txBox="1"/>
          <p:nvPr/>
        </p:nvSpPr>
        <p:spPr>
          <a:xfrm>
            <a:off x="288214" y="1368359"/>
            <a:ext cx="4633410" cy="4555093"/>
          </a:xfrm>
          <a:prstGeom prst="rect">
            <a:avLst/>
          </a:prstGeom>
          <a:noFill/>
        </p:spPr>
        <p:txBody>
          <a:bodyPr wrap="square" rtlCol="0" anchor="ctr">
            <a:spAutoFit/>
          </a:bodyPr>
          <a:lstStyle/>
          <a:p>
            <a:r>
              <a:rPr lang="en-US" sz="1600" dirty="0" smtClean="0"/>
              <a:t>NOTE: All fields with a red asterisk are required fields. </a:t>
            </a:r>
          </a:p>
          <a:p>
            <a:endParaRPr lang="en-US" sz="1600" dirty="0"/>
          </a:p>
          <a:p>
            <a:pPr marL="342900" indent="-342900">
              <a:buAutoNum type="arabicPeriod"/>
            </a:pPr>
            <a:r>
              <a:rPr lang="en-US" sz="1600" dirty="0" smtClean="0"/>
              <a:t>Enter </a:t>
            </a:r>
            <a:r>
              <a:rPr lang="en-US" sz="1600" dirty="0"/>
              <a:t>G</a:t>
            </a:r>
            <a:r>
              <a:rPr lang="en-US" sz="1600" dirty="0" smtClean="0"/>
              <a:t>overnmental Entity Name</a:t>
            </a:r>
          </a:p>
          <a:p>
            <a:pPr marL="342900" indent="-342900">
              <a:buAutoNum type="arabicPeriod"/>
            </a:pPr>
            <a:endParaRPr lang="en-US" sz="1600" dirty="0"/>
          </a:p>
          <a:p>
            <a:pPr marL="342900" indent="-342900">
              <a:buAutoNum type="arabicPeriod" startAt="2"/>
            </a:pPr>
            <a:r>
              <a:rPr lang="en-US" sz="1600" dirty="0" smtClean="0"/>
              <a:t>Enter NJCFS Vendor ID#</a:t>
            </a:r>
          </a:p>
          <a:p>
            <a:pPr marL="342900" indent="-342900">
              <a:buAutoNum type="arabicPeriod" startAt="2"/>
            </a:pPr>
            <a:endParaRPr lang="en-US" sz="1600" dirty="0" smtClean="0"/>
          </a:p>
          <a:p>
            <a:pPr marL="742950" lvl="1" indent="-285750">
              <a:buFont typeface="Arial" panose="020B0604020202020204" pitchFamily="34" charset="0"/>
              <a:buChar char="•"/>
            </a:pPr>
            <a:r>
              <a:rPr lang="en-US" sz="1600" dirty="0" smtClean="0"/>
              <a:t>The NJCFS Vendor ID Number is 9 digits or “V” followed by 8 digits</a:t>
            </a:r>
          </a:p>
          <a:p>
            <a:pPr lvl="1"/>
            <a:endParaRPr lang="en-US" sz="1600" dirty="0" smtClean="0"/>
          </a:p>
          <a:p>
            <a:pPr marL="742950" lvl="1" indent="-285750">
              <a:buFont typeface="Arial" panose="020B0604020202020204" pitchFamily="34" charset="0"/>
              <a:buChar char="•"/>
            </a:pPr>
            <a:r>
              <a:rPr lang="en-US" sz="1600" dirty="0" smtClean="0"/>
              <a:t>Entities </a:t>
            </a:r>
            <a:r>
              <a:rPr lang="en-US" sz="1600" dirty="0"/>
              <a:t>can either reach out to their main business office / fiscal officer to confirm which ID would be best to </a:t>
            </a:r>
            <a:r>
              <a:rPr lang="en-US" sz="1600" dirty="0" smtClean="0"/>
              <a:t>use, </a:t>
            </a:r>
            <a:r>
              <a:rPr lang="en-US" sz="1600" dirty="0"/>
              <a:t>or they can contact OMB’s Vendor Control </a:t>
            </a:r>
            <a:r>
              <a:rPr lang="en-US" sz="1600" dirty="0" smtClean="0"/>
              <a:t>Unit (Email</a:t>
            </a:r>
            <a:r>
              <a:rPr lang="en-US" sz="1600" dirty="0"/>
              <a:t>: </a:t>
            </a:r>
            <a:r>
              <a:rPr lang="en-US" sz="1600" dirty="0" smtClean="0"/>
              <a:t>AAIUNIT@treas.nj.gov </a:t>
            </a:r>
            <a:r>
              <a:rPr lang="en-US" sz="1600" dirty="0"/>
              <a:t>/ Phone: (609) 633-0783) for more information on their existing </a:t>
            </a:r>
            <a:r>
              <a:rPr lang="en-US" sz="1600" dirty="0" smtClean="0"/>
              <a:t>IDs</a:t>
            </a:r>
            <a:r>
              <a:rPr lang="en-US" dirty="0"/>
              <a:t>	</a:t>
            </a:r>
            <a:r>
              <a:rPr lang="en-US" dirty="0" smtClean="0"/>
              <a:t>	</a:t>
            </a:r>
          </a:p>
        </p:txBody>
      </p:sp>
      <p:sp>
        <p:nvSpPr>
          <p:cNvPr id="8" name="TextBox 7"/>
          <p:cNvSpPr txBox="1"/>
          <p:nvPr/>
        </p:nvSpPr>
        <p:spPr>
          <a:xfrm>
            <a:off x="5116483" y="4754880"/>
            <a:ext cx="187037" cy="369332"/>
          </a:xfrm>
          <a:prstGeom prst="rect">
            <a:avLst/>
          </a:prstGeom>
          <a:noFill/>
        </p:spPr>
        <p:txBody>
          <a:bodyPr wrap="square" rtlCol="0">
            <a:spAutoFit/>
          </a:bodyPr>
          <a:lstStyle/>
          <a:p>
            <a:pPr algn="ctr"/>
            <a:r>
              <a:rPr lang="en-US" dirty="0">
                <a:solidFill>
                  <a:srgbClr val="FF0000"/>
                </a:solidFill>
              </a:rPr>
              <a:t>1</a:t>
            </a:r>
          </a:p>
        </p:txBody>
      </p:sp>
      <p:sp>
        <p:nvSpPr>
          <p:cNvPr id="9" name="TextBox 8"/>
          <p:cNvSpPr txBox="1"/>
          <p:nvPr/>
        </p:nvSpPr>
        <p:spPr>
          <a:xfrm>
            <a:off x="5116483" y="5777345"/>
            <a:ext cx="187037" cy="369332"/>
          </a:xfrm>
          <a:prstGeom prst="rect">
            <a:avLst/>
          </a:prstGeom>
          <a:noFill/>
        </p:spPr>
        <p:txBody>
          <a:bodyPr wrap="square" rtlCol="0">
            <a:spAutoFit/>
          </a:bodyPr>
          <a:lstStyle/>
          <a:p>
            <a:pPr algn="ctr"/>
            <a:r>
              <a:rPr lang="en-US" dirty="0">
                <a:solidFill>
                  <a:srgbClr val="FF0000"/>
                </a:solidFill>
              </a:rPr>
              <a:t>2</a:t>
            </a:r>
          </a:p>
        </p:txBody>
      </p:sp>
    </p:spTree>
    <p:extLst>
      <p:ext uri="{BB962C8B-B14F-4D97-AF65-F5344CB8AC3E}">
        <p14:creationId xmlns:p14="http://schemas.microsoft.com/office/powerpoint/2010/main" val="427431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7000"/>
                <a:alpha val="36000"/>
              </a:schemeClr>
            </a:gs>
            <a:gs pos="48000">
              <a:schemeClr val="accent2">
                <a:lumMod val="97000"/>
                <a:lumOff val="3000"/>
              </a:schemeClr>
            </a:gs>
            <a:gs pos="100000">
              <a:schemeClr val="accent2">
                <a:lumMod val="60000"/>
                <a:lumOff val="40000"/>
              </a:schemeClr>
            </a:gs>
          </a:gsLst>
          <a:lin ang="156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5" name="TextBox 4"/>
          <p:cNvSpPr txBox="1"/>
          <p:nvPr/>
        </p:nvSpPr>
        <p:spPr>
          <a:xfrm>
            <a:off x="1055074" y="83207"/>
            <a:ext cx="8171411" cy="400110"/>
          </a:xfrm>
          <a:prstGeom prst="rect">
            <a:avLst/>
          </a:prstGeom>
          <a:noFill/>
        </p:spPr>
        <p:txBody>
          <a:bodyPr wrap="square" rtlCol="0">
            <a:spAutoFit/>
          </a:bodyPr>
          <a:lstStyle/>
          <a:p>
            <a:pPr algn="ctr"/>
            <a:r>
              <a:rPr lang="en-US" sz="2000" b="1" dirty="0" smtClean="0"/>
              <a:t>Governmental Entity</a:t>
            </a:r>
            <a:endParaRPr lang="en-US" sz="2000" b="1" dirty="0"/>
          </a:p>
        </p:txBody>
      </p:sp>
      <p:sp>
        <p:nvSpPr>
          <p:cNvPr id="7" name="TextBox 6"/>
          <p:cNvSpPr txBox="1"/>
          <p:nvPr/>
        </p:nvSpPr>
        <p:spPr>
          <a:xfrm>
            <a:off x="442906" y="787935"/>
            <a:ext cx="4226767" cy="4801314"/>
          </a:xfrm>
          <a:prstGeom prst="rect">
            <a:avLst/>
          </a:prstGeom>
          <a:noFill/>
        </p:spPr>
        <p:txBody>
          <a:bodyPr wrap="square" rtlCol="0">
            <a:spAutoFit/>
          </a:bodyPr>
          <a:lstStyle/>
          <a:p>
            <a:endParaRPr lang="en-US" dirty="0"/>
          </a:p>
          <a:p>
            <a:r>
              <a:rPr lang="en-US" dirty="0" smtClean="0"/>
              <a:t>Please choose the selection that best fits your governmental entity: Municipal, County or Other</a:t>
            </a:r>
          </a:p>
          <a:p>
            <a:endParaRPr lang="en-US" dirty="0"/>
          </a:p>
          <a:p>
            <a:pPr marL="342900" indent="-342900">
              <a:buAutoNum type="arabicPeriod"/>
            </a:pPr>
            <a:r>
              <a:rPr lang="en-US" dirty="0" smtClean="0"/>
              <a:t>If </a:t>
            </a:r>
            <a:r>
              <a:rPr lang="en-US" b="1" dirty="0" smtClean="0">
                <a:solidFill>
                  <a:srgbClr val="FFFF00"/>
                </a:solidFill>
              </a:rPr>
              <a:t>Municipal</a:t>
            </a:r>
            <a:r>
              <a:rPr lang="en-US" dirty="0" smtClean="0"/>
              <a:t> is selected, you will be required to select a county and municipality from the drop down menus.</a:t>
            </a:r>
          </a:p>
          <a:p>
            <a:pPr marL="342900" indent="-342900">
              <a:buAutoNum type="arabicPeriod"/>
            </a:pPr>
            <a:endParaRPr lang="en-US" dirty="0"/>
          </a:p>
          <a:p>
            <a:pPr marL="342900" indent="-342900">
              <a:buAutoNum type="arabicPeriod"/>
            </a:pPr>
            <a:r>
              <a:rPr lang="en-US" dirty="0" smtClean="0"/>
              <a:t>If </a:t>
            </a:r>
            <a:r>
              <a:rPr lang="en-US" b="1" dirty="0" smtClean="0">
                <a:solidFill>
                  <a:srgbClr val="FFFF00"/>
                </a:solidFill>
              </a:rPr>
              <a:t>County</a:t>
            </a:r>
            <a:r>
              <a:rPr lang="en-US" dirty="0" smtClean="0"/>
              <a:t> is selected, you will be required to select a county from the drop down menu.</a:t>
            </a:r>
          </a:p>
          <a:p>
            <a:pPr marL="342900" indent="-342900">
              <a:buAutoNum type="arabicPeriod"/>
            </a:pPr>
            <a:endParaRPr lang="en-US" dirty="0"/>
          </a:p>
          <a:p>
            <a:pPr marL="342900" indent="-342900">
              <a:buAutoNum type="arabicPeriod"/>
            </a:pPr>
            <a:r>
              <a:rPr lang="en-US" dirty="0" smtClean="0"/>
              <a:t>If </a:t>
            </a:r>
            <a:r>
              <a:rPr lang="en-US" b="1" dirty="0" smtClean="0">
                <a:solidFill>
                  <a:srgbClr val="FFFF00"/>
                </a:solidFill>
              </a:rPr>
              <a:t>Other</a:t>
            </a:r>
            <a:r>
              <a:rPr lang="en-US" dirty="0" smtClean="0"/>
              <a:t> is selected, you will be required to explain the governmental entity.	</a:t>
            </a:r>
          </a:p>
        </p:txBody>
      </p:sp>
      <p:pic>
        <p:nvPicPr>
          <p:cNvPr id="6" name="Picture 5"/>
          <p:cNvPicPr>
            <a:picLocks noChangeAspect="1"/>
          </p:cNvPicPr>
          <p:nvPr/>
        </p:nvPicPr>
        <p:blipFill>
          <a:blip r:embed="rId3"/>
          <a:stretch>
            <a:fillRect/>
          </a:stretch>
        </p:blipFill>
        <p:spPr>
          <a:xfrm>
            <a:off x="5604664" y="650925"/>
            <a:ext cx="5632383" cy="1909994"/>
          </a:xfrm>
          <a:prstGeom prst="rect">
            <a:avLst/>
          </a:prstGeom>
          <a:ln w="50800" cap="rnd" cmpd="tri">
            <a:solidFill>
              <a:srgbClr val="0070C0"/>
            </a:solidFill>
            <a:round/>
          </a:ln>
          <a:effectLst>
            <a:outerShdw blurRad="127000" dist="63500" dir="6600000" sx="103000" sy="103000" algn="t" rotWithShape="0">
              <a:prstClr val="black">
                <a:alpha val="70000"/>
              </a:prstClr>
            </a:outerShdw>
          </a:effectLst>
        </p:spPr>
      </p:pic>
      <p:pic>
        <p:nvPicPr>
          <p:cNvPr id="10" name="Picture 9"/>
          <p:cNvPicPr>
            <a:picLocks noChangeAspect="1"/>
          </p:cNvPicPr>
          <p:nvPr/>
        </p:nvPicPr>
        <p:blipFill>
          <a:blip r:embed="rId4"/>
          <a:stretch>
            <a:fillRect/>
          </a:stretch>
        </p:blipFill>
        <p:spPr>
          <a:xfrm>
            <a:off x="5419501" y="2749640"/>
            <a:ext cx="6002708" cy="1948321"/>
          </a:xfrm>
          <a:prstGeom prst="rect">
            <a:avLst/>
          </a:prstGeom>
          <a:ln w="50800" cap="rnd" cmpd="tri">
            <a:solidFill>
              <a:srgbClr val="0070C0"/>
            </a:solidFill>
          </a:ln>
          <a:effectLst>
            <a:outerShdw blurRad="127000" dist="63500" dir="6600000" sx="103000" sy="103000" algn="t" rotWithShape="0">
              <a:prstClr val="black">
                <a:alpha val="70000"/>
              </a:prstClr>
            </a:outerShdw>
          </a:effectLst>
        </p:spPr>
      </p:pic>
      <p:pic>
        <p:nvPicPr>
          <p:cNvPr id="11" name="Picture 10"/>
          <p:cNvPicPr>
            <a:picLocks noChangeAspect="1"/>
          </p:cNvPicPr>
          <p:nvPr/>
        </p:nvPicPr>
        <p:blipFill>
          <a:blip r:embed="rId5"/>
          <a:stretch>
            <a:fillRect/>
          </a:stretch>
        </p:blipFill>
        <p:spPr>
          <a:xfrm>
            <a:off x="5245386" y="4886682"/>
            <a:ext cx="6398769" cy="1831308"/>
          </a:xfrm>
          <a:prstGeom prst="rect">
            <a:avLst/>
          </a:prstGeom>
          <a:ln w="50800" cap="rnd" cmpd="tri">
            <a:solidFill>
              <a:srgbClr val="0070C0"/>
            </a:solidFill>
          </a:ln>
          <a:effectLst>
            <a:outerShdw blurRad="127000" dist="63500" dir="6600000" sx="103000" sy="103000" algn="t" rotWithShape="0">
              <a:prstClr val="black">
                <a:alpha val="70000"/>
              </a:prstClr>
            </a:outerShdw>
          </a:effectLst>
        </p:spPr>
      </p:pic>
      <p:sp>
        <p:nvSpPr>
          <p:cNvPr id="12" name="TextBox 11"/>
          <p:cNvSpPr txBox="1"/>
          <p:nvPr/>
        </p:nvSpPr>
        <p:spPr>
          <a:xfrm>
            <a:off x="5245386" y="1680380"/>
            <a:ext cx="309979" cy="369332"/>
          </a:xfrm>
          <a:prstGeom prst="rect">
            <a:avLst/>
          </a:prstGeom>
          <a:noFill/>
        </p:spPr>
        <p:txBody>
          <a:bodyPr wrap="square" rtlCol="0">
            <a:spAutoFit/>
          </a:bodyPr>
          <a:lstStyle/>
          <a:p>
            <a:pPr algn="ctr"/>
            <a:r>
              <a:rPr lang="en-US" b="1" dirty="0">
                <a:ln w="12700">
                  <a:solidFill>
                    <a:schemeClr val="tx1"/>
                  </a:solidFill>
                </a:ln>
              </a:rPr>
              <a:t>1</a:t>
            </a:r>
          </a:p>
        </p:txBody>
      </p:sp>
      <p:sp>
        <p:nvSpPr>
          <p:cNvPr id="13" name="TextBox 12"/>
          <p:cNvSpPr txBox="1"/>
          <p:nvPr/>
        </p:nvSpPr>
        <p:spPr>
          <a:xfrm>
            <a:off x="5035566" y="3539135"/>
            <a:ext cx="312906" cy="369332"/>
          </a:xfrm>
          <a:prstGeom prst="rect">
            <a:avLst/>
          </a:prstGeom>
          <a:noFill/>
          <a:ln>
            <a:noFill/>
          </a:ln>
        </p:spPr>
        <p:txBody>
          <a:bodyPr wrap="none" rtlCol="0">
            <a:spAutoFit/>
          </a:bodyPr>
          <a:lstStyle/>
          <a:p>
            <a:r>
              <a:rPr lang="en-US" b="1" dirty="0" smtClean="0">
                <a:ln w="12700">
                  <a:solidFill>
                    <a:schemeClr val="tx1"/>
                  </a:solidFill>
                </a:ln>
              </a:rPr>
              <a:t>2</a:t>
            </a:r>
            <a:endParaRPr lang="en-US" b="1" dirty="0">
              <a:ln w="12700">
                <a:solidFill>
                  <a:schemeClr val="tx1"/>
                </a:solidFill>
              </a:ln>
            </a:endParaRPr>
          </a:p>
        </p:txBody>
      </p:sp>
      <p:sp>
        <p:nvSpPr>
          <p:cNvPr id="14" name="TextBox 13"/>
          <p:cNvSpPr txBox="1"/>
          <p:nvPr/>
        </p:nvSpPr>
        <p:spPr>
          <a:xfrm>
            <a:off x="4871667" y="5655044"/>
            <a:ext cx="312906" cy="369332"/>
          </a:xfrm>
          <a:prstGeom prst="rect">
            <a:avLst/>
          </a:prstGeom>
          <a:noFill/>
        </p:spPr>
        <p:txBody>
          <a:bodyPr wrap="none" rtlCol="0">
            <a:spAutoFit/>
          </a:bodyPr>
          <a:lstStyle/>
          <a:p>
            <a:r>
              <a:rPr lang="en-US" b="1" dirty="0" smtClean="0">
                <a:ln w="12700">
                  <a:solidFill>
                    <a:schemeClr val="tx1"/>
                  </a:solidFill>
                </a:ln>
              </a:rPr>
              <a:t>3</a:t>
            </a:r>
            <a:endParaRPr lang="en-US" b="1" dirty="0">
              <a:ln w="12700">
                <a:solidFill>
                  <a:schemeClr val="tx1"/>
                </a:solidFill>
              </a:ln>
            </a:endParaRPr>
          </a:p>
        </p:txBody>
      </p:sp>
    </p:spTree>
    <p:extLst>
      <p:ext uri="{BB962C8B-B14F-4D97-AF65-F5344CB8AC3E}">
        <p14:creationId xmlns:p14="http://schemas.microsoft.com/office/powerpoint/2010/main" val="1573819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7000"/>
                <a:alpha val="36000"/>
              </a:schemeClr>
            </a:gs>
            <a:gs pos="48000">
              <a:schemeClr val="accent2">
                <a:lumMod val="97000"/>
                <a:lumOff val="3000"/>
              </a:schemeClr>
            </a:gs>
            <a:gs pos="100000">
              <a:schemeClr val="accent2">
                <a:lumMod val="60000"/>
                <a:lumOff val="40000"/>
              </a:schemeClr>
            </a:gs>
          </a:gsLst>
          <a:lin ang="156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103312" y="1393794"/>
            <a:ext cx="8946541" cy="4854605"/>
          </a:xfrm>
        </p:spPr>
        <p:txBody>
          <a:bodyPr/>
          <a:lstStyle/>
          <a:p>
            <a:pPr marL="0" indent="0">
              <a:buNone/>
            </a:pPr>
            <a:r>
              <a:rPr lang="en-US" dirty="0" smtClean="0"/>
              <a:t> </a:t>
            </a:r>
            <a:endParaRPr lang="en-US" dirty="0"/>
          </a:p>
        </p:txBody>
      </p:sp>
      <p:sp>
        <p:nvSpPr>
          <p:cNvPr id="5" name="TextBox 4"/>
          <p:cNvSpPr txBox="1"/>
          <p:nvPr/>
        </p:nvSpPr>
        <p:spPr>
          <a:xfrm>
            <a:off x="1030777" y="150941"/>
            <a:ext cx="8171411" cy="400110"/>
          </a:xfrm>
          <a:prstGeom prst="rect">
            <a:avLst/>
          </a:prstGeom>
          <a:noFill/>
        </p:spPr>
        <p:txBody>
          <a:bodyPr wrap="square" rtlCol="0">
            <a:spAutoFit/>
          </a:bodyPr>
          <a:lstStyle/>
          <a:p>
            <a:pPr algn="ctr"/>
            <a:r>
              <a:rPr lang="en-US" sz="2000" b="1" dirty="0" smtClean="0"/>
              <a:t>Authorized Representative Information</a:t>
            </a:r>
            <a:endParaRPr lang="en-US" sz="2000" b="1" dirty="0"/>
          </a:p>
        </p:txBody>
      </p:sp>
      <p:sp>
        <p:nvSpPr>
          <p:cNvPr id="7" name="TextBox 6"/>
          <p:cNvSpPr txBox="1"/>
          <p:nvPr/>
        </p:nvSpPr>
        <p:spPr>
          <a:xfrm>
            <a:off x="479394" y="1775535"/>
            <a:ext cx="4749554" cy="3693319"/>
          </a:xfrm>
          <a:prstGeom prst="rect">
            <a:avLst/>
          </a:prstGeom>
          <a:noFill/>
        </p:spPr>
        <p:txBody>
          <a:bodyPr wrap="square" rtlCol="0">
            <a:spAutoFit/>
          </a:bodyPr>
          <a:lstStyle/>
          <a:p>
            <a:r>
              <a:rPr lang="en-US" dirty="0" smtClean="0"/>
              <a:t>Enter the First Name, Last Name, Title, Address, Phone Number and Email Address for the Authorized Representative from the governmental entity.</a:t>
            </a:r>
            <a:r>
              <a:rPr lang="en-US" dirty="0"/>
              <a:t>	</a:t>
            </a:r>
            <a:endParaRPr lang="en-US" dirty="0" smtClean="0"/>
          </a:p>
          <a:p>
            <a:endParaRPr lang="en-US" dirty="0"/>
          </a:p>
          <a:p>
            <a:r>
              <a:rPr lang="en-US" dirty="0" smtClean="0"/>
              <a:t>Please enter this information carefully. It will be pre-populated on the claim reimbursement form.</a:t>
            </a:r>
          </a:p>
          <a:p>
            <a:endParaRPr lang="en-US" dirty="0"/>
          </a:p>
          <a:p>
            <a:r>
              <a:rPr lang="en-US" dirty="0" smtClean="0"/>
              <a:t>The Authorized Representative will be able to submit claims for reimbursement.	</a:t>
            </a:r>
          </a:p>
        </p:txBody>
      </p:sp>
      <p:sp>
        <p:nvSpPr>
          <p:cNvPr id="8" name="TextBox 7"/>
          <p:cNvSpPr txBox="1"/>
          <p:nvPr/>
        </p:nvSpPr>
        <p:spPr>
          <a:xfrm>
            <a:off x="5116483" y="4754880"/>
            <a:ext cx="187037" cy="369332"/>
          </a:xfrm>
          <a:prstGeom prst="rect">
            <a:avLst/>
          </a:prstGeom>
          <a:noFill/>
        </p:spPr>
        <p:txBody>
          <a:bodyPr wrap="square" rtlCol="0">
            <a:spAutoFit/>
          </a:bodyPr>
          <a:lstStyle/>
          <a:p>
            <a:pPr algn="ctr"/>
            <a:endParaRPr lang="en-US" dirty="0">
              <a:solidFill>
                <a:srgbClr val="FF0000"/>
              </a:solidFill>
            </a:endParaRPr>
          </a:p>
        </p:txBody>
      </p:sp>
      <p:sp>
        <p:nvSpPr>
          <p:cNvPr id="9" name="TextBox 8"/>
          <p:cNvSpPr txBox="1"/>
          <p:nvPr/>
        </p:nvSpPr>
        <p:spPr>
          <a:xfrm>
            <a:off x="5116483" y="5777345"/>
            <a:ext cx="187037" cy="369332"/>
          </a:xfrm>
          <a:prstGeom prst="rect">
            <a:avLst/>
          </a:prstGeom>
          <a:noFill/>
        </p:spPr>
        <p:txBody>
          <a:bodyPr wrap="square" rtlCol="0">
            <a:spAutoFit/>
          </a:bodyPr>
          <a:lstStyle/>
          <a:p>
            <a:pPr algn="ctr"/>
            <a:endParaRPr lang="en-US" dirty="0">
              <a:solidFill>
                <a:srgbClr val="FF0000"/>
              </a:solidFill>
            </a:endParaRPr>
          </a:p>
        </p:txBody>
      </p:sp>
      <p:pic>
        <p:nvPicPr>
          <p:cNvPr id="6" name="Picture 5"/>
          <p:cNvPicPr>
            <a:picLocks noChangeAspect="1"/>
          </p:cNvPicPr>
          <p:nvPr/>
        </p:nvPicPr>
        <p:blipFill>
          <a:blip r:embed="rId2"/>
          <a:stretch>
            <a:fillRect/>
          </a:stretch>
        </p:blipFill>
        <p:spPr>
          <a:xfrm>
            <a:off x="5742218" y="1009244"/>
            <a:ext cx="5486400" cy="5514975"/>
          </a:xfrm>
          <a:prstGeom prst="rect">
            <a:avLst/>
          </a:prstGeom>
          <a:ln w="63500" cap="rnd" cmpd="thinThick">
            <a:solidFill>
              <a:srgbClr val="0070C0"/>
            </a:solidFill>
          </a:ln>
          <a:effectLst>
            <a:outerShdw blurRad="127000" dist="63500" dir="20400000" sx="103000" sy="103000" algn="t" rotWithShape="0">
              <a:prstClr val="black">
                <a:alpha val="70000"/>
              </a:prstClr>
            </a:outerShdw>
          </a:effectLst>
        </p:spPr>
      </p:pic>
    </p:spTree>
    <p:extLst>
      <p:ext uri="{BB962C8B-B14F-4D97-AF65-F5344CB8AC3E}">
        <p14:creationId xmlns:p14="http://schemas.microsoft.com/office/powerpoint/2010/main" val="2272779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7000"/>
                <a:alpha val="36000"/>
              </a:schemeClr>
            </a:gs>
            <a:gs pos="48000">
              <a:schemeClr val="accent2">
                <a:lumMod val="97000"/>
                <a:lumOff val="3000"/>
              </a:schemeClr>
            </a:gs>
            <a:gs pos="100000">
              <a:schemeClr val="accent2">
                <a:lumMod val="60000"/>
                <a:lumOff val="40000"/>
              </a:schemeClr>
            </a:gs>
          </a:gsLst>
          <a:lin ang="156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5" name="TextBox 4"/>
          <p:cNvSpPr txBox="1"/>
          <p:nvPr/>
        </p:nvSpPr>
        <p:spPr>
          <a:xfrm>
            <a:off x="1030778" y="122911"/>
            <a:ext cx="9894917" cy="400110"/>
          </a:xfrm>
          <a:prstGeom prst="rect">
            <a:avLst/>
          </a:prstGeom>
          <a:noFill/>
        </p:spPr>
        <p:txBody>
          <a:bodyPr wrap="square" rtlCol="0">
            <a:spAutoFit/>
          </a:bodyPr>
          <a:lstStyle/>
          <a:p>
            <a:pPr algn="ctr"/>
            <a:r>
              <a:rPr lang="en-US" sz="2000" b="1" dirty="0" smtClean="0"/>
              <a:t>Health Insurance Coverage Information</a:t>
            </a:r>
            <a:endParaRPr lang="en-US" sz="2000" b="1" dirty="0"/>
          </a:p>
        </p:txBody>
      </p:sp>
      <p:sp>
        <p:nvSpPr>
          <p:cNvPr id="7" name="TextBox 6"/>
          <p:cNvSpPr txBox="1"/>
          <p:nvPr/>
        </p:nvSpPr>
        <p:spPr>
          <a:xfrm>
            <a:off x="339365" y="2052918"/>
            <a:ext cx="4232635" cy="2585323"/>
          </a:xfrm>
          <a:prstGeom prst="rect">
            <a:avLst/>
          </a:prstGeom>
          <a:noFill/>
        </p:spPr>
        <p:txBody>
          <a:bodyPr wrap="square" rtlCol="0">
            <a:spAutoFit/>
          </a:bodyPr>
          <a:lstStyle/>
          <a:p>
            <a:r>
              <a:rPr lang="en-US" sz="1600" dirty="0" smtClean="0"/>
              <a:t>Indicate yes or no regarding the governmental entity’s health insurance coverage.</a:t>
            </a:r>
            <a:endParaRPr lang="en-US" sz="1600" dirty="0"/>
          </a:p>
          <a:p>
            <a:endParaRPr lang="en-US" sz="1600" dirty="0" smtClean="0"/>
          </a:p>
          <a:p>
            <a:endParaRPr lang="en-US" sz="1600" dirty="0"/>
          </a:p>
          <a:p>
            <a:r>
              <a:rPr lang="en-US" sz="1600" dirty="0" smtClean="0"/>
              <a:t>If not covered by SHBP, please select Insurance Benefits Provider or Self-Insure. If Insurance Benefits Provider is selected, enter the name of the insurance company.</a:t>
            </a:r>
            <a:r>
              <a:rPr lang="en-US" sz="1600" dirty="0"/>
              <a:t>	</a:t>
            </a:r>
            <a:r>
              <a:rPr lang="en-US" dirty="0" smtClean="0"/>
              <a:t>	</a:t>
            </a:r>
          </a:p>
        </p:txBody>
      </p:sp>
      <p:sp>
        <p:nvSpPr>
          <p:cNvPr id="8" name="TextBox 7"/>
          <p:cNvSpPr txBox="1"/>
          <p:nvPr/>
        </p:nvSpPr>
        <p:spPr>
          <a:xfrm>
            <a:off x="5116483" y="4754880"/>
            <a:ext cx="187037" cy="369332"/>
          </a:xfrm>
          <a:prstGeom prst="rect">
            <a:avLst/>
          </a:prstGeom>
          <a:noFill/>
        </p:spPr>
        <p:txBody>
          <a:bodyPr wrap="square" rtlCol="0">
            <a:spAutoFit/>
          </a:bodyPr>
          <a:lstStyle/>
          <a:p>
            <a:pPr algn="ctr"/>
            <a:endParaRPr lang="en-US" dirty="0">
              <a:solidFill>
                <a:srgbClr val="FF0000"/>
              </a:solidFill>
            </a:endParaRPr>
          </a:p>
        </p:txBody>
      </p:sp>
      <p:sp>
        <p:nvSpPr>
          <p:cNvPr id="9" name="TextBox 8"/>
          <p:cNvSpPr txBox="1"/>
          <p:nvPr/>
        </p:nvSpPr>
        <p:spPr>
          <a:xfrm>
            <a:off x="5116483" y="5777345"/>
            <a:ext cx="187037" cy="369332"/>
          </a:xfrm>
          <a:prstGeom prst="rect">
            <a:avLst/>
          </a:prstGeom>
          <a:noFill/>
        </p:spPr>
        <p:txBody>
          <a:bodyPr wrap="square" rtlCol="0">
            <a:spAutoFit/>
          </a:bodyPr>
          <a:lstStyle/>
          <a:p>
            <a:pPr algn="ct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4976387" y="964905"/>
            <a:ext cx="6301048" cy="2428875"/>
          </a:xfrm>
          <a:prstGeom prst="rect">
            <a:avLst/>
          </a:prstGeom>
          <a:ln w="50800" cap="rnd" cmpd="tri">
            <a:solidFill>
              <a:srgbClr val="0070C0"/>
            </a:solidFill>
          </a:ln>
          <a:effectLst>
            <a:outerShdw blurRad="127000" dist="63500" dir="5400000" sx="103000" sy="103000" algn="t" rotWithShape="0">
              <a:prstClr val="black">
                <a:alpha val="70000"/>
              </a:prstClr>
            </a:outerShdw>
          </a:effectLst>
        </p:spPr>
      </p:pic>
      <p:pic>
        <p:nvPicPr>
          <p:cNvPr id="10" name="Picture 9"/>
          <p:cNvPicPr>
            <a:picLocks noChangeAspect="1"/>
          </p:cNvPicPr>
          <p:nvPr/>
        </p:nvPicPr>
        <p:blipFill>
          <a:blip r:embed="rId3"/>
          <a:stretch>
            <a:fillRect/>
          </a:stretch>
        </p:blipFill>
        <p:spPr>
          <a:xfrm>
            <a:off x="5088589" y="3764077"/>
            <a:ext cx="6076644" cy="1981606"/>
          </a:xfrm>
          <a:prstGeom prst="rect">
            <a:avLst/>
          </a:prstGeom>
          <a:ln w="50800" cap="rnd" cmpd="tri">
            <a:solidFill>
              <a:srgbClr val="0070C0"/>
            </a:solidFill>
          </a:ln>
          <a:effectLst>
            <a:outerShdw blurRad="127000" dist="63500" dir="5400000" sx="103000" sy="103000" algn="t" rotWithShape="0">
              <a:prstClr val="black">
                <a:alpha val="70000"/>
              </a:prstClr>
            </a:outerShdw>
          </a:effectLst>
        </p:spPr>
      </p:pic>
    </p:spTree>
    <p:extLst>
      <p:ext uri="{BB962C8B-B14F-4D97-AF65-F5344CB8AC3E}">
        <p14:creationId xmlns:p14="http://schemas.microsoft.com/office/powerpoint/2010/main" val="2217652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7000"/>
                <a:alpha val="36000"/>
              </a:schemeClr>
            </a:gs>
            <a:gs pos="48000">
              <a:schemeClr val="accent2">
                <a:lumMod val="97000"/>
                <a:lumOff val="3000"/>
              </a:schemeClr>
            </a:gs>
            <a:gs pos="100000">
              <a:schemeClr val="accent2">
                <a:lumMod val="60000"/>
                <a:lumOff val="40000"/>
              </a:schemeClr>
            </a:gs>
          </a:gsLst>
          <a:lin ang="156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7870" y="-75358"/>
            <a:ext cx="9823882" cy="541176"/>
          </a:xfrm>
        </p:spPr>
        <p:txBody>
          <a:bodyPr/>
          <a:lstStyle/>
          <a:p>
            <a:pPr algn="ctr"/>
            <a:r>
              <a:rPr lang="en-US" dirty="0" smtClean="0"/>
              <a:t> </a:t>
            </a:r>
            <a:r>
              <a:rPr lang="en-US" sz="2000" b="1" dirty="0" smtClean="0">
                <a:solidFill>
                  <a:schemeClr val="tx1"/>
                </a:solidFill>
              </a:rPr>
              <a:t>Proof of Identity</a:t>
            </a:r>
            <a:endParaRPr lang="en-US" sz="2000" b="1" dirty="0">
              <a:solidFill>
                <a:schemeClr val="tx1"/>
              </a:solidFill>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7" name="TextBox 6"/>
          <p:cNvSpPr txBox="1"/>
          <p:nvPr/>
        </p:nvSpPr>
        <p:spPr>
          <a:xfrm>
            <a:off x="914401" y="1825625"/>
            <a:ext cx="3424844" cy="369332"/>
          </a:xfrm>
          <a:prstGeom prst="rect">
            <a:avLst/>
          </a:prstGeom>
          <a:noFill/>
        </p:spPr>
        <p:txBody>
          <a:bodyPr wrap="square" rtlCol="0">
            <a:spAutoFit/>
          </a:bodyPr>
          <a:lstStyle/>
          <a:p>
            <a:r>
              <a:rPr lang="en-US" dirty="0"/>
              <a:t>	</a:t>
            </a:r>
            <a:r>
              <a:rPr lang="en-US" dirty="0" smtClean="0"/>
              <a:t>	</a:t>
            </a:r>
          </a:p>
        </p:txBody>
      </p:sp>
      <p:sp>
        <p:nvSpPr>
          <p:cNvPr id="8" name="TextBox 7"/>
          <p:cNvSpPr txBox="1"/>
          <p:nvPr/>
        </p:nvSpPr>
        <p:spPr>
          <a:xfrm>
            <a:off x="5116483" y="4754880"/>
            <a:ext cx="187037" cy="369332"/>
          </a:xfrm>
          <a:prstGeom prst="rect">
            <a:avLst/>
          </a:prstGeom>
          <a:noFill/>
        </p:spPr>
        <p:txBody>
          <a:bodyPr wrap="square" rtlCol="0">
            <a:spAutoFit/>
          </a:bodyPr>
          <a:lstStyle/>
          <a:p>
            <a:pPr algn="ctr"/>
            <a:endParaRPr lang="en-US" dirty="0">
              <a:solidFill>
                <a:srgbClr val="FF0000"/>
              </a:solidFill>
            </a:endParaRPr>
          </a:p>
        </p:txBody>
      </p:sp>
      <p:sp>
        <p:nvSpPr>
          <p:cNvPr id="9" name="TextBox 8"/>
          <p:cNvSpPr txBox="1"/>
          <p:nvPr/>
        </p:nvSpPr>
        <p:spPr>
          <a:xfrm>
            <a:off x="5116483" y="5777345"/>
            <a:ext cx="187037" cy="369332"/>
          </a:xfrm>
          <a:prstGeom prst="rect">
            <a:avLst/>
          </a:prstGeom>
          <a:noFill/>
        </p:spPr>
        <p:txBody>
          <a:bodyPr wrap="square" rtlCol="0">
            <a:spAutoFit/>
          </a:bodyPr>
          <a:lstStyle/>
          <a:p>
            <a:pPr algn="ctr"/>
            <a:endParaRPr lang="en-US" dirty="0">
              <a:solidFill>
                <a:srgbClr val="FF0000"/>
              </a:solidFill>
            </a:endParaRPr>
          </a:p>
        </p:txBody>
      </p:sp>
      <p:pic>
        <p:nvPicPr>
          <p:cNvPr id="6" name="Picture 5"/>
          <p:cNvPicPr>
            <a:picLocks noChangeAspect="1"/>
          </p:cNvPicPr>
          <p:nvPr/>
        </p:nvPicPr>
        <p:blipFill>
          <a:blip r:embed="rId3"/>
          <a:stretch>
            <a:fillRect/>
          </a:stretch>
        </p:blipFill>
        <p:spPr>
          <a:xfrm>
            <a:off x="4994687" y="1948046"/>
            <a:ext cx="6754696" cy="2693188"/>
          </a:xfrm>
          <a:prstGeom prst="rect">
            <a:avLst/>
          </a:prstGeom>
          <a:ln w="50800" cmpd="tri">
            <a:solidFill>
              <a:srgbClr val="0070C0"/>
            </a:solidFill>
          </a:ln>
          <a:effectLst>
            <a:outerShdw blurRad="127000" dist="63500" dir="3000000" sx="103000" sy="103000" algn="t" rotWithShape="0">
              <a:prstClr val="black">
                <a:alpha val="70000"/>
              </a:prstClr>
            </a:outerShdw>
          </a:effectLst>
        </p:spPr>
      </p:pic>
      <p:sp>
        <p:nvSpPr>
          <p:cNvPr id="11" name="TextBox 10"/>
          <p:cNvSpPr txBox="1"/>
          <p:nvPr/>
        </p:nvSpPr>
        <p:spPr>
          <a:xfrm>
            <a:off x="447870" y="2194957"/>
            <a:ext cx="4186884" cy="2585323"/>
          </a:xfrm>
          <a:prstGeom prst="rect">
            <a:avLst/>
          </a:prstGeom>
          <a:noFill/>
        </p:spPr>
        <p:txBody>
          <a:bodyPr wrap="square" rtlCol="0">
            <a:spAutoFit/>
          </a:bodyPr>
          <a:lstStyle/>
          <a:p>
            <a:r>
              <a:rPr lang="en-US" dirty="0" smtClean="0"/>
              <a:t>A letter on County or Municipal letterhead must be uploaded with the registration, attesting to the authorized representative’s authority to submit claims on behalf of the governmental </a:t>
            </a:r>
            <a:r>
              <a:rPr lang="en-US" dirty="0"/>
              <a:t>e</a:t>
            </a:r>
            <a:r>
              <a:rPr lang="en-US" dirty="0" smtClean="0"/>
              <a:t>ntity. </a:t>
            </a:r>
          </a:p>
          <a:p>
            <a:endParaRPr lang="en-US" dirty="0"/>
          </a:p>
          <a:p>
            <a:r>
              <a:rPr lang="en-US" dirty="0" smtClean="0"/>
              <a:t>The letter should be in PDF format.</a:t>
            </a:r>
          </a:p>
          <a:p>
            <a:endParaRPr lang="en-US" dirty="0"/>
          </a:p>
        </p:txBody>
      </p:sp>
    </p:spTree>
    <p:extLst>
      <p:ext uri="{BB962C8B-B14F-4D97-AF65-F5344CB8AC3E}">
        <p14:creationId xmlns:p14="http://schemas.microsoft.com/office/powerpoint/2010/main" val="3967747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1" y="76119"/>
            <a:ext cx="10058400" cy="688991"/>
          </a:xfrm>
        </p:spPr>
        <p:txBody>
          <a:bodyPr/>
          <a:lstStyle/>
          <a:p>
            <a:pPr algn="ctr"/>
            <a:r>
              <a:rPr lang="en-US" sz="2000" b="1" dirty="0" smtClean="0"/>
              <a:t>Authorized Representative Certification</a:t>
            </a:r>
            <a:endParaRPr lang="en-US" sz="2000" b="1"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7" name="TextBox 6"/>
          <p:cNvSpPr txBox="1"/>
          <p:nvPr/>
        </p:nvSpPr>
        <p:spPr>
          <a:xfrm>
            <a:off x="914401" y="1825625"/>
            <a:ext cx="3424844" cy="369332"/>
          </a:xfrm>
          <a:prstGeom prst="rect">
            <a:avLst/>
          </a:prstGeom>
          <a:noFill/>
        </p:spPr>
        <p:txBody>
          <a:bodyPr wrap="square" rtlCol="0">
            <a:spAutoFit/>
          </a:bodyPr>
          <a:lstStyle/>
          <a:p>
            <a:r>
              <a:rPr lang="en-US" dirty="0"/>
              <a:t>	</a:t>
            </a:r>
            <a:r>
              <a:rPr lang="en-US" dirty="0" smtClean="0"/>
              <a:t>	</a:t>
            </a:r>
          </a:p>
        </p:txBody>
      </p:sp>
      <p:sp>
        <p:nvSpPr>
          <p:cNvPr id="8" name="TextBox 7"/>
          <p:cNvSpPr txBox="1"/>
          <p:nvPr/>
        </p:nvSpPr>
        <p:spPr>
          <a:xfrm>
            <a:off x="5116483" y="4754880"/>
            <a:ext cx="187037" cy="369332"/>
          </a:xfrm>
          <a:prstGeom prst="rect">
            <a:avLst/>
          </a:prstGeom>
          <a:noFill/>
        </p:spPr>
        <p:txBody>
          <a:bodyPr wrap="square" rtlCol="0">
            <a:spAutoFit/>
          </a:bodyPr>
          <a:lstStyle/>
          <a:p>
            <a:pPr algn="ctr"/>
            <a:endParaRPr lang="en-US" dirty="0">
              <a:solidFill>
                <a:srgbClr val="FF0000"/>
              </a:solidFill>
            </a:endParaRPr>
          </a:p>
        </p:txBody>
      </p:sp>
      <p:sp>
        <p:nvSpPr>
          <p:cNvPr id="9" name="TextBox 8"/>
          <p:cNvSpPr txBox="1"/>
          <p:nvPr/>
        </p:nvSpPr>
        <p:spPr>
          <a:xfrm>
            <a:off x="5116483" y="5777345"/>
            <a:ext cx="187037" cy="369332"/>
          </a:xfrm>
          <a:prstGeom prst="rect">
            <a:avLst/>
          </a:prstGeom>
          <a:noFill/>
        </p:spPr>
        <p:txBody>
          <a:bodyPr wrap="square" rtlCol="0">
            <a:spAutoFit/>
          </a:bodyPr>
          <a:lstStyle/>
          <a:p>
            <a:pPr algn="ctr"/>
            <a:endParaRPr lang="en-US" dirty="0">
              <a:solidFill>
                <a:srgbClr val="FF0000"/>
              </a:solidFill>
            </a:endParaRPr>
          </a:p>
        </p:txBody>
      </p:sp>
      <p:sp>
        <p:nvSpPr>
          <p:cNvPr id="11" name="TextBox 10"/>
          <p:cNvSpPr txBox="1"/>
          <p:nvPr/>
        </p:nvSpPr>
        <p:spPr>
          <a:xfrm>
            <a:off x="407473" y="992403"/>
            <a:ext cx="4164527" cy="5909310"/>
          </a:xfrm>
          <a:prstGeom prst="rect">
            <a:avLst/>
          </a:prstGeom>
          <a:noFill/>
        </p:spPr>
        <p:txBody>
          <a:bodyPr wrap="square" rtlCol="0">
            <a:spAutoFit/>
          </a:bodyPr>
          <a:lstStyle/>
          <a:p>
            <a:r>
              <a:rPr lang="en-US" dirty="0" smtClean="0"/>
              <a:t>Please read and sign off on the certification statement. </a:t>
            </a:r>
          </a:p>
          <a:p>
            <a:endParaRPr lang="en-US" dirty="0"/>
          </a:p>
          <a:p>
            <a:r>
              <a:rPr lang="en-US" dirty="0" smtClean="0"/>
              <a:t>The signature can be typed, drawn with the mouse or be uploaded from your computer.</a:t>
            </a:r>
          </a:p>
          <a:p>
            <a:endParaRPr lang="en-US" dirty="0"/>
          </a:p>
          <a:p>
            <a:r>
              <a:rPr lang="en-US" dirty="0"/>
              <a:t>Once the submission has been reviewed and approved, an authorization code will be sent to the email address you used to register. You will need to add the authorization code to your </a:t>
            </a:r>
            <a:r>
              <a:rPr lang="en-US" dirty="0" err="1"/>
              <a:t>myNJ</a:t>
            </a:r>
            <a:r>
              <a:rPr lang="en-US" dirty="0"/>
              <a:t> account, which will grant you access </a:t>
            </a:r>
            <a:r>
              <a:rPr lang="en-US" dirty="0" smtClean="0"/>
              <a:t>to the </a:t>
            </a:r>
            <a:r>
              <a:rPr lang="en-US" dirty="0" err="1" smtClean="0"/>
              <a:t>SimpliGov</a:t>
            </a:r>
            <a:r>
              <a:rPr lang="en-US" dirty="0" smtClean="0"/>
              <a:t> dashboard to </a:t>
            </a:r>
            <a:r>
              <a:rPr lang="en-US" dirty="0"/>
              <a:t>submit and track claims. Instructions will be included </a:t>
            </a:r>
            <a:r>
              <a:rPr lang="en-US" dirty="0" smtClean="0"/>
              <a:t>in the email on </a:t>
            </a:r>
            <a:r>
              <a:rPr lang="en-US" dirty="0"/>
              <a:t>how to create a myNJ account should you not already have one.</a:t>
            </a:r>
          </a:p>
          <a:p>
            <a:endParaRPr lang="en-US" dirty="0" smtClean="0"/>
          </a:p>
        </p:txBody>
      </p:sp>
      <p:pic>
        <p:nvPicPr>
          <p:cNvPr id="4" name="Picture 3"/>
          <p:cNvPicPr>
            <a:picLocks noChangeAspect="1"/>
          </p:cNvPicPr>
          <p:nvPr/>
        </p:nvPicPr>
        <p:blipFill>
          <a:blip r:embed="rId3"/>
          <a:stretch>
            <a:fillRect/>
          </a:stretch>
        </p:blipFill>
        <p:spPr>
          <a:xfrm>
            <a:off x="4846172" y="765110"/>
            <a:ext cx="6751779" cy="5710335"/>
          </a:xfrm>
          <a:prstGeom prst="rect">
            <a:avLst/>
          </a:prstGeom>
          <a:effectLst>
            <a:outerShdw blurRad="127000" dist="63500" dir="18600000" sx="103000" sy="103000" algn="t" rotWithShape="0">
              <a:prstClr val="black">
                <a:alpha val="70000"/>
              </a:prstClr>
            </a:outerShdw>
          </a:effectLst>
        </p:spPr>
      </p:pic>
    </p:spTree>
    <p:extLst>
      <p:ext uri="{BB962C8B-B14F-4D97-AF65-F5344CB8AC3E}">
        <p14:creationId xmlns:p14="http://schemas.microsoft.com/office/powerpoint/2010/main" val="3404985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9072075" cy="639235"/>
          </a:xfrm>
        </p:spPr>
        <p:txBody>
          <a:bodyPr/>
          <a:lstStyle/>
          <a:p>
            <a:pPr algn="ctr"/>
            <a:r>
              <a:rPr lang="en-US" sz="2000" b="1" dirty="0" smtClean="0"/>
              <a:t>Treasury Workflow External User Registration</a:t>
            </a:r>
            <a:endParaRPr lang="en-US" sz="2000" b="1" dirty="0"/>
          </a:p>
        </p:txBody>
      </p:sp>
      <p:pic>
        <p:nvPicPr>
          <p:cNvPr id="6" name="Content Placeholder 5"/>
          <p:cNvPicPr>
            <a:picLocks noGrp="1" noChangeAspect="1"/>
          </p:cNvPicPr>
          <p:nvPr>
            <p:ph idx="1"/>
          </p:nvPr>
        </p:nvPicPr>
        <p:blipFill>
          <a:blip r:embed="rId2"/>
          <a:stretch>
            <a:fillRect/>
          </a:stretch>
        </p:blipFill>
        <p:spPr>
          <a:xfrm>
            <a:off x="4374096" y="1670899"/>
            <a:ext cx="6714113" cy="4195762"/>
          </a:xfrm>
          <a:prstGeom prst="rect">
            <a:avLst/>
          </a:prstGeom>
          <a:effectLst>
            <a:outerShdw blurRad="127000" dist="50800" dir="5400000" sx="103000" sy="103000" algn="ctr" rotWithShape="0">
              <a:srgbClr val="000000">
                <a:alpha val="70000"/>
              </a:srgbClr>
            </a:outerShdw>
          </a:effectLst>
        </p:spPr>
      </p:pic>
      <p:sp>
        <p:nvSpPr>
          <p:cNvPr id="8" name="Oval 7"/>
          <p:cNvSpPr/>
          <p:nvPr/>
        </p:nvSpPr>
        <p:spPr>
          <a:xfrm>
            <a:off x="4891596" y="2565647"/>
            <a:ext cx="550416" cy="32847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7249" y="2254928"/>
            <a:ext cx="3595458" cy="3139321"/>
          </a:xfrm>
          <a:prstGeom prst="rect">
            <a:avLst/>
          </a:prstGeom>
          <a:noFill/>
        </p:spPr>
        <p:txBody>
          <a:bodyPr wrap="square" rtlCol="0">
            <a:spAutoFit/>
          </a:bodyPr>
          <a:lstStyle/>
          <a:p>
            <a:r>
              <a:rPr lang="en-US" dirty="0" smtClean="0"/>
              <a:t>Once the registration request has been reviewed and approved, you will receive an email to log into or set up your account in </a:t>
            </a:r>
            <a:r>
              <a:rPr lang="en-US" dirty="0" err="1" smtClean="0"/>
              <a:t>myNJ</a:t>
            </a:r>
            <a:r>
              <a:rPr lang="en-US" dirty="0" smtClean="0"/>
              <a:t>.</a:t>
            </a:r>
          </a:p>
          <a:p>
            <a:endParaRPr lang="en-US" dirty="0"/>
          </a:p>
          <a:p>
            <a:r>
              <a:rPr lang="en-US" dirty="0" smtClean="0"/>
              <a:t>Type </a:t>
            </a:r>
            <a:r>
              <a:rPr lang="en-US" dirty="0" smtClean="0">
                <a:hlinkClick r:id="rId3"/>
              </a:rPr>
              <a:t>www.nj.gov</a:t>
            </a:r>
            <a:r>
              <a:rPr lang="en-US" dirty="0" smtClean="0"/>
              <a:t> into your internet browser.</a:t>
            </a:r>
          </a:p>
          <a:p>
            <a:endParaRPr lang="en-US" dirty="0"/>
          </a:p>
          <a:p>
            <a:r>
              <a:rPr lang="en-US" dirty="0" smtClean="0"/>
              <a:t>Click Login near the upper left hand corner.</a:t>
            </a:r>
            <a:endParaRPr lang="en-US" dirty="0"/>
          </a:p>
        </p:txBody>
      </p:sp>
    </p:spTree>
    <p:extLst>
      <p:ext uri="{BB962C8B-B14F-4D97-AF65-F5344CB8AC3E}">
        <p14:creationId xmlns:p14="http://schemas.microsoft.com/office/powerpoint/2010/main" val="245644952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4198</TotalTime>
  <Words>1167</Words>
  <Application>Microsoft Office PowerPoint</Application>
  <PresentationFormat>Widescreen</PresentationFormat>
  <Paragraphs>149</Paragraphs>
  <Slides>19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Century Gothic</vt:lpstr>
      <vt:lpstr>Trebuchet MS</vt:lpstr>
      <vt:lpstr>Wingdings 3</vt:lpstr>
      <vt:lpstr>Berlin</vt:lpstr>
      <vt:lpstr>Ion</vt:lpstr>
      <vt:lpstr>Firefighter Cancer Screening Reimbursement Program</vt:lpstr>
      <vt:lpstr> </vt:lpstr>
      <vt:lpstr> </vt:lpstr>
      <vt:lpstr> </vt:lpstr>
      <vt:lpstr> </vt:lpstr>
      <vt:lpstr> </vt:lpstr>
      <vt:lpstr> Proof of Identity</vt:lpstr>
      <vt:lpstr>Authorized Representative Certification</vt:lpstr>
      <vt:lpstr>Treasury Workflow External User Registration</vt:lpstr>
      <vt:lpstr>Treasury Workflow External User Registration</vt:lpstr>
      <vt:lpstr>Treasury Workflow External User Registration</vt:lpstr>
      <vt:lpstr>SimpliGov Dashboard</vt:lpstr>
      <vt:lpstr>Claim Reimbursement System</vt:lpstr>
      <vt:lpstr>Governmental Entity Information</vt:lpstr>
      <vt:lpstr>Firefighter Information</vt:lpstr>
      <vt:lpstr>Claim Request Information</vt:lpstr>
      <vt:lpstr>Claim Request Information</vt:lpstr>
      <vt:lpstr>Authorized Representative Certification</vt:lpstr>
      <vt:lpstr>  Questions?</vt:lpstr>
    </vt:vector>
  </TitlesOfParts>
  <Company>Division of Revenue and Enterprise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Firefighter Cancer Screening Reimbursement Program</dc:title>
  <dc:creator>Hunt, Stephanie [TREAS]</dc:creator>
  <cp:lastModifiedBy>Stephanie Hunt</cp:lastModifiedBy>
  <cp:revision>141</cp:revision>
  <cp:lastPrinted>2023-08-30T15:13:40Z</cp:lastPrinted>
  <dcterms:created xsi:type="dcterms:W3CDTF">2023-08-17T13:36:44Z</dcterms:created>
  <dcterms:modified xsi:type="dcterms:W3CDTF">2024-06-05T19:04:10Z</dcterms:modified>
</cp:coreProperties>
</file>